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sldIdLst>
    <p:sldId id="256" r:id="rId2"/>
    <p:sldId id="260" r:id="rId3"/>
    <p:sldId id="257" r:id="rId4"/>
    <p:sldId id="263" r:id="rId5"/>
    <p:sldId id="269" r:id="rId6"/>
    <p:sldId id="265" r:id="rId7"/>
    <p:sldId id="268" r:id="rId8"/>
    <p:sldId id="264" r:id="rId9"/>
    <p:sldId id="276" r:id="rId10"/>
    <p:sldId id="277" r:id="rId11"/>
    <p:sldId id="267" r:id="rId12"/>
    <p:sldId id="270" r:id="rId13"/>
    <p:sldId id="271" r:id="rId14"/>
    <p:sldId id="286" r:id="rId15"/>
    <p:sldId id="259" r:id="rId16"/>
    <p:sldId id="272" r:id="rId17"/>
    <p:sldId id="273" r:id="rId18"/>
    <p:sldId id="275" r:id="rId19"/>
    <p:sldId id="274" r:id="rId20"/>
    <p:sldId id="278" r:id="rId21"/>
    <p:sldId id="261" r:id="rId22"/>
    <p:sldId id="279" r:id="rId23"/>
    <p:sldId id="280" r:id="rId24"/>
    <p:sldId id="281" r:id="rId25"/>
    <p:sldId id="262" r:id="rId26"/>
    <p:sldId id="282" r:id="rId27"/>
    <p:sldId id="283" r:id="rId28"/>
    <p:sldId id="284" r:id="rId29"/>
    <p:sldId id="285" r:id="rId30"/>
    <p:sldId id="287"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77" autoAdjust="0"/>
  </p:normalViewPr>
  <p:slideViewPr>
    <p:cSldViewPr snapToGrid="0" snapToObjects="1">
      <p:cViewPr varScale="1">
        <p:scale>
          <a:sx n="86" d="100"/>
          <a:sy n="86" d="100"/>
        </p:scale>
        <p:origin x="1368"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EAC191-FFC7-43C0-8F58-D1160BC9114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7E70A8F3-E6CB-4630-ACB6-EA6988E4E7FB}">
      <dgm:prSet phldrT="[Text]" custT="1"/>
      <dgm:spPr/>
      <dgm:t>
        <a:bodyPr/>
        <a:lstStyle/>
        <a:p>
          <a:r>
            <a:rPr lang="en-US" sz="2400" dirty="0"/>
            <a:t>Control Environment</a:t>
          </a:r>
        </a:p>
      </dgm:t>
    </dgm:pt>
    <dgm:pt modelId="{6722C7C7-3C91-4F18-A85E-891F1D8B6104}" type="parTrans" cxnId="{32C3687A-23FA-4135-884F-FB5FB85EFAB7}">
      <dgm:prSet/>
      <dgm:spPr/>
      <dgm:t>
        <a:bodyPr/>
        <a:lstStyle/>
        <a:p>
          <a:endParaRPr lang="en-US"/>
        </a:p>
      </dgm:t>
    </dgm:pt>
    <dgm:pt modelId="{75105B24-5A3B-4F7E-882F-D1ED17EBE05B}" type="sibTrans" cxnId="{32C3687A-23FA-4135-884F-FB5FB85EFAB7}">
      <dgm:prSet/>
      <dgm:spPr/>
      <dgm:t>
        <a:bodyPr/>
        <a:lstStyle/>
        <a:p>
          <a:endParaRPr lang="en-US"/>
        </a:p>
      </dgm:t>
    </dgm:pt>
    <dgm:pt modelId="{31E1B898-F62C-4172-9E4E-1D82CAC94405}">
      <dgm:prSet phldrT="[Text]" custT="1"/>
      <dgm:spPr/>
      <dgm:t>
        <a:bodyPr/>
        <a:lstStyle/>
        <a:p>
          <a:r>
            <a:rPr lang="en-US" sz="2400" dirty="0"/>
            <a:t>Risk Assessment</a:t>
          </a:r>
        </a:p>
      </dgm:t>
    </dgm:pt>
    <dgm:pt modelId="{34651FC9-5C0E-4518-8C92-7F57EAB40C6C}" type="parTrans" cxnId="{FAC563E8-16AB-49B5-B099-31D947FE2BAC}">
      <dgm:prSet/>
      <dgm:spPr/>
      <dgm:t>
        <a:bodyPr/>
        <a:lstStyle/>
        <a:p>
          <a:endParaRPr lang="en-US"/>
        </a:p>
      </dgm:t>
    </dgm:pt>
    <dgm:pt modelId="{299260DD-E80E-44DA-8A0A-B37A7CA8E88F}" type="sibTrans" cxnId="{FAC563E8-16AB-49B5-B099-31D947FE2BAC}">
      <dgm:prSet/>
      <dgm:spPr/>
      <dgm:t>
        <a:bodyPr/>
        <a:lstStyle/>
        <a:p>
          <a:endParaRPr lang="en-US"/>
        </a:p>
      </dgm:t>
    </dgm:pt>
    <dgm:pt modelId="{1005E887-3436-47E4-A847-D91D01E734C5}">
      <dgm:prSet phldrT="[Text]" custT="1"/>
      <dgm:spPr/>
      <dgm:t>
        <a:bodyPr/>
        <a:lstStyle/>
        <a:p>
          <a:r>
            <a:rPr lang="en-US" sz="2400" dirty="0"/>
            <a:t>Information/</a:t>
          </a:r>
        </a:p>
        <a:p>
          <a:r>
            <a:rPr lang="en-US" sz="2400" dirty="0"/>
            <a:t>Communication</a:t>
          </a:r>
        </a:p>
      </dgm:t>
    </dgm:pt>
    <dgm:pt modelId="{163B2EB6-11DB-4CCD-A658-8448988C0D37}" type="parTrans" cxnId="{763AB6B9-DF4F-4715-8DF4-B62DD9EFE015}">
      <dgm:prSet/>
      <dgm:spPr/>
      <dgm:t>
        <a:bodyPr/>
        <a:lstStyle/>
        <a:p>
          <a:endParaRPr lang="en-US"/>
        </a:p>
      </dgm:t>
    </dgm:pt>
    <dgm:pt modelId="{BC2C0954-9F7C-481A-A441-83A9D3C9BBE1}" type="sibTrans" cxnId="{763AB6B9-DF4F-4715-8DF4-B62DD9EFE015}">
      <dgm:prSet/>
      <dgm:spPr/>
      <dgm:t>
        <a:bodyPr/>
        <a:lstStyle/>
        <a:p>
          <a:endParaRPr lang="en-US"/>
        </a:p>
      </dgm:t>
    </dgm:pt>
    <dgm:pt modelId="{8905ACB9-7D4F-4E74-BE5B-F69BC3CD6EAB}">
      <dgm:prSet phldrT="[Text]" custT="1"/>
      <dgm:spPr/>
      <dgm:t>
        <a:bodyPr/>
        <a:lstStyle/>
        <a:p>
          <a:r>
            <a:rPr lang="en-US" sz="2400" dirty="0"/>
            <a:t>Control Activities</a:t>
          </a:r>
        </a:p>
      </dgm:t>
    </dgm:pt>
    <dgm:pt modelId="{3164F53A-88EA-4556-A317-1D8C1B775B74}" type="parTrans" cxnId="{F1094059-E569-496D-8E97-96B72CE1791E}">
      <dgm:prSet/>
      <dgm:spPr/>
      <dgm:t>
        <a:bodyPr/>
        <a:lstStyle/>
        <a:p>
          <a:endParaRPr lang="en-US"/>
        </a:p>
      </dgm:t>
    </dgm:pt>
    <dgm:pt modelId="{37DB4AA8-811E-413D-B1AB-9746A78969EC}" type="sibTrans" cxnId="{F1094059-E569-496D-8E97-96B72CE1791E}">
      <dgm:prSet/>
      <dgm:spPr/>
      <dgm:t>
        <a:bodyPr/>
        <a:lstStyle/>
        <a:p>
          <a:endParaRPr lang="en-US"/>
        </a:p>
      </dgm:t>
    </dgm:pt>
    <dgm:pt modelId="{B9099AE6-6F19-40EF-813F-FB14650592D2}">
      <dgm:prSet phldrT="[Text]" custT="1"/>
      <dgm:spPr/>
      <dgm:t>
        <a:bodyPr/>
        <a:lstStyle/>
        <a:p>
          <a:r>
            <a:rPr lang="en-US" sz="2400" dirty="0"/>
            <a:t>Monitoring</a:t>
          </a:r>
        </a:p>
      </dgm:t>
    </dgm:pt>
    <dgm:pt modelId="{E6EB75FB-425B-4B11-9E27-CE155B29C578}" type="parTrans" cxnId="{10089771-12D3-4DAE-ACCE-85A1252EA2FC}">
      <dgm:prSet/>
      <dgm:spPr/>
      <dgm:t>
        <a:bodyPr/>
        <a:lstStyle/>
        <a:p>
          <a:endParaRPr lang="en-US"/>
        </a:p>
      </dgm:t>
    </dgm:pt>
    <dgm:pt modelId="{80C3A069-64E8-43AA-86BC-6F62A882D42F}" type="sibTrans" cxnId="{10089771-12D3-4DAE-ACCE-85A1252EA2FC}">
      <dgm:prSet/>
      <dgm:spPr/>
      <dgm:t>
        <a:bodyPr/>
        <a:lstStyle/>
        <a:p>
          <a:endParaRPr lang="en-US"/>
        </a:p>
      </dgm:t>
    </dgm:pt>
    <dgm:pt modelId="{F2496F67-E588-4F25-859E-4CC6FF6AB507}" type="pres">
      <dgm:prSet presAssocID="{5FEAC191-FFC7-43C0-8F58-D1160BC91144}" presName="diagram" presStyleCnt="0">
        <dgm:presLayoutVars>
          <dgm:dir/>
          <dgm:resizeHandles val="exact"/>
        </dgm:presLayoutVars>
      </dgm:prSet>
      <dgm:spPr/>
    </dgm:pt>
    <dgm:pt modelId="{4EB4919F-418A-4F92-B36D-81581E66B8A3}" type="pres">
      <dgm:prSet presAssocID="{7E70A8F3-E6CB-4630-ACB6-EA6988E4E7FB}" presName="node" presStyleLbl="node1" presStyleIdx="0" presStyleCnt="5">
        <dgm:presLayoutVars>
          <dgm:bulletEnabled val="1"/>
        </dgm:presLayoutVars>
      </dgm:prSet>
      <dgm:spPr/>
    </dgm:pt>
    <dgm:pt modelId="{56CE8737-936A-4667-8CB8-47B5EF3FC1C0}" type="pres">
      <dgm:prSet presAssocID="{75105B24-5A3B-4F7E-882F-D1ED17EBE05B}" presName="sibTrans" presStyleCnt="0"/>
      <dgm:spPr/>
    </dgm:pt>
    <dgm:pt modelId="{AB2B7AEA-B747-4564-AF9A-8ECE3A5976E2}" type="pres">
      <dgm:prSet presAssocID="{31E1B898-F62C-4172-9E4E-1D82CAC94405}" presName="node" presStyleLbl="node1" presStyleIdx="1" presStyleCnt="5">
        <dgm:presLayoutVars>
          <dgm:bulletEnabled val="1"/>
        </dgm:presLayoutVars>
      </dgm:prSet>
      <dgm:spPr/>
    </dgm:pt>
    <dgm:pt modelId="{481F65E7-24B3-4B0C-84DC-4CDD055ECCEF}" type="pres">
      <dgm:prSet presAssocID="{299260DD-E80E-44DA-8A0A-B37A7CA8E88F}" presName="sibTrans" presStyleCnt="0"/>
      <dgm:spPr/>
    </dgm:pt>
    <dgm:pt modelId="{CB3CC213-C0B4-401B-BB71-E0FC1D13B134}" type="pres">
      <dgm:prSet presAssocID="{1005E887-3436-47E4-A847-D91D01E734C5}" presName="node" presStyleLbl="node1" presStyleIdx="2" presStyleCnt="5" custLinFactNeighborX="-1643">
        <dgm:presLayoutVars>
          <dgm:bulletEnabled val="1"/>
        </dgm:presLayoutVars>
      </dgm:prSet>
      <dgm:spPr/>
    </dgm:pt>
    <dgm:pt modelId="{0B8BE235-3859-4661-8188-596E79045C78}" type="pres">
      <dgm:prSet presAssocID="{BC2C0954-9F7C-481A-A441-83A9D3C9BBE1}" presName="sibTrans" presStyleCnt="0"/>
      <dgm:spPr/>
    </dgm:pt>
    <dgm:pt modelId="{260DACD8-114A-4415-9C9E-476D3DCE9F1B}" type="pres">
      <dgm:prSet presAssocID="{8905ACB9-7D4F-4E74-BE5B-F69BC3CD6EAB}" presName="node" presStyleLbl="node1" presStyleIdx="3" presStyleCnt="5">
        <dgm:presLayoutVars>
          <dgm:bulletEnabled val="1"/>
        </dgm:presLayoutVars>
      </dgm:prSet>
      <dgm:spPr/>
    </dgm:pt>
    <dgm:pt modelId="{B0F618AC-8EAC-4AE9-885D-FDFD169465D9}" type="pres">
      <dgm:prSet presAssocID="{37DB4AA8-811E-413D-B1AB-9746A78969EC}" presName="sibTrans" presStyleCnt="0"/>
      <dgm:spPr/>
    </dgm:pt>
    <dgm:pt modelId="{7E205D3E-AA37-4659-9AEF-569BD8F09765}" type="pres">
      <dgm:prSet presAssocID="{B9099AE6-6F19-40EF-813F-FB14650592D2}" presName="node" presStyleLbl="node1" presStyleIdx="4" presStyleCnt="5">
        <dgm:presLayoutVars>
          <dgm:bulletEnabled val="1"/>
        </dgm:presLayoutVars>
      </dgm:prSet>
      <dgm:spPr/>
    </dgm:pt>
  </dgm:ptLst>
  <dgm:cxnLst>
    <dgm:cxn modelId="{10089771-12D3-4DAE-ACCE-85A1252EA2FC}" srcId="{5FEAC191-FFC7-43C0-8F58-D1160BC91144}" destId="{B9099AE6-6F19-40EF-813F-FB14650592D2}" srcOrd="4" destOrd="0" parTransId="{E6EB75FB-425B-4B11-9E27-CE155B29C578}" sibTransId="{80C3A069-64E8-43AA-86BC-6F62A882D42F}"/>
    <dgm:cxn modelId="{F1094059-E569-496D-8E97-96B72CE1791E}" srcId="{5FEAC191-FFC7-43C0-8F58-D1160BC91144}" destId="{8905ACB9-7D4F-4E74-BE5B-F69BC3CD6EAB}" srcOrd="3" destOrd="0" parTransId="{3164F53A-88EA-4556-A317-1D8C1B775B74}" sibTransId="{37DB4AA8-811E-413D-B1AB-9746A78969EC}"/>
    <dgm:cxn modelId="{32C3687A-23FA-4135-884F-FB5FB85EFAB7}" srcId="{5FEAC191-FFC7-43C0-8F58-D1160BC91144}" destId="{7E70A8F3-E6CB-4630-ACB6-EA6988E4E7FB}" srcOrd="0" destOrd="0" parTransId="{6722C7C7-3C91-4F18-A85E-891F1D8B6104}" sibTransId="{75105B24-5A3B-4F7E-882F-D1ED17EBE05B}"/>
    <dgm:cxn modelId="{F6C0747D-0E81-41F2-A2F6-7D0582B85383}" type="presOf" srcId="{31E1B898-F62C-4172-9E4E-1D82CAC94405}" destId="{AB2B7AEA-B747-4564-AF9A-8ECE3A5976E2}" srcOrd="0" destOrd="0" presId="urn:microsoft.com/office/officeart/2005/8/layout/default"/>
    <dgm:cxn modelId="{89AAFE92-163A-44D6-98D9-459BCABB07EC}" type="presOf" srcId="{B9099AE6-6F19-40EF-813F-FB14650592D2}" destId="{7E205D3E-AA37-4659-9AEF-569BD8F09765}" srcOrd="0" destOrd="0" presId="urn:microsoft.com/office/officeart/2005/8/layout/default"/>
    <dgm:cxn modelId="{38AB9096-15C9-48BF-BF2E-558511E890EE}" type="presOf" srcId="{8905ACB9-7D4F-4E74-BE5B-F69BC3CD6EAB}" destId="{260DACD8-114A-4415-9C9E-476D3DCE9F1B}" srcOrd="0" destOrd="0" presId="urn:microsoft.com/office/officeart/2005/8/layout/default"/>
    <dgm:cxn modelId="{D136D1B3-E21B-45DE-AE5D-F5B6F5D783FD}" type="presOf" srcId="{7E70A8F3-E6CB-4630-ACB6-EA6988E4E7FB}" destId="{4EB4919F-418A-4F92-B36D-81581E66B8A3}" srcOrd="0" destOrd="0" presId="urn:microsoft.com/office/officeart/2005/8/layout/default"/>
    <dgm:cxn modelId="{F7F6C0B8-B978-4AA8-BF40-AB6A484D6B6F}" type="presOf" srcId="{1005E887-3436-47E4-A847-D91D01E734C5}" destId="{CB3CC213-C0B4-401B-BB71-E0FC1D13B134}" srcOrd="0" destOrd="0" presId="urn:microsoft.com/office/officeart/2005/8/layout/default"/>
    <dgm:cxn modelId="{763AB6B9-DF4F-4715-8DF4-B62DD9EFE015}" srcId="{5FEAC191-FFC7-43C0-8F58-D1160BC91144}" destId="{1005E887-3436-47E4-A847-D91D01E734C5}" srcOrd="2" destOrd="0" parTransId="{163B2EB6-11DB-4CCD-A658-8448988C0D37}" sibTransId="{BC2C0954-9F7C-481A-A441-83A9D3C9BBE1}"/>
    <dgm:cxn modelId="{BD8063C0-0C01-4C17-95E9-A84BB4D0E1B9}" type="presOf" srcId="{5FEAC191-FFC7-43C0-8F58-D1160BC91144}" destId="{F2496F67-E588-4F25-859E-4CC6FF6AB507}" srcOrd="0" destOrd="0" presId="urn:microsoft.com/office/officeart/2005/8/layout/default"/>
    <dgm:cxn modelId="{FAC563E8-16AB-49B5-B099-31D947FE2BAC}" srcId="{5FEAC191-FFC7-43C0-8F58-D1160BC91144}" destId="{31E1B898-F62C-4172-9E4E-1D82CAC94405}" srcOrd="1" destOrd="0" parTransId="{34651FC9-5C0E-4518-8C92-7F57EAB40C6C}" sibTransId="{299260DD-E80E-44DA-8A0A-B37A7CA8E88F}"/>
    <dgm:cxn modelId="{082E90E8-D303-4EDC-B4D1-5AA7C76E561B}" type="presParOf" srcId="{F2496F67-E588-4F25-859E-4CC6FF6AB507}" destId="{4EB4919F-418A-4F92-B36D-81581E66B8A3}" srcOrd="0" destOrd="0" presId="urn:microsoft.com/office/officeart/2005/8/layout/default"/>
    <dgm:cxn modelId="{52380B54-8685-4E1E-8EDB-A8DA001B6EA7}" type="presParOf" srcId="{F2496F67-E588-4F25-859E-4CC6FF6AB507}" destId="{56CE8737-936A-4667-8CB8-47B5EF3FC1C0}" srcOrd="1" destOrd="0" presId="urn:microsoft.com/office/officeart/2005/8/layout/default"/>
    <dgm:cxn modelId="{A50911E9-F67F-4BCC-9E84-BC4492799F17}" type="presParOf" srcId="{F2496F67-E588-4F25-859E-4CC6FF6AB507}" destId="{AB2B7AEA-B747-4564-AF9A-8ECE3A5976E2}" srcOrd="2" destOrd="0" presId="urn:microsoft.com/office/officeart/2005/8/layout/default"/>
    <dgm:cxn modelId="{82AEE72E-8E26-4AF2-8219-00187E0DFB7C}" type="presParOf" srcId="{F2496F67-E588-4F25-859E-4CC6FF6AB507}" destId="{481F65E7-24B3-4B0C-84DC-4CDD055ECCEF}" srcOrd="3" destOrd="0" presId="urn:microsoft.com/office/officeart/2005/8/layout/default"/>
    <dgm:cxn modelId="{1A871964-1957-466E-BE16-1208F387624D}" type="presParOf" srcId="{F2496F67-E588-4F25-859E-4CC6FF6AB507}" destId="{CB3CC213-C0B4-401B-BB71-E0FC1D13B134}" srcOrd="4" destOrd="0" presId="urn:microsoft.com/office/officeart/2005/8/layout/default"/>
    <dgm:cxn modelId="{CE483C96-5CB7-453A-9655-96C1CA474D53}" type="presParOf" srcId="{F2496F67-E588-4F25-859E-4CC6FF6AB507}" destId="{0B8BE235-3859-4661-8188-596E79045C78}" srcOrd="5" destOrd="0" presId="urn:microsoft.com/office/officeart/2005/8/layout/default"/>
    <dgm:cxn modelId="{1330167B-EC9C-479F-B5A8-CDAB6D9D8ECD}" type="presParOf" srcId="{F2496F67-E588-4F25-859E-4CC6FF6AB507}" destId="{260DACD8-114A-4415-9C9E-476D3DCE9F1B}" srcOrd="6" destOrd="0" presId="urn:microsoft.com/office/officeart/2005/8/layout/default"/>
    <dgm:cxn modelId="{7C43ED80-1402-4D89-9541-CC9A341748CD}" type="presParOf" srcId="{F2496F67-E588-4F25-859E-4CC6FF6AB507}" destId="{B0F618AC-8EAC-4AE9-885D-FDFD169465D9}" srcOrd="7" destOrd="0" presId="urn:microsoft.com/office/officeart/2005/8/layout/default"/>
    <dgm:cxn modelId="{9F0E6D56-7ECB-477D-8321-468CB966153C}" type="presParOf" srcId="{F2496F67-E588-4F25-859E-4CC6FF6AB507}" destId="{7E205D3E-AA37-4659-9AEF-569BD8F09765}"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EAC191-FFC7-43C0-8F58-D1160BC9114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8905ACB9-7D4F-4E74-BE5B-F69BC3CD6EAB}">
      <dgm:prSet phldrT="[Text]" custT="1"/>
      <dgm:spPr/>
      <dgm:t>
        <a:bodyPr/>
        <a:lstStyle/>
        <a:p>
          <a:r>
            <a:rPr lang="en-US" sz="2400" dirty="0"/>
            <a:t>Control Activities</a:t>
          </a:r>
        </a:p>
      </dgm:t>
    </dgm:pt>
    <dgm:pt modelId="{3164F53A-88EA-4556-A317-1D8C1B775B74}" type="parTrans" cxnId="{F1094059-E569-496D-8E97-96B72CE1791E}">
      <dgm:prSet/>
      <dgm:spPr/>
      <dgm:t>
        <a:bodyPr/>
        <a:lstStyle/>
        <a:p>
          <a:endParaRPr lang="en-US"/>
        </a:p>
      </dgm:t>
    </dgm:pt>
    <dgm:pt modelId="{37DB4AA8-811E-413D-B1AB-9746A78969EC}" type="sibTrans" cxnId="{F1094059-E569-496D-8E97-96B72CE1791E}">
      <dgm:prSet/>
      <dgm:spPr/>
      <dgm:t>
        <a:bodyPr/>
        <a:lstStyle/>
        <a:p>
          <a:endParaRPr lang="en-US"/>
        </a:p>
      </dgm:t>
    </dgm:pt>
    <dgm:pt modelId="{F2496F67-E588-4F25-859E-4CC6FF6AB507}" type="pres">
      <dgm:prSet presAssocID="{5FEAC191-FFC7-43C0-8F58-D1160BC91144}" presName="diagram" presStyleCnt="0">
        <dgm:presLayoutVars>
          <dgm:dir/>
          <dgm:resizeHandles val="exact"/>
        </dgm:presLayoutVars>
      </dgm:prSet>
      <dgm:spPr/>
    </dgm:pt>
    <dgm:pt modelId="{260DACD8-114A-4415-9C9E-476D3DCE9F1B}" type="pres">
      <dgm:prSet presAssocID="{8905ACB9-7D4F-4E74-BE5B-F69BC3CD6EAB}" presName="node" presStyleLbl="node1" presStyleIdx="0" presStyleCnt="1" custScaleY="40498">
        <dgm:presLayoutVars>
          <dgm:bulletEnabled val="1"/>
        </dgm:presLayoutVars>
      </dgm:prSet>
      <dgm:spPr/>
    </dgm:pt>
  </dgm:ptLst>
  <dgm:cxnLst>
    <dgm:cxn modelId="{F1094059-E569-496D-8E97-96B72CE1791E}" srcId="{5FEAC191-FFC7-43C0-8F58-D1160BC91144}" destId="{8905ACB9-7D4F-4E74-BE5B-F69BC3CD6EAB}" srcOrd="0" destOrd="0" parTransId="{3164F53A-88EA-4556-A317-1D8C1B775B74}" sibTransId="{37DB4AA8-811E-413D-B1AB-9746A78969EC}"/>
    <dgm:cxn modelId="{38AB9096-15C9-48BF-BF2E-558511E890EE}" type="presOf" srcId="{8905ACB9-7D4F-4E74-BE5B-F69BC3CD6EAB}" destId="{260DACD8-114A-4415-9C9E-476D3DCE9F1B}" srcOrd="0" destOrd="0" presId="urn:microsoft.com/office/officeart/2005/8/layout/default"/>
    <dgm:cxn modelId="{BD8063C0-0C01-4C17-95E9-A84BB4D0E1B9}" type="presOf" srcId="{5FEAC191-FFC7-43C0-8F58-D1160BC91144}" destId="{F2496F67-E588-4F25-859E-4CC6FF6AB507}" srcOrd="0" destOrd="0" presId="urn:microsoft.com/office/officeart/2005/8/layout/default"/>
    <dgm:cxn modelId="{1330167B-EC9C-479F-B5A8-CDAB6D9D8ECD}" type="presParOf" srcId="{F2496F67-E588-4F25-859E-4CC6FF6AB507}" destId="{260DACD8-114A-4415-9C9E-476D3DCE9F1B}"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67C644-3A2B-4891-A66C-C76973031FE0}" type="doc">
      <dgm:prSet loTypeId="urn:microsoft.com/office/officeart/2016/7/layout/VerticalSolidActionList" loCatId="List" qsTypeId="urn:microsoft.com/office/officeart/2005/8/quickstyle/simple1" qsCatId="simple" csTypeId="urn:microsoft.com/office/officeart/2005/8/colors/colorful5" csCatId="colorful" phldr="1"/>
      <dgm:spPr/>
      <dgm:t>
        <a:bodyPr/>
        <a:lstStyle/>
        <a:p>
          <a:endParaRPr lang="en-US"/>
        </a:p>
      </dgm:t>
    </dgm:pt>
    <dgm:pt modelId="{750C08A0-35A5-4B88-9724-5FA766CAF62E}">
      <dgm:prSet/>
      <dgm:spPr>
        <a:solidFill>
          <a:srgbClr val="FF0000"/>
        </a:solidFill>
        <a:ln>
          <a:solidFill>
            <a:schemeClr val="tx1"/>
          </a:solidFill>
        </a:ln>
      </dgm:spPr>
      <dgm:t>
        <a:bodyPr/>
        <a:lstStyle/>
        <a:p>
          <a:r>
            <a:rPr lang="en-US" dirty="0">
              <a:solidFill>
                <a:schemeClr val="tx1"/>
              </a:solidFill>
            </a:rPr>
            <a:t>Material Weakness</a:t>
          </a:r>
        </a:p>
      </dgm:t>
    </dgm:pt>
    <dgm:pt modelId="{9E24140A-E887-4243-A268-B484C05021BB}" type="parTrans" cxnId="{2D5E7163-A0EC-4589-BFE5-EFC0FE6036BF}">
      <dgm:prSet/>
      <dgm:spPr/>
      <dgm:t>
        <a:bodyPr/>
        <a:lstStyle/>
        <a:p>
          <a:endParaRPr lang="en-US">
            <a:solidFill>
              <a:schemeClr val="tx1"/>
            </a:solidFill>
          </a:endParaRPr>
        </a:p>
      </dgm:t>
    </dgm:pt>
    <dgm:pt modelId="{33406743-8137-46D6-BA70-D563D327C252}" type="sibTrans" cxnId="{2D5E7163-A0EC-4589-BFE5-EFC0FE6036BF}">
      <dgm:prSet/>
      <dgm:spPr/>
      <dgm:t>
        <a:bodyPr/>
        <a:lstStyle/>
        <a:p>
          <a:endParaRPr lang="en-US">
            <a:solidFill>
              <a:schemeClr val="tx1"/>
            </a:solidFill>
          </a:endParaRPr>
        </a:p>
      </dgm:t>
    </dgm:pt>
    <dgm:pt modelId="{040464F8-E35D-4DAE-8706-37753371F7F1}">
      <dgm:prSet/>
      <dgm:spPr>
        <a:solidFill>
          <a:srgbClr val="FF0000">
            <a:alpha val="90000"/>
          </a:srgbClr>
        </a:solidFill>
        <a:ln>
          <a:solidFill>
            <a:schemeClr val="tx1">
              <a:alpha val="90000"/>
            </a:schemeClr>
          </a:solidFill>
        </a:ln>
      </dgm:spPr>
      <dgm:t>
        <a:bodyPr/>
        <a:lstStyle/>
        <a:p>
          <a:r>
            <a:rPr lang="en-US" dirty="0">
              <a:solidFill>
                <a:schemeClr val="tx1"/>
              </a:solidFill>
            </a:rPr>
            <a:t>A serious control problem that could allow a big mistake in the financial statements to happen and not be caught.</a:t>
          </a:r>
        </a:p>
      </dgm:t>
    </dgm:pt>
    <dgm:pt modelId="{1A8BE59F-2C74-4703-B9F2-585505D20500}" type="parTrans" cxnId="{276AD615-09EF-4008-96E9-21EEF2C56B1D}">
      <dgm:prSet/>
      <dgm:spPr/>
      <dgm:t>
        <a:bodyPr/>
        <a:lstStyle/>
        <a:p>
          <a:endParaRPr lang="en-US">
            <a:solidFill>
              <a:schemeClr val="tx1"/>
            </a:solidFill>
          </a:endParaRPr>
        </a:p>
      </dgm:t>
    </dgm:pt>
    <dgm:pt modelId="{F56CD5CD-63F9-4532-9978-6A8057C9E09D}" type="sibTrans" cxnId="{276AD615-09EF-4008-96E9-21EEF2C56B1D}">
      <dgm:prSet/>
      <dgm:spPr/>
      <dgm:t>
        <a:bodyPr/>
        <a:lstStyle/>
        <a:p>
          <a:endParaRPr lang="en-US">
            <a:solidFill>
              <a:schemeClr val="tx1"/>
            </a:solidFill>
          </a:endParaRPr>
        </a:p>
      </dgm:t>
    </dgm:pt>
    <dgm:pt modelId="{E10992BA-B905-4429-8C90-F36174E18071}">
      <dgm:prSet/>
      <dgm:spPr>
        <a:solidFill>
          <a:srgbClr val="FFC000"/>
        </a:solidFill>
        <a:ln>
          <a:solidFill>
            <a:schemeClr val="tx1"/>
          </a:solidFill>
        </a:ln>
      </dgm:spPr>
      <dgm:t>
        <a:bodyPr/>
        <a:lstStyle/>
        <a:p>
          <a:r>
            <a:rPr lang="en-US" dirty="0">
              <a:solidFill>
                <a:schemeClr val="tx1"/>
              </a:solidFill>
            </a:rPr>
            <a:t>Significant Deficiency</a:t>
          </a:r>
        </a:p>
      </dgm:t>
    </dgm:pt>
    <dgm:pt modelId="{4B11231F-ADAB-445F-BB16-867648583721}" type="parTrans" cxnId="{8F520A24-155C-4ABC-867A-60DCCF429B9A}">
      <dgm:prSet/>
      <dgm:spPr/>
      <dgm:t>
        <a:bodyPr/>
        <a:lstStyle/>
        <a:p>
          <a:endParaRPr lang="en-US">
            <a:solidFill>
              <a:schemeClr val="tx1"/>
            </a:solidFill>
          </a:endParaRPr>
        </a:p>
      </dgm:t>
    </dgm:pt>
    <dgm:pt modelId="{136D144E-A2F3-4ADB-AD8A-7BACB8F01DC0}" type="sibTrans" cxnId="{8F520A24-155C-4ABC-867A-60DCCF429B9A}">
      <dgm:prSet/>
      <dgm:spPr/>
      <dgm:t>
        <a:bodyPr/>
        <a:lstStyle/>
        <a:p>
          <a:endParaRPr lang="en-US">
            <a:solidFill>
              <a:schemeClr val="tx1"/>
            </a:solidFill>
          </a:endParaRPr>
        </a:p>
      </dgm:t>
    </dgm:pt>
    <dgm:pt modelId="{D6C64381-5A03-43B6-A46A-C6A2CA41F400}">
      <dgm:prSet/>
      <dgm:spPr>
        <a:solidFill>
          <a:srgbClr val="FFC000">
            <a:alpha val="90000"/>
          </a:srgbClr>
        </a:solidFill>
        <a:ln>
          <a:solidFill>
            <a:schemeClr val="tx1">
              <a:alpha val="90000"/>
            </a:schemeClr>
          </a:solidFill>
        </a:ln>
      </dgm:spPr>
      <dgm:t>
        <a:bodyPr/>
        <a:lstStyle/>
        <a:p>
          <a:r>
            <a:rPr lang="en-US" dirty="0">
              <a:solidFill>
                <a:schemeClr val="tx1"/>
              </a:solidFill>
            </a:rPr>
            <a:t>A control problem that matters but isn’t severe enough to cause a major financial statement error by itself..</a:t>
          </a:r>
        </a:p>
      </dgm:t>
    </dgm:pt>
    <dgm:pt modelId="{8597179A-F972-4189-B3DF-05BDF62A09A4}" type="parTrans" cxnId="{6D4C5E56-513B-4C88-9492-06871DAE0CCA}">
      <dgm:prSet/>
      <dgm:spPr/>
      <dgm:t>
        <a:bodyPr/>
        <a:lstStyle/>
        <a:p>
          <a:endParaRPr lang="en-US">
            <a:solidFill>
              <a:schemeClr val="tx1"/>
            </a:solidFill>
          </a:endParaRPr>
        </a:p>
      </dgm:t>
    </dgm:pt>
    <dgm:pt modelId="{07854449-4E1B-48FA-A0BE-633FABF6C213}" type="sibTrans" cxnId="{6D4C5E56-513B-4C88-9492-06871DAE0CCA}">
      <dgm:prSet/>
      <dgm:spPr/>
      <dgm:t>
        <a:bodyPr/>
        <a:lstStyle/>
        <a:p>
          <a:endParaRPr lang="en-US">
            <a:solidFill>
              <a:schemeClr val="tx1"/>
            </a:solidFill>
          </a:endParaRPr>
        </a:p>
      </dgm:t>
    </dgm:pt>
    <dgm:pt modelId="{E8EB0CBD-572F-49E8-923D-A4DA3540EC8C}">
      <dgm:prSet/>
      <dgm:spPr>
        <a:solidFill>
          <a:srgbClr val="FFFF00"/>
        </a:solidFill>
        <a:ln>
          <a:solidFill>
            <a:schemeClr val="tx1"/>
          </a:solidFill>
        </a:ln>
      </dgm:spPr>
      <dgm:t>
        <a:bodyPr/>
        <a:lstStyle/>
        <a:p>
          <a:r>
            <a:rPr lang="en-US" dirty="0">
              <a:solidFill>
                <a:schemeClr val="tx1"/>
              </a:solidFill>
            </a:rPr>
            <a:t>Management Letter Finding</a:t>
          </a:r>
        </a:p>
      </dgm:t>
    </dgm:pt>
    <dgm:pt modelId="{F7BEBBC5-FCFE-431F-8F51-72F916C5E580}" type="parTrans" cxnId="{1992C555-6BF1-4A48-A2D2-E579E39936FF}">
      <dgm:prSet/>
      <dgm:spPr/>
      <dgm:t>
        <a:bodyPr/>
        <a:lstStyle/>
        <a:p>
          <a:endParaRPr lang="en-US">
            <a:solidFill>
              <a:schemeClr val="tx1"/>
            </a:solidFill>
          </a:endParaRPr>
        </a:p>
      </dgm:t>
    </dgm:pt>
    <dgm:pt modelId="{E77927EE-0DA5-44C5-B1F9-6E06302469BC}" type="sibTrans" cxnId="{1992C555-6BF1-4A48-A2D2-E579E39936FF}">
      <dgm:prSet/>
      <dgm:spPr/>
      <dgm:t>
        <a:bodyPr/>
        <a:lstStyle/>
        <a:p>
          <a:endParaRPr lang="en-US">
            <a:solidFill>
              <a:schemeClr val="tx1"/>
            </a:solidFill>
          </a:endParaRPr>
        </a:p>
      </dgm:t>
    </dgm:pt>
    <dgm:pt modelId="{3082733C-4438-4672-A41D-3FEB506FF407}">
      <dgm:prSet/>
      <dgm:spPr>
        <a:solidFill>
          <a:srgbClr val="FFFF00">
            <a:alpha val="90000"/>
          </a:srgbClr>
        </a:solidFill>
        <a:ln>
          <a:solidFill>
            <a:schemeClr val="tx1">
              <a:alpha val="90000"/>
            </a:schemeClr>
          </a:solidFill>
        </a:ln>
      </dgm:spPr>
      <dgm:t>
        <a:bodyPr/>
        <a:lstStyle/>
        <a:p>
          <a:r>
            <a:rPr lang="en-US" dirty="0">
              <a:solidFill>
                <a:schemeClr val="tx1"/>
              </a:solidFill>
            </a:rPr>
            <a:t>These are issues auditors noticed that don’t rise to the level of a significant deficiency but are worth reporting.</a:t>
          </a:r>
        </a:p>
      </dgm:t>
    </dgm:pt>
    <dgm:pt modelId="{7A4E1185-5070-4B37-8722-672DBBD02D54}" type="parTrans" cxnId="{B3E23175-EFF4-4D87-8464-10F245936221}">
      <dgm:prSet/>
      <dgm:spPr/>
      <dgm:t>
        <a:bodyPr/>
        <a:lstStyle/>
        <a:p>
          <a:endParaRPr lang="en-US">
            <a:solidFill>
              <a:schemeClr val="tx1"/>
            </a:solidFill>
          </a:endParaRPr>
        </a:p>
      </dgm:t>
    </dgm:pt>
    <dgm:pt modelId="{C306BE03-7EE1-4410-B8B9-9E94BFB07F82}" type="sibTrans" cxnId="{B3E23175-EFF4-4D87-8464-10F245936221}">
      <dgm:prSet/>
      <dgm:spPr/>
      <dgm:t>
        <a:bodyPr/>
        <a:lstStyle/>
        <a:p>
          <a:endParaRPr lang="en-US">
            <a:solidFill>
              <a:schemeClr val="tx1"/>
            </a:solidFill>
          </a:endParaRPr>
        </a:p>
      </dgm:t>
    </dgm:pt>
    <dgm:pt modelId="{EB3FA55E-0075-4F86-B749-765388576B68}">
      <dgm:prSet/>
      <dgm:spPr>
        <a:solidFill>
          <a:srgbClr val="00B050"/>
        </a:solidFill>
        <a:ln>
          <a:solidFill>
            <a:schemeClr val="tx1"/>
          </a:solidFill>
        </a:ln>
      </dgm:spPr>
      <dgm:t>
        <a:bodyPr/>
        <a:lstStyle/>
        <a:p>
          <a:r>
            <a:rPr lang="en-US" dirty="0">
              <a:solidFill>
                <a:schemeClr val="tx1"/>
              </a:solidFill>
            </a:rPr>
            <a:t>Verbal Recommendation</a:t>
          </a:r>
        </a:p>
      </dgm:t>
    </dgm:pt>
    <dgm:pt modelId="{F386B789-69E7-40CC-8499-F019D96285D6}" type="parTrans" cxnId="{83250C8D-0A08-4B11-9A00-ECDFA3EED150}">
      <dgm:prSet/>
      <dgm:spPr/>
      <dgm:t>
        <a:bodyPr/>
        <a:lstStyle/>
        <a:p>
          <a:endParaRPr lang="en-US">
            <a:solidFill>
              <a:schemeClr val="tx1"/>
            </a:solidFill>
          </a:endParaRPr>
        </a:p>
      </dgm:t>
    </dgm:pt>
    <dgm:pt modelId="{002B9B5B-CB3C-4E81-A91C-E200BDF379ED}" type="sibTrans" cxnId="{83250C8D-0A08-4B11-9A00-ECDFA3EED150}">
      <dgm:prSet/>
      <dgm:spPr/>
      <dgm:t>
        <a:bodyPr/>
        <a:lstStyle/>
        <a:p>
          <a:endParaRPr lang="en-US">
            <a:solidFill>
              <a:schemeClr val="tx1"/>
            </a:solidFill>
          </a:endParaRPr>
        </a:p>
      </dgm:t>
    </dgm:pt>
    <dgm:pt modelId="{BEA1D0AB-AD64-4571-8D2E-0697B6824F08}">
      <dgm:prSet/>
      <dgm:spPr>
        <a:solidFill>
          <a:srgbClr val="00B050">
            <a:alpha val="90000"/>
          </a:srgbClr>
        </a:solidFill>
        <a:ln>
          <a:solidFill>
            <a:schemeClr val="tx1">
              <a:alpha val="90000"/>
            </a:schemeClr>
          </a:solidFill>
        </a:ln>
      </dgm:spPr>
      <dgm:t>
        <a:bodyPr/>
        <a:lstStyle/>
        <a:p>
          <a:r>
            <a:rPr lang="en-US" dirty="0">
              <a:solidFill>
                <a:schemeClr val="tx1"/>
              </a:solidFill>
            </a:rPr>
            <a:t>Understand that changes may require additional testing.</a:t>
          </a:r>
        </a:p>
      </dgm:t>
    </dgm:pt>
    <dgm:pt modelId="{EA587966-0DD1-44E5-81B6-4D5425154B58}" type="parTrans" cxnId="{0FC34287-BB44-4A51-9B97-9FA838092761}">
      <dgm:prSet/>
      <dgm:spPr/>
      <dgm:t>
        <a:bodyPr/>
        <a:lstStyle/>
        <a:p>
          <a:endParaRPr lang="en-US">
            <a:solidFill>
              <a:schemeClr val="tx1"/>
            </a:solidFill>
          </a:endParaRPr>
        </a:p>
      </dgm:t>
    </dgm:pt>
    <dgm:pt modelId="{881EAF41-5DF0-4998-B6B4-E0B997E694B1}" type="sibTrans" cxnId="{0FC34287-BB44-4A51-9B97-9FA838092761}">
      <dgm:prSet/>
      <dgm:spPr/>
      <dgm:t>
        <a:bodyPr/>
        <a:lstStyle/>
        <a:p>
          <a:endParaRPr lang="en-US">
            <a:solidFill>
              <a:schemeClr val="tx1"/>
            </a:solidFill>
          </a:endParaRPr>
        </a:p>
      </dgm:t>
    </dgm:pt>
    <dgm:pt modelId="{D34CA987-5478-4F09-BFDC-2CDE7613BE46}">
      <dgm:prSet/>
      <dgm:spPr>
        <a:solidFill>
          <a:srgbClr val="00B0F0"/>
        </a:solidFill>
        <a:ln>
          <a:solidFill>
            <a:schemeClr val="tx1"/>
          </a:solidFill>
        </a:ln>
      </dgm:spPr>
      <dgm:t>
        <a:bodyPr/>
        <a:lstStyle/>
        <a:p>
          <a:r>
            <a:rPr lang="en-US" dirty="0">
              <a:solidFill>
                <a:schemeClr val="tx1"/>
              </a:solidFill>
            </a:rPr>
            <a:t>Noncompliance</a:t>
          </a:r>
        </a:p>
      </dgm:t>
    </dgm:pt>
    <dgm:pt modelId="{6EEA00DA-7837-4479-B710-DFFD3E6E2AF0}" type="parTrans" cxnId="{9D2062AC-E603-460E-8CFE-98EF159522E5}">
      <dgm:prSet/>
      <dgm:spPr/>
      <dgm:t>
        <a:bodyPr/>
        <a:lstStyle/>
        <a:p>
          <a:endParaRPr lang="en-US">
            <a:solidFill>
              <a:schemeClr val="tx1"/>
            </a:solidFill>
          </a:endParaRPr>
        </a:p>
      </dgm:t>
    </dgm:pt>
    <dgm:pt modelId="{0DFACDE7-C397-44F1-8DBA-7D2776A7C963}" type="sibTrans" cxnId="{9D2062AC-E603-460E-8CFE-98EF159522E5}">
      <dgm:prSet/>
      <dgm:spPr/>
      <dgm:t>
        <a:bodyPr/>
        <a:lstStyle/>
        <a:p>
          <a:endParaRPr lang="en-US">
            <a:solidFill>
              <a:schemeClr val="tx1"/>
            </a:solidFill>
          </a:endParaRPr>
        </a:p>
      </dgm:t>
    </dgm:pt>
    <dgm:pt modelId="{515C3FCB-1B57-4DF8-9B65-051B3EB3ACBA}">
      <dgm:prSet/>
      <dgm:spPr>
        <a:solidFill>
          <a:srgbClr val="00B0F0">
            <a:alpha val="90000"/>
          </a:srgbClr>
        </a:solidFill>
        <a:ln>
          <a:solidFill>
            <a:schemeClr val="tx1">
              <a:alpha val="90000"/>
            </a:schemeClr>
          </a:solidFill>
        </a:ln>
      </dgm:spPr>
      <dgm:t>
        <a:bodyPr/>
        <a:lstStyle/>
        <a:p>
          <a:pPr>
            <a:buFont typeface="Arial" panose="020B0604020202020204" pitchFamily="34" charset="0"/>
            <a:buChar char="•"/>
          </a:pPr>
          <a:r>
            <a:rPr lang="en-US" dirty="0"/>
            <a:t>Material – Yellow-Book Report</a:t>
          </a:r>
        </a:p>
        <a:p>
          <a:pPr>
            <a:buFont typeface="Arial" panose="020B0604020202020204" pitchFamily="34" charset="0"/>
            <a:buChar char="•"/>
          </a:pPr>
          <a:r>
            <a:rPr lang="en-US" dirty="0"/>
            <a:t>Other – Management Letter Report</a:t>
          </a:r>
        </a:p>
      </dgm:t>
    </dgm:pt>
    <dgm:pt modelId="{9191DE35-D06C-4D7B-8044-7566B1DE9626}" type="parTrans" cxnId="{FC63B324-E2D4-4054-9B73-93FE8CCB078C}">
      <dgm:prSet/>
      <dgm:spPr/>
      <dgm:t>
        <a:bodyPr/>
        <a:lstStyle/>
        <a:p>
          <a:endParaRPr lang="en-US"/>
        </a:p>
      </dgm:t>
    </dgm:pt>
    <dgm:pt modelId="{8E41B99B-23F3-4464-8110-AA11BC12A5EF}" type="sibTrans" cxnId="{FC63B324-E2D4-4054-9B73-93FE8CCB078C}">
      <dgm:prSet/>
      <dgm:spPr/>
      <dgm:t>
        <a:bodyPr/>
        <a:lstStyle/>
        <a:p>
          <a:endParaRPr lang="en-US"/>
        </a:p>
      </dgm:t>
    </dgm:pt>
    <dgm:pt modelId="{57E0045B-7FAE-410B-A0FB-4D2C096366D3}" type="pres">
      <dgm:prSet presAssocID="{8467C644-3A2B-4891-A66C-C76973031FE0}" presName="Name0" presStyleCnt="0">
        <dgm:presLayoutVars>
          <dgm:dir/>
          <dgm:animLvl val="lvl"/>
          <dgm:resizeHandles val="exact"/>
        </dgm:presLayoutVars>
      </dgm:prSet>
      <dgm:spPr/>
    </dgm:pt>
    <dgm:pt modelId="{5BAE5123-A47D-432E-B1C8-97ABB95AA8F0}" type="pres">
      <dgm:prSet presAssocID="{750C08A0-35A5-4B88-9724-5FA766CAF62E}" presName="linNode" presStyleCnt="0"/>
      <dgm:spPr/>
    </dgm:pt>
    <dgm:pt modelId="{C6959966-BCD0-4D8B-8553-992EE0D3DD10}" type="pres">
      <dgm:prSet presAssocID="{750C08A0-35A5-4B88-9724-5FA766CAF62E}" presName="parentText" presStyleLbl="alignNode1" presStyleIdx="0" presStyleCnt="5">
        <dgm:presLayoutVars>
          <dgm:chMax val="1"/>
          <dgm:bulletEnabled/>
        </dgm:presLayoutVars>
      </dgm:prSet>
      <dgm:spPr/>
    </dgm:pt>
    <dgm:pt modelId="{0340573D-FB55-4499-969E-743E01314F8A}" type="pres">
      <dgm:prSet presAssocID="{750C08A0-35A5-4B88-9724-5FA766CAF62E}" presName="descendantText" presStyleLbl="alignAccFollowNode1" presStyleIdx="0" presStyleCnt="5">
        <dgm:presLayoutVars>
          <dgm:bulletEnabled/>
        </dgm:presLayoutVars>
      </dgm:prSet>
      <dgm:spPr/>
    </dgm:pt>
    <dgm:pt modelId="{B9F0A945-2CF6-4AC8-98B8-79AFE155D61C}" type="pres">
      <dgm:prSet presAssocID="{33406743-8137-46D6-BA70-D563D327C252}" presName="sp" presStyleCnt="0"/>
      <dgm:spPr/>
    </dgm:pt>
    <dgm:pt modelId="{481ACF33-3206-4AF7-81AC-00989B89BC7B}" type="pres">
      <dgm:prSet presAssocID="{E10992BA-B905-4429-8C90-F36174E18071}" presName="linNode" presStyleCnt="0"/>
      <dgm:spPr/>
    </dgm:pt>
    <dgm:pt modelId="{37411977-B5EB-4A57-B461-E0219FFE09AA}" type="pres">
      <dgm:prSet presAssocID="{E10992BA-B905-4429-8C90-F36174E18071}" presName="parentText" presStyleLbl="alignNode1" presStyleIdx="1" presStyleCnt="5">
        <dgm:presLayoutVars>
          <dgm:chMax val="1"/>
          <dgm:bulletEnabled/>
        </dgm:presLayoutVars>
      </dgm:prSet>
      <dgm:spPr/>
    </dgm:pt>
    <dgm:pt modelId="{E351B079-1C49-4CB9-8666-C53768DA7170}" type="pres">
      <dgm:prSet presAssocID="{E10992BA-B905-4429-8C90-F36174E18071}" presName="descendantText" presStyleLbl="alignAccFollowNode1" presStyleIdx="1" presStyleCnt="5">
        <dgm:presLayoutVars>
          <dgm:bulletEnabled/>
        </dgm:presLayoutVars>
      </dgm:prSet>
      <dgm:spPr/>
    </dgm:pt>
    <dgm:pt modelId="{CBA5E7BD-BCC0-4A69-88CA-4FD75012A83D}" type="pres">
      <dgm:prSet presAssocID="{136D144E-A2F3-4ADB-AD8A-7BACB8F01DC0}" presName="sp" presStyleCnt="0"/>
      <dgm:spPr/>
    </dgm:pt>
    <dgm:pt modelId="{05E90E2F-5880-4D49-B32F-B5D598DE5AB0}" type="pres">
      <dgm:prSet presAssocID="{E8EB0CBD-572F-49E8-923D-A4DA3540EC8C}" presName="linNode" presStyleCnt="0"/>
      <dgm:spPr/>
    </dgm:pt>
    <dgm:pt modelId="{1E930B56-BFF9-4108-941B-7A948896C5B5}" type="pres">
      <dgm:prSet presAssocID="{E8EB0CBD-572F-49E8-923D-A4DA3540EC8C}" presName="parentText" presStyleLbl="alignNode1" presStyleIdx="2" presStyleCnt="5" custScaleX="134828">
        <dgm:presLayoutVars>
          <dgm:chMax val="1"/>
          <dgm:bulletEnabled/>
        </dgm:presLayoutVars>
      </dgm:prSet>
      <dgm:spPr/>
    </dgm:pt>
    <dgm:pt modelId="{8EB484EC-8FEE-4ACD-BA14-C5C9D1C48ED5}" type="pres">
      <dgm:prSet presAssocID="{E8EB0CBD-572F-49E8-923D-A4DA3540EC8C}" presName="descendantText" presStyleLbl="alignAccFollowNode1" presStyleIdx="2" presStyleCnt="5">
        <dgm:presLayoutVars>
          <dgm:bulletEnabled/>
        </dgm:presLayoutVars>
      </dgm:prSet>
      <dgm:spPr/>
    </dgm:pt>
    <dgm:pt modelId="{2CC30F74-8722-4EF1-8A18-B0D6757E7354}" type="pres">
      <dgm:prSet presAssocID="{E77927EE-0DA5-44C5-B1F9-6E06302469BC}" presName="sp" presStyleCnt="0"/>
      <dgm:spPr/>
    </dgm:pt>
    <dgm:pt modelId="{8BE79DED-C331-479F-BA3F-740BBF51CE43}" type="pres">
      <dgm:prSet presAssocID="{EB3FA55E-0075-4F86-B749-765388576B68}" presName="linNode" presStyleCnt="0"/>
      <dgm:spPr/>
    </dgm:pt>
    <dgm:pt modelId="{7D40AF19-B48C-48A4-8C6D-E98F26D7F8ED}" type="pres">
      <dgm:prSet presAssocID="{EB3FA55E-0075-4F86-B749-765388576B68}" presName="parentText" presStyleLbl="alignNode1" presStyleIdx="3" presStyleCnt="5" custScaleX="200881">
        <dgm:presLayoutVars>
          <dgm:chMax val="1"/>
          <dgm:bulletEnabled/>
        </dgm:presLayoutVars>
      </dgm:prSet>
      <dgm:spPr/>
    </dgm:pt>
    <dgm:pt modelId="{582CFE0F-C07F-4DBB-9FFF-B272192CCBE4}" type="pres">
      <dgm:prSet presAssocID="{EB3FA55E-0075-4F86-B749-765388576B68}" presName="descendantText" presStyleLbl="alignAccFollowNode1" presStyleIdx="3" presStyleCnt="5">
        <dgm:presLayoutVars>
          <dgm:bulletEnabled/>
        </dgm:presLayoutVars>
      </dgm:prSet>
      <dgm:spPr/>
    </dgm:pt>
    <dgm:pt modelId="{3C1C6C2B-38BA-4F1E-901F-5AA7AFF0D86C}" type="pres">
      <dgm:prSet presAssocID="{002B9B5B-CB3C-4E81-A91C-E200BDF379ED}" presName="sp" presStyleCnt="0"/>
      <dgm:spPr/>
    </dgm:pt>
    <dgm:pt modelId="{E453DFE3-83DE-42EB-A720-94C102951193}" type="pres">
      <dgm:prSet presAssocID="{D34CA987-5478-4F09-BFDC-2CDE7613BE46}" presName="linNode" presStyleCnt="0"/>
      <dgm:spPr/>
    </dgm:pt>
    <dgm:pt modelId="{ABCDC401-D967-4A14-8E8B-D01244DE555A}" type="pres">
      <dgm:prSet presAssocID="{D34CA987-5478-4F09-BFDC-2CDE7613BE46}" presName="parentText" presStyleLbl="alignNode1" presStyleIdx="4" presStyleCnt="5" custScaleX="199126">
        <dgm:presLayoutVars>
          <dgm:chMax val="1"/>
          <dgm:bulletEnabled/>
        </dgm:presLayoutVars>
      </dgm:prSet>
      <dgm:spPr/>
    </dgm:pt>
    <dgm:pt modelId="{6977E4AE-75B8-41F7-BA18-704D9C5EB27A}" type="pres">
      <dgm:prSet presAssocID="{D34CA987-5478-4F09-BFDC-2CDE7613BE46}" presName="descendantText" presStyleLbl="alignAccFollowNode1" presStyleIdx="4" presStyleCnt="5">
        <dgm:presLayoutVars>
          <dgm:bulletEnabled/>
        </dgm:presLayoutVars>
      </dgm:prSet>
      <dgm:spPr/>
    </dgm:pt>
  </dgm:ptLst>
  <dgm:cxnLst>
    <dgm:cxn modelId="{B646D311-2F37-4954-B8C6-ED4E8ADCD961}" type="presOf" srcId="{750C08A0-35A5-4B88-9724-5FA766CAF62E}" destId="{C6959966-BCD0-4D8B-8553-992EE0D3DD10}" srcOrd="0" destOrd="0" presId="urn:microsoft.com/office/officeart/2016/7/layout/VerticalSolidActionList"/>
    <dgm:cxn modelId="{AC2E2C13-B6A7-47A0-8A93-C9D18628387E}" type="presOf" srcId="{EB3FA55E-0075-4F86-B749-765388576B68}" destId="{7D40AF19-B48C-48A4-8C6D-E98F26D7F8ED}" srcOrd="0" destOrd="0" presId="urn:microsoft.com/office/officeart/2016/7/layout/VerticalSolidActionList"/>
    <dgm:cxn modelId="{276AD615-09EF-4008-96E9-21EEF2C56B1D}" srcId="{750C08A0-35A5-4B88-9724-5FA766CAF62E}" destId="{040464F8-E35D-4DAE-8706-37753371F7F1}" srcOrd="0" destOrd="0" parTransId="{1A8BE59F-2C74-4703-B9F2-585505D20500}" sibTransId="{F56CD5CD-63F9-4532-9978-6A8057C9E09D}"/>
    <dgm:cxn modelId="{8F520A24-155C-4ABC-867A-60DCCF429B9A}" srcId="{8467C644-3A2B-4891-A66C-C76973031FE0}" destId="{E10992BA-B905-4429-8C90-F36174E18071}" srcOrd="1" destOrd="0" parTransId="{4B11231F-ADAB-445F-BB16-867648583721}" sibTransId="{136D144E-A2F3-4ADB-AD8A-7BACB8F01DC0}"/>
    <dgm:cxn modelId="{FC63B324-E2D4-4054-9B73-93FE8CCB078C}" srcId="{D34CA987-5478-4F09-BFDC-2CDE7613BE46}" destId="{515C3FCB-1B57-4DF8-9B65-051B3EB3ACBA}" srcOrd="0" destOrd="0" parTransId="{9191DE35-D06C-4D7B-8044-7566B1DE9626}" sibTransId="{8E41B99B-23F3-4464-8110-AA11BC12A5EF}"/>
    <dgm:cxn modelId="{E6FA3E2C-F593-4B90-9AA9-7C17157204FB}" type="presOf" srcId="{E10992BA-B905-4429-8C90-F36174E18071}" destId="{37411977-B5EB-4A57-B461-E0219FFE09AA}" srcOrd="0" destOrd="0" presId="urn:microsoft.com/office/officeart/2016/7/layout/VerticalSolidActionList"/>
    <dgm:cxn modelId="{F4A7EE3B-569D-46CC-B5B4-9A18B36FB060}" type="presOf" srcId="{E8EB0CBD-572F-49E8-923D-A4DA3540EC8C}" destId="{1E930B56-BFF9-4108-941B-7A948896C5B5}" srcOrd="0" destOrd="0" presId="urn:microsoft.com/office/officeart/2016/7/layout/VerticalSolidActionList"/>
    <dgm:cxn modelId="{2D5E7163-A0EC-4589-BFE5-EFC0FE6036BF}" srcId="{8467C644-3A2B-4891-A66C-C76973031FE0}" destId="{750C08A0-35A5-4B88-9724-5FA766CAF62E}" srcOrd="0" destOrd="0" parTransId="{9E24140A-E887-4243-A268-B484C05021BB}" sibTransId="{33406743-8137-46D6-BA70-D563D327C252}"/>
    <dgm:cxn modelId="{39D7E744-2A27-485D-A619-2C3EAE409165}" type="presOf" srcId="{515C3FCB-1B57-4DF8-9B65-051B3EB3ACBA}" destId="{6977E4AE-75B8-41F7-BA18-704D9C5EB27A}" srcOrd="0" destOrd="0" presId="urn:microsoft.com/office/officeart/2016/7/layout/VerticalSolidActionList"/>
    <dgm:cxn modelId="{722BA065-A316-48EC-9AB6-3320D70215C4}" type="presOf" srcId="{040464F8-E35D-4DAE-8706-37753371F7F1}" destId="{0340573D-FB55-4499-969E-743E01314F8A}" srcOrd="0" destOrd="0" presId="urn:microsoft.com/office/officeart/2016/7/layout/VerticalSolidActionList"/>
    <dgm:cxn modelId="{3C964D4A-98BE-4026-8A99-E5D3319B55BC}" type="presOf" srcId="{3082733C-4438-4672-A41D-3FEB506FF407}" destId="{8EB484EC-8FEE-4ACD-BA14-C5C9D1C48ED5}" srcOrd="0" destOrd="0" presId="urn:microsoft.com/office/officeart/2016/7/layout/VerticalSolidActionList"/>
    <dgm:cxn modelId="{DEAB3E70-E2F6-4CC8-A648-7F7C2EEB2B9C}" type="presOf" srcId="{D6C64381-5A03-43B6-A46A-C6A2CA41F400}" destId="{E351B079-1C49-4CB9-8666-C53768DA7170}" srcOrd="0" destOrd="0" presId="urn:microsoft.com/office/officeart/2016/7/layout/VerticalSolidActionList"/>
    <dgm:cxn modelId="{B3E23175-EFF4-4D87-8464-10F245936221}" srcId="{E8EB0CBD-572F-49E8-923D-A4DA3540EC8C}" destId="{3082733C-4438-4672-A41D-3FEB506FF407}" srcOrd="0" destOrd="0" parTransId="{7A4E1185-5070-4B37-8722-672DBBD02D54}" sibTransId="{C306BE03-7EE1-4410-B8B9-9E94BFB07F82}"/>
    <dgm:cxn modelId="{1992C555-6BF1-4A48-A2D2-E579E39936FF}" srcId="{8467C644-3A2B-4891-A66C-C76973031FE0}" destId="{E8EB0CBD-572F-49E8-923D-A4DA3540EC8C}" srcOrd="2" destOrd="0" parTransId="{F7BEBBC5-FCFE-431F-8F51-72F916C5E580}" sibTransId="{E77927EE-0DA5-44C5-B1F9-6E06302469BC}"/>
    <dgm:cxn modelId="{6D4C5E56-513B-4C88-9492-06871DAE0CCA}" srcId="{E10992BA-B905-4429-8C90-F36174E18071}" destId="{D6C64381-5A03-43B6-A46A-C6A2CA41F400}" srcOrd="0" destOrd="0" parTransId="{8597179A-F972-4189-B3DF-05BDF62A09A4}" sibTransId="{07854449-4E1B-48FA-A0BE-633FABF6C213}"/>
    <dgm:cxn modelId="{0FC34287-BB44-4A51-9B97-9FA838092761}" srcId="{EB3FA55E-0075-4F86-B749-765388576B68}" destId="{BEA1D0AB-AD64-4571-8D2E-0697B6824F08}" srcOrd="0" destOrd="0" parTransId="{EA587966-0DD1-44E5-81B6-4D5425154B58}" sibTransId="{881EAF41-5DF0-4998-B6B4-E0B997E694B1}"/>
    <dgm:cxn modelId="{83250C8D-0A08-4B11-9A00-ECDFA3EED150}" srcId="{8467C644-3A2B-4891-A66C-C76973031FE0}" destId="{EB3FA55E-0075-4F86-B749-765388576B68}" srcOrd="3" destOrd="0" parTransId="{F386B789-69E7-40CC-8499-F019D96285D6}" sibTransId="{002B9B5B-CB3C-4E81-A91C-E200BDF379ED}"/>
    <dgm:cxn modelId="{231A418E-1BFD-496B-B9BA-A0ACF46841C1}" type="presOf" srcId="{BEA1D0AB-AD64-4571-8D2E-0697B6824F08}" destId="{582CFE0F-C07F-4DBB-9FFF-B272192CCBE4}" srcOrd="0" destOrd="0" presId="urn:microsoft.com/office/officeart/2016/7/layout/VerticalSolidActionList"/>
    <dgm:cxn modelId="{2F4D18A0-2714-42A5-8CE9-59D33AA531B0}" type="presOf" srcId="{D34CA987-5478-4F09-BFDC-2CDE7613BE46}" destId="{ABCDC401-D967-4A14-8E8B-D01244DE555A}" srcOrd="0" destOrd="0" presId="urn:microsoft.com/office/officeart/2016/7/layout/VerticalSolidActionList"/>
    <dgm:cxn modelId="{9D2062AC-E603-460E-8CFE-98EF159522E5}" srcId="{8467C644-3A2B-4891-A66C-C76973031FE0}" destId="{D34CA987-5478-4F09-BFDC-2CDE7613BE46}" srcOrd="4" destOrd="0" parTransId="{6EEA00DA-7837-4479-B710-DFFD3E6E2AF0}" sibTransId="{0DFACDE7-C397-44F1-8DBA-7D2776A7C963}"/>
    <dgm:cxn modelId="{6C39C3F8-40F0-4F28-9210-5777E6E4E0DF}" type="presOf" srcId="{8467C644-3A2B-4891-A66C-C76973031FE0}" destId="{57E0045B-7FAE-410B-A0FB-4D2C096366D3}" srcOrd="0" destOrd="0" presId="urn:microsoft.com/office/officeart/2016/7/layout/VerticalSolidActionList"/>
    <dgm:cxn modelId="{003395F3-05FE-4E66-982E-77D9D2713DB4}" type="presParOf" srcId="{57E0045B-7FAE-410B-A0FB-4D2C096366D3}" destId="{5BAE5123-A47D-432E-B1C8-97ABB95AA8F0}" srcOrd="0" destOrd="0" presId="urn:microsoft.com/office/officeart/2016/7/layout/VerticalSolidActionList"/>
    <dgm:cxn modelId="{1C432D0E-FB75-4433-BCE4-79EED55CE91C}" type="presParOf" srcId="{5BAE5123-A47D-432E-B1C8-97ABB95AA8F0}" destId="{C6959966-BCD0-4D8B-8553-992EE0D3DD10}" srcOrd="0" destOrd="0" presId="urn:microsoft.com/office/officeart/2016/7/layout/VerticalSolidActionList"/>
    <dgm:cxn modelId="{2150D8CD-B2D1-4F40-B387-D45289B52DC1}" type="presParOf" srcId="{5BAE5123-A47D-432E-B1C8-97ABB95AA8F0}" destId="{0340573D-FB55-4499-969E-743E01314F8A}" srcOrd="1" destOrd="0" presId="urn:microsoft.com/office/officeart/2016/7/layout/VerticalSolidActionList"/>
    <dgm:cxn modelId="{6F041F7E-C2D7-4483-8E33-DA0CC12A92ED}" type="presParOf" srcId="{57E0045B-7FAE-410B-A0FB-4D2C096366D3}" destId="{B9F0A945-2CF6-4AC8-98B8-79AFE155D61C}" srcOrd="1" destOrd="0" presId="urn:microsoft.com/office/officeart/2016/7/layout/VerticalSolidActionList"/>
    <dgm:cxn modelId="{2429B85E-08D8-4181-B5B7-4E53A120D732}" type="presParOf" srcId="{57E0045B-7FAE-410B-A0FB-4D2C096366D3}" destId="{481ACF33-3206-4AF7-81AC-00989B89BC7B}" srcOrd="2" destOrd="0" presId="urn:microsoft.com/office/officeart/2016/7/layout/VerticalSolidActionList"/>
    <dgm:cxn modelId="{B50B94DD-ED68-4582-8AF1-7E114842E89A}" type="presParOf" srcId="{481ACF33-3206-4AF7-81AC-00989B89BC7B}" destId="{37411977-B5EB-4A57-B461-E0219FFE09AA}" srcOrd="0" destOrd="0" presId="urn:microsoft.com/office/officeart/2016/7/layout/VerticalSolidActionList"/>
    <dgm:cxn modelId="{7379C79C-EE31-42D3-B48C-8A9760304335}" type="presParOf" srcId="{481ACF33-3206-4AF7-81AC-00989B89BC7B}" destId="{E351B079-1C49-4CB9-8666-C53768DA7170}" srcOrd="1" destOrd="0" presId="urn:microsoft.com/office/officeart/2016/7/layout/VerticalSolidActionList"/>
    <dgm:cxn modelId="{3EA90FF3-3253-4E92-86C8-7865664812FE}" type="presParOf" srcId="{57E0045B-7FAE-410B-A0FB-4D2C096366D3}" destId="{CBA5E7BD-BCC0-4A69-88CA-4FD75012A83D}" srcOrd="3" destOrd="0" presId="urn:microsoft.com/office/officeart/2016/7/layout/VerticalSolidActionList"/>
    <dgm:cxn modelId="{F0F9D463-A373-46D3-A3D5-0ED7403B1954}" type="presParOf" srcId="{57E0045B-7FAE-410B-A0FB-4D2C096366D3}" destId="{05E90E2F-5880-4D49-B32F-B5D598DE5AB0}" srcOrd="4" destOrd="0" presId="urn:microsoft.com/office/officeart/2016/7/layout/VerticalSolidActionList"/>
    <dgm:cxn modelId="{D1327075-A3D4-40B1-BD13-7A9B564BB0B1}" type="presParOf" srcId="{05E90E2F-5880-4D49-B32F-B5D598DE5AB0}" destId="{1E930B56-BFF9-4108-941B-7A948896C5B5}" srcOrd="0" destOrd="0" presId="urn:microsoft.com/office/officeart/2016/7/layout/VerticalSolidActionList"/>
    <dgm:cxn modelId="{E9C1437F-F467-451C-A050-B7AF1C4123C4}" type="presParOf" srcId="{05E90E2F-5880-4D49-B32F-B5D598DE5AB0}" destId="{8EB484EC-8FEE-4ACD-BA14-C5C9D1C48ED5}" srcOrd="1" destOrd="0" presId="urn:microsoft.com/office/officeart/2016/7/layout/VerticalSolidActionList"/>
    <dgm:cxn modelId="{3A0CDE78-365C-40DB-98A3-7464C32CEB5A}" type="presParOf" srcId="{57E0045B-7FAE-410B-A0FB-4D2C096366D3}" destId="{2CC30F74-8722-4EF1-8A18-B0D6757E7354}" srcOrd="5" destOrd="0" presId="urn:microsoft.com/office/officeart/2016/7/layout/VerticalSolidActionList"/>
    <dgm:cxn modelId="{B8CD4BD6-CADE-4A18-B6F6-68D69233978C}" type="presParOf" srcId="{57E0045B-7FAE-410B-A0FB-4D2C096366D3}" destId="{8BE79DED-C331-479F-BA3F-740BBF51CE43}" srcOrd="6" destOrd="0" presId="urn:microsoft.com/office/officeart/2016/7/layout/VerticalSolidActionList"/>
    <dgm:cxn modelId="{BA50A178-779B-4962-9AF1-F7D2BD70E906}" type="presParOf" srcId="{8BE79DED-C331-479F-BA3F-740BBF51CE43}" destId="{7D40AF19-B48C-48A4-8C6D-E98F26D7F8ED}" srcOrd="0" destOrd="0" presId="urn:microsoft.com/office/officeart/2016/7/layout/VerticalSolidActionList"/>
    <dgm:cxn modelId="{78EEFDA8-2201-43CA-BFCF-0441BA79534D}" type="presParOf" srcId="{8BE79DED-C331-479F-BA3F-740BBF51CE43}" destId="{582CFE0F-C07F-4DBB-9FFF-B272192CCBE4}" srcOrd="1" destOrd="0" presId="urn:microsoft.com/office/officeart/2016/7/layout/VerticalSolidActionList"/>
    <dgm:cxn modelId="{2A992F02-1A38-4CA7-BD80-E485F789C1F9}" type="presParOf" srcId="{57E0045B-7FAE-410B-A0FB-4D2C096366D3}" destId="{3C1C6C2B-38BA-4F1E-901F-5AA7AFF0D86C}" srcOrd="7" destOrd="0" presId="urn:microsoft.com/office/officeart/2016/7/layout/VerticalSolidActionList"/>
    <dgm:cxn modelId="{4C7CEF5E-E784-49CC-9FE8-46F37C1A463B}" type="presParOf" srcId="{57E0045B-7FAE-410B-A0FB-4D2C096366D3}" destId="{E453DFE3-83DE-42EB-A720-94C102951193}" srcOrd="8" destOrd="0" presId="urn:microsoft.com/office/officeart/2016/7/layout/VerticalSolidActionList"/>
    <dgm:cxn modelId="{CA5E21E2-9CA5-478C-92FD-1F3A6684C1E6}" type="presParOf" srcId="{E453DFE3-83DE-42EB-A720-94C102951193}" destId="{ABCDC401-D967-4A14-8E8B-D01244DE555A}" srcOrd="0" destOrd="0" presId="urn:microsoft.com/office/officeart/2016/7/layout/VerticalSolidActionList"/>
    <dgm:cxn modelId="{D6D23D51-C4FD-4CD1-AACA-8BD103AF9732}" type="presParOf" srcId="{E453DFE3-83DE-42EB-A720-94C102951193}" destId="{6977E4AE-75B8-41F7-BA18-704D9C5EB27A}" srcOrd="1" destOrd="0" presId="urn:microsoft.com/office/officeart/2016/7/layout/VerticalSolidActionList"/>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4919F-418A-4F92-B36D-81581E66B8A3}">
      <dsp:nvSpPr>
        <dsp:cNvPr id="0" name=""/>
        <dsp:cNvSpPr/>
      </dsp:nvSpPr>
      <dsp:spPr>
        <a:xfrm>
          <a:off x="97839" y="1909"/>
          <a:ext cx="2165207" cy="129912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Control Environment</a:t>
          </a:r>
        </a:p>
      </dsp:txBody>
      <dsp:txXfrm>
        <a:off x="97839" y="1909"/>
        <a:ext cx="2165207" cy="1299124"/>
      </dsp:txXfrm>
    </dsp:sp>
    <dsp:sp modelId="{AB2B7AEA-B747-4564-AF9A-8ECE3A5976E2}">
      <dsp:nvSpPr>
        <dsp:cNvPr id="0" name=""/>
        <dsp:cNvSpPr/>
      </dsp:nvSpPr>
      <dsp:spPr>
        <a:xfrm>
          <a:off x="2479567" y="1909"/>
          <a:ext cx="2165207" cy="1299124"/>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Risk Assessment</a:t>
          </a:r>
        </a:p>
      </dsp:txBody>
      <dsp:txXfrm>
        <a:off x="2479567" y="1909"/>
        <a:ext cx="2165207" cy="1299124"/>
      </dsp:txXfrm>
    </dsp:sp>
    <dsp:sp modelId="{CB3CC213-C0B4-401B-BB71-E0FC1D13B134}">
      <dsp:nvSpPr>
        <dsp:cNvPr id="0" name=""/>
        <dsp:cNvSpPr/>
      </dsp:nvSpPr>
      <dsp:spPr>
        <a:xfrm>
          <a:off x="62265" y="1517554"/>
          <a:ext cx="2165207" cy="1299124"/>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Information/</a:t>
          </a:r>
        </a:p>
        <a:p>
          <a:pPr marL="0" lvl="0" indent="0" algn="ctr" defTabSz="1066800">
            <a:lnSpc>
              <a:spcPct val="90000"/>
            </a:lnSpc>
            <a:spcBef>
              <a:spcPct val="0"/>
            </a:spcBef>
            <a:spcAft>
              <a:spcPct val="35000"/>
            </a:spcAft>
            <a:buNone/>
          </a:pPr>
          <a:r>
            <a:rPr lang="en-US" sz="2400" kern="1200" dirty="0"/>
            <a:t>Communication</a:t>
          </a:r>
        </a:p>
      </dsp:txBody>
      <dsp:txXfrm>
        <a:off x="62265" y="1517554"/>
        <a:ext cx="2165207" cy="1299124"/>
      </dsp:txXfrm>
    </dsp:sp>
    <dsp:sp modelId="{260DACD8-114A-4415-9C9E-476D3DCE9F1B}">
      <dsp:nvSpPr>
        <dsp:cNvPr id="0" name=""/>
        <dsp:cNvSpPr/>
      </dsp:nvSpPr>
      <dsp:spPr>
        <a:xfrm>
          <a:off x="2479567" y="1517554"/>
          <a:ext cx="2165207" cy="1299124"/>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Control Activities</a:t>
          </a:r>
        </a:p>
      </dsp:txBody>
      <dsp:txXfrm>
        <a:off x="2479567" y="1517554"/>
        <a:ext cx="2165207" cy="1299124"/>
      </dsp:txXfrm>
    </dsp:sp>
    <dsp:sp modelId="{7E205D3E-AA37-4659-9AEF-569BD8F09765}">
      <dsp:nvSpPr>
        <dsp:cNvPr id="0" name=""/>
        <dsp:cNvSpPr/>
      </dsp:nvSpPr>
      <dsp:spPr>
        <a:xfrm>
          <a:off x="1288703" y="3033200"/>
          <a:ext cx="2165207" cy="1299124"/>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Monitoring</a:t>
          </a:r>
        </a:p>
      </dsp:txBody>
      <dsp:txXfrm>
        <a:off x="1288703" y="3033200"/>
        <a:ext cx="2165207" cy="12991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0DACD8-114A-4415-9C9E-476D3DCE9F1B}">
      <dsp:nvSpPr>
        <dsp:cNvPr id="0" name=""/>
        <dsp:cNvSpPr/>
      </dsp:nvSpPr>
      <dsp:spPr>
        <a:xfrm>
          <a:off x="0" y="619727"/>
          <a:ext cx="4742615" cy="115239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Control Activities</a:t>
          </a:r>
        </a:p>
      </dsp:txBody>
      <dsp:txXfrm>
        <a:off x="0" y="619727"/>
        <a:ext cx="4742615" cy="11523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0573D-FB55-4499-969E-743E01314F8A}">
      <dsp:nvSpPr>
        <dsp:cNvPr id="0" name=""/>
        <dsp:cNvSpPr/>
      </dsp:nvSpPr>
      <dsp:spPr>
        <a:xfrm>
          <a:off x="1019651" y="2455"/>
          <a:ext cx="4078604" cy="1077290"/>
        </a:xfrm>
        <a:prstGeom prst="rect">
          <a:avLst/>
        </a:prstGeom>
        <a:solidFill>
          <a:srgbClr val="FF0000">
            <a:alpha val="90000"/>
          </a:srgbClr>
        </a:solidFill>
        <a:ln w="15875"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9136" tIns="273632" rIns="79136" bIns="273632" numCol="1" spcCol="1270" anchor="ctr" anchorCtr="0">
          <a:noAutofit/>
        </a:bodyPr>
        <a:lstStyle/>
        <a:p>
          <a:pPr marL="0" lvl="0" indent="0" algn="l" defTabSz="533400">
            <a:lnSpc>
              <a:spcPct val="90000"/>
            </a:lnSpc>
            <a:spcBef>
              <a:spcPct val="0"/>
            </a:spcBef>
            <a:spcAft>
              <a:spcPct val="35000"/>
            </a:spcAft>
            <a:buNone/>
          </a:pPr>
          <a:r>
            <a:rPr lang="en-US" sz="1200" kern="1200" dirty="0">
              <a:solidFill>
                <a:schemeClr val="tx1"/>
              </a:solidFill>
            </a:rPr>
            <a:t>A serious control problem that could allow a big mistake in the financial statements to happen and not be caught.</a:t>
          </a:r>
        </a:p>
      </dsp:txBody>
      <dsp:txXfrm>
        <a:off x="1019651" y="2455"/>
        <a:ext cx="4078604" cy="1077290"/>
      </dsp:txXfrm>
    </dsp:sp>
    <dsp:sp modelId="{C6959966-BCD0-4D8B-8553-992EE0D3DD10}">
      <dsp:nvSpPr>
        <dsp:cNvPr id="0" name=""/>
        <dsp:cNvSpPr/>
      </dsp:nvSpPr>
      <dsp:spPr>
        <a:xfrm>
          <a:off x="0" y="2455"/>
          <a:ext cx="1019651" cy="1077290"/>
        </a:xfrm>
        <a:prstGeom prst="rect">
          <a:avLst/>
        </a:prstGeom>
        <a:solidFill>
          <a:srgbClr val="FF0000"/>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957" tIns="106412" rIns="53957" bIns="106412"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Material Weakness</a:t>
          </a:r>
        </a:p>
      </dsp:txBody>
      <dsp:txXfrm>
        <a:off x="0" y="2455"/>
        <a:ext cx="1019651" cy="1077290"/>
      </dsp:txXfrm>
    </dsp:sp>
    <dsp:sp modelId="{E351B079-1C49-4CB9-8666-C53768DA7170}">
      <dsp:nvSpPr>
        <dsp:cNvPr id="0" name=""/>
        <dsp:cNvSpPr/>
      </dsp:nvSpPr>
      <dsp:spPr>
        <a:xfrm>
          <a:off x="1019651" y="1144383"/>
          <a:ext cx="4078604" cy="1077290"/>
        </a:xfrm>
        <a:prstGeom prst="rect">
          <a:avLst/>
        </a:prstGeom>
        <a:solidFill>
          <a:srgbClr val="FFC000">
            <a:alpha val="90000"/>
          </a:srgbClr>
        </a:solidFill>
        <a:ln w="15875"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9136" tIns="273632" rIns="79136" bIns="273632" numCol="1" spcCol="1270" anchor="ctr" anchorCtr="0">
          <a:noAutofit/>
        </a:bodyPr>
        <a:lstStyle/>
        <a:p>
          <a:pPr marL="0" lvl="0" indent="0" algn="l" defTabSz="533400">
            <a:lnSpc>
              <a:spcPct val="90000"/>
            </a:lnSpc>
            <a:spcBef>
              <a:spcPct val="0"/>
            </a:spcBef>
            <a:spcAft>
              <a:spcPct val="35000"/>
            </a:spcAft>
            <a:buNone/>
          </a:pPr>
          <a:r>
            <a:rPr lang="en-US" sz="1200" kern="1200" dirty="0">
              <a:solidFill>
                <a:schemeClr val="tx1"/>
              </a:solidFill>
            </a:rPr>
            <a:t>A control problem that matters but isn’t severe enough to cause a major financial statement error by itself..</a:t>
          </a:r>
        </a:p>
      </dsp:txBody>
      <dsp:txXfrm>
        <a:off x="1019651" y="1144383"/>
        <a:ext cx="4078604" cy="1077290"/>
      </dsp:txXfrm>
    </dsp:sp>
    <dsp:sp modelId="{37411977-B5EB-4A57-B461-E0219FFE09AA}">
      <dsp:nvSpPr>
        <dsp:cNvPr id="0" name=""/>
        <dsp:cNvSpPr/>
      </dsp:nvSpPr>
      <dsp:spPr>
        <a:xfrm>
          <a:off x="0" y="1144383"/>
          <a:ext cx="1019651" cy="1077290"/>
        </a:xfrm>
        <a:prstGeom prst="rect">
          <a:avLst/>
        </a:prstGeom>
        <a:solidFill>
          <a:srgbClr val="FFC000"/>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957" tIns="106412" rIns="53957" bIns="106412"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Significant Deficiency</a:t>
          </a:r>
        </a:p>
      </dsp:txBody>
      <dsp:txXfrm>
        <a:off x="0" y="1144383"/>
        <a:ext cx="1019651" cy="1077290"/>
      </dsp:txXfrm>
    </dsp:sp>
    <dsp:sp modelId="{8EB484EC-8FEE-4ACD-BA14-C5C9D1C48ED5}">
      <dsp:nvSpPr>
        <dsp:cNvPr id="0" name=""/>
        <dsp:cNvSpPr/>
      </dsp:nvSpPr>
      <dsp:spPr>
        <a:xfrm>
          <a:off x="1284824" y="2286310"/>
          <a:ext cx="3811742" cy="1077290"/>
        </a:xfrm>
        <a:prstGeom prst="rect">
          <a:avLst/>
        </a:prstGeom>
        <a:solidFill>
          <a:srgbClr val="FFFF00">
            <a:alpha val="90000"/>
          </a:srgbClr>
        </a:solidFill>
        <a:ln w="15875"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3958" tIns="273632" rIns="73958" bIns="273632" numCol="1" spcCol="1270" anchor="ctr" anchorCtr="0">
          <a:noAutofit/>
        </a:bodyPr>
        <a:lstStyle/>
        <a:p>
          <a:pPr marL="0" lvl="0" indent="0" algn="l" defTabSz="533400">
            <a:lnSpc>
              <a:spcPct val="90000"/>
            </a:lnSpc>
            <a:spcBef>
              <a:spcPct val="0"/>
            </a:spcBef>
            <a:spcAft>
              <a:spcPct val="35000"/>
            </a:spcAft>
            <a:buNone/>
          </a:pPr>
          <a:r>
            <a:rPr lang="en-US" sz="1200" kern="1200" dirty="0">
              <a:solidFill>
                <a:schemeClr val="tx1"/>
              </a:solidFill>
            </a:rPr>
            <a:t>These are issues auditors noticed that don’t rise to the level of a significant deficiency but are worth reporting.</a:t>
          </a:r>
        </a:p>
      </dsp:txBody>
      <dsp:txXfrm>
        <a:off x="1284824" y="2286310"/>
        <a:ext cx="3811742" cy="1077290"/>
      </dsp:txXfrm>
    </dsp:sp>
    <dsp:sp modelId="{1E930B56-BFF9-4108-941B-7A948896C5B5}">
      <dsp:nvSpPr>
        <dsp:cNvPr id="0" name=""/>
        <dsp:cNvSpPr/>
      </dsp:nvSpPr>
      <dsp:spPr>
        <a:xfrm>
          <a:off x="0" y="2286310"/>
          <a:ext cx="1284824" cy="1077290"/>
        </a:xfrm>
        <a:prstGeom prst="rect">
          <a:avLst/>
        </a:prstGeom>
        <a:solidFill>
          <a:srgbClr val="FFFF00"/>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426" tIns="106412" rIns="50426" bIns="106412"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Management Letter Finding</a:t>
          </a:r>
        </a:p>
      </dsp:txBody>
      <dsp:txXfrm>
        <a:off x="0" y="2286310"/>
        <a:ext cx="1284824" cy="1077290"/>
      </dsp:txXfrm>
    </dsp:sp>
    <dsp:sp modelId="{582CFE0F-C07F-4DBB-9FFF-B272192CCBE4}">
      <dsp:nvSpPr>
        <dsp:cNvPr id="0" name=""/>
        <dsp:cNvSpPr/>
      </dsp:nvSpPr>
      <dsp:spPr>
        <a:xfrm>
          <a:off x="1704237" y="3428238"/>
          <a:ext cx="3393526" cy="1077290"/>
        </a:xfrm>
        <a:prstGeom prst="rect">
          <a:avLst/>
        </a:prstGeom>
        <a:solidFill>
          <a:srgbClr val="00B050">
            <a:alpha val="90000"/>
          </a:srgbClr>
        </a:solidFill>
        <a:ln w="15875"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844" tIns="273632" rIns="65844" bIns="273632" numCol="1" spcCol="1270" anchor="ctr" anchorCtr="0">
          <a:noAutofit/>
        </a:bodyPr>
        <a:lstStyle/>
        <a:p>
          <a:pPr marL="0" lvl="0" indent="0" algn="l" defTabSz="533400">
            <a:lnSpc>
              <a:spcPct val="90000"/>
            </a:lnSpc>
            <a:spcBef>
              <a:spcPct val="0"/>
            </a:spcBef>
            <a:spcAft>
              <a:spcPct val="35000"/>
            </a:spcAft>
            <a:buNone/>
          </a:pPr>
          <a:r>
            <a:rPr lang="en-US" sz="1200" kern="1200" dirty="0">
              <a:solidFill>
                <a:schemeClr val="tx1"/>
              </a:solidFill>
            </a:rPr>
            <a:t>Understand that changes may require additional testing.</a:t>
          </a:r>
        </a:p>
      </dsp:txBody>
      <dsp:txXfrm>
        <a:off x="1704237" y="3428238"/>
        <a:ext cx="3393526" cy="1077290"/>
      </dsp:txXfrm>
    </dsp:sp>
    <dsp:sp modelId="{7D40AF19-B48C-48A4-8C6D-E98F26D7F8ED}">
      <dsp:nvSpPr>
        <dsp:cNvPr id="0" name=""/>
        <dsp:cNvSpPr/>
      </dsp:nvSpPr>
      <dsp:spPr>
        <a:xfrm>
          <a:off x="0" y="3428238"/>
          <a:ext cx="1704237" cy="1077290"/>
        </a:xfrm>
        <a:prstGeom prst="rect">
          <a:avLst/>
        </a:prstGeom>
        <a:solidFill>
          <a:srgbClr val="00B050"/>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894" tIns="106412" rIns="44894" bIns="106412"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Verbal Recommendation</a:t>
          </a:r>
        </a:p>
      </dsp:txBody>
      <dsp:txXfrm>
        <a:off x="0" y="3428238"/>
        <a:ext cx="1704237" cy="1077290"/>
      </dsp:txXfrm>
    </dsp:sp>
    <dsp:sp modelId="{6977E4AE-75B8-41F7-BA18-704D9C5EB27A}">
      <dsp:nvSpPr>
        <dsp:cNvPr id="0" name=""/>
        <dsp:cNvSpPr/>
      </dsp:nvSpPr>
      <dsp:spPr>
        <a:xfrm>
          <a:off x="1693314" y="4570166"/>
          <a:ext cx="3401492" cy="1077290"/>
        </a:xfrm>
        <a:prstGeom prst="rect">
          <a:avLst/>
        </a:prstGeom>
        <a:solidFill>
          <a:srgbClr val="00B0F0">
            <a:alpha val="90000"/>
          </a:srgbClr>
        </a:solidFill>
        <a:ln w="15875"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998" tIns="273632" rIns="65998" bIns="273632" numCol="1" spcCol="1270" anchor="ctr"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kern="1200" dirty="0"/>
            <a:t>Material – Yellow-Book Report</a:t>
          </a:r>
        </a:p>
        <a:p>
          <a:pPr marL="0" lvl="0" indent="0" algn="l" defTabSz="533400">
            <a:lnSpc>
              <a:spcPct val="90000"/>
            </a:lnSpc>
            <a:spcBef>
              <a:spcPct val="0"/>
            </a:spcBef>
            <a:spcAft>
              <a:spcPct val="35000"/>
            </a:spcAft>
            <a:buFont typeface="Arial" panose="020B0604020202020204" pitchFamily="34" charset="0"/>
            <a:buNone/>
          </a:pPr>
          <a:r>
            <a:rPr lang="en-US" sz="1200" kern="1200" dirty="0"/>
            <a:t>Other – Management Letter Report</a:t>
          </a:r>
        </a:p>
      </dsp:txBody>
      <dsp:txXfrm>
        <a:off x="1693314" y="4570166"/>
        <a:ext cx="3401492" cy="1077290"/>
      </dsp:txXfrm>
    </dsp:sp>
    <dsp:sp modelId="{ABCDC401-D967-4A14-8E8B-D01244DE555A}">
      <dsp:nvSpPr>
        <dsp:cNvPr id="0" name=""/>
        <dsp:cNvSpPr/>
      </dsp:nvSpPr>
      <dsp:spPr>
        <a:xfrm>
          <a:off x="0" y="4570166"/>
          <a:ext cx="1693314" cy="1077290"/>
        </a:xfrm>
        <a:prstGeom prst="rect">
          <a:avLst/>
        </a:prstGeom>
        <a:solidFill>
          <a:srgbClr val="00B0F0"/>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99" tIns="106412" rIns="44999" bIns="106412"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Noncompliance</a:t>
          </a:r>
        </a:p>
      </dsp:txBody>
      <dsp:txXfrm>
        <a:off x="0" y="4570166"/>
        <a:ext cx="1693314" cy="107729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93CA5-80B1-42F6-B01F-A74A785AE0FD}" type="datetimeFigureOut">
              <a:rPr lang="en-US" smtClean="0"/>
              <a:t>12/16/2025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B6BC48-EDDE-4B27-99D2-3BDDBD7F2C2C}" type="slidenum">
              <a:rPr lang="en-US" smtClean="0"/>
              <a:t>‹#›</a:t>
            </a:fld>
            <a:endParaRPr lang="en-US"/>
          </a:p>
        </p:txBody>
      </p:sp>
    </p:spTree>
    <p:extLst>
      <p:ext uri="{BB962C8B-B14F-4D97-AF65-F5344CB8AC3E}">
        <p14:creationId xmlns:p14="http://schemas.microsoft.com/office/powerpoint/2010/main" val="985189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a:t>
            </a:fld>
            <a:endParaRPr lang="en-US"/>
          </a:p>
        </p:txBody>
      </p:sp>
    </p:spTree>
    <p:extLst>
      <p:ext uri="{BB962C8B-B14F-4D97-AF65-F5344CB8AC3E}">
        <p14:creationId xmlns:p14="http://schemas.microsoft.com/office/powerpoint/2010/main" val="2997531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B3ED6-DBF5-0D19-B6B7-52C0E3CBA1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2E3B86-A5B5-98E6-4F55-5CC89040B9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E65FB-6A58-575C-1D55-22436F8FAC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2F70E9-2335-FE8D-7762-2E2ACC03D55C}"/>
              </a:ext>
            </a:extLst>
          </p:cNvPr>
          <p:cNvSpPr>
            <a:spLocks noGrp="1"/>
          </p:cNvSpPr>
          <p:nvPr>
            <p:ph type="sldNum" sz="quarter" idx="5"/>
          </p:nvPr>
        </p:nvSpPr>
        <p:spPr/>
        <p:txBody>
          <a:bodyPr/>
          <a:lstStyle/>
          <a:p>
            <a:fld id="{73B6BC48-EDDE-4B27-99D2-3BDDBD7F2C2C}" type="slidenum">
              <a:rPr lang="en-US" smtClean="0"/>
              <a:t>10</a:t>
            </a:fld>
            <a:endParaRPr lang="en-US"/>
          </a:p>
        </p:txBody>
      </p:sp>
    </p:spTree>
    <p:extLst>
      <p:ext uri="{BB962C8B-B14F-4D97-AF65-F5344CB8AC3E}">
        <p14:creationId xmlns:p14="http://schemas.microsoft.com/office/powerpoint/2010/main" val="1517224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endParaRPr lang="en-US" b="1" dirty="0"/>
          </a:p>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11</a:t>
            </a:fld>
            <a:endParaRPr lang="en-US"/>
          </a:p>
        </p:txBody>
      </p:sp>
    </p:spTree>
    <p:extLst>
      <p:ext uri="{BB962C8B-B14F-4D97-AF65-F5344CB8AC3E}">
        <p14:creationId xmlns:p14="http://schemas.microsoft.com/office/powerpoint/2010/main" val="327076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12</a:t>
            </a:fld>
            <a:endParaRPr lang="en-US"/>
          </a:p>
        </p:txBody>
      </p:sp>
    </p:spTree>
    <p:extLst>
      <p:ext uri="{BB962C8B-B14F-4D97-AF65-F5344CB8AC3E}">
        <p14:creationId xmlns:p14="http://schemas.microsoft.com/office/powerpoint/2010/main" val="201394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14</a:t>
            </a:fld>
            <a:endParaRPr lang="en-US"/>
          </a:p>
        </p:txBody>
      </p:sp>
    </p:spTree>
    <p:extLst>
      <p:ext uri="{BB962C8B-B14F-4D97-AF65-F5344CB8AC3E}">
        <p14:creationId xmlns:p14="http://schemas.microsoft.com/office/powerpoint/2010/main" val="2059534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16</a:t>
            </a:fld>
            <a:endParaRPr lang="en-US"/>
          </a:p>
        </p:txBody>
      </p:sp>
    </p:spTree>
    <p:extLst>
      <p:ext uri="{BB962C8B-B14F-4D97-AF65-F5344CB8AC3E}">
        <p14:creationId xmlns:p14="http://schemas.microsoft.com/office/powerpoint/2010/main" val="405788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18</a:t>
            </a:fld>
            <a:endParaRPr lang="en-US"/>
          </a:p>
        </p:txBody>
      </p:sp>
    </p:spTree>
    <p:extLst>
      <p:ext uri="{BB962C8B-B14F-4D97-AF65-F5344CB8AC3E}">
        <p14:creationId xmlns:p14="http://schemas.microsoft.com/office/powerpoint/2010/main" val="32572495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19</a:t>
            </a:fld>
            <a:endParaRPr lang="en-US"/>
          </a:p>
        </p:txBody>
      </p:sp>
    </p:spTree>
    <p:extLst>
      <p:ext uri="{BB962C8B-B14F-4D97-AF65-F5344CB8AC3E}">
        <p14:creationId xmlns:p14="http://schemas.microsoft.com/office/powerpoint/2010/main" val="2825745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414B1-261E-EA18-D748-DABD2B785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846F2-5C87-EA57-A453-C056549F0F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F0B99-D72A-7076-2EB9-AAC14909DD87}"/>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0F8C6A94-2613-6A0E-4937-834551ABCD71}"/>
              </a:ext>
            </a:extLst>
          </p:cNvPr>
          <p:cNvSpPr>
            <a:spLocks noGrp="1"/>
          </p:cNvSpPr>
          <p:nvPr>
            <p:ph type="sldNum" sz="quarter" idx="5"/>
          </p:nvPr>
        </p:nvSpPr>
        <p:spPr/>
        <p:txBody>
          <a:bodyPr/>
          <a:lstStyle/>
          <a:p>
            <a:fld id="{73B6BC48-EDDE-4B27-99D2-3BDDBD7F2C2C}" type="slidenum">
              <a:rPr lang="en-US" smtClean="0"/>
              <a:t>20</a:t>
            </a:fld>
            <a:endParaRPr lang="en-US"/>
          </a:p>
        </p:txBody>
      </p:sp>
    </p:spTree>
    <p:extLst>
      <p:ext uri="{BB962C8B-B14F-4D97-AF65-F5344CB8AC3E}">
        <p14:creationId xmlns:p14="http://schemas.microsoft.com/office/powerpoint/2010/main" val="4277630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E7EBA-0227-7298-FD01-A34FCD3720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D08753-303E-662F-BCCB-3E896F04E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2F4942-4B96-42B3-7093-C62C2F656E07}"/>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EE37257C-CBC8-4CBF-6819-6ED8891A2115}"/>
              </a:ext>
            </a:extLst>
          </p:cNvPr>
          <p:cNvSpPr>
            <a:spLocks noGrp="1"/>
          </p:cNvSpPr>
          <p:nvPr>
            <p:ph type="sldNum" sz="quarter" idx="5"/>
          </p:nvPr>
        </p:nvSpPr>
        <p:spPr/>
        <p:txBody>
          <a:bodyPr/>
          <a:lstStyle/>
          <a:p>
            <a:fld id="{73B6BC48-EDDE-4B27-99D2-3BDDBD7F2C2C}" type="slidenum">
              <a:rPr lang="en-US" smtClean="0"/>
              <a:t>22</a:t>
            </a:fld>
            <a:endParaRPr lang="en-US"/>
          </a:p>
        </p:txBody>
      </p:sp>
    </p:spTree>
    <p:extLst>
      <p:ext uri="{BB962C8B-B14F-4D97-AF65-F5344CB8AC3E}">
        <p14:creationId xmlns:p14="http://schemas.microsoft.com/office/powerpoint/2010/main" val="6742058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FE361-8195-EE95-A601-B602F20C15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DF7946-A11E-A393-C335-04B87AB3C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B1E686-6F1F-FDA5-5406-41958AEC27C4}"/>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942F1AB7-FF9C-3BF6-D334-85B8EBE54DA7}"/>
              </a:ext>
            </a:extLst>
          </p:cNvPr>
          <p:cNvSpPr>
            <a:spLocks noGrp="1"/>
          </p:cNvSpPr>
          <p:nvPr>
            <p:ph type="sldNum" sz="quarter" idx="5"/>
          </p:nvPr>
        </p:nvSpPr>
        <p:spPr/>
        <p:txBody>
          <a:bodyPr/>
          <a:lstStyle/>
          <a:p>
            <a:fld id="{73B6BC48-EDDE-4B27-99D2-3BDDBD7F2C2C}" type="slidenum">
              <a:rPr lang="en-US" smtClean="0"/>
              <a:t>23</a:t>
            </a:fld>
            <a:endParaRPr lang="en-US"/>
          </a:p>
        </p:txBody>
      </p:sp>
    </p:spTree>
    <p:extLst>
      <p:ext uri="{BB962C8B-B14F-4D97-AF65-F5344CB8AC3E}">
        <p14:creationId xmlns:p14="http://schemas.microsoft.com/office/powerpoint/2010/main" val="810880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2</a:t>
            </a:fld>
            <a:endParaRPr lang="en-US"/>
          </a:p>
        </p:txBody>
      </p:sp>
    </p:spTree>
    <p:extLst>
      <p:ext uri="{BB962C8B-B14F-4D97-AF65-F5344CB8AC3E}">
        <p14:creationId xmlns:p14="http://schemas.microsoft.com/office/powerpoint/2010/main" val="2977108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55BC7-1028-61E6-C320-52626D169F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03B70C-C3A4-D3F8-7A9C-B1339FBDD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A2CB28-B3B7-9D36-0F19-3B5C21D580BB}"/>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4ECBA549-7B95-39C8-78D0-9E3A6F86C051}"/>
              </a:ext>
            </a:extLst>
          </p:cNvPr>
          <p:cNvSpPr>
            <a:spLocks noGrp="1"/>
          </p:cNvSpPr>
          <p:nvPr>
            <p:ph type="sldNum" sz="quarter" idx="5"/>
          </p:nvPr>
        </p:nvSpPr>
        <p:spPr/>
        <p:txBody>
          <a:bodyPr/>
          <a:lstStyle/>
          <a:p>
            <a:fld id="{73B6BC48-EDDE-4B27-99D2-3BDDBD7F2C2C}" type="slidenum">
              <a:rPr lang="en-US" smtClean="0"/>
              <a:t>24</a:t>
            </a:fld>
            <a:endParaRPr lang="en-US"/>
          </a:p>
        </p:txBody>
      </p:sp>
    </p:spTree>
    <p:extLst>
      <p:ext uri="{BB962C8B-B14F-4D97-AF65-F5344CB8AC3E}">
        <p14:creationId xmlns:p14="http://schemas.microsoft.com/office/powerpoint/2010/main" val="22222647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EC579-1E30-7CCB-8B99-F5456B64D7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76CD5-8730-EB5F-826C-80F440E406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387167-D49E-6FB4-FCC4-81703600399C}"/>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9139C30D-B599-CD8E-6629-B5D54C170FED}"/>
              </a:ext>
            </a:extLst>
          </p:cNvPr>
          <p:cNvSpPr>
            <a:spLocks noGrp="1"/>
          </p:cNvSpPr>
          <p:nvPr>
            <p:ph type="sldNum" sz="quarter" idx="5"/>
          </p:nvPr>
        </p:nvSpPr>
        <p:spPr/>
        <p:txBody>
          <a:bodyPr/>
          <a:lstStyle/>
          <a:p>
            <a:fld id="{73B6BC48-EDDE-4B27-99D2-3BDDBD7F2C2C}" type="slidenum">
              <a:rPr lang="en-US" smtClean="0"/>
              <a:t>26</a:t>
            </a:fld>
            <a:endParaRPr lang="en-US"/>
          </a:p>
        </p:txBody>
      </p:sp>
    </p:spTree>
    <p:extLst>
      <p:ext uri="{BB962C8B-B14F-4D97-AF65-F5344CB8AC3E}">
        <p14:creationId xmlns:p14="http://schemas.microsoft.com/office/powerpoint/2010/main" val="710955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7B78B-111D-A523-EFFC-FB829AC84E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222B6C-E9CC-116D-A470-A049689680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1A9378-92ED-0F6B-6B10-A22F55F574D9}"/>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C225715F-DC53-6C38-E950-4E94B0017B7F}"/>
              </a:ext>
            </a:extLst>
          </p:cNvPr>
          <p:cNvSpPr>
            <a:spLocks noGrp="1"/>
          </p:cNvSpPr>
          <p:nvPr>
            <p:ph type="sldNum" sz="quarter" idx="5"/>
          </p:nvPr>
        </p:nvSpPr>
        <p:spPr/>
        <p:txBody>
          <a:bodyPr/>
          <a:lstStyle/>
          <a:p>
            <a:fld id="{73B6BC48-EDDE-4B27-99D2-3BDDBD7F2C2C}" type="slidenum">
              <a:rPr lang="en-US" smtClean="0"/>
              <a:t>27</a:t>
            </a:fld>
            <a:endParaRPr lang="en-US"/>
          </a:p>
        </p:txBody>
      </p:sp>
    </p:spTree>
    <p:extLst>
      <p:ext uri="{BB962C8B-B14F-4D97-AF65-F5344CB8AC3E}">
        <p14:creationId xmlns:p14="http://schemas.microsoft.com/office/powerpoint/2010/main" val="78324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8B7C-D1DC-C3AC-56F5-4D3F3F1D3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3C60C-D137-1A38-687A-42C0B4B39D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13F36D-B258-FB6E-E713-4AFBE6481166}"/>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2AD458D9-AE83-74C8-5254-5CDB9E57694B}"/>
              </a:ext>
            </a:extLst>
          </p:cNvPr>
          <p:cNvSpPr>
            <a:spLocks noGrp="1"/>
          </p:cNvSpPr>
          <p:nvPr>
            <p:ph type="sldNum" sz="quarter" idx="5"/>
          </p:nvPr>
        </p:nvSpPr>
        <p:spPr/>
        <p:txBody>
          <a:bodyPr/>
          <a:lstStyle/>
          <a:p>
            <a:fld id="{73B6BC48-EDDE-4B27-99D2-3BDDBD7F2C2C}" type="slidenum">
              <a:rPr lang="en-US" smtClean="0"/>
              <a:t>28</a:t>
            </a:fld>
            <a:endParaRPr lang="en-US"/>
          </a:p>
        </p:txBody>
      </p:sp>
    </p:spTree>
    <p:extLst>
      <p:ext uri="{BB962C8B-B14F-4D97-AF65-F5344CB8AC3E}">
        <p14:creationId xmlns:p14="http://schemas.microsoft.com/office/powerpoint/2010/main" val="2719280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30</a:t>
            </a:fld>
            <a:endParaRPr lang="en-US"/>
          </a:p>
        </p:txBody>
      </p:sp>
    </p:spTree>
    <p:extLst>
      <p:ext uri="{BB962C8B-B14F-4D97-AF65-F5344CB8AC3E}">
        <p14:creationId xmlns:p14="http://schemas.microsoft.com/office/powerpoint/2010/main" val="1550021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3</a:t>
            </a:fld>
            <a:endParaRPr lang="en-US"/>
          </a:p>
        </p:txBody>
      </p:sp>
    </p:spTree>
    <p:extLst>
      <p:ext uri="{BB962C8B-B14F-4D97-AF65-F5344CB8AC3E}">
        <p14:creationId xmlns:p14="http://schemas.microsoft.com/office/powerpoint/2010/main" val="1367182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4</a:t>
            </a:fld>
            <a:endParaRPr lang="en-US"/>
          </a:p>
        </p:txBody>
      </p:sp>
    </p:spTree>
    <p:extLst>
      <p:ext uri="{BB962C8B-B14F-4D97-AF65-F5344CB8AC3E}">
        <p14:creationId xmlns:p14="http://schemas.microsoft.com/office/powerpoint/2010/main" val="1939899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5</a:t>
            </a:fld>
            <a:endParaRPr lang="en-US"/>
          </a:p>
        </p:txBody>
      </p:sp>
    </p:spTree>
    <p:extLst>
      <p:ext uri="{BB962C8B-B14F-4D97-AF65-F5344CB8AC3E}">
        <p14:creationId xmlns:p14="http://schemas.microsoft.com/office/powerpoint/2010/main" val="421523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6</a:t>
            </a:fld>
            <a:endParaRPr lang="en-US"/>
          </a:p>
        </p:txBody>
      </p:sp>
    </p:spTree>
    <p:extLst>
      <p:ext uri="{BB962C8B-B14F-4D97-AF65-F5344CB8AC3E}">
        <p14:creationId xmlns:p14="http://schemas.microsoft.com/office/powerpoint/2010/main" val="812740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7</a:t>
            </a:fld>
            <a:endParaRPr lang="en-US"/>
          </a:p>
        </p:txBody>
      </p:sp>
    </p:spTree>
    <p:extLst>
      <p:ext uri="{BB962C8B-B14F-4D97-AF65-F5344CB8AC3E}">
        <p14:creationId xmlns:p14="http://schemas.microsoft.com/office/powerpoint/2010/main" val="2175552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6BC48-EDDE-4B27-99D2-3BDDBD7F2C2C}" type="slidenum">
              <a:rPr lang="en-US" smtClean="0"/>
              <a:t>8</a:t>
            </a:fld>
            <a:endParaRPr lang="en-US"/>
          </a:p>
        </p:txBody>
      </p:sp>
    </p:spTree>
    <p:extLst>
      <p:ext uri="{BB962C8B-B14F-4D97-AF65-F5344CB8AC3E}">
        <p14:creationId xmlns:p14="http://schemas.microsoft.com/office/powerpoint/2010/main" val="15880366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868D7-41B8-583F-D696-0EB238F9B6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233435-75FD-EAD7-255D-B8CD836A74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1C5C75-DFCC-8CA3-32DC-CD1BCA7A6F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F5107F-208B-D763-0998-FE324CBA6A2B}"/>
              </a:ext>
            </a:extLst>
          </p:cNvPr>
          <p:cNvSpPr>
            <a:spLocks noGrp="1"/>
          </p:cNvSpPr>
          <p:nvPr>
            <p:ph type="sldNum" sz="quarter" idx="5"/>
          </p:nvPr>
        </p:nvSpPr>
        <p:spPr/>
        <p:txBody>
          <a:bodyPr/>
          <a:lstStyle/>
          <a:p>
            <a:fld id="{73B6BC48-EDDE-4B27-99D2-3BDDBD7F2C2C}" type="slidenum">
              <a:rPr lang="en-US" smtClean="0"/>
              <a:t>9</a:t>
            </a:fld>
            <a:endParaRPr lang="en-US"/>
          </a:p>
        </p:txBody>
      </p:sp>
    </p:spTree>
    <p:extLst>
      <p:ext uri="{BB962C8B-B14F-4D97-AF65-F5344CB8AC3E}">
        <p14:creationId xmlns:p14="http://schemas.microsoft.com/office/powerpoint/2010/main" val="770438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6452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21215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14925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78411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6850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1189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6546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4721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BCAD085-E8A6-8845-BD4E-CB4CCA059FC4}" type="datetimeFigureOut">
              <a:rPr lang="en-US" smtClean="0"/>
              <a:t>12/16/2025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6023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BCAD085-E8A6-8845-BD4E-CB4CCA059FC4}" type="datetimeFigureOut">
              <a:rPr lang="en-US" smtClean="0"/>
              <a:t>12/16/2025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45423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60199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BCAD085-E8A6-8845-BD4E-CB4CCA059FC4}" type="datetimeFigureOut">
              <a:rPr lang="en-US" smtClean="0"/>
              <a:t>12/16/2025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1FF6DA9-008F-8B48-92A6-B652298478BF}"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9934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sz="5400">
                <a:solidFill>
                  <a:srgbClr val="003399"/>
                </a:solidFill>
              </a:defRPr>
            </a:pPr>
            <a:r>
              <a:rPr lang="en-US"/>
              <a:t>The Audit Prepper</a:t>
            </a:r>
            <a:endParaRPr lang="en-US" dirty="0"/>
          </a:p>
        </p:txBody>
      </p:sp>
      <p:sp>
        <p:nvSpPr>
          <p:cNvPr id="3" name="Subtitle 2"/>
          <p:cNvSpPr>
            <a:spLocks noGrp="1"/>
          </p:cNvSpPr>
          <p:nvPr>
            <p:ph type="subTitle" idx="1"/>
          </p:nvPr>
        </p:nvSpPr>
        <p:spPr/>
        <p:txBody>
          <a:bodyPr/>
          <a:lstStyle/>
          <a:p>
            <a:pPr>
              <a:defRPr sz="2800">
                <a:solidFill>
                  <a:srgbClr val="505050"/>
                </a:solidFill>
              </a:defRPr>
            </a:pPr>
            <a:r>
              <a:rPr lang="en-US"/>
              <a:t>How to Decode, Respond and Stay Ahead</a:t>
            </a:r>
            <a:endParaRPr lang="en-US" dirty="0"/>
          </a:p>
        </p:txBody>
      </p:sp>
      <p:pic>
        <p:nvPicPr>
          <p:cNvPr id="5" name="Picture 4" descr="Brynjulfson dkst.jpg">
            <a:extLst>
              <a:ext uri="{FF2B5EF4-FFF2-40B4-BE49-F238E27FC236}">
                <a16:creationId xmlns:a16="http://schemas.microsoft.com/office/drawing/2014/main" id="{CF6CF839-3D47-3B40-4A64-9FBB9D26684B}"/>
              </a:ext>
            </a:extLst>
          </p:cNvPr>
          <p:cNvPicPr>
            <a:picLocks noChangeAspect="1"/>
          </p:cNvPicPr>
          <p:nvPr/>
        </p:nvPicPr>
        <p:blipFill>
          <a:blip r:embed="rId3"/>
          <a:stretch>
            <a:fillRect/>
          </a:stretch>
        </p:blipFill>
        <p:spPr>
          <a:xfrm>
            <a:off x="6025326" y="91440"/>
            <a:ext cx="2809979" cy="89746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A36BB-3BC4-ABEE-7D4F-8DD5534FB78D}"/>
            </a:ext>
          </a:extLst>
        </p:cNvPr>
        <p:cNvGrpSpPr/>
        <p:nvPr/>
      </p:nvGrpSpPr>
      <p:grpSpPr>
        <a:xfrm>
          <a:off x="0" y="0"/>
          <a:ext cx="0" cy="0"/>
          <a:chOff x="0" y="0"/>
          <a:chExt cx="0" cy="0"/>
        </a:xfrm>
      </p:grpSpPr>
      <p:pic>
        <p:nvPicPr>
          <p:cNvPr id="5" name="Picture 4" descr="Magnifying glass and question mark">
            <a:extLst>
              <a:ext uri="{FF2B5EF4-FFF2-40B4-BE49-F238E27FC236}">
                <a16:creationId xmlns:a16="http://schemas.microsoft.com/office/drawing/2014/main" id="{361C70FB-A1E3-A5BD-C9B7-97377017F457}"/>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0" y="10"/>
            <a:ext cx="9143980" cy="6857990"/>
          </a:xfrm>
          <a:prstGeom prst="rect">
            <a:avLst/>
          </a:prstGeom>
        </p:spPr>
      </p:pic>
      <p:sp>
        <p:nvSpPr>
          <p:cNvPr id="2" name="Title 1">
            <a:extLst>
              <a:ext uri="{FF2B5EF4-FFF2-40B4-BE49-F238E27FC236}">
                <a16:creationId xmlns:a16="http://schemas.microsoft.com/office/drawing/2014/main" id="{0781006C-A386-CB83-2861-5889F9C6C058}"/>
              </a:ext>
            </a:extLst>
          </p:cNvPr>
          <p:cNvSpPr>
            <a:spLocks noGrp="1"/>
          </p:cNvSpPr>
          <p:nvPr>
            <p:ph type="title"/>
          </p:nvPr>
        </p:nvSpPr>
        <p:spPr>
          <a:xfrm>
            <a:off x="800100" y="1821051"/>
            <a:ext cx="7543800" cy="2506582"/>
          </a:xfrm>
        </p:spPr>
        <p:txBody>
          <a:bodyPr vert="horz" lIns="91440" tIns="45720" rIns="91440" bIns="45720" rtlCol="0" anchor="b">
            <a:normAutofit/>
          </a:bodyPr>
          <a:lstStyle/>
          <a:p>
            <a:pPr algn="ctr"/>
            <a:r>
              <a:rPr lang="en-US" sz="6000" dirty="0">
                <a:solidFill>
                  <a:schemeClr val="tx1">
                    <a:lumMod val="85000"/>
                    <a:lumOff val="15000"/>
                  </a:schemeClr>
                </a:solidFill>
              </a:rPr>
              <a:t>What are Management’s Assertions?</a:t>
            </a:r>
          </a:p>
        </p:txBody>
      </p:sp>
      <p:sp>
        <p:nvSpPr>
          <p:cNvPr id="4" name="TextBox 3">
            <a:extLst>
              <a:ext uri="{FF2B5EF4-FFF2-40B4-BE49-F238E27FC236}">
                <a16:creationId xmlns:a16="http://schemas.microsoft.com/office/drawing/2014/main" id="{8DAF3B98-9F94-CA46-A3A6-85CB8448C87E}"/>
              </a:ext>
            </a:extLst>
          </p:cNvPr>
          <p:cNvSpPr txBox="1"/>
          <p:nvPr/>
        </p:nvSpPr>
        <p:spPr>
          <a:xfrm>
            <a:off x="768583" y="4457700"/>
            <a:ext cx="7543800" cy="2139047"/>
          </a:xfrm>
          <a:prstGeom prst="rect">
            <a:avLst/>
          </a:prstGeom>
          <a:noFill/>
        </p:spPr>
        <p:txBody>
          <a:bodyPr wrap="square" rtlCol="0">
            <a:spAutoFit/>
          </a:bodyPr>
          <a:lstStyle/>
          <a:p>
            <a:pPr marL="285750" indent="-285750">
              <a:spcAft>
                <a:spcPts val="1000"/>
              </a:spcAft>
              <a:buFont typeface="Arial" panose="020B0604020202020204" pitchFamily="34" charset="0"/>
              <a:buChar char="•"/>
            </a:pPr>
            <a:r>
              <a:rPr lang="en-US" dirty="0"/>
              <a:t>Assertions = the promises embedded in each financial number.</a:t>
            </a:r>
          </a:p>
          <a:p>
            <a:pPr marL="285750" indent="-285750">
              <a:spcAft>
                <a:spcPts val="1000"/>
              </a:spcAft>
              <a:buFont typeface="Arial" panose="020B0604020202020204" pitchFamily="34" charset="0"/>
              <a:buChar char="•"/>
            </a:pPr>
            <a:r>
              <a:rPr lang="en-US" dirty="0"/>
              <a:t>Every audit test is designed to confirm and/or challenge management’s assertions.</a:t>
            </a:r>
          </a:p>
          <a:p>
            <a:pPr marL="285750" indent="-285750">
              <a:spcAft>
                <a:spcPts val="1000"/>
              </a:spcAft>
              <a:buFont typeface="Arial" panose="020B0604020202020204" pitchFamily="34" charset="0"/>
              <a:buChar char="•"/>
            </a:pPr>
            <a:r>
              <a:rPr lang="en-US" dirty="0"/>
              <a:t>At its core, an audit tests whether management’s assertions behind the numbers are supported by evidence.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1169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F26F8D-6609-A872-BAFE-D4B537D79B3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51FED3-CAC7-0AD1-E8DC-C1F6CC9D19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7439B-DF9B-5F09-24FB-A83DC39055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6942FBF7-206A-AA7E-D6EF-10143948B706}"/>
              </a:ext>
            </a:extLst>
          </p:cNvPr>
          <p:cNvSpPr>
            <a:spLocks noGrp="1"/>
          </p:cNvSpPr>
          <p:nvPr>
            <p:ph type="title"/>
          </p:nvPr>
        </p:nvSpPr>
        <p:spPr>
          <a:xfrm>
            <a:off x="369277" y="605896"/>
            <a:ext cx="2313633" cy="5646208"/>
          </a:xfrm>
        </p:spPr>
        <p:txBody>
          <a:bodyPr anchor="ctr">
            <a:normAutofit/>
          </a:bodyPr>
          <a:lstStyle/>
          <a:p>
            <a:r>
              <a:rPr lang="en-US" sz="3100" b="1" dirty="0">
                <a:solidFill>
                  <a:srgbClr val="FFFFFF"/>
                </a:solidFill>
              </a:rPr>
              <a:t>Management Assertions </a:t>
            </a:r>
            <a:r>
              <a:rPr lang="en-US" sz="3100" dirty="0">
                <a:solidFill>
                  <a:srgbClr val="FFFFFF"/>
                </a:solidFill>
              </a:rPr>
              <a:t>– </a:t>
            </a:r>
            <a:r>
              <a:rPr lang="en-US" sz="3100" i="1" dirty="0">
                <a:solidFill>
                  <a:srgbClr val="FFFFFF"/>
                </a:solidFill>
              </a:rPr>
              <a:t>What the Audit is Actually Testing</a:t>
            </a:r>
          </a:p>
        </p:txBody>
      </p:sp>
      <p:sp>
        <p:nvSpPr>
          <p:cNvPr id="12" name="Rectangle 11">
            <a:extLst>
              <a:ext uri="{FF2B5EF4-FFF2-40B4-BE49-F238E27FC236}">
                <a16:creationId xmlns:a16="http://schemas.microsoft.com/office/drawing/2014/main" id="{9385726C-BF5F-94C1-837C-0D0521E3F9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37D1DFA5-1FA7-6555-26BD-4B4E8C72627C}"/>
              </a:ext>
            </a:extLst>
          </p:cNvPr>
          <p:cNvSpPr txBox="1"/>
          <p:nvPr/>
        </p:nvSpPr>
        <p:spPr>
          <a:xfrm>
            <a:off x="3385248" y="157316"/>
            <a:ext cx="5542442" cy="6247864"/>
          </a:xfrm>
          <a:prstGeom prst="rect">
            <a:avLst/>
          </a:prstGeom>
          <a:noFill/>
        </p:spPr>
        <p:txBody>
          <a:bodyPr wrap="square" rtlCol="0">
            <a:spAutoFit/>
          </a:bodyPr>
          <a:lstStyle/>
          <a:p>
            <a:pPr marL="285750" indent="-285750">
              <a:spcAft>
                <a:spcPts val="1800"/>
              </a:spcAft>
              <a:buFont typeface="Arial" panose="020B0604020202020204" pitchFamily="34" charset="0"/>
              <a:buChar char="•"/>
            </a:pPr>
            <a:r>
              <a:rPr lang="en-US" sz="2000" dirty="0"/>
              <a:t>Because the audit tests management’s assertions, management should understand the assertions they are making and expected to support.</a:t>
            </a:r>
          </a:p>
          <a:p>
            <a:pPr marL="285750" indent="-285750">
              <a:spcAft>
                <a:spcPts val="1200"/>
              </a:spcAft>
              <a:buFont typeface="Arial" panose="020B0604020202020204" pitchFamily="34" charset="0"/>
              <a:buChar char="•"/>
            </a:pPr>
            <a:r>
              <a:rPr lang="en-US" sz="2000" dirty="0"/>
              <a:t>Management’s Assertions:</a:t>
            </a:r>
          </a:p>
          <a:p>
            <a:pPr marL="742950" lvl="1" indent="-285750">
              <a:spcAft>
                <a:spcPts val="600"/>
              </a:spcAft>
              <a:buFont typeface="Arial" panose="020B0604020202020204" pitchFamily="34" charset="0"/>
              <a:buChar char="•"/>
            </a:pPr>
            <a:r>
              <a:rPr lang="en-US" sz="2000" dirty="0"/>
              <a:t>Existence/Occurrence – </a:t>
            </a:r>
            <a:r>
              <a:rPr lang="en-US" i="1" dirty="0"/>
              <a:t>What is recorded is real.</a:t>
            </a:r>
            <a:endParaRPr lang="en-US" dirty="0"/>
          </a:p>
          <a:p>
            <a:pPr marL="742950" lvl="1" indent="-285750">
              <a:spcAft>
                <a:spcPts val="600"/>
              </a:spcAft>
              <a:buFont typeface="Arial" panose="020B0604020202020204" pitchFamily="34" charset="0"/>
              <a:buChar char="•"/>
            </a:pPr>
            <a:r>
              <a:rPr lang="en-US" sz="2000" dirty="0"/>
              <a:t>Completeness – </a:t>
            </a:r>
            <a:r>
              <a:rPr lang="en-US" i="1" dirty="0"/>
              <a:t>Nothing is missing form the records.</a:t>
            </a:r>
            <a:endParaRPr lang="en-US" dirty="0"/>
          </a:p>
          <a:p>
            <a:pPr marL="742950" lvl="1" indent="-285750">
              <a:spcAft>
                <a:spcPts val="600"/>
              </a:spcAft>
              <a:buFont typeface="Arial" panose="020B0604020202020204" pitchFamily="34" charset="0"/>
              <a:buChar char="•"/>
            </a:pPr>
            <a:r>
              <a:rPr lang="en-US" sz="2000" dirty="0"/>
              <a:t>Accuracy – </a:t>
            </a:r>
            <a:r>
              <a:rPr lang="en-US" i="1" dirty="0"/>
              <a:t>Numbers are recorded correctly.</a:t>
            </a:r>
            <a:endParaRPr lang="en-US" sz="2000" i="1" dirty="0"/>
          </a:p>
          <a:p>
            <a:pPr marL="742950" lvl="1" indent="-285750">
              <a:spcAft>
                <a:spcPts val="600"/>
              </a:spcAft>
              <a:buFont typeface="Arial" panose="020B0604020202020204" pitchFamily="34" charset="0"/>
              <a:buChar char="•"/>
            </a:pPr>
            <a:r>
              <a:rPr lang="en-US" sz="2000" dirty="0"/>
              <a:t>Cutoff – </a:t>
            </a:r>
            <a:r>
              <a:rPr lang="en-US" sz="2000" i="1" dirty="0"/>
              <a:t>R</a:t>
            </a:r>
            <a:r>
              <a:rPr lang="en-US" i="1" dirty="0"/>
              <a:t>ecorded in the correct period.</a:t>
            </a:r>
          </a:p>
          <a:p>
            <a:pPr marL="742950" lvl="1" indent="-285750">
              <a:spcAft>
                <a:spcPts val="600"/>
              </a:spcAft>
              <a:buFont typeface="Arial" panose="020B0604020202020204" pitchFamily="34" charset="0"/>
              <a:buChar char="•"/>
            </a:pPr>
            <a:r>
              <a:rPr lang="en-US" sz="2000" dirty="0"/>
              <a:t>Valuation – </a:t>
            </a:r>
            <a:r>
              <a:rPr lang="en-US" i="1" dirty="0"/>
              <a:t>Recorded at the correct value.</a:t>
            </a:r>
            <a:endParaRPr lang="en-US" sz="2000" i="1" dirty="0"/>
          </a:p>
          <a:p>
            <a:pPr marL="742950" lvl="1" indent="-285750">
              <a:spcAft>
                <a:spcPts val="600"/>
              </a:spcAft>
              <a:buFont typeface="Arial" panose="020B0604020202020204" pitchFamily="34" charset="0"/>
              <a:buChar char="•"/>
            </a:pPr>
            <a:r>
              <a:rPr lang="en-US" sz="2000" dirty="0"/>
              <a:t>Rights &amp; obligations – </a:t>
            </a:r>
            <a:r>
              <a:rPr lang="en-US" i="1" dirty="0"/>
              <a:t>Assets are owned and liabilities are owed.</a:t>
            </a:r>
            <a:endParaRPr lang="en-US" sz="2000" dirty="0"/>
          </a:p>
          <a:p>
            <a:pPr marL="742950" lvl="1" indent="-285750">
              <a:spcAft>
                <a:spcPts val="1800"/>
              </a:spcAft>
              <a:buFont typeface="Arial" panose="020B0604020202020204" pitchFamily="34" charset="0"/>
              <a:buChar char="•"/>
            </a:pPr>
            <a:r>
              <a:rPr lang="en-US" sz="2000" dirty="0"/>
              <a:t>Classification – </a:t>
            </a:r>
            <a:r>
              <a:rPr lang="en-US" i="1" dirty="0"/>
              <a:t>Recorded in the right accounts.</a:t>
            </a:r>
          </a:p>
          <a:p>
            <a:pPr marL="285750" indent="-285750">
              <a:spcAft>
                <a:spcPts val="600"/>
              </a:spcAft>
              <a:buFont typeface="Arial" panose="020B0604020202020204" pitchFamily="34" charset="0"/>
              <a:buChar char="•"/>
            </a:pPr>
            <a:r>
              <a:rPr lang="en-US" dirty="0"/>
              <a:t>Assertions define what auditors test; professional skepticism defines how they test it.</a:t>
            </a:r>
          </a:p>
        </p:txBody>
      </p:sp>
    </p:spTree>
    <p:extLst>
      <p:ext uri="{BB962C8B-B14F-4D97-AF65-F5344CB8AC3E}">
        <p14:creationId xmlns:p14="http://schemas.microsoft.com/office/powerpoint/2010/main" val="2516555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DA8B03-5B76-5E9F-C1E8-0490BF6B656B}"/>
            </a:ext>
          </a:extLst>
        </p:cNvPr>
        <p:cNvGrpSpPr/>
        <p:nvPr/>
      </p:nvGrpSpPr>
      <p:grpSpPr>
        <a:xfrm>
          <a:off x="0" y="0"/>
          <a:ext cx="0" cy="0"/>
          <a:chOff x="0" y="0"/>
          <a:chExt cx="0" cy="0"/>
        </a:xfrm>
      </p:grpSpPr>
      <p:pic>
        <p:nvPicPr>
          <p:cNvPr id="5" name="Picture 4" descr="Magnifying glass and question mark">
            <a:extLst>
              <a:ext uri="{FF2B5EF4-FFF2-40B4-BE49-F238E27FC236}">
                <a16:creationId xmlns:a16="http://schemas.microsoft.com/office/drawing/2014/main" id="{FE581D09-0FFA-088E-8F6E-B3B7B0FC14D9}"/>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20" y="10"/>
            <a:ext cx="9143980" cy="6857990"/>
          </a:xfrm>
          <a:prstGeom prst="rect">
            <a:avLst/>
          </a:prstGeom>
        </p:spPr>
      </p:pic>
      <p:cxnSp>
        <p:nvCxnSpPr>
          <p:cNvPr id="37" name="Straight Connector 36">
            <a:extLst>
              <a:ext uri="{FF2B5EF4-FFF2-40B4-BE49-F238E27FC236}">
                <a16:creationId xmlns:a16="http://schemas.microsoft.com/office/drawing/2014/main" id="{C90475AE-4DF5-EE3F-7775-A4104324CA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737845"/>
            <a:ext cx="747522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789D464-66CC-BDE2-AD78-C8FBD73126FD}"/>
              </a:ext>
            </a:extLst>
          </p:cNvPr>
          <p:cNvSpPr>
            <a:spLocks noGrp="1"/>
          </p:cNvSpPr>
          <p:nvPr>
            <p:ph type="title"/>
          </p:nvPr>
        </p:nvSpPr>
        <p:spPr>
          <a:xfrm>
            <a:off x="588460" y="218626"/>
            <a:ext cx="7967080" cy="1450757"/>
          </a:xfrm>
        </p:spPr>
        <p:txBody>
          <a:bodyPr vert="horz" lIns="91440" tIns="45720" rIns="91440" bIns="45720" rtlCol="0" anchor="b">
            <a:normAutofit/>
          </a:bodyPr>
          <a:lstStyle/>
          <a:p>
            <a:pPr algn="just"/>
            <a:r>
              <a:rPr lang="en-US" kern="1200" spc="-50" baseline="0" dirty="0">
                <a:solidFill>
                  <a:schemeClr val="tx1">
                    <a:lumMod val="75000"/>
                    <a:lumOff val="25000"/>
                  </a:schemeClr>
                </a:solidFill>
                <a:latin typeface="+mj-lt"/>
                <a:ea typeface="+mj-ea"/>
                <a:cs typeface="+mj-cs"/>
              </a:rPr>
              <a:t>What is Professional Skepticism?</a:t>
            </a:r>
          </a:p>
        </p:txBody>
      </p:sp>
      <p:sp>
        <p:nvSpPr>
          <p:cNvPr id="4" name="TextBox 3">
            <a:extLst>
              <a:ext uri="{FF2B5EF4-FFF2-40B4-BE49-F238E27FC236}">
                <a16:creationId xmlns:a16="http://schemas.microsoft.com/office/drawing/2014/main" id="{53CB7090-6327-161B-0A61-9613ADA086F4}"/>
              </a:ext>
            </a:extLst>
          </p:cNvPr>
          <p:cNvSpPr txBox="1"/>
          <p:nvPr/>
        </p:nvSpPr>
        <p:spPr>
          <a:xfrm>
            <a:off x="822960" y="1845734"/>
            <a:ext cx="7543800" cy="4023360"/>
          </a:xfrm>
          <a:prstGeom prst="rect">
            <a:avLst/>
          </a:prstGeom>
        </p:spPr>
        <p:txBody>
          <a:bodyPr vert="horz" lIns="0" tIns="45720" rIns="0" bIns="45720" rtlCol="0">
            <a:normAutofit/>
          </a:bodyPr>
          <a:lstStyle/>
          <a:p>
            <a:pPr marL="285750"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Required by the AICPA auditing standards and defined as a </a:t>
            </a:r>
            <a:r>
              <a:rPr lang="en-US" sz="2000" i="1" dirty="0">
                <a:solidFill>
                  <a:schemeClr val="tx1">
                    <a:lumMod val="75000"/>
                    <a:lumOff val="25000"/>
                  </a:schemeClr>
                </a:solidFill>
              </a:rPr>
              <a:t>questioning mind </a:t>
            </a:r>
            <a:r>
              <a:rPr lang="en-US" sz="2000" dirty="0">
                <a:solidFill>
                  <a:schemeClr val="tx1">
                    <a:lumMod val="75000"/>
                    <a:lumOff val="25000"/>
                  </a:schemeClr>
                </a:solidFill>
              </a:rPr>
              <a:t> and </a:t>
            </a:r>
            <a:r>
              <a:rPr lang="en-US" sz="2000" i="1" dirty="0">
                <a:solidFill>
                  <a:schemeClr val="tx1">
                    <a:lumMod val="75000"/>
                    <a:lumOff val="25000"/>
                  </a:schemeClr>
                </a:solidFill>
              </a:rPr>
              <a:t>critical evaluation of evidence.</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Means auditors:</a:t>
            </a:r>
          </a:p>
          <a:p>
            <a:pPr marL="742950" lvl="1"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Need persuasive documentation.</a:t>
            </a:r>
          </a:p>
          <a:p>
            <a:pPr marL="742950" lvl="1"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Are required to look for evidence, not just accept explanations.</a:t>
            </a:r>
          </a:p>
          <a:p>
            <a:pPr marL="742950" lvl="1"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Must investigate inconsistencies or unusual items.</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Defines the auditor mindset and is not personal rather it is required.</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Explains why auditors need evidence even for “obvious” items.</a:t>
            </a:r>
          </a:p>
          <a:p>
            <a:pPr marL="285750" indent="-285750" algn="just" defTabSz="914400">
              <a:lnSpc>
                <a:spcPct val="90000"/>
              </a:lnSpc>
              <a:spcAft>
                <a:spcPts val="1200"/>
              </a:spcAft>
              <a:buClr>
                <a:schemeClr val="accent1"/>
              </a:buClr>
              <a:buFont typeface="Calibri" panose="020F0502020204030204" pitchFamily="34" charset="0"/>
              <a:buChar char="•"/>
            </a:pPr>
            <a:endParaRPr lang="en-US" sz="2000" dirty="0">
              <a:solidFill>
                <a:schemeClr val="tx1">
                  <a:lumMod val="75000"/>
                  <a:lumOff val="25000"/>
                </a:schemeClr>
              </a:solidFill>
            </a:endParaRP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p:txBody>
      </p:sp>
      <p:sp>
        <p:nvSpPr>
          <p:cNvPr id="39" name="Rectangle 38">
            <a:extLst>
              <a:ext uri="{FF2B5EF4-FFF2-40B4-BE49-F238E27FC236}">
                <a16:creationId xmlns:a16="http://schemas.microsoft.com/office/drawing/2014/main" id="{3767C1C0-84FD-1DB4-4F37-C4FBA8745B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A3EB26A7-520D-0B8E-3844-CB9E880B01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74908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65C389-F31E-E6D2-54CC-D34ED9856D0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6AD158B-B1DE-FF42-7DA8-7DF2916B1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A81E823-1CF4-B25F-677D-7011F5D229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83EE214-3E4A-48C3-D40F-539B7CD2DA90}"/>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Materiality and Misstatement</a:t>
            </a:r>
          </a:p>
        </p:txBody>
      </p:sp>
      <p:sp>
        <p:nvSpPr>
          <p:cNvPr id="12" name="Rectangle 11">
            <a:extLst>
              <a:ext uri="{FF2B5EF4-FFF2-40B4-BE49-F238E27FC236}">
                <a16:creationId xmlns:a16="http://schemas.microsoft.com/office/drawing/2014/main" id="{F90B7E43-2BF2-2DE8-AAFA-8B104089AC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193FC4C2-E2E1-17ED-3596-F23E32B03747}"/>
              </a:ext>
            </a:extLst>
          </p:cNvPr>
          <p:cNvSpPr txBox="1"/>
          <p:nvPr/>
        </p:nvSpPr>
        <p:spPr>
          <a:xfrm>
            <a:off x="3385248" y="157316"/>
            <a:ext cx="5542442" cy="621708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b="1" dirty="0"/>
              <a:t>MATERIALITY: </a:t>
            </a:r>
            <a:r>
              <a:rPr lang="en-US" sz="1600" dirty="0"/>
              <a:t>Misstatements, including omissions, are considered to be material if there is a substantial likelihood that, individually or in the aggregate, they would influence the judgment made by a reasonable user on the basis of the financial statements.</a:t>
            </a:r>
          </a:p>
          <a:p>
            <a:pPr marL="742950" lvl="1" indent="-285750">
              <a:spcAft>
                <a:spcPts val="1200"/>
              </a:spcAft>
              <a:buFont typeface="Arial" panose="020B0604020202020204" pitchFamily="34" charset="0"/>
              <a:buChar char="•"/>
            </a:pPr>
            <a:r>
              <a:rPr lang="en-US" sz="1600" dirty="0"/>
              <a:t>Professional judgement</a:t>
            </a:r>
          </a:p>
          <a:p>
            <a:pPr marL="742950" lvl="1" indent="-285750">
              <a:spcAft>
                <a:spcPts val="1200"/>
              </a:spcAft>
              <a:buFont typeface="Arial" panose="020B0604020202020204" pitchFamily="34" charset="0"/>
              <a:buChar char="•"/>
            </a:pPr>
            <a:r>
              <a:rPr lang="en-US" sz="1600" dirty="0"/>
              <a:t>Quantitative and qualitative factors matter</a:t>
            </a:r>
          </a:p>
          <a:p>
            <a:pPr marL="285750" indent="-285750">
              <a:spcAft>
                <a:spcPts val="1200"/>
              </a:spcAft>
              <a:buFont typeface="Arial" panose="020B0604020202020204" pitchFamily="34" charset="0"/>
              <a:buChar char="•"/>
            </a:pPr>
            <a:r>
              <a:rPr lang="en-US" sz="1600" b="1" dirty="0"/>
              <a:t>MISSTATEMENT: </a:t>
            </a:r>
            <a:r>
              <a:rPr lang="en-US" sz="1600" dirty="0"/>
              <a:t>A difference between the reported amount, classification, presentation, or disclosure of a financial statement item and the amount, classification, presentation, or disclosure that is required </a:t>
            </a:r>
            <a:r>
              <a:rPr lang="en-US" sz="1600" u="sng" dirty="0"/>
              <a:t>for the item to be presented fairly in accordance with the applicable financial reporting framework</a:t>
            </a:r>
            <a:r>
              <a:rPr lang="en-US" sz="1600" dirty="0"/>
              <a:t>.</a:t>
            </a:r>
          </a:p>
          <a:p>
            <a:pPr marL="742950" lvl="1" indent="-285750">
              <a:spcAft>
                <a:spcPts val="600"/>
              </a:spcAft>
              <a:buFont typeface="Arial" panose="020B0604020202020204" pitchFamily="34" charset="0"/>
              <a:buChar char="•"/>
            </a:pPr>
            <a:r>
              <a:rPr lang="en-US" sz="1600" dirty="0"/>
              <a:t>Evaluated individually and in the aggregate.</a:t>
            </a:r>
          </a:p>
          <a:p>
            <a:pPr marL="742950" lvl="1" indent="-285750">
              <a:spcAft>
                <a:spcPts val="600"/>
              </a:spcAft>
              <a:buFont typeface="Arial" panose="020B0604020202020204" pitchFamily="34" charset="0"/>
              <a:buChar char="•"/>
            </a:pPr>
            <a:r>
              <a:rPr lang="en-US" sz="1600" dirty="0"/>
              <a:t>Auditors must:</a:t>
            </a:r>
          </a:p>
          <a:p>
            <a:pPr marL="1200150" lvl="2" indent="-285750">
              <a:spcAft>
                <a:spcPts val="600"/>
              </a:spcAft>
              <a:buFont typeface="Arial" panose="020B0604020202020204" pitchFamily="34" charset="0"/>
              <a:buChar char="•"/>
            </a:pPr>
            <a:r>
              <a:rPr lang="en-US" sz="1600" dirty="0"/>
              <a:t>Accumulate </a:t>
            </a:r>
            <a:r>
              <a:rPr lang="en-US" sz="1600" b="1" u="sng" dirty="0"/>
              <a:t>unless trivial</a:t>
            </a:r>
            <a:r>
              <a:rPr lang="en-US" sz="1600" dirty="0"/>
              <a:t>.</a:t>
            </a:r>
          </a:p>
          <a:p>
            <a:pPr marL="1200150" lvl="2" indent="-285750">
              <a:spcAft>
                <a:spcPts val="600"/>
              </a:spcAft>
              <a:buFont typeface="Arial" panose="020B0604020202020204" pitchFamily="34" charset="0"/>
              <a:buChar char="•"/>
            </a:pPr>
            <a:r>
              <a:rPr lang="en-US" sz="1600" dirty="0"/>
              <a:t>Communicate to management (officially ask management to correct all accumulated misstatements).</a:t>
            </a:r>
          </a:p>
          <a:p>
            <a:pPr marL="1200150" lvl="2" indent="-285750">
              <a:spcAft>
                <a:spcPts val="600"/>
              </a:spcAft>
              <a:buFont typeface="Arial" panose="020B0604020202020204" pitchFamily="34" charset="0"/>
              <a:buChar char="•"/>
            </a:pPr>
            <a:r>
              <a:rPr lang="en-US" sz="1600" dirty="0"/>
              <a:t>Correction of misstatements is a management decision.</a:t>
            </a:r>
          </a:p>
        </p:txBody>
      </p:sp>
    </p:spTree>
    <p:extLst>
      <p:ext uri="{BB962C8B-B14F-4D97-AF65-F5344CB8AC3E}">
        <p14:creationId xmlns:p14="http://schemas.microsoft.com/office/powerpoint/2010/main" val="2161820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45AF58-AD44-0E47-FECE-1CDF3ADDB90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3995BF3-62F6-E82B-F1BF-96D8F17918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4733DC5-FC97-21DF-22EB-ECD7FAF9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60236CAA-0754-1E6A-B507-684C140719AE}"/>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Materiality and Misstatement</a:t>
            </a:r>
          </a:p>
        </p:txBody>
      </p:sp>
      <p:sp>
        <p:nvSpPr>
          <p:cNvPr id="12" name="Rectangle 11">
            <a:extLst>
              <a:ext uri="{FF2B5EF4-FFF2-40B4-BE49-F238E27FC236}">
                <a16:creationId xmlns:a16="http://schemas.microsoft.com/office/drawing/2014/main" id="{AAFD0AAE-6987-423F-ABAD-68D4DEF05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9FBFA92A-0549-8BB1-6847-444F0E758D26}"/>
              </a:ext>
            </a:extLst>
          </p:cNvPr>
          <p:cNvSpPr txBox="1"/>
          <p:nvPr/>
        </p:nvSpPr>
        <p:spPr>
          <a:xfrm>
            <a:off x="3385248" y="157316"/>
            <a:ext cx="5542442" cy="553997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b="1" dirty="0"/>
              <a:t>MISSTATEMENT CONTINUED…</a:t>
            </a:r>
          </a:p>
          <a:p>
            <a:pPr marL="742950" lvl="1" indent="-285750">
              <a:spcAft>
                <a:spcPts val="1200"/>
              </a:spcAft>
              <a:buFont typeface="Arial" panose="020B0604020202020204" pitchFamily="34" charset="0"/>
              <a:buChar char="•"/>
            </a:pPr>
            <a:r>
              <a:rPr lang="en-US" sz="1600" dirty="0"/>
              <a:t>When auditors find misstatements, they must track them, tell management about them, ask that they be corrected, and evaluate whether any uncorrected items are material. If material misstatements remain, the auditor must modify the audit opinion.</a:t>
            </a:r>
          </a:p>
          <a:p>
            <a:pPr marL="742950" lvl="1" indent="-285750">
              <a:spcAft>
                <a:spcPts val="1200"/>
              </a:spcAft>
              <a:buFont typeface="Arial" panose="020B0604020202020204" pitchFamily="34" charset="0"/>
              <a:buChar char="•"/>
            </a:pPr>
            <a:r>
              <a:rPr lang="en-US" sz="1600" dirty="0"/>
              <a:t>Trivial Misstatement:</a:t>
            </a:r>
          </a:p>
          <a:p>
            <a:pPr marL="1200150" lvl="2" indent="-285750">
              <a:spcAft>
                <a:spcPts val="1200"/>
              </a:spcAft>
              <a:buFont typeface="Arial" panose="020B0604020202020204" pitchFamily="34" charset="0"/>
              <a:buChar char="•"/>
            </a:pPr>
            <a:r>
              <a:rPr lang="en-US" sz="1600" dirty="0"/>
              <a:t>No formal definition</a:t>
            </a:r>
          </a:p>
          <a:p>
            <a:pPr marL="1200150" lvl="2" indent="-285750">
              <a:spcAft>
                <a:spcPts val="1200"/>
              </a:spcAft>
              <a:buFont typeface="Arial" panose="020B0604020202020204" pitchFamily="34" charset="0"/>
              <a:buChar char="•"/>
            </a:pPr>
            <a:r>
              <a:rPr lang="en-US" sz="1600" dirty="0"/>
              <a:t>A misstatement that is so small, individually and in the aggregate, that it clearly does not have any effect on the financial statements</a:t>
            </a:r>
          </a:p>
          <a:p>
            <a:pPr marL="1200150" lvl="2" indent="-285750">
              <a:spcAft>
                <a:spcPts val="1200"/>
              </a:spcAft>
              <a:buFont typeface="Arial" panose="020B0604020202020204" pitchFamily="34" charset="0"/>
              <a:buChar char="•"/>
            </a:pPr>
            <a:r>
              <a:rPr lang="en-US" sz="1600" dirty="0"/>
              <a:t>Clearly inconsequential</a:t>
            </a:r>
          </a:p>
          <a:p>
            <a:pPr marL="1200150" lvl="2" indent="-285750">
              <a:spcAft>
                <a:spcPts val="1200"/>
              </a:spcAft>
              <a:buFont typeface="Arial" panose="020B0604020202020204" pitchFamily="34" charset="0"/>
              <a:buChar char="•"/>
            </a:pPr>
            <a:r>
              <a:rPr lang="en-US" sz="1600" dirty="0"/>
              <a:t>Well below materiality</a:t>
            </a:r>
          </a:p>
          <a:p>
            <a:pPr marL="1200150" lvl="2" indent="-285750">
              <a:spcAft>
                <a:spcPts val="1200"/>
              </a:spcAft>
              <a:buFont typeface="Arial" panose="020B0604020202020204" pitchFamily="34" charset="0"/>
              <a:buChar char="•"/>
            </a:pPr>
            <a:r>
              <a:rPr lang="en-US" sz="1600" dirty="0"/>
              <a:t>Not expected to accumulate into a meaningful amount.</a:t>
            </a:r>
          </a:p>
          <a:p>
            <a:pPr marL="1200150" lvl="2" indent="-285750">
              <a:spcAft>
                <a:spcPts val="1200"/>
              </a:spcAft>
              <a:buFont typeface="Arial" panose="020B0604020202020204" pitchFamily="34" charset="0"/>
              <a:buChar char="•"/>
            </a:pPr>
            <a:r>
              <a:rPr lang="en-US" sz="1600" dirty="0"/>
              <a:t>All trivial items are immaterial, but not all immaterial items are trivial.</a:t>
            </a:r>
          </a:p>
        </p:txBody>
      </p:sp>
    </p:spTree>
    <p:extLst>
      <p:ext uri="{BB962C8B-B14F-4D97-AF65-F5344CB8AC3E}">
        <p14:creationId xmlns:p14="http://schemas.microsoft.com/office/powerpoint/2010/main" val="3773570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a:t>
            </a:r>
            <a:r>
              <a:rPr lang="en-US" dirty="0"/>
              <a:t>eparing for an Audit</a:t>
            </a:r>
            <a:endParaRPr dirty="0"/>
          </a:p>
        </p:txBody>
      </p:sp>
      <p:sp>
        <p:nvSpPr>
          <p:cNvPr id="3" name="Content Placeholder 2"/>
          <p:cNvSpPr>
            <a:spLocks noGrp="1"/>
          </p:cNvSpPr>
          <p:nvPr>
            <p:ph idx="1"/>
          </p:nvPr>
        </p:nvSpPr>
        <p:spPr/>
        <p:txBody>
          <a:bodyPr/>
          <a:lstStyle/>
          <a:p>
            <a:endParaRPr dirty="0"/>
          </a:p>
          <a:p>
            <a:pPr lvl="1"/>
            <a:r>
              <a:rPr lang="en-US" sz="2800" dirty="0"/>
              <a:t>Knowledge</a:t>
            </a:r>
          </a:p>
          <a:p>
            <a:pPr lvl="1"/>
            <a:r>
              <a:rPr lang="en-US" sz="2800" dirty="0"/>
              <a:t>Documentation Readiness</a:t>
            </a:r>
          </a:p>
          <a:p>
            <a:pPr lvl="1"/>
            <a:r>
              <a:rPr lang="en-US" sz="2800" dirty="0"/>
              <a:t>Pre-audit Checklist</a:t>
            </a:r>
          </a:p>
          <a:p>
            <a:pPr lvl="1"/>
            <a:r>
              <a:rPr lang="en-US" sz="2800" dirty="0"/>
              <a:t>Common Pitfalls</a:t>
            </a:r>
          </a:p>
        </p:txBody>
      </p:sp>
      <p:pic>
        <p:nvPicPr>
          <p:cNvPr id="5" name="Picture 4" descr="Brynjulfson dkst.jpg">
            <a:extLst>
              <a:ext uri="{FF2B5EF4-FFF2-40B4-BE49-F238E27FC236}">
                <a16:creationId xmlns:a16="http://schemas.microsoft.com/office/drawing/2014/main" id="{F2FD57D8-B050-C47D-C67D-8A900441F18E}"/>
              </a:ext>
            </a:extLst>
          </p:cNvPr>
          <p:cNvPicPr>
            <a:picLocks noChangeAspect="1"/>
          </p:cNvPicPr>
          <p:nvPr/>
        </p:nvPicPr>
        <p:blipFill>
          <a:blip r:embed="rId2"/>
          <a:stretch>
            <a:fillRect/>
          </a:stretch>
        </p:blipFill>
        <p:spPr>
          <a:xfrm>
            <a:off x="6025326" y="91440"/>
            <a:ext cx="2809979" cy="89746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B1EB68-D2B1-97E8-30E6-4D01D159A5F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F0233A5-1C00-6CE6-9C23-44BB2422C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6CE2016-CE48-97AE-26BD-A718A54C6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C05755D-A593-500B-2440-E5ABB60ED01B}"/>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Knowledge</a:t>
            </a:r>
          </a:p>
        </p:txBody>
      </p:sp>
      <p:sp>
        <p:nvSpPr>
          <p:cNvPr id="12" name="Rectangle 11">
            <a:extLst>
              <a:ext uri="{FF2B5EF4-FFF2-40B4-BE49-F238E27FC236}">
                <a16:creationId xmlns:a16="http://schemas.microsoft.com/office/drawing/2014/main" id="{D4A329C9-9D3C-7798-EB8F-7D2A35EB18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2A7264E8-1B94-CAFC-30AA-95DA15DB1B66}"/>
              </a:ext>
            </a:extLst>
          </p:cNvPr>
          <p:cNvSpPr txBox="1"/>
          <p:nvPr/>
        </p:nvSpPr>
        <p:spPr>
          <a:xfrm>
            <a:off x="3385248" y="157316"/>
            <a:ext cx="5542442" cy="421653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Know the accounting principles.</a:t>
            </a:r>
          </a:p>
          <a:p>
            <a:pPr marL="285750" indent="-285750">
              <a:spcAft>
                <a:spcPts val="1200"/>
              </a:spcAft>
              <a:buFont typeface="Arial" panose="020B0604020202020204" pitchFamily="34" charset="0"/>
              <a:buChar char="•"/>
            </a:pPr>
            <a:r>
              <a:rPr lang="en-US" sz="2000" dirty="0"/>
              <a:t>Understand materiality.</a:t>
            </a:r>
          </a:p>
          <a:p>
            <a:pPr marL="285750" indent="-285750">
              <a:spcAft>
                <a:spcPts val="1200"/>
              </a:spcAft>
              <a:buFont typeface="Arial" panose="020B0604020202020204" pitchFamily="34" charset="0"/>
              <a:buChar char="•"/>
            </a:pPr>
            <a:r>
              <a:rPr lang="en-US" sz="2000" dirty="0"/>
              <a:t>Know common problem areas.</a:t>
            </a:r>
          </a:p>
          <a:p>
            <a:pPr marL="285750" indent="-285750">
              <a:spcAft>
                <a:spcPts val="1200"/>
              </a:spcAft>
              <a:buFont typeface="Arial" panose="020B0604020202020204" pitchFamily="34" charset="0"/>
              <a:buChar char="•"/>
            </a:pPr>
            <a:r>
              <a:rPr lang="en-US" sz="2000" dirty="0"/>
              <a:t>Know your key internal controls.</a:t>
            </a:r>
          </a:p>
          <a:p>
            <a:pPr marL="285750" indent="-285750">
              <a:spcAft>
                <a:spcPts val="1200"/>
              </a:spcAft>
              <a:buFont typeface="Arial" panose="020B0604020202020204" pitchFamily="34" charset="0"/>
              <a:buChar char="•"/>
            </a:pPr>
            <a:r>
              <a:rPr lang="en-US" sz="2000" dirty="0"/>
              <a:t>Know your policies and procedures</a:t>
            </a:r>
          </a:p>
          <a:p>
            <a:pPr marL="285750" indent="-285750">
              <a:spcAft>
                <a:spcPts val="1200"/>
              </a:spcAft>
              <a:buFont typeface="Arial" panose="020B0604020202020204" pitchFamily="34" charset="0"/>
              <a:buChar char="•"/>
            </a:pPr>
            <a:r>
              <a:rPr lang="en-US" sz="2000" dirty="0"/>
              <a:t>Know the reason for significant budget changes or over/under expenditures.</a:t>
            </a:r>
          </a:p>
          <a:p>
            <a:pPr marL="285750" indent="-285750">
              <a:spcAft>
                <a:spcPts val="1200"/>
              </a:spcAft>
              <a:buFont typeface="Arial" panose="020B0604020202020204" pitchFamily="34" charset="0"/>
              <a:buChar char="•"/>
            </a:pPr>
            <a:r>
              <a:rPr lang="en-US" sz="2000" dirty="0"/>
              <a:t>Know the reason for significant year-over-year changes.</a:t>
            </a:r>
          </a:p>
          <a:p>
            <a:pPr>
              <a:spcAft>
                <a:spcPts val="1200"/>
              </a:spcAft>
            </a:pPr>
            <a:endParaRPr lang="en-US" dirty="0"/>
          </a:p>
        </p:txBody>
      </p:sp>
      <p:pic>
        <p:nvPicPr>
          <p:cNvPr id="4" name="Picture 3">
            <a:extLst>
              <a:ext uri="{FF2B5EF4-FFF2-40B4-BE49-F238E27FC236}">
                <a16:creationId xmlns:a16="http://schemas.microsoft.com/office/drawing/2014/main" id="{1028FF32-6DBE-A0AE-BCA9-3BB887E051F9}"/>
              </a:ext>
            </a:extLst>
          </p:cNvPr>
          <p:cNvPicPr>
            <a:picLocks noChangeAspect="1"/>
          </p:cNvPicPr>
          <p:nvPr/>
        </p:nvPicPr>
        <p:blipFill>
          <a:blip r:embed="rId3"/>
          <a:stretch>
            <a:fillRect/>
          </a:stretch>
        </p:blipFill>
        <p:spPr>
          <a:xfrm>
            <a:off x="3565348" y="4159644"/>
            <a:ext cx="4115374" cy="743054"/>
          </a:xfrm>
          <a:prstGeom prst="rect">
            <a:avLst/>
          </a:prstGeom>
        </p:spPr>
      </p:pic>
      <p:sp>
        <p:nvSpPr>
          <p:cNvPr id="5" name="TextBox 4">
            <a:extLst>
              <a:ext uri="{FF2B5EF4-FFF2-40B4-BE49-F238E27FC236}">
                <a16:creationId xmlns:a16="http://schemas.microsoft.com/office/drawing/2014/main" id="{320D9508-27BD-71D1-CFE0-6F35C234DE9E}"/>
              </a:ext>
            </a:extLst>
          </p:cNvPr>
          <p:cNvSpPr txBox="1"/>
          <p:nvPr/>
        </p:nvSpPr>
        <p:spPr>
          <a:xfrm>
            <a:off x="3613354" y="4923719"/>
            <a:ext cx="5314336" cy="1169551"/>
          </a:xfrm>
          <a:prstGeom prst="rect">
            <a:avLst/>
          </a:prstGeom>
          <a:noFill/>
        </p:spPr>
        <p:txBody>
          <a:bodyPr wrap="square" rtlCol="0">
            <a:spAutoFit/>
          </a:bodyPr>
          <a:lstStyle/>
          <a:p>
            <a:pPr algn="just"/>
            <a:r>
              <a:rPr lang="en-US" sz="1400" b="1" dirty="0"/>
              <a:t>What is a misstatement? </a:t>
            </a:r>
            <a:r>
              <a:rPr lang="en-US" sz="1400" dirty="0"/>
              <a:t>A difference between the reported amount, classification, presentation, or disclosure of a financial statement item and the amount, classification, presentation, or disclosure that is required for the item to be presented fairly in accordance with the applicable financial reporting framework.</a:t>
            </a:r>
          </a:p>
        </p:txBody>
      </p:sp>
    </p:spTree>
    <p:extLst>
      <p:ext uri="{BB962C8B-B14F-4D97-AF65-F5344CB8AC3E}">
        <p14:creationId xmlns:p14="http://schemas.microsoft.com/office/powerpoint/2010/main" val="2404967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F8BDE5-A0E2-460F-88C1-4AAC040270D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57BD8F8-10C8-F166-9DE0-7480AB4054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E769368-A7C5-ABFF-8986-22B1267045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26EE402-7F96-8761-E869-C4472A0163CB}"/>
              </a:ext>
            </a:extLst>
          </p:cNvPr>
          <p:cNvSpPr>
            <a:spLocks noGrp="1"/>
          </p:cNvSpPr>
          <p:nvPr>
            <p:ph type="title"/>
          </p:nvPr>
        </p:nvSpPr>
        <p:spPr>
          <a:xfrm>
            <a:off x="236910" y="605896"/>
            <a:ext cx="2556245" cy="5646208"/>
          </a:xfrm>
        </p:spPr>
        <p:txBody>
          <a:bodyPr anchor="ctr">
            <a:normAutofit/>
          </a:bodyPr>
          <a:lstStyle/>
          <a:p>
            <a:r>
              <a:rPr lang="en-US" sz="3100" dirty="0">
                <a:solidFill>
                  <a:srgbClr val="FFFFFF"/>
                </a:solidFill>
              </a:rPr>
              <a:t>Documentation Readiness	</a:t>
            </a:r>
          </a:p>
        </p:txBody>
      </p:sp>
      <p:sp>
        <p:nvSpPr>
          <p:cNvPr id="12" name="Rectangle 11">
            <a:extLst>
              <a:ext uri="{FF2B5EF4-FFF2-40B4-BE49-F238E27FC236}">
                <a16:creationId xmlns:a16="http://schemas.microsoft.com/office/drawing/2014/main" id="{89916D2F-738E-4F9E-BD7C-42ECEDF8A3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E7A5014A-DBA5-E373-D6F0-38D5D28A792B}"/>
              </a:ext>
            </a:extLst>
          </p:cNvPr>
          <p:cNvSpPr txBox="1"/>
          <p:nvPr/>
        </p:nvSpPr>
        <p:spPr>
          <a:xfrm>
            <a:off x="3385248" y="157316"/>
            <a:ext cx="5542442" cy="594008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Audit-Ready Documentation:</a:t>
            </a:r>
          </a:p>
          <a:p>
            <a:pPr marL="742950" lvl="1" indent="-285750">
              <a:spcAft>
                <a:spcPts val="1200"/>
              </a:spcAft>
              <a:buFont typeface="Arial" panose="020B0604020202020204" pitchFamily="34" charset="0"/>
              <a:buChar char="•"/>
            </a:pPr>
            <a:r>
              <a:rPr lang="en-US" dirty="0"/>
              <a:t>Complete – </a:t>
            </a:r>
            <a:r>
              <a:rPr lang="en-US" i="1" dirty="0"/>
              <a:t>Includes all necessary supporting documentation</a:t>
            </a:r>
            <a:endParaRPr lang="en-US" dirty="0"/>
          </a:p>
          <a:p>
            <a:pPr marL="742950" lvl="1" indent="-285750">
              <a:spcAft>
                <a:spcPts val="1200"/>
              </a:spcAft>
              <a:buFont typeface="Arial" panose="020B0604020202020204" pitchFamily="34" charset="0"/>
              <a:buChar char="•"/>
            </a:pPr>
            <a:r>
              <a:rPr lang="en-US" dirty="0"/>
              <a:t>Clearly Labeled – </a:t>
            </a:r>
            <a:r>
              <a:rPr lang="en-US" i="1" dirty="0"/>
              <a:t>No guessing, no hunting, no mystery worksheets.</a:t>
            </a:r>
            <a:endParaRPr lang="en-US" dirty="0"/>
          </a:p>
          <a:p>
            <a:pPr marL="742950" lvl="1" indent="-285750">
              <a:spcAft>
                <a:spcPts val="1200"/>
              </a:spcAft>
              <a:buFont typeface="Arial" panose="020B0604020202020204" pitchFamily="34" charset="0"/>
              <a:buChar char="•"/>
            </a:pPr>
            <a:r>
              <a:rPr lang="en-US" dirty="0"/>
              <a:t>Traceable – </a:t>
            </a:r>
            <a:r>
              <a:rPr lang="en-US" i="1" dirty="0"/>
              <a:t>Documentation amounts can be traced to the general or subsidiary ledger detail.</a:t>
            </a:r>
            <a:endParaRPr lang="en-US" dirty="0"/>
          </a:p>
          <a:p>
            <a:pPr marL="742950" lvl="1" indent="-285750">
              <a:spcAft>
                <a:spcPts val="1200"/>
              </a:spcAft>
              <a:buFont typeface="Arial" panose="020B0604020202020204" pitchFamily="34" charset="0"/>
              <a:buChar char="•"/>
            </a:pPr>
            <a:r>
              <a:rPr lang="en-US" dirty="0"/>
              <a:t>Tied to GL/TB – </a:t>
            </a:r>
            <a:r>
              <a:rPr lang="en-US" i="1" dirty="0"/>
              <a:t>Totals agree to GL totals and to the Trial Balance.</a:t>
            </a:r>
            <a:endParaRPr lang="en-US" dirty="0"/>
          </a:p>
          <a:p>
            <a:pPr marL="742950" lvl="1" indent="-285750">
              <a:spcAft>
                <a:spcPts val="1200"/>
              </a:spcAft>
              <a:buFont typeface="Arial" panose="020B0604020202020204" pitchFamily="34" charset="0"/>
              <a:buChar char="•"/>
            </a:pPr>
            <a:r>
              <a:rPr lang="en-US" dirty="0"/>
              <a:t>Reconciled – </a:t>
            </a:r>
            <a:r>
              <a:rPr lang="en-US" i="1" dirty="0"/>
              <a:t>Differences are explained.</a:t>
            </a:r>
            <a:endParaRPr lang="en-US" dirty="0"/>
          </a:p>
          <a:p>
            <a:pPr marL="742950" lvl="1" indent="-285750">
              <a:spcAft>
                <a:spcPts val="1200"/>
              </a:spcAft>
              <a:buFont typeface="Arial" panose="020B0604020202020204" pitchFamily="34" charset="0"/>
              <a:buChar char="•"/>
            </a:pPr>
            <a:r>
              <a:rPr lang="en-US" dirty="0"/>
              <a:t>Includes the supporting detail the auditors expect.</a:t>
            </a:r>
          </a:p>
          <a:p>
            <a:pPr marL="742950" lvl="1" indent="-285750">
              <a:spcAft>
                <a:spcPts val="1200"/>
              </a:spcAft>
              <a:buFont typeface="Arial" panose="020B0604020202020204" pitchFamily="34" charset="0"/>
              <a:buChar char="•"/>
            </a:pPr>
            <a:r>
              <a:rPr lang="en-US" dirty="0"/>
              <a:t>Avoid massive unexplained data dumps.</a:t>
            </a:r>
          </a:p>
          <a:p>
            <a:pPr marL="742950" lvl="1" indent="-285750">
              <a:spcAft>
                <a:spcPts val="1200"/>
              </a:spcAft>
              <a:buFont typeface="Arial" panose="020B0604020202020204" pitchFamily="34" charset="0"/>
              <a:buChar char="•"/>
            </a:pPr>
            <a:r>
              <a:rPr lang="en-US" dirty="0"/>
              <a:t>Main support should include a purpose, source and conclusion.</a:t>
            </a:r>
          </a:p>
          <a:p>
            <a:pPr marL="742950" lvl="1"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108232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98124D-4398-587A-DCFA-C8A8249B72B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9176B83-C9EF-847E-A5D0-6EDC2656C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A6BE145-896C-C29A-F177-80E8AD566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7640D1D-5321-84FF-143B-9054A9E7142E}"/>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Pre-Audit</a:t>
            </a:r>
            <a:br>
              <a:rPr lang="en-US" sz="3100" dirty="0">
                <a:solidFill>
                  <a:srgbClr val="FFFFFF"/>
                </a:solidFill>
              </a:rPr>
            </a:br>
            <a:r>
              <a:rPr lang="en-US" sz="3100" dirty="0">
                <a:solidFill>
                  <a:srgbClr val="FFFFFF"/>
                </a:solidFill>
              </a:rPr>
              <a:t>Checklist	</a:t>
            </a:r>
          </a:p>
        </p:txBody>
      </p:sp>
      <p:sp>
        <p:nvSpPr>
          <p:cNvPr id="12" name="Rectangle 11">
            <a:extLst>
              <a:ext uri="{FF2B5EF4-FFF2-40B4-BE49-F238E27FC236}">
                <a16:creationId xmlns:a16="http://schemas.microsoft.com/office/drawing/2014/main" id="{41D9587F-0CEC-421E-81AA-70379F2CD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3ACE1DE0-10B5-B9C8-33B3-A20B4F588AD5}"/>
              </a:ext>
            </a:extLst>
          </p:cNvPr>
          <p:cNvSpPr txBox="1"/>
          <p:nvPr/>
        </p:nvSpPr>
        <p:spPr>
          <a:xfrm>
            <a:off x="3385248" y="157316"/>
            <a:ext cx="5542442" cy="6540252"/>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All asset, liability and deferred flow accounts have been reviewed and supported by accurate detailed list and that list agrees to the trial balance.</a:t>
            </a:r>
          </a:p>
          <a:p>
            <a:pPr marL="285750" indent="-285750">
              <a:spcAft>
                <a:spcPts val="1200"/>
              </a:spcAft>
              <a:buFont typeface="Arial" panose="020B0604020202020204" pitchFamily="34" charset="0"/>
              <a:buChar char="•"/>
            </a:pPr>
            <a:r>
              <a:rPr lang="en-US" sz="2000" dirty="0"/>
              <a:t>Significant revenue and expense transaction categories have been reviewed, supported by detailed listings, and reconciled to the trial balance.</a:t>
            </a:r>
          </a:p>
          <a:p>
            <a:pPr marL="742950" lvl="1" indent="-285750">
              <a:spcAft>
                <a:spcPts val="600"/>
              </a:spcAft>
              <a:buFont typeface="Arial" panose="020B0604020202020204" pitchFamily="34" charset="0"/>
              <a:buChar char="•"/>
            </a:pPr>
            <a:r>
              <a:rPr lang="en-US" i="1" dirty="0"/>
              <a:t>Utility billing revenue.</a:t>
            </a:r>
          </a:p>
          <a:p>
            <a:pPr marL="742950" lvl="1" indent="-285750">
              <a:spcAft>
                <a:spcPts val="600"/>
              </a:spcAft>
              <a:buFont typeface="Arial" panose="020B0604020202020204" pitchFamily="34" charset="0"/>
              <a:buChar char="•"/>
            </a:pPr>
            <a:r>
              <a:rPr lang="en-US" i="1" dirty="0"/>
              <a:t>Grant revenue.</a:t>
            </a:r>
          </a:p>
          <a:p>
            <a:pPr marL="742950" lvl="1" indent="-285750">
              <a:spcAft>
                <a:spcPts val="600"/>
              </a:spcAft>
              <a:buFont typeface="Arial" panose="020B0604020202020204" pitchFamily="34" charset="0"/>
              <a:buChar char="•"/>
            </a:pPr>
            <a:r>
              <a:rPr lang="en-US" i="1" dirty="0"/>
              <a:t>Capital outlay and debt service expenditures</a:t>
            </a:r>
            <a:r>
              <a:rPr lang="en-US" sz="2000" i="1" dirty="0"/>
              <a:t>.</a:t>
            </a:r>
          </a:p>
          <a:p>
            <a:pPr marL="285750" indent="-285750">
              <a:spcAft>
                <a:spcPts val="1200"/>
              </a:spcAft>
              <a:buFont typeface="Arial" panose="020B0604020202020204" pitchFamily="34" charset="0"/>
              <a:buChar char="•"/>
            </a:pPr>
            <a:r>
              <a:rPr lang="en-US" sz="2000" dirty="0"/>
              <a:t>Pre-Audit Self-Review – “mini audit”</a:t>
            </a:r>
          </a:p>
          <a:p>
            <a:pPr marL="742950" lvl="1" indent="-285750">
              <a:spcAft>
                <a:spcPts val="1200"/>
              </a:spcAft>
              <a:buFont typeface="Arial" panose="020B0604020202020204" pitchFamily="34" charset="0"/>
              <a:buChar char="•"/>
            </a:pPr>
            <a:r>
              <a:rPr lang="en-US" dirty="0"/>
              <a:t>Fluctuation analysis</a:t>
            </a:r>
          </a:p>
          <a:p>
            <a:pPr marL="742950" lvl="1" indent="-285750">
              <a:spcAft>
                <a:spcPts val="1200"/>
              </a:spcAft>
              <a:buFont typeface="Arial" panose="020B0604020202020204" pitchFamily="34" charset="0"/>
              <a:buChar char="•"/>
            </a:pPr>
            <a:r>
              <a:rPr lang="en-US" dirty="0"/>
              <a:t>Budget to actual analysis</a:t>
            </a:r>
          </a:p>
          <a:p>
            <a:pPr marL="742950" lvl="1" indent="-285750">
              <a:spcAft>
                <a:spcPts val="1200"/>
              </a:spcAft>
              <a:buFont typeface="Arial" panose="020B0604020202020204" pitchFamily="34" charset="0"/>
              <a:buChar char="•"/>
            </a:pPr>
            <a:r>
              <a:rPr lang="en-US" dirty="0"/>
              <a:t>Unusual fluctuations are understood and explained.</a:t>
            </a:r>
          </a:p>
          <a:p>
            <a:pPr marL="742950" lvl="1" indent="-285750">
              <a:spcAft>
                <a:spcPts val="1200"/>
              </a:spcAft>
              <a:buFont typeface="Arial" panose="020B0604020202020204" pitchFamily="34" charset="0"/>
              <a:buChar char="•"/>
            </a:pPr>
            <a:r>
              <a:rPr lang="en-US" dirty="0"/>
              <a:t>Large or unusual transactions identified and supported.</a:t>
            </a:r>
          </a:p>
        </p:txBody>
      </p:sp>
    </p:spTree>
    <p:extLst>
      <p:ext uri="{BB962C8B-B14F-4D97-AF65-F5344CB8AC3E}">
        <p14:creationId xmlns:p14="http://schemas.microsoft.com/office/powerpoint/2010/main" val="2309690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836EEE-697D-1D8F-DCB5-42E9D3A44B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7BE3FB-C34B-CF92-E9C6-3B2AC8246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6B51F11-E65E-834E-C3AC-5452CC3B5F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130ED00-9840-8BFB-FC86-3D5EB1556E06}"/>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Common Pitfalls	</a:t>
            </a:r>
          </a:p>
        </p:txBody>
      </p:sp>
      <p:sp>
        <p:nvSpPr>
          <p:cNvPr id="12" name="Rectangle 11">
            <a:extLst>
              <a:ext uri="{FF2B5EF4-FFF2-40B4-BE49-F238E27FC236}">
                <a16:creationId xmlns:a16="http://schemas.microsoft.com/office/drawing/2014/main" id="{08CAC140-FC80-BAF6-E684-96D11DC3F1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0744475A-02B3-4E38-1505-18A5E534A171}"/>
              </a:ext>
            </a:extLst>
          </p:cNvPr>
          <p:cNvSpPr txBox="1"/>
          <p:nvPr/>
        </p:nvSpPr>
        <p:spPr>
          <a:xfrm>
            <a:off x="3385248" y="157316"/>
            <a:ext cx="5542442" cy="7325082"/>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Common Pitfalls</a:t>
            </a:r>
          </a:p>
          <a:p>
            <a:pPr marL="742950" lvl="1" indent="-285750">
              <a:spcAft>
                <a:spcPts val="1200"/>
              </a:spcAft>
              <a:buFont typeface="Arial" panose="020B0604020202020204" pitchFamily="34" charset="0"/>
              <a:buChar char="•"/>
            </a:pPr>
            <a:r>
              <a:rPr lang="en-US" b="1" dirty="0"/>
              <a:t>Over-explaining </a:t>
            </a:r>
            <a:r>
              <a:rPr lang="en-US" dirty="0"/>
              <a:t>– answer only what is asked, lead with evidence, not explanation, and keep responses clear, concise and focused.</a:t>
            </a:r>
          </a:p>
          <a:p>
            <a:pPr marL="742950" lvl="1" indent="-285750">
              <a:spcAft>
                <a:spcPts val="1200"/>
              </a:spcAft>
              <a:buFont typeface="Arial" panose="020B0604020202020204" pitchFamily="34" charset="0"/>
              <a:buChar char="•"/>
            </a:pPr>
            <a:r>
              <a:rPr lang="en-US" b="1" dirty="0"/>
              <a:t>Under-explaining</a:t>
            </a:r>
            <a:r>
              <a:rPr lang="en-US" dirty="0"/>
              <a:t> – Provide complete support tied to the request and add brief, targeted context when necessary. </a:t>
            </a:r>
            <a:endParaRPr lang="en-US" b="1" dirty="0"/>
          </a:p>
          <a:p>
            <a:pPr marL="742950" lvl="1" indent="-285750">
              <a:spcAft>
                <a:spcPts val="1200"/>
              </a:spcAft>
              <a:buFont typeface="Arial" panose="020B0604020202020204" pitchFamily="34" charset="0"/>
              <a:buChar char="•"/>
            </a:pPr>
            <a:r>
              <a:rPr lang="en-US" b="1" dirty="0"/>
              <a:t>Raw data dumps instead of curated support </a:t>
            </a:r>
            <a:r>
              <a:rPr lang="en-US" dirty="0"/>
              <a:t>– Clearly label and organize files and tie the detail or total to the general ledger/trial balance.</a:t>
            </a:r>
          </a:p>
          <a:p>
            <a:pPr marL="742950" lvl="1" indent="-285750">
              <a:spcAft>
                <a:spcPts val="1200"/>
              </a:spcAft>
              <a:buFont typeface="Arial" panose="020B0604020202020204" pitchFamily="34" charset="0"/>
              <a:buChar char="•"/>
            </a:pPr>
            <a:r>
              <a:rPr lang="en-US" b="1" dirty="0"/>
              <a:t>Missing, outdated or unreconciled account reconciliations</a:t>
            </a:r>
          </a:p>
          <a:p>
            <a:pPr marL="742950" lvl="1" indent="-285750">
              <a:spcAft>
                <a:spcPts val="1200"/>
              </a:spcAft>
              <a:buFont typeface="Arial" panose="020B0604020202020204" pitchFamily="34" charset="0"/>
              <a:buChar char="•"/>
            </a:pPr>
            <a:r>
              <a:rPr lang="en-US" b="1" dirty="0"/>
              <a:t>Early Release of the Trial Balance to the Auditors</a:t>
            </a:r>
            <a:r>
              <a:rPr lang="en-US" dirty="0"/>
              <a:t> – Complete the close, reconciliations and perform the pre-audit procedures before releasing the trial balance.</a:t>
            </a:r>
            <a:r>
              <a:rPr lang="en-US" b="1" dirty="0"/>
              <a:t> </a:t>
            </a:r>
          </a:p>
          <a:p>
            <a:pPr marL="742950" lvl="1" indent="-285750">
              <a:spcAft>
                <a:spcPts val="1200"/>
              </a:spcAft>
              <a:buFont typeface="Arial" panose="020B0604020202020204" pitchFamily="34" charset="0"/>
              <a:buChar char="•"/>
            </a:pPr>
            <a:r>
              <a:rPr lang="en-US" b="1" dirty="0"/>
              <a:t>Ignoring Prior Year Audit Findings/Recommendations.</a:t>
            </a:r>
          </a:p>
          <a:p>
            <a:pPr marL="742950" lvl="1" indent="-285750">
              <a:spcAft>
                <a:spcPts val="1200"/>
              </a:spcAft>
              <a:buFont typeface="Arial" panose="020B0604020202020204" pitchFamily="34" charset="0"/>
              <a:buChar char="•"/>
            </a:pPr>
            <a:endParaRPr lang="en-US" dirty="0"/>
          </a:p>
          <a:p>
            <a:pPr marL="742950" lvl="1" indent="-285750">
              <a:spcAft>
                <a:spcPts val="1200"/>
              </a:spcAft>
              <a:buFont typeface="Arial" panose="020B0604020202020204" pitchFamily="34" charset="0"/>
              <a:buChar char="•"/>
            </a:pPr>
            <a:endParaRPr lang="en-US" dirty="0"/>
          </a:p>
          <a:p>
            <a:pPr marL="742950" lvl="1"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3280443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DBB1-C86A-0694-CFBD-481E7F02964F}"/>
              </a:ext>
            </a:extLst>
          </p:cNvPr>
          <p:cNvSpPr>
            <a:spLocks noGrp="1"/>
          </p:cNvSpPr>
          <p:nvPr>
            <p:ph type="title"/>
          </p:nvPr>
        </p:nvSpPr>
        <p:spPr/>
        <p:txBody>
          <a:bodyPr/>
          <a:lstStyle/>
          <a:p>
            <a:r>
              <a:rPr lang="en-US" b="1" dirty="0"/>
              <a:t>Why Preparation Matters</a:t>
            </a:r>
          </a:p>
        </p:txBody>
      </p:sp>
      <p:sp>
        <p:nvSpPr>
          <p:cNvPr id="6" name="Content Placeholder 5">
            <a:extLst>
              <a:ext uri="{FF2B5EF4-FFF2-40B4-BE49-F238E27FC236}">
                <a16:creationId xmlns:a16="http://schemas.microsoft.com/office/drawing/2014/main" id="{FA6987FB-4019-7A0F-19ED-3AE862D1762E}"/>
              </a:ext>
            </a:extLst>
          </p:cNvPr>
          <p:cNvSpPr>
            <a:spLocks noGrp="1"/>
          </p:cNvSpPr>
          <p:nvPr>
            <p:ph idx="1"/>
          </p:nvPr>
        </p:nvSpPr>
        <p:spPr/>
        <p:txBody>
          <a:bodyPr>
            <a:normAutofit fontScale="85000" lnSpcReduction="20000"/>
          </a:bodyPr>
          <a:lstStyle/>
          <a:p>
            <a:r>
              <a:rPr lang="en-US" sz="4400" dirty="0"/>
              <a:t>“ By failing to prepare you are preparing to fail”</a:t>
            </a:r>
          </a:p>
          <a:p>
            <a:pPr lvl="1">
              <a:spcAft>
                <a:spcPts val="1800"/>
              </a:spcAft>
            </a:pPr>
            <a:r>
              <a:rPr lang="en-US" dirty="0"/>
              <a:t>-</a:t>
            </a:r>
            <a:r>
              <a:rPr lang="en-US" i="1" dirty="0"/>
              <a:t>Benjamin Franklin</a:t>
            </a:r>
          </a:p>
          <a:p>
            <a:r>
              <a:rPr lang="en-US" sz="4400" dirty="0"/>
              <a:t>“ An ounce of prevention is worth a pound of cure”</a:t>
            </a:r>
          </a:p>
          <a:p>
            <a:pPr lvl="1">
              <a:spcAft>
                <a:spcPts val="1800"/>
              </a:spcAft>
            </a:pPr>
            <a:r>
              <a:rPr lang="en-US" dirty="0"/>
              <a:t>-</a:t>
            </a:r>
            <a:r>
              <a:rPr lang="en-US" i="1" dirty="0"/>
              <a:t>Benjamin Franklin</a:t>
            </a:r>
          </a:p>
          <a:p>
            <a:pPr marL="201168" lvl="1" indent="0">
              <a:buNone/>
            </a:pPr>
            <a:r>
              <a:rPr lang="en-US" sz="4300" dirty="0"/>
              <a:t>“The supreme art of war is to subdue the enemy without fighting”</a:t>
            </a:r>
          </a:p>
          <a:p>
            <a:pPr lvl="1"/>
            <a:r>
              <a:rPr lang="en-US" dirty="0"/>
              <a:t>Sun Tzu, </a:t>
            </a:r>
            <a:r>
              <a:rPr lang="en-US" i="1" dirty="0"/>
              <a:t>The Art of War</a:t>
            </a:r>
          </a:p>
          <a:p>
            <a:pPr marL="201168" lvl="1" indent="0">
              <a:buNone/>
            </a:pPr>
            <a:endParaRPr lang="en-US" sz="4300" dirty="0"/>
          </a:p>
          <a:p>
            <a:pPr marL="201168" lvl="1" indent="0">
              <a:buNone/>
            </a:pPr>
            <a:endParaRPr lang="en-US" sz="4300" i="1" dirty="0"/>
          </a:p>
          <a:p>
            <a:pPr lvl="1"/>
            <a:endParaRPr lang="en-US" dirty="0"/>
          </a:p>
        </p:txBody>
      </p:sp>
    </p:spTree>
    <p:extLst>
      <p:ext uri="{BB962C8B-B14F-4D97-AF65-F5344CB8AC3E}">
        <p14:creationId xmlns:p14="http://schemas.microsoft.com/office/powerpoint/2010/main" val="4216926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1CF675-6EB5-FEEA-7AA5-AEB57A4A919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AEE63A-E40A-BAE6-4B2B-E90B0311C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FFADC63-5173-37B7-6C6E-57C9845892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E234194-36D2-35C5-31D9-AD90684C05B0}"/>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Common Pitfalls	</a:t>
            </a:r>
          </a:p>
        </p:txBody>
      </p:sp>
      <p:sp>
        <p:nvSpPr>
          <p:cNvPr id="12" name="Rectangle 11">
            <a:extLst>
              <a:ext uri="{FF2B5EF4-FFF2-40B4-BE49-F238E27FC236}">
                <a16:creationId xmlns:a16="http://schemas.microsoft.com/office/drawing/2014/main" id="{3359AAC7-5224-C92A-1089-76E03EACC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A7CE02B5-766D-840C-FD62-8022348A9A25}"/>
              </a:ext>
            </a:extLst>
          </p:cNvPr>
          <p:cNvSpPr txBox="1"/>
          <p:nvPr/>
        </p:nvSpPr>
        <p:spPr>
          <a:xfrm>
            <a:off x="3385248" y="157316"/>
            <a:ext cx="5542442" cy="637097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Common Auditor Complaints</a:t>
            </a:r>
          </a:p>
          <a:p>
            <a:pPr marL="742950" lvl="1" indent="-285750">
              <a:spcAft>
                <a:spcPts val="1200"/>
              </a:spcAft>
              <a:buFont typeface="Arial" panose="020B0604020202020204" pitchFamily="34" charset="0"/>
              <a:buChar char="•"/>
            </a:pPr>
            <a:r>
              <a:rPr lang="en-US" dirty="0"/>
              <a:t>“The support doesn’t tie to the general ledger.”</a:t>
            </a:r>
          </a:p>
          <a:p>
            <a:pPr marL="742950" lvl="1" indent="-285750">
              <a:spcAft>
                <a:spcPts val="1200"/>
              </a:spcAft>
              <a:buFont typeface="Arial" panose="020B0604020202020204" pitchFamily="34" charset="0"/>
              <a:buChar char="•"/>
            </a:pPr>
            <a:r>
              <a:rPr lang="en-US" dirty="0"/>
              <a:t>“We received the trial balance before the close was complete.”</a:t>
            </a:r>
          </a:p>
          <a:p>
            <a:pPr marL="742950" lvl="1" indent="-285750">
              <a:spcAft>
                <a:spcPts val="1200"/>
              </a:spcAft>
              <a:buFont typeface="Arial" panose="020B0604020202020204" pitchFamily="34" charset="0"/>
              <a:buChar char="•"/>
            </a:pPr>
            <a:r>
              <a:rPr lang="en-US" dirty="0"/>
              <a:t>“Reconciliations are missing, outdated, or not reviewed.”</a:t>
            </a:r>
          </a:p>
          <a:p>
            <a:pPr marL="742950" lvl="1" indent="-285750">
              <a:spcAft>
                <a:spcPts val="1200"/>
              </a:spcAft>
              <a:buFont typeface="Arial" panose="020B0604020202020204" pitchFamily="34" charset="0"/>
              <a:buChar char="•"/>
            </a:pPr>
            <a:r>
              <a:rPr lang="en-US" dirty="0"/>
              <a:t>“The documentation provided doesn’t address the request.”</a:t>
            </a:r>
          </a:p>
          <a:p>
            <a:pPr marL="742950" lvl="1" indent="-285750">
              <a:spcAft>
                <a:spcPts val="1200"/>
              </a:spcAft>
              <a:buFont typeface="Arial" panose="020B0604020202020204" pitchFamily="34" charset="0"/>
              <a:buChar char="•"/>
            </a:pPr>
            <a:r>
              <a:rPr lang="en-US" dirty="0"/>
              <a:t>“We received a large data dump with no explanation.”</a:t>
            </a:r>
          </a:p>
          <a:p>
            <a:pPr marL="742950" lvl="1" indent="-285750">
              <a:spcAft>
                <a:spcPts val="1200"/>
              </a:spcAft>
              <a:buFont typeface="Arial" panose="020B0604020202020204" pitchFamily="34" charset="0"/>
              <a:buChar char="•"/>
            </a:pPr>
            <a:r>
              <a:rPr lang="en-US" dirty="0"/>
              <a:t>“Significant fluctuations weren’t reviewed or explained.”</a:t>
            </a:r>
          </a:p>
          <a:p>
            <a:pPr marL="742950" lvl="1" indent="-285750">
              <a:spcAft>
                <a:spcPts val="1200"/>
              </a:spcAft>
              <a:buFont typeface="Arial" panose="020B0604020202020204" pitchFamily="34" charset="0"/>
              <a:buChar char="•"/>
            </a:pPr>
            <a:r>
              <a:rPr lang="en-US" dirty="0"/>
              <a:t>“We’re getting different answers from different people.”</a:t>
            </a:r>
          </a:p>
          <a:p>
            <a:pPr marL="742950" lvl="1" indent="-285750">
              <a:spcAft>
                <a:spcPts val="1200"/>
              </a:spcAft>
              <a:buFont typeface="Arial" panose="020B0604020202020204" pitchFamily="34" charset="0"/>
              <a:buChar char="•"/>
            </a:pPr>
            <a:r>
              <a:rPr lang="en-US" dirty="0"/>
              <a:t>“Prior-year issues are still unresolved.”</a:t>
            </a:r>
          </a:p>
          <a:p>
            <a:pPr marL="742950" lvl="1" indent="-285750">
              <a:spcAft>
                <a:spcPts val="1200"/>
              </a:spcAft>
              <a:buFont typeface="Arial" panose="020B0604020202020204" pitchFamily="34" charset="0"/>
              <a:buChar char="•"/>
            </a:pPr>
            <a:r>
              <a:rPr lang="en-US" dirty="0"/>
              <a:t>“Requests are answered late or piecemeal.”</a:t>
            </a:r>
          </a:p>
          <a:p>
            <a:pPr marL="742950" lvl="1"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2675377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D9650-4FBC-2B88-2D9D-EB102DA90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0A62D3-B72B-E240-6792-3248DEB57B81}"/>
              </a:ext>
            </a:extLst>
          </p:cNvPr>
          <p:cNvSpPr>
            <a:spLocks noGrp="1"/>
          </p:cNvSpPr>
          <p:nvPr>
            <p:ph type="title"/>
          </p:nvPr>
        </p:nvSpPr>
        <p:spPr/>
        <p:txBody>
          <a:bodyPr/>
          <a:lstStyle/>
          <a:p>
            <a:r>
              <a:rPr lang="en-US" dirty="0"/>
              <a:t>During the Audit</a:t>
            </a:r>
            <a:endParaRPr dirty="0"/>
          </a:p>
        </p:txBody>
      </p:sp>
      <p:sp>
        <p:nvSpPr>
          <p:cNvPr id="3" name="Content Placeholder 2">
            <a:extLst>
              <a:ext uri="{FF2B5EF4-FFF2-40B4-BE49-F238E27FC236}">
                <a16:creationId xmlns:a16="http://schemas.microsoft.com/office/drawing/2014/main" id="{6A7F3CA2-1E93-2E29-9959-63B886C7882B}"/>
              </a:ext>
            </a:extLst>
          </p:cNvPr>
          <p:cNvSpPr>
            <a:spLocks noGrp="1"/>
          </p:cNvSpPr>
          <p:nvPr>
            <p:ph idx="1"/>
          </p:nvPr>
        </p:nvSpPr>
        <p:spPr/>
        <p:txBody>
          <a:bodyPr/>
          <a:lstStyle/>
          <a:p>
            <a:endParaRPr dirty="0"/>
          </a:p>
          <a:p>
            <a:pPr lvl="1"/>
            <a:r>
              <a:rPr lang="en-US" sz="2800" dirty="0"/>
              <a:t>Do’s an </a:t>
            </a:r>
            <a:r>
              <a:rPr lang="en-US" sz="2800" dirty="0" err="1"/>
              <a:t>Don’t’s</a:t>
            </a:r>
            <a:endParaRPr lang="en-US" sz="2800" dirty="0"/>
          </a:p>
          <a:p>
            <a:pPr lvl="1"/>
            <a:r>
              <a:rPr lang="en-US" sz="2800" dirty="0"/>
              <a:t>Auditor Communication</a:t>
            </a:r>
          </a:p>
          <a:p>
            <a:pPr lvl="1"/>
            <a:r>
              <a:rPr lang="en-US" sz="2800" dirty="0"/>
              <a:t>Stay Organized</a:t>
            </a:r>
          </a:p>
          <a:p>
            <a:pPr lvl="1"/>
            <a:r>
              <a:rPr lang="en-US" sz="2800" dirty="0"/>
              <a:t>Managing Changes and Late Adjustments</a:t>
            </a:r>
            <a:endParaRPr sz="2800" dirty="0"/>
          </a:p>
        </p:txBody>
      </p:sp>
      <p:pic>
        <p:nvPicPr>
          <p:cNvPr id="5" name="Picture 4" descr="Brynjulfson dkst.jpg">
            <a:extLst>
              <a:ext uri="{FF2B5EF4-FFF2-40B4-BE49-F238E27FC236}">
                <a16:creationId xmlns:a16="http://schemas.microsoft.com/office/drawing/2014/main" id="{28AC1A1C-C358-6F56-86E7-EF13A672020F}"/>
              </a:ext>
            </a:extLst>
          </p:cNvPr>
          <p:cNvPicPr>
            <a:picLocks noChangeAspect="1"/>
          </p:cNvPicPr>
          <p:nvPr/>
        </p:nvPicPr>
        <p:blipFill>
          <a:blip r:embed="rId2"/>
          <a:stretch>
            <a:fillRect/>
          </a:stretch>
        </p:blipFill>
        <p:spPr>
          <a:xfrm>
            <a:off x="6025326" y="91440"/>
            <a:ext cx="2809979" cy="897466"/>
          </a:xfrm>
          <a:prstGeom prst="rect">
            <a:avLst/>
          </a:prstGeom>
        </p:spPr>
      </p:pic>
    </p:spTree>
    <p:extLst>
      <p:ext uri="{BB962C8B-B14F-4D97-AF65-F5344CB8AC3E}">
        <p14:creationId xmlns:p14="http://schemas.microsoft.com/office/powerpoint/2010/main" val="2137542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691343-72F6-8F0E-C7F6-F20CE40A46B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A2856D-DAD7-EF14-C6E0-6E2F52ADF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BE86BDD-174A-A3AD-467E-FE88138898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543AD47-459E-6C03-D523-8FF1C18C02E3}"/>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Do’s and </a:t>
            </a:r>
            <a:r>
              <a:rPr lang="en-US" sz="3100" dirty="0" err="1">
                <a:solidFill>
                  <a:srgbClr val="FFFFFF"/>
                </a:solidFill>
              </a:rPr>
              <a:t>Don’t’s</a:t>
            </a:r>
            <a:r>
              <a:rPr lang="en-US" sz="3100" dirty="0">
                <a:solidFill>
                  <a:srgbClr val="FFFFFF"/>
                </a:solidFill>
              </a:rPr>
              <a:t>	</a:t>
            </a:r>
          </a:p>
        </p:txBody>
      </p:sp>
      <p:sp>
        <p:nvSpPr>
          <p:cNvPr id="12" name="Rectangle 11">
            <a:extLst>
              <a:ext uri="{FF2B5EF4-FFF2-40B4-BE49-F238E27FC236}">
                <a16:creationId xmlns:a16="http://schemas.microsoft.com/office/drawing/2014/main" id="{6E740E9F-543E-D79A-1F88-3AFDA4BA1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BCA3B1C9-4AAF-7451-FD22-FF0F58631368}"/>
              </a:ext>
            </a:extLst>
          </p:cNvPr>
          <p:cNvSpPr txBox="1"/>
          <p:nvPr/>
        </p:nvSpPr>
        <p:spPr>
          <a:xfrm>
            <a:off x="3385248" y="157316"/>
            <a:ext cx="5542442" cy="6524863"/>
          </a:xfrm>
          <a:prstGeom prst="rect">
            <a:avLst/>
          </a:prstGeom>
          <a:noFill/>
        </p:spPr>
        <p:txBody>
          <a:bodyPr wrap="square" rtlCol="0">
            <a:spAutoFit/>
          </a:bodyPr>
          <a:lstStyle/>
          <a:p>
            <a:r>
              <a:rPr lang="en-US" sz="2000" b="1" dirty="0"/>
              <a:t>Do’s</a:t>
            </a:r>
          </a:p>
          <a:p>
            <a:pPr marL="342900" indent="-342900">
              <a:buFont typeface="Arial" panose="020B0604020202020204" pitchFamily="34" charset="0"/>
              <a:buChar char="•"/>
            </a:pPr>
            <a:r>
              <a:rPr lang="en-US" sz="2000" dirty="0"/>
              <a:t>Do respond with evidence first, explanations second.</a:t>
            </a:r>
          </a:p>
          <a:p>
            <a:pPr marL="342900" indent="-342900">
              <a:buFont typeface="Arial" panose="020B0604020202020204" pitchFamily="34" charset="0"/>
              <a:buChar char="•"/>
            </a:pPr>
            <a:r>
              <a:rPr lang="en-US" sz="2000" dirty="0"/>
              <a:t>Do assign a single point of contact for audit requests.</a:t>
            </a:r>
          </a:p>
          <a:p>
            <a:pPr marL="342900" indent="-342900">
              <a:buFont typeface="Arial" panose="020B0604020202020204" pitchFamily="34" charset="0"/>
              <a:buChar char="•"/>
            </a:pPr>
            <a:r>
              <a:rPr lang="en-US" sz="2000" dirty="0"/>
              <a:t>Do provide clear, complete, and organized support.</a:t>
            </a:r>
          </a:p>
          <a:p>
            <a:pPr marL="342900" indent="-342900">
              <a:buFont typeface="Arial" panose="020B0604020202020204" pitchFamily="34" charset="0"/>
              <a:buChar char="•"/>
            </a:pPr>
            <a:r>
              <a:rPr lang="en-US" sz="2000" dirty="0"/>
              <a:t>Do ask clarifying questions if a request is unclear</a:t>
            </a:r>
          </a:p>
          <a:p>
            <a:pPr marL="342900" indent="-342900">
              <a:buFont typeface="Arial" panose="020B0604020202020204" pitchFamily="34" charset="0"/>
              <a:buChar char="•"/>
            </a:pPr>
            <a:r>
              <a:rPr lang="en-US" sz="2000" dirty="0"/>
              <a:t>Do flag issues early rather than hoping they won’t be noticed.</a:t>
            </a:r>
          </a:p>
          <a:p>
            <a:pPr marL="342900" indent="-342900">
              <a:buFont typeface="Arial" panose="020B0604020202020204" pitchFamily="34" charset="0"/>
              <a:buChar char="•"/>
            </a:pPr>
            <a:r>
              <a:rPr lang="en-US" sz="2000" dirty="0"/>
              <a:t>Do keep responses consistent across the team.</a:t>
            </a:r>
          </a:p>
          <a:p>
            <a:r>
              <a:rPr lang="en-US" sz="2000" b="1" dirty="0"/>
              <a:t>Don’ts</a:t>
            </a:r>
          </a:p>
          <a:p>
            <a:pPr marL="342900" indent="-342900">
              <a:buFont typeface="Arial" panose="020B0604020202020204" pitchFamily="34" charset="0"/>
              <a:buChar char="•"/>
            </a:pPr>
            <a:r>
              <a:rPr lang="en-US" sz="2000" dirty="0"/>
              <a:t>Don’t speculate or guess</a:t>
            </a:r>
          </a:p>
          <a:p>
            <a:pPr marL="342900" indent="-342900">
              <a:buFont typeface="Arial" panose="020B0604020202020204" pitchFamily="34" charset="0"/>
              <a:buChar char="•"/>
            </a:pPr>
            <a:r>
              <a:rPr lang="en-US" sz="2000" dirty="0"/>
              <a:t>Don’t over-explain or under-explain</a:t>
            </a:r>
          </a:p>
          <a:p>
            <a:pPr marL="342900" indent="-342900">
              <a:buFont typeface="Arial" panose="020B0604020202020204" pitchFamily="34" charset="0"/>
              <a:buChar char="•"/>
            </a:pPr>
            <a:r>
              <a:rPr lang="en-US" sz="2000" dirty="0"/>
              <a:t>Don’t provide raw data dumps</a:t>
            </a:r>
          </a:p>
          <a:p>
            <a:pPr marL="342900" indent="-342900">
              <a:buFont typeface="Arial" panose="020B0604020202020204" pitchFamily="34" charset="0"/>
              <a:buChar char="•"/>
            </a:pPr>
            <a:r>
              <a:rPr lang="en-US" sz="2000" dirty="0"/>
              <a:t>Don’t post late journal entries without communication.</a:t>
            </a:r>
          </a:p>
          <a:p>
            <a:pPr marL="342900" indent="-342900">
              <a:buFont typeface="Arial" panose="020B0604020202020204" pitchFamily="34" charset="0"/>
              <a:buChar char="•"/>
            </a:pPr>
            <a:r>
              <a:rPr lang="en-US" sz="2000" dirty="0"/>
              <a:t>Don’t contradict prior responses or documentation.</a:t>
            </a:r>
          </a:p>
          <a:p>
            <a:pPr marL="342900" indent="-342900">
              <a:buFont typeface="Arial" panose="020B0604020202020204" pitchFamily="34" charset="0"/>
              <a:buChar char="•"/>
            </a:pPr>
            <a:r>
              <a:rPr lang="en-US" sz="2000" dirty="0"/>
              <a:t>Don’t treat requests as personal challenges</a:t>
            </a:r>
          </a:p>
          <a:p>
            <a:pPr marL="742950" lvl="1"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3286794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BD51DE-A54D-DA98-F11D-DEFF831FAB5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D6F58E5-19CE-7D31-D045-BF76D224DB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05CBD44-AEFE-1074-4918-5119A86AE1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64A71C6B-E2BE-141F-8FAC-CC8CD13EDFB8}"/>
              </a:ext>
            </a:extLst>
          </p:cNvPr>
          <p:cNvSpPr>
            <a:spLocks noGrp="1"/>
          </p:cNvSpPr>
          <p:nvPr>
            <p:ph type="title"/>
          </p:nvPr>
        </p:nvSpPr>
        <p:spPr>
          <a:xfrm>
            <a:off x="369277" y="605896"/>
            <a:ext cx="2313633" cy="5646208"/>
          </a:xfrm>
        </p:spPr>
        <p:txBody>
          <a:bodyPr anchor="ctr">
            <a:normAutofit/>
          </a:bodyPr>
          <a:lstStyle/>
          <a:p>
            <a:r>
              <a:rPr lang="en-US" sz="2400" dirty="0">
                <a:solidFill>
                  <a:srgbClr val="FFFFFF"/>
                </a:solidFill>
              </a:rPr>
              <a:t>Communication</a:t>
            </a:r>
            <a:r>
              <a:rPr lang="en-US" sz="3100" dirty="0">
                <a:solidFill>
                  <a:srgbClr val="FFFFFF"/>
                </a:solidFill>
              </a:rPr>
              <a:t>	</a:t>
            </a:r>
          </a:p>
        </p:txBody>
      </p:sp>
      <p:sp>
        <p:nvSpPr>
          <p:cNvPr id="12" name="Rectangle 11">
            <a:extLst>
              <a:ext uri="{FF2B5EF4-FFF2-40B4-BE49-F238E27FC236}">
                <a16:creationId xmlns:a16="http://schemas.microsoft.com/office/drawing/2014/main" id="{0D3457D1-F41E-1CF9-2E7A-5D0173DD5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E522DD6E-E337-2239-927F-3A4620206A6B}"/>
              </a:ext>
            </a:extLst>
          </p:cNvPr>
          <p:cNvSpPr txBox="1"/>
          <p:nvPr/>
        </p:nvSpPr>
        <p:spPr>
          <a:xfrm>
            <a:off x="3385248" y="157316"/>
            <a:ext cx="5542442" cy="3508653"/>
          </a:xfrm>
          <a:prstGeom prst="rect">
            <a:avLst/>
          </a:prstGeom>
          <a:noFill/>
        </p:spPr>
        <p:txBody>
          <a:bodyPr wrap="square" rtlCol="0">
            <a:spAutoFit/>
          </a:bodyPr>
          <a:lstStyle/>
          <a:p>
            <a:pPr marL="742950" lvl="1" indent="-285750">
              <a:spcAft>
                <a:spcPts val="1200"/>
              </a:spcAft>
              <a:buFont typeface="Arial" panose="020B0604020202020204" pitchFamily="34" charset="0"/>
              <a:buChar char="•"/>
            </a:pPr>
            <a:r>
              <a:rPr lang="en-US" dirty="0"/>
              <a:t>Be professional, timely and factual.</a:t>
            </a:r>
          </a:p>
          <a:p>
            <a:pPr marL="742950" lvl="1" indent="-285750">
              <a:spcAft>
                <a:spcPts val="1200"/>
              </a:spcAft>
              <a:buFont typeface="Arial" panose="020B0604020202020204" pitchFamily="34" charset="0"/>
              <a:buChar char="•"/>
            </a:pPr>
            <a:r>
              <a:rPr lang="en-US" dirty="0"/>
              <a:t>Keep responses focused on the request.</a:t>
            </a:r>
          </a:p>
          <a:p>
            <a:pPr marL="742950" lvl="1" indent="-285750">
              <a:spcAft>
                <a:spcPts val="1200"/>
              </a:spcAft>
              <a:buFont typeface="Arial" panose="020B0604020202020204" pitchFamily="34" charset="0"/>
              <a:buChar char="•"/>
            </a:pPr>
            <a:r>
              <a:rPr lang="en-US" dirty="0"/>
              <a:t>Use written follow-ups for complex explanations.</a:t>
            </a:r>
          </a:p>
          <a:p>
            <a:pPr marL="742950" lvl="1" indent="-285750">
              <a:spcAft>
                <a:spcPts val="1200"/>
              </a:spcAft>
              <a:buFont typeface="Arial" panose="020B0604020202020204" pitchFamily="34" charset="0"/>
              <a:buChar char="•"/>
            </a:pPr>
            <a:r>
              <a:rPr lang="en-US" dirty="0"/>
              <a:t>Avoid</a:t>
            </a:r>
          </a:p>
          <a:p>
            <a:pPr marL="1200150" lvl="2" indent="-285750">
              <a:spcAft>
                <a:spcPts val="1200"/>
              </a:spcAft>
              <a:buFont typeface="Arial" panose="020B0604020202020204" pitchFamily="34" charset="0"/>
              <a:buChar char="•"/>
            </a:pPr>
            <a:r>
              <a:rPr lang="en-US" dirty="0"/>
              <a:t>Casual or defensive language.</a:t>
            </a:r>
          </a:p>
          <a:p>
            <a:pPr marL="1200150" lvl="2" indent="-285750">
              <a:spcAft>
                <a:spcPts val="1200"/>
              </a:spcAft>
              <a:buFont typeface="Arial" panose="020B0604020202020204" pitchFamily="34" charset="0"/>
              <a:buChar char="•"/>
            </a:pPr>
            <a:r>
              <a:rPr lang="en-US" dirty="0"/>
              <a:t>Informal side conversations that conflict with formal responses.</a:t>
            </a:r>
          </a:p>
          <a:p>
            <a:pPr marL="1200150" lvl="2" indent="-285750">
              <a:spcAft>
                <a:spcPts val="1200"/>
              </a:spcAft>
              <a:buFont typeface="Arial" panose="020B0604020202020204" pitchFamily="34" charset="0"/>
              <a:buChar char="•"/>
            </a:pPr>
            <a:r>
              <a:rPr lang="en-US" dirty="0"/>
              <a:t>Different team members answering the same request independently.</a:t>
            </a:r>
          </a:p>
        </p:txBody>
      </p:sp>
    </p:spTree>
    <p:extLst>
      <p:ext uri="{BB962C8B-B14F-4D97-AF65-F5344CB8AC3E}">
        <p14:creationId xmlns:p14="http://schemas.microsoft.com/office/powerpoint/2010/main" val="3323995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1621E5-36D4-C37D-07F4-F58C760AD1B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D08BC0-78C0-11FE-EC0D-16B2AE8EAC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A54EBE8-1700-9F91-997F-3B59DD662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28CC148-EF5E-B675-00F7-F29046CB5CE9}"/>
              </a:ext>
            </a:extLst>
          </p:cNvPr>
          <p:cNvSpPr>
            <a:spLocks noGrp="1"/>
          </p:cNvSpPr>
          <p:nvPr>
            <p:ph type="title"/>
          </p:nvPr>
        </p:nvSpPr>
        <p:spPr>
          <a:xfrm>
            <a:off x="369277" y="605896"/>
            <a:ext cx="2313633" cy="5646208"/>
          </a:xfrm>
        </p:spPr>
        <p:txBody>
          <a:bodyPr anchor="ctr">
            <a:normAutofit/>
          </a:bodyPr>
          <a:lstStyle/>
          <a:p>
            <a:r>
              <a:rPr lang="en-US" sz="3100" dirty="0">
                <a:solidFill>
                  <a:srgbClr val="FFFFFF"/>
                </a:solidFill>
              </a:rPr>
              <a:t>Late Changes and Adjustments	</a:t>
            </a:r>
          </a:p>
        </p:txBody>
      </p:sp>
      <p:sp>
        <p:nvSpPr>
          <p:cNvPr id="12" name="Rectangle 11">
            <a:extLst>
              <a:ext uri="{FF2B5EF4-FFF2-40B4-BE49-F238E27FC236}">
                <a16:creationId xmlns:a16="http://schemas.microsoft.com/office/drawing/2014/main" id="{1B35F925-B027-88C7-638A-480051FE6B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extBox 5">
            <a:extLst>
              <a:ext uri="{FF2B5EF4-FFF2-40B4-BE49-F238E27FC236}">
                <a16:creationId xmlns:a16="http://schemas.microsoft.com/office/drawing/2014/main" id="{E1A76608-3495-A817-CEBB-80A4F25FC8AE}"/>
              </a:ext>
            </a:extLst>
          </p:cNvPr>
          <p:cNvSpPr txBox="1"/>
          <p:nvPr/>
        </p:nvSpPr>
        <p:spPr>
          <a:xfrm>
            <a:off x="3385248" y="157316"/>
            <a:ext cx="5542442" cy="1938992"/>
          </a:xfrm>
          <a:prstGeom prst="rect">
            <a:avLst/>
          </a:prstGeom>
          <a:noFill/>
        </p:spPr>
        <p:txBody>
          <a:bodyPr wrap="square" rtlCol="0">
            <a:spAutoFit/>
          </a:bodyPr>
          <a:lstStyle/>
          <a:p>
            <a:pPr marL="742950" lvl="1" indent="-285750">
              <a:spcAft>
                <a:spcPts val="1200"/>
              </a:spcAft>
              <a:buFont typeface="Arial" panose="020B0604020202020204" pitchFamily="34" charset="0"/>
              <a:buChar char="•"/>
            </a:pPr>
            <a:r>
              <a:rPr lang="en-US" dirty="0"/>
              <a:t>Communicate before posting late entries.</a:t>
            </a:r>
          </a:p>
          <a:p>
            <a:pPr marL="742950" lvl="1" indent="-285750">
              <a:spcAft>
                <a:spcPts val="1200"/>
              </a:spcAft>
              <a:buFont typeface="Arial" panose="020B0604020202020204" pitchFamily="34" charset="0"/>
              <a:buChar char="•"/>
            </a:pPr>
            <a:r>
              <a:rPr lang="en-US" dirty="0"/>
              <a:t>Explain the reason for the change.</a:t>
            </a:r>
          </a:p>
          <a:p>
            <a:pPr marL="742950" lvl="1" indent="-285750">
              <a:spcAft>
                <a:spcPts val="1200"/>
              </a:spcAft>
              <a:buFont typeface="Arial" panose="020B0604020202020204" pitchFamily="34" charset="0"/>
              <a:buChar char="•"/>
            </a:pPr>
            <a:r>
              <a:rPr lang="en-US" dirty="0"/>
              <a:t>Provide updated support tied to the GL</a:t>
            </a:r>
          </a:p>
          <a:p>
            <a:pPr marL="742950" lvl="1" indent="-285750">
              <a:spcAft>
                <a:spcPts val="1200"/>
              </a:spcAft>
              <a:buFont typeface="Arial" panose="020B0604020202020204" pitchFamily="34" charset="0"/>
              <a:buChar char="•"/>
            </a:pPr>
            <a:r>
              <a:rPr lang="en-US" dirty="0"/>
              <a:t>Understand that changes may require additional testing.</a:t>
            </a:r>
          </a:p>
        </p:txBody>
      </p:sp>
    </p:spTree>
    <p:extLst>
      <p:ext uri="{BB962C8B-B14F-4D97-AF65-F5344CB8AC3E}">
        <p14:creationId xmlns:p14="http://schemas.microsoft.com/office/powerpoint/2010/main" val="4099464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D13E-C6A0-A477-A827-A88048063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6D539-0221-F141-9143-F78D23408DF5}"/>
              </a:ext>
            </a:extLst>
          </p:cNvPr>
          <p:cNvSpPr>
            <a:spLocks noGrp="1"/>
          </p:cNvSpPr>
          <p:nvPr>
            <p:ph type="title"/>
          </p:nvPr>
        </p:nvSpPr>
        <p:spPr/>
        <p:txBody>
          <a:bodyPr/>
          <a:lstStyle/>
          <a:p>
            <a:r>
              <a:rPr lang="en-US" dirty="0"/>
              <a:t>The End of the Audit</a:t>
            </a:r>
            <a:endParaRPr dirty="0"/>
          </a:p>
        </p:txBody>
      </p:sp>
      <p:sp>
        <p:nvSpPr>
          <p:cNvPr id="3" name="Content Placeholder 2">
            <a:extLst>
              <a:ext uri="{FF2B5EF4-FFF2-40B4-BE49-F238E27FC236}">
                <a16:creationId xmlns:a16="http://schemas.microsoft.com/office/drawing/2014/main" id="{5BDBECEB-5B40-5F0D-242F-A19D255D8478}"/>
              </a:ext>
            </a:extLst>
          </p:cNvPr>
          <p:cNvSpPr>
            <a:spLocks noGrp="1"/>
          </p:cNvSpPr>
          <p:nvPr>
            <p:ph idx="1"/>
          </p:nvPr>
        </p:nvSpPr>
        <p:spPr/>
        <p:txBody>
          <a:bodyPr/>
          <a:lstStyle/>
          <a:p>
            <a:endParaRPr dirty="0"/>
          </a:p>
          <a:p>
            <a:pPr lvl="1"/>
            <a:r>
              <a:rPr lang="en-US" sz="2800" dirty="0"/>
              <a:t>Audit Opinion</a:t>
            </a:r>
          </a:p>
          <a:p>
            <a:pPr lvl="1"/>
            <a:r>
              <a:rPr lang="en-US" sz="2800" dirty="0"/>
              <a:t>Governance Letter</a:t>
            </a:r>
          </a:p>
          <a:p>
            <a:pPr lvl="1"/>
            <a:r>
              <a:rPr lang="en-US" sz="2800" dirty="0"/>
              <a:t>Findings and Recommendations</a:t>
            </a:r>
          </a:p>
        </p:txBody>
      </p:sp>
      <p:pic>
        <p:nvPicPr>
          <p:cNvPr id="5" name="Picture 4" descr="Brynjulfson dkst.jpg">
            <a:extLst>
              <a:ext uri="{FF2B5EF4-FFF2-40B4-BE49-F238E27FC236}">
                <a16:creationId xmlns:a16="http://schemas.microsoft.com/office/drawing/2014/main" id="{B271189B-7AF5-1CEE-0A40-2064C8B22641}"/>
              </a:ext>
            </a:extLst>
          </p:cNvPr>
          <p:cNvPicPr>
            <a:picLocks noChangeAspect="1"/>
          </p:cNvPicPr>
          <p:nvPr/>
        </p:nvPicPr>
        <p:blipFill>
          <a:blip r:embed="rId2"/>
          <a:stretch>
            <a:fillRect/>
          </a:stretch>
        </p:blipFill>
        <p:spPr>
          <a:xfrm>
            <a:off x="6025326" y="91440"/>
            <a:ext cx="2809979" cy="897466"/>
          </a:xfrm>
          <a:prstGeom prst="rect">
            <a:avLst/>
          </a:prstGeom>
        </p:spPr>
      </p:pic>
    </p:spTree>
    <p:extLst>
      <p:ext uri="{BB962C8B-B14F-4D97-AF65-F5344CB8AC3E}">
        <p14:creationId xmlns:p14="http://schemas.microsoft.com/office/powerpoint/2010/main" val="2668274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5CB08F-FB46-5A79-904F-82BB8AA399A0}"/>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F8BE12E-F44D-AE1B-6F0E-D9EBF231FF2B}"/>
              </a:ext>
            </a:extLst>
          </p:cNvPr>
          <p:cNvSpPr>
            <a:spLocks noGrp="1"/>
          </p:cNvSpPr>
          <p:nvPr>
            <p:ph type="title"/>
          </p:nvPr>
        </p:nvSpPr>
        <p:spPr>
          <a:xfrm>
            <a:off x="369277" y="516835"/>
            <a:ext cx="2313633" cy="5772840"/>
          </a:xfrm>
        </p:spPr>
        <p:txBody>
          <a:bodyPr vert="horz" lIns="91440" tIns="45720" rIns="91440" bIns="45720" rtlCol="0" anchor="ctr">
            <a:normAutofit/>
          </a:bodyPr>
          <a:lstStyle/>
          <a:p>
            <a:r>
              <a:rPr lang="en-US" sz="2200">
                <a:solidFill>
                  <a:srgbClr val="FFFFFF"/>
                </a:solidFill>
              </a:rPr>
              <a:t>Findings and Recommendations	</a:t>
            </a:r>
          </a:p>
        </p:txBody>
      </p:sp>
      <p:sp>
        <p:nvSpPr>
          <p:cNvPr id="22" name="Rectangle 21">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14" name="TextBox 5">
            <a:extLst>
              <a:ext uri="{FF2B5EF4-FFF2-40B4-BE49-F238E27FC236}">
                <a16:creationId xmlns:a16="http://schemas.microsoft.com/office/drawing/2014/main" id="{CCE2BDBE-BE58-F163-E7F5-F3ED7A94ED12}"/>
              </a:ext>
            </a:extLst>
          </p:cNvPr>
          <p:cNvGraphicFramePr/>
          <p:nvPr>
            <p:extLst>
              <p:ext uri="{D42A27DB-BD31-4B8C-83A1-F6EECF244321}">
                <p14:modId xmlns:p14="http://schemas.microsoft.com/office/powerpoint/2010/main" val="1940249945"/>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1074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FA6137-8C16-168E-9752-78C64D112EA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1FEB454-AB61-3894-9ADF-92AEE20B2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32E070D-8882-848F-9B70-B363E578DA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FAAD85E-F40E-53FB-004F-675B31CC2645}"/>
              </a:ext>
            </a:extLst>
          </p:cNvPr>
          <p:cNvSpPr>
            <a:spLocks noGrp="1"/>
          </p:cNvSpPr>
          <p:nvPr>
            <p:ph type="title"/>
          </p:nvPr>
        </p:nvSpPr>
        <p:spPr>
          <a:xfrm>
            <a:off x="369277" y="516835"/>
            <a:ext cx="2313633" cy="5772840"/>
          </a:xfrm>
        </p:spPr>
        <p:txBody>
          <a:bodyPr vert="horz" lIns="91440" tIns="45720" rIns="91440" bIns="45720" rtlCol="0" anchor="ctr">
            <a:normAutofit/>
          </a:bodyPr>
          <a:lstStyle/>
          <a:p>
            <a:r>
              <a:rPr lang="en-US" sz="2200">
                <a:solidFill>
                  <a:srgbClr val="FFFFFF"/>
                </a:solidFill>
              </a:rPr>
              <a:t>Findings and Recommendations	</a:t>
            </a:r>
          </a:p>
        </p:txBody>
      </p:sp>
      <p:sp>
        <p:nvSpPr>
          <p:cNvPr id="22" name="Rectangle 21">
            <a:extLst>
              <a:ext uri="{FF2B5EF4-FFF2-40B4-BE49-F238E27FC236}">
                <a16:creationId xmlns:a16="http://schemas.microsoft.com/office/drawing/2014/main" id="{2151E8F5-9B80-BC99-44B5-B011738380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7259BD01-A76F-0229-68A4-C0D1F8900E88}"/>
              </a:ext>
            </a:extLst>
          </p:cNvPr>
          <p:cNvSpPr txBox="1"/>
          <p:nvPr/>
        </p:nvSpPr>
        <p:spPr>
          <a:xfrm>
            <a:off x="3352800" y="283779"/>
            <a:ext cx="5564518" cy="4939814"/>
          </a:xfrm>
          <a:prstGeom prst="rect">
            <a:avLst/>
          </a:prstGeom>
          <a:noFill/>
        </p:spPr>
        <p:txBody>
          <a:bodyPr wrap="square" rtlCol="0">
            <a:spAutoFit/>
          </a:bodyPr>
          <a:lstStyle/>
          <a:p>
            <a:pPr marL="285750" indent="-285750">
              <a:buFont typeface="Arial" panose="020B0604020202020204" pitchFamily="34" charset="0"/>
              <a:buChar char="•"/>
            </a:pPr>
            <a:r>
              <a:rPr lang="en-US" sz="1600" b="1" dirty="0"/>
              <a:t>Slow Down and Read Carefully</a:t>
            </a:r>
          </a:p>
          <a:p>
            <a:pPr marL="742950" lvl="1" indent="-285750">
              <a:spcAft>
                <a:spcPts val="600"/>
              </a:spcAft>
              <a:buFont typeface="Arial" panose="020B0604020202020204" pitchFamily="34" charset="0"/>
              <a:buChar char="•"/>
            </a:pPr>
            <a:r>
              <a:rPr lang="en-US" sz="1600" dirty="0"/>
              <a:t>Don’t react emotionally or defensively</a:t>
            </a:r>
          </a:p>
          <a:p>
            <a:pPr marL="742950" lvl="1" indent="-285750">
              <a:spcAft>
                <a:spcPts val="600"/>
              </a:spcAft>
              <a:buFont typeface="Arial" panose="020B0604020202020204" pitchFamily="34" charset="0"/>
              <a:buChar char="•"/>
            </a:pPr>
            <a:r>
              <a:rPr lang="en-US" sz="1600" dirty="0"/>
              <a:t>Read the finding </a:t>
            </a:r>
            <a:r>
              <a:rPr lang="en-US" sz="1600" b="1" dirty="0"/>
              <a:t>exactly as written.</a:t>
            </a:r>
            <a:endParaRPr lang="en-US" sz="1600" dirty="0"/>
          </a:p>
          <a:p>
            <a:pPr marL="742950" lvl="1" indent="-285750">
              <a:spcAft>
                <a:spcPts val="600"/>
              </a:spcAft>
              <a:buFont typeface="Arial" panose="020B0604020202020204" pitchFamily="34" charset="0"/>
              <a:buChar char="•"/>
            </a:pPr>
            <a:r>
              <a:rPr lang="en-US" sz="1600" dirty="0"/>
              <a:t>Identify the category:</a:t>
            </a:r>
          </a:p>
          <a:p>
            <a:pPr marL="1200150" lvl="2" indent="-285750">
              <a:spcAft>
                <a:spcPts val="600"/>
              </a:spcAft>
              <a:buFont typeface="Arial" panose="020B0604020202020204" pitchFamily="34" charset="0"/>
              <a:buChar char="•"/>
            </a:pPr>
            <a:r>
              <a:rPr lang="en-US" sz="1600" dirty="0"/>
              <a:t>A control finding</a:t>
            </a:r>
          </a:p>
          <a:p>
            <a:pPr marL="1200150" lvl="2" indent="-285750">
              <a:spcAft>
                <a:spcPts val="600"/>
              </a:spcAft>
              <a:buFont typeface="Arial" panose="020B0604020202020204" pitchFamily="34" charset="0"/>
              <a:buChar char="•"/>
            </a:pPr>
            <a:r>
              <a:rPr lang="en-US" sz="1600" dirty="0"/>
              <a:t>A noncompliance finding</a:t>
            </a:r>
          </a:p>
          <a:p>
            <a:pPr marL="1200150" lvl="2" indent="-285750">
              <a:spcAft>
                <a:spcPts val="600"/>
              </a:spcAft>
              <a:buFont typeface="Arial" panose="020B0604020202020204" pitchFamily="34" charset="0"/>
              <a:buChar char="•"/>
            </a:pPr>
            <a:r>
              <a:rPr lang="en-US" sz="1600" dirty="0"/>
              <a:t>A process improvement.</a:t>
            </a:r>
          </a:p>
          <a:p>
            <a:pPr marL="742950" lvl="1" indent="-285750">
              <a:spcAft>
                <a:spcPts val="1200"/>
              </a:spcAft>
              <a:buFont typeface="Arial" panose="020B0604020202020204" pitchFamily="34" charset="0"/>
              <a:buChar char="•"/>
            </a:pPr>
            <a:r>
              <a:rPr lang="en-US" sz="1600" dirty="0"/>
              <a:t>Identify/confirm the severity level.</a:t>
            </a:r>
          </a:p>
          <a:p>
            <a:pPr marL="285750" indent="-285750">
              <a:spcAft>
                <a:spcPts val="600"/>
              </a:spcAft>
              <a:buFont typeface="Arial" panose="020B0604020202020204" pitchFamily="34" charset="0"/>
              <a:buChar char="•"/>
            </a:pPr>
            <a:r>
              <a:rPr lang="en-US" sz="1600" b="1" dirty="0"/>
              <a:t>Understand the Criteria, Condition, Cause and Effect</a:t>
            </a:r>
          </a:p>
          <a:p>
            <a:pPr marL="742950" lvl="1" indent="-285750">
              <a:spcAft>
                <a:spcPts val="1200"/>
              </a:spcAft>
              <a:buFont typeface="Arial" panose="020B0604020202020204" pitchFamily="34" charset="0"/>
              <a:buChar char="•"/>
            </a:pPr>
            <a:r>
              <a:rPr lang="en-US" sz="1600" dirty="0"/>
              <a:t>If any of these are unclear, request clarification.</a:t>
            </a:r>
          </a:p>
          <a:p>
            <a:pPr marL="285750" indent="-285750">
              <a:spcAft>
                <a:spcPts val="600"/>
              </a:spcAft>
              <a:buFont typeface="Arial" panose="020B0604020202020204" pitchFamily="34" charset="0"/>
              <a:buChar char="•"/>
            </a:pPr>
            <a:r>
              <a:rPr lang="en-US" sz="1600" b="1" dirty="0"/>
              <a:t>Assess Accuracy and Completeness</a:t>
            </a:r>
          </a:p>
          <a:p>
            <a:pPr marL="742950" lvl="1" indent="-285750">
              <a:spcAft>
                <a:spcPts val="600"/>
              </a:spcAft>
              <a:buFont typeface="Arial" panose="020B0604020202020204" pitchFamily="34" charset="0"/>
              <a:buChar char="•"/>
            </a:pPr>
            <a:r>
              <a:rPr lang="en-US" sz="1600" dirty="0"/>
              <a:t>Verify facts, dates, amounts..</a:t>
            </a:r>
            <a:r>
              <a:rPr lang="en-US" sz="1600" dirty="0" err="1"/>
              <a:t>etc</a:t>
            </a:r>
            <a:r>
              <a:rPr lang="en-US" sz="1600" dirty="0"/>
              <a:t>.</a:t>
            </a:r>
          </a:p>
          <a:p>
            <a:pPr marL="742950" lvl="1" indent="-285750">
              <a:spcAft>
                <a:spcPts val="600"/>
              </a:spcAft>
              <a:buFont typeface="Arial" panose="020B0604020202020204" pitchFamily="34" charset="0"/>
              <a:buChar char="•"/>
            </a:pPr>
            <a:r>
              <a:rPr lang="en-US" sz="1600" dirty="0"/>
              <a:t>Review referenced laws, rules or regulations cited.</a:t>
            </a:r>
          </a:p>
          <a:p>
            <a:pPr marL="742950" lvl="1" indent="-285750">
              <a:spcAft>
                <a:spcPts val="600"/>
              </a:spcAft>
              <a:buFont typeface="Arial" panose="020B0604020202020204" pitchFamily="34" charset="0"/>
              <a:buChar char="•"/>
            </a:pPr>
            <a:r>
              <a:rPr lang="en-US" sz="1600" dirty="0"/>
              <a:t>Ensure description reflects what actually occurred.</a:t>
            </a:r>
          </a:p>
          <a:p>
            <a:pPr marL="742950" lvl="1" indent="-285750">
              <a:spcAft>
                <a:spcPts val="1200"/>
              </a:spcAft>
              <a:buFont typeface="Arial" panose="020B0604020202020204" pitchFamily="34" charset="0"/>
              <a:buChar char="•"/>
            </a:pPr>
            <a:r>
              <a:rPr lang="en-US" sz="1600" dirty="0"/>
              <a:t>Identify any missing context or mitigating facts.</a:t>
            </a:r>
          </a:p>
        </p:txBody>
      </p:sp>
    </p:spTree>
    <p:extLst>
      <p:ext uri="{BB962C8B-B14F-4D97-AF65-F5344CB8AC3E}">
        <p14:creationId xmlns:p14="http://schemas.microsoft.com/office/powerpoint/2010/main" val="37873612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57F967-C3BE-18B1-3F6B-08DB911845E5}"/>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DA7BD20-BB5E-ED92-841E-FC2867983C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9BDA54D-1FF3-CAF1-CF2C-A0C0BA1F9A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64FA6B0-EE0E-AA24-F468-E3EAB5F2EAE5}"/>
              </a:ext>
            </a:extLst>
          </p:cNvPr>
          <p:cNvSpPr>
            <a:spLocks noGrp="1"/>
          </p:cNvSpPr>
          <p:nvPr>
            <p:ph type="title"/>
          </p:nvPr>
        </p:nvSpPr>
        <p:spPr>
          <a:xfrm>
            <a:off x="369277" y="516835"/>
            <a:ext cx="2313633" cy="5772840"/>
          </a:xfrm>
        </p:spPr>
        <p:txBody>
          <a:bodyPr vert="horz" lIns="91440" tIns="45720" rIns="91440" bIns="45720" rtlCol="0" anchor="ctr">
            <a:normAutofit/>
          </a:bodyPr>
          <a:lstStyle/>
          <a:p>
            <a:r>
              <a:rPr lang="en-US" sz="2200">
                <a:solidFill>
                  <a:srgbClr val="FFFFFF"/>
                </a:solidFill>
              </a:rPr>
              <a:t>Findings and Recommendations	</a:t>
            </a:r>
          </a:p>
        </p:txBody>
      </p:sp>
      <p:sp>
        <p:nvSpPr>
          <p:cNvPr id="22" name="Rectangle 21">
            <a:extLst>
              <a:ext uri="{FF2B5EF4-FFF2-40B4-BE49-F238E27FC236}">
                <a16:creationId xmlns:a16="http://schemas.microsoft.com/office/drawing/2014/main" id="{EC6EAD49-BE38-208E-AB34-23B0C89668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B743F5DF-6C21-ED4B-BA0A-419607D3F7D8}"/>
              </a:ext>
            </a:extLst>
          </p:cNvPr>
          <p:cNvSpPr txBox="1"/>
          <p:nvPr/>
        </p:nvSpPr>
        <p:spPr>
          <a:xfrm>
            <a:off x="3352800" y="283779"/>
            <a:ext cx="5564518" cy="601703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1600" b="1" dirty="0"/>
              <a:t>Determine Whether Additional Information Can Change the Finding</a:t>
            </a:r>
          </a:p>
          <a:p>
            <a:pPr marL="742950" lvl="1" indent="-285750">
              <a:spcAft>
                <a:spcPts val="600"/>
              </a:spcAft>
              <a:buFont typeface="Arial" panose="020B0604020202020204" pitchFamily="34" charset="0"/>
              <a:buChar char="•"/>
            </a:pPr>
            <a:r>
              <a:rPr lang="en-US" sz="1600" dirty="0"/>
              <a:t>Do we have documentation that wasn’t provided?</a:t>
            </a:r>
          </a:p>
          <a:p>
            <a:pPr marL="742950" lvl="1" indent="-285750">
              <a:spcAft>
                <a:spcPts val="600"/>
              </a:spcAft>
              <a:buFont typeface="Arial" panose="020B0604020202020204" pitchFamily="34" charset="0"/>
              <a:buChar char="•"/>
            </a:pPr>
            <a:r>
              <a:rPr lang="en-US" sz="1600" dirty="0"/>
              <a:t>Was the control in place but not demonstrated?</a:t>
            </a:r>
          </a:p>
          <a:p>
            <a:pPr marL="742950" lvl="1" indent="-285750">
              <a:spcAft>
                <a:spcPts val="600"/>
              </a:spcAft>
              <a:buFont typeface="Arial" panose="020B0604020202020204" pitchFamily="34" charset="0"/>
              <a:buChar char="•"/>
            </a:pPr>
            <a:r>
              <a:rPr lang="en-US" sz="1600" dirty="0"/>
              <a:t>Was the issue isolated or already corrected?</a:t>
            </a:r>
          </a:p>
          <a:p>
            <a:pPr marL="742950" lvl="1" indent="-285750">
              <a:spcAft>
                <a:spcPts val="1200"/>
              </a:spcAft>
              <a:buFont typeface="Arial" panose="020B0604020202020204" pitchFamily="34" charset="0"/>
              <a:buChar char="•"/>
            </a:pPr>
            <a:r>
              <a:rPr lang="en-US" sz="1600" dirty="0"/>
              <a:t>Provide clear, organized evidence if it exists (do not argue – support).</a:t>
            </a:r>
            <a:endParaRPr lang="en-US" sz="1600" b="1" dirty="0"/>
          </a:p>
          <a:p>
            <a:pPr marL="285750" indent="-285750">
              <a:buFont typeface="Arial" panose="020B0604020202020204" pitchFamily="34" charset="0"/>
              <a:buChar char="•"/>
            </a:pPr>
            <a:r>
              <a:rPr lang="en-US" sz="1600" b="1" dirty="0"/>
              <a:t>Develop a Realistic Corrective Action Plan	</a:t>
            </a:r>
          </a:p>
          <a:p>
            <a:pPr marL="742950" lvl="1" indent="-285750">
              <a:spcAft>
                <a:spcPts val="600"/>
              </a:spcAft>
              <a:buFont typeface="Arial" panose="020B0604020202020204" pitchFamily="34" charset="0"/>
              <a:buChar char="•"/>
            </a:pPr>
            <a:r>
              <a:rPr lang="en-US" sz="1600" dirty="0"/>
              <a:t>Be honest about why the issue occurred.</a:t>
            </a:r>
          </a:p>
          <a:p>
            <a:pPr marL="742950" lvl="1" indent="-285750">
              <a:spcAft>
                <a:spcPts val="600"/>
              </a:spcAft>
              <a:buFont typeface="Arial" panose="020B0604020202020204" pitchFamily="34" charset="0"/>
              <a:buChar char="•"/>
            </a:pPr>
            <a:r>
              <a:rPr lang="en-US" sz="1600" dirty="0"/>
              <a:t>What will be done?</a:t>
            </a:r>
          </a:p>
          <a:p>
            <a:pPr marL="742950" lvl="1" indent="-285750">
              <a:spcAft>
                <a:spcPts val="600"/>
              </a:spcAft>
              <a:buFont typeface="Arial" panose="020B0604020202020204" pitchFamily="34" charset="0"/>
              <a:buChar char="•"/>
            </a:pPr>
            <a:r>
              <a:rPr lang="en-US" sz="1600" dirty="0"/>
              <a:t>Who is responsible?</a:t>
            </a:r>
          </a:p>
          <a:p>
            <a:pPr marL="742950" lvl="1" indent="-285750">
              <a:spcAft>
                <a:spcPts val="600"/>
              </a:spcAft>
              <a:buFont typeface="Arial" panose="020B0604020202020204" pitchFamily="34" charset="0"/>
              <a:buChar char="•"/>
            </a:pPr>
            <a:r>
              <a:rPr lang="en-US" sz="1600" dirty="0"/>
              <a:t>When will it be implemented?</a:t>
            </a:r>
          </a:p>
          <a:p>
            <a:pPr marL="742950" lvl="1" indent="-285750">
              <a:spcAft>
                <a:spcPts val="600"/>
              </a:spcAft>
              <a:buFont typeface="Arial" panose="020B0604020202020204" pitchFamily="34" charset="0"/>
              <a:buChar char="•"/>
            </a:pPr>
            <a:r>
              <a:rPr lang="en-US" sz="1600" dirty="0"/>
              <a:t>How will it be monitored?</a:t>
            </a:r>
          </a:p>
          <a:p>
            <a:pPr marL="742950" lvl="1" indent="-285750">
              <a:spcAft>
                <a:spcPts val="600"/>
              </a:spcAft>
              <a:buFont typeface="Arial" panose="020B0604020202020204" pitchFamily="34" charset="0"/>
              <a:buChar char="•"/>
            </a:pPr>
            <a:r>
              <a:rPr lang="en-US" sz="1600" dirty="0"/>
              <a:t>Be realistic and do not overpromise (achievable actions).</a:t>
            </a:r>
          </a:p>
          <a:p>
            <a:pPr marL="742950" lvl="1" indent="-285750">
              <a:spcAft>
                <a:spcPts val="600"/>
              </a:spcAft>
              <a:buFont typeface="Arial" panose="020B0604020202020204" pitchFamily="34" charset="0"/>
              <a:buChar char="•"/>
            </a:pPr>
            <a:r>
              <a:rPr lang="en-US" sz="1600" dirty="0"/>
              <a:t>If management disagrees with the auditor’s conclusion and the auditor will not revise the finding, management may formally document its disagreement in the management response.</a:t>
            </a:r>
          </a:p>
          <a:p>
            <a:pPr marL="742950" lvl="1"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24144041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5F605-E018-2220-D589-E34350694FBC}"/>
              </a:ext>
            </a:extLst>
          </p:cNvPr>
          <p:cNvSpPr>
            <a:spLocks noGrp="1"/>
          </p:cNvSpPr>
          <p:nvPr>
            <p:ph type="title"/>
          </p:nvPr>
        </p:nvSpPr>
        <p:spPr/>
        <p:txBody>
          <a:bodyPr/>
          <a:lstStyle/>
          <a:p>
            <a:r>
              <a:rPr lang="en-US" dirty="0"/>
              <a:t>The Audit Survival Summary</a:t>
            </a:r>
          </a:p>
        </p:txBody>
      </p:sp>
      <p:sp>
        <p:nvSpPr>
          <p:cNvPr id="3" name="Content Placeholder 2">
            <a:extLst>
              <a:ext uri="{FF2B5EF4-FFF2-40B4-BE49-F238E27FC236}">
                <a16:creationId xmlns:a16="http://schemas.microsoft.com/office/drawing/2014/main" id="{2BC34A42-D1C2-A942-C18F-F7E6637BEFDD}"/>
              </a:ext>
            </a:extLst>
          </p:cNvPr>
          <p:cNvSpPr>
            <a:spLocks noGrp="1"/>
          </p:cNvSpPr>
          <p:nvPr>
            <p:ph idx="1"/>
          </p:nvPr>
        </p:nvSpPr>
        <p:spPr/>
        <p:txBody>
          <a:bodyPr/>
          <a:lstStyle/>
          <a:p>
            <a:pPr>
              <a:buFont typeface="Arial" panose="020B0604020202020204" pitchFamily="34" charset="0"/>
              <a:buChar char="•"/>
            </a:pPr>
            <a:r>
              <a:rPr lang="en-US" dirty="0"/>
              <a:t>Knowledge – Read the Standards - Know the Standards</a:t>
            </a:r>
          </a:p>
          <a:p>
            <a:pPr>
              <a:buFont typeface="Arial" panose="020B0604020202020204" pitchFamily="34" charset="0"/>
              <a:buChar char="•"/>
            </a:pPr>
            <a:r>
              <a:rPr lang="en-US" dirty="0"/>
              <a:t>Materiality – Not all accounting rules apply to all transactions.</a:t>
            </a:r>
          </a:p>
          <a:p>
            <a:pPr>
              <a:buFont typeface="Arial" panose="020B0604020202020204" pitchFamily="34" charset="0"/>
              <a:buChar char="•"/>
            </a:pPr>
            <a:r>
              <a:rPr lang="en-US" dirty="0"/>
              <a:t>Balance Sheet – Reconciliation and Review.</a:t>
            </a:r>
          </a:p>
          <a:p>
            <a:pPr>
              <a:buFont typeface="Arial" panose="020B0604020202020204" pitchFamily="34" charset="0"/>
              <a:buChar char="•"/>
            </a:pPr>
            <a:r>
              <a:rPr lang="en-US" dirty="0"/>
              <a:t>Significant Revenue and Expense Transaction Review.</a:t>
            </a:r>
          </a:p>
          <a:p>
            <a:pPr>
              <a:buFont typeface="Arial" panose="020B0604020202020204" pitchFamily="34" charset="0"/>
              <a:buChar char="•"/>
            </a:pPr>
            <a:r>
              <a:rPr lang="en-US" dirty="0"/>
              <a:t>“10 minute audit”</a:t>
            </a:r>
          </a:p>
          <a:p>
            <a:pPr>
              <a:buFont typeface="Arial" panose="020B0604020202020204" pitchFamily="34" charset="0"/>
              <a:buChar char="•"/>
            </a:pPr>
            <a:r>
              <a:rPr lang="en-US" dirty="0"/>
              <a:t>Release trial balance only when ready for audit.</a:t>
            </a:r>
          </a:p>
          <a:p>
            <a:pPr>
              <a:buFont typeface="Arial" panose="020B0604020202020204" pitchFamily="34" charset="0"/>
              <a:buChar char="•"/>
            </a:pPr>
            <a:r>
              <a:rPr lang="en-US" dirty="0"/>
              <a:t>Review every audit request, comment or conclusion in light of materiality.</a:t>
            </a:r>
          </a:p>
          <a:p>
            <a:pPr>
              <a:buFont typeface="Arial" panose="020B0604020202020204" pitchFamily="34" charset="0"/>
              <a:buChar char="•"/>
            </a:pPr>
            <a:r>
              <a:rPr lang="en-US" dirty="0"/>
              <a:t>Scrutinize and respond to audit findings dispassionately and accurately.</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737562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Basics</a:t>
            </a:r>
            <a:endParaRPr dirty="0"/>
          </a:p>
        </p:txBody>
      </p:sp>
      <p:sp>
        <p:nvSpPr>
          <p:cNvPr id="3" name="Content Placeholder 2"/>
          <p:cNvSpPr>
            <a:spLocks noGrp="1"/>
          </p:cNvSpPr>
          <p:nvPr>
            <p:ph idx="1"/>
          </p:nvPr>
        </p:nvSpPr>
        <p:spPr/>
        <p:txBody>
          <a:bodyPr/>
          <a:lstStyle/>
          <a:p>
            <a:endParaRPr dirty="0"/>
          </a:p>
          <a:p>
            <a:pPr lvl="1"/>
            <a:r>
              <a:rPr lang="en-US" sz="2800" dirty="0"/>
              <a:t>What is an audit?</a:t>
            </a:r>
            <a:endParaRPr sz="2800" dirty="0"/>
          </a:p>
          <a:p>
            <a:pPr lvl="1"/>
            <a:r>
              <a:rPr lang="en-US" sz="2800" dirty="0"/>
              <a:t>Internal Control.</a:t>
            </a:r>
            <a:endParaRPr sz="2800" dirty="0"/>
          </a:p>
          <a:p>
            <a:pPr lvl="1"/>
            <a:r>
              <a:rPr lang="en-US" sz="2800" dirty="0"/>
              <a:t>Management’s Assertions.</a:t>
            </a:r>
          </a:p>
          <a:p>
            <a:pPr lvl="1"/>
            <a:r>
              <a:rPr lang="en-US" sz="2800" dirty="0"/>
              <a:t>Professional Skepticism</a:t>
            </a:r>
            <a:endParaRPr sz="2800" dirty="0"/>
          </a:p>
          <a:p>
            <a:pPr lvl="1"/>
            <a:r>
              <a:rPr lang="en-US" sz="2800" dirty="0"/>
              <a:t>Materiality and Misstatements.</a:t>
            </a:r>
            <a:endParaRPr sz="2800" dirty="0"/>
          </a:p>
          <a:p>
            <a:pPr lvl="1"/>
            <a:endParaRPr dirty="0"/>
          </a:p>
        </p:txBody>
      </p:sp>
      <p:pic>
        <p:nvPicPr>
          <p:cNvPr id="5" name="Picture 4" descr="Brynjulfson dkst.jpg">
            <a:extLst>
              <a:ext uri="{FF2B5EF4-FFF2-40B4-BE49-F238E27FC236}">
                <a16:creationId xmlns:a16="http://schemas.microsoft.com/office/drawing/2014/main" id="{685FA48E-7B7D-7593-EB1C-DF16605936B3}"/>
              </a:ext>
            </a:extLst>
          </p:cNvPr>
          <p:cNvPicPr>
            <a:picLocks noChangeAspect="1"/>
          </p:cNvPicPr>
          <p:nvPr/>
        </p:nvPicPr>
        <p:blipFill>
          <a:blip r:embed="rId3"/>
          <a:stretch>
            <a:fillRect/>
          </a:stretch>
        </p:blipFill>
        <p:spPr>
          <a:xfrm>
            <a:off x="6025326" y="91440"/>
            <a:ext cx="2809979" cy="89746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419187-38F9-9576-CA67-61D096F528A2}"/>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9" name="Straight Connector 28">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Content Placeholder 6" descr="A wood sign with a screwdriver on it&#10;&#10;AI-generated content may be incorrect.">
            <a:extLst>
              <a:ext uri="{FF2B5EF4-FFF2-40B4-BE49-F238E27FC236}">
                <a16:creationId xmlns:a16="http://schemas.microsoft.com/office/drawing/2014/main" id="{D7FFEB4D-9A0D-71B7-44A4-38B70510AA2F}"/>
              </a:ext>
            </a:extLst>
          </p:cNvPr>
          <p:cNvPicPr>
            <a:picLocks noGrp="1" noChangeAspect="1"/>
          </p:cNvPicPr>
          <p:nvPr>
            <p:ph idx="1"/>
          </p:nvPr>
        </p:nvPicPr>
        <p:blipFill>
          <a:blip r:embed="rId3"/>
          <a:srcRect t="4172" b="24159"/>
          <a:stretch>
            <a:fillRect/>
          </a:stretch>
        </p:blipFill>
        <p:spPr>
          <a:xfrm>
            <a:off x="-24" y="10"/>
            <a:ext cx="9144023" cy="4915066"/>
          </a:xfrm>
          <a:prstGeom prst="rect">
            <a:avLst/>
          </a:prstGeom>
        </p:spPr>
      </p:pic>
      <p:sp>
        <p:nvSpPr>
          <p:cNvPr id="31" name="Rectangle 30">
            <a:extLst>
              <a:ext uri="{FF2B5EF4-FFF2-40B4-BE49-F238E27FC236}">
                <a16:creationId xmlns:a16="http://schemas.microsoft.com/office/drawing/2014/main" id="{B76D919A-FC3E-4B4E-BAF0-ED6CFB8DC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30" y="4953000"/>
            <a:ext cx="914171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0C0AB5A-B077-36DC-B911-F92049C8A91D}"/>
              </a:ext>
            </a:extLst>
          </p:cNvPr>
          <p:cNvSpPr>
            <a:spLocks noGrp="1"/>
          </p:cNvSpPr>
          <p:nvPr>
            <p:ph type="title"/>
          </p:nvPr>
        </p:nvSpPr>
        <p:spPr>
          <a:xfrm>
            <a:off x="798897" y="5120640"/>
            <a:ext cx="7543800" cy="822960"/>
          </a:xfrm>
        </p:spPr>
        <p:txBody>
          <a:bodyPr vert="horz" lIns="91440" tIns="45720" rIns="91440" bIns="45720" rtlCol="0" anchor="b">
            <a:normAutofit fontScale="90000"/>
          </a:bodyPr>
          <a:lstStyle/>
          <a:p>
            <a:r>
              <a:rPr lang="en-US" sz="3100" dirty="0">
                <a:solidFill>
                  <a:srgbClr val="FFFFFF"/>
                </a:solidFill>
              </a:rPr>
              <a:t>Thank You                                mike@myfloridacpas.com</a:t>
            </a:r>
          </a:p>
        </p:txBody>
      </p:sp>
      <p:sp>
        <p:nvSpPr>
          <p:cNvPr id="33" name="Rectangle 32">
            <a:extLst>
              <a:ext uri="{FF2B5EF4-FFF2-40B4-BE49-F238E27FC236}">
                <a16:creationId xmlns:a16="http://schemas.microsoft.com/office/drawing/2014/main" id="{8F66ACBD-1C82-4782-AA7C-05504DD7DE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0" y="4906176"/>
            <a:ext cx="9141714"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46358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6" name="Straight Connector 25">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Magnifying glass and question mark">
            <a:extLst>
              <a:ext uri="{FF2B5EF4-FFF2-40B4-BE49-F238E27FC236}">
                <a16:creationId xmlns:a16="http://schemas.microsoft.com/office/drawing/2014/main" id="{FBEB6D81-72EF-4AC0-AFC7-970D639F5F43}"/>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20" y="10"/>
            <a:ext cx="9143980" cy="6857990"/>
          </a:xfrm>
          <a:prstGeom prst="rect">
            <a:avLst/>
          </a:prstGeom>
        </p:spPr>
      </p:pic>
      <p:sp>
        <p:nvSpPr>
          <p:cNvPr id="2" name="Title 1">
            <a:extLst>
              <a:ext uri="{FF2B5EF4-FFF2-40B4-BE49-F238E27FC236}">
                <a16:creationId xmlns:a16="http://schemas.microsoft.com/office/drawing/2014/main" id="{2614D6DB-3ADD-9C8B-70F7-53548AC5FF23}"/>
              </a:ext>
            </a:extLst>
          </p:cNvPr>
          <p:cNvSpPr>
            <a:spLocks noGrp="1"/>
          </p:cNvSpPr>
          <p:nvPr>
            <p:ph type="title"/>
          </p:nvPr>
        </p:nvSpPr>
        <p:spPr>
          <a:xfrm>
            <a:off x="822960" y="758952"/>
            <a:ext cx="7543800" cy="2849484"/>
          </a:xfrm>
        </p:spPr>
        <p:txBody>
          <a:bodyPr vert="horz" lIns="91440" tIns="45720" rIns="91440" bIns="45720" rtlCol="0" anchor="b">
            <a:normAutofit/>
          </a:bodyPr>
          <a:lstStyle/>
          <a:p>
            <a:pPr algn="ctr"/>
            <a:r>
              <a:rPr lang="en-US" sz="6000" dirty="0">
                <a:solidFill>
                  <a:schemeClr val="tx1">
                    <a:lumMod val="85000"/>
                    <a:lumOff val="15000"/>
                  </a:schemeClr>
                </a:solidFill>
              </a:rPr>
              <a:t>What is an audit?</a:t>
            </a:r>
          </a:p>
        </p:txBody>
      </p:sp>
      <p:cxnSp>
        <p:nvCxnSpPr>
          <p:cNvPr id="28" name="Straight Connector 27">
            <a:extLst>
              <a:ext uri="{FF2B5EF4-FFF2-40B4-BE49-F238E27FC236}">
                <a16:creationId xmlns:a16="http://schemas.microsoft.com/office/drawing/2014/main" id="{77AB95BF-57D0-4E49-9EF2-408B47C8D4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1C520CBD-F82E-44E4-BDA5-128716AD7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4618AE32-A526-42FC-A854-732740BD3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extBox 3">
            <a:extLst>
              <a:ext uri="{FF2B5EF4-FFF2-40B4-BE49-F238E27FC236}">
                <a16:creationId xmlns:a16="http://schemas.microsoft.com/office/drawing/2014/main" id="{A1F48B24-83B1-EC78-A464-41E923D08B0B}"/>
              </a:ext>
            </a:extLst>
          </p:cNvPr>
          <p:cNvSpPr txBox="1"/>
          <p:nvPr/>
        </p:nvSpPr>
        <p:spPr>
          <a:xfrm>
            <a:off x="822960" y="4571999"/>
            <a:ext cx="7543800" cy="1477328"/>
          </a:xfrm>
          <a:prstGeom prst="rect">
            <a:avLst/>
          </a:prstGeom>
          <a:noFill/>
        </p:spPr>
        <p:txBody>
          <a:bodyPr wrap="square" rtlCol="0">
            <a:spAutoFit/>
          </a:bodyPr>
          <a:lstStyle/>
          <a:p>
            <a:r>
              <a:rPr lang="en-US" dirty="0"/>
              <a:t>Independent examination of financial statements to determine if they contain any major errors or misstatements.</a:t>
            </a:r>
          </a:p>
          <a:p>
            <a:endParaRPr lang="en-US" dirty="0"/>
          </a:p>
          <a:p>
            <a:r>
              <a:rPr lang="en-US" i="1" dirty="0"/>
              <a:t>An audit works as a second level of review, where an independent party checks financial records that were already prepared and reviewed by the City.</a:t>
            </a:r>
          </a:p>
        </p:txBody>
      </p:sp>
    </p:spTree>
    <p:extLst>
      <p:ext uri="{BB962C8B-B14F-4D97-AF65-F5344CB8AC3E}">
        <p14:creationId xmlns:p14="http://schemas.microsoft.com/office/powerpoint/2010/main" val="986442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47A93A-A890-04A6-7657-B0AD4EBAC274}"/>
            </a:ext>
          </a:extLst>
        </p:cNvPr>
        <p:cNvGrpSpPr/>
        <p:nvPr/>
      </p:nvGrpSpPr>
      <p:grpSpPr>
        <a:xfrm>
          <a:off x="0" y="0"/>
          <a:ext cx="0" cy="0"/>
          <a:chOff x="0" y="0"/>
          <a:chExt cx="0" cy="0"/>
        </a:xfrm>
      </p:grpSpPr>
      <p:pic>
        <p:nvPicPr>
          <p:cNvPr id="5" name="Picture 4" descr="Magnifying glass and question mark">
            <a:extLst>
              <a:ext uri="{FF2B5EF4-FFF2-40B4-BE49-F238E27FC236}">
                <a16:creationId xmlns:a16="http://schemas.microsoft.com/office/drawing/2014/main" id="{97BFD3EA-E098-E39D-9CEB-9CA2C84CA612}"/>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20" y="10"/>
            <a:ext cx="9143980" cy="6857990"/>
          </a:xfrm>
          <a:prstGeom prst="rect">
            <a:avLst/>
          </a:prstGeom>
        </p:spPr>
      </p:pic>
      <p:cxnSp>
        <p:nvCxnSpPr>
          <p:cNvPr id="37" name="Straight Connector 36">
            <a:extLst>
              <a:ext uri="{FF2B5EF4-FFF2-40B4-BE49-F238E27FC236}">
                <a16:creationId xmlns:a16="http://schemas.microsoft.com/office/drawing/2014/main" id="{8C7E4FF9-79A3-FC40-4F0E-C76AEF7188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737845"/>
            <a:ext cx="747522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4F7AF52-09EC-7D60-86F5-06327D5F4CF2}"/>
              </a:ext>
            </a:extLst>
          </p:cNvPr>
          <p:cNvSpPr>
            <a:spLocks noGrp="1"/>
          </p:cNvSpPr>
          <p:nvPr>
            <p:ph type="title"/>
          </p:nvPr>
        </p:nvSpPr>
        <p:spPr>
          <a:xfrm>
            <a:off x="822960" y="631461"/>
            <a:ext cx="7543800" cy="903100"/>
          </a:xfrm>
        </p:spPr>
        <p:txBody>
          <a:bodyPr vert="horz" lIns="91440" tIns="45720" rIns="91440" bIns="45720" rtlCol="0" anchor="b">
            <a:normAutofit/>
          </a:bodyPr>
          <a:lstStyle/>
          <a:p>
            <a:r>
              <a:rPr lang="en-US" kern="1200" spc="-50" baseline="0" dirty="0">
                <a:solidFill>
                  <a:schemeClr val="tx1">
                    <a:lumMod val="75000"/>
                    <a:lumOff val="25000"/>
                  </a:schemeClr>
                </a:solidFill>
                <a:latin typeface="+mj-lt"/>
                <a:ea typeface="+mj-ea"/>
                <a:cs typeface="+mj-cs"/>
              </a:rPr>
              <a:t>What is an Audit?</a:t>
            </a:r>
          </a:p>
        </p:txBody>
      </p:sp>
      <p:sp>
        <p:nvSpPr>
          <p:cNvPr id="4" name="TextBox 3">
            <a:extLst>
              <a:ext uri="{FF2B5EF4-FFF2-40B4-BE49-F238E27FC236}">
                <a16:creationId xmlns:a16="http://schemas.microsoft.com/office/drawing/2014/main" id="{25BAE86A-B235-382A-72DE-9AA84D39114F}"/>
              </a:ext>
            </a:extLst>
          </p:cNvPr>
          <p:cNvSpPr txBox="1"/>
          <p:nvPr/>
        </p:nvSpPr>
        <p:spPr>
          <a:xfrm>
            <a:off x="822960" y="1845734"/>
            <a:ext cx="7543800" cy="4023360"/>
          </a:xfrm>
          <a:prstGeom prst="rect">
            <a:avLst/>
          </a:prstGeom>
        </p:spPr>
        <p:txBody>
          <a:bodyPr vert="horz" lIns="0" tIns="45720" rIns="0" bIns="45720" rtlCol="0">
            <a:normAutofit/>
          </a:bodyPr>
          <a:lstStyle/>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Plan the Audit, includes Risks Assessment</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Understand and Evaluate Internal Controls</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Perform Audit Testing</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Evaluate the Audit Evidence</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Issue Audit Report</a:t>
            </a: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p:txBody>
      </p:sp>
      <p:sp>
        <p:nvSpPr>
          <p:cNvPr id="39" name="Rectangle 38">
            <a:extLst>
              <a:ext uri="{FF2B5EF4-FFF2-40B4-BE49-F238E27FC236}">
                <a16:creationId xmlns:a16="http://schemas.microsoft.com/office/drawing/2014/main" id="{04C416D6-151B-A50C-25DD-7809087B8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8F144646-E62A-C191-42F0-003658CD6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852575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65C4F6-EF86-4671-98D4-06EB2A0FAA76}"/>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19BB5AA8-8F79-F8BC-E5CF-B2570464C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4D9EC3A3-2D97-7D08-5B8D-A88B44F20D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6" name="Straight Connector 25">
            <a:extLst>
              <a:ext uri="{FF2B5EF4-FFF2-40B4-BE49-F238E27FC236}">
                <a16:creationId xmlns:a16="http://schemas.microsoft.com/office/drawing/2014/main" id="{B45179D9-D09C-FA07-045E-EE479E0A5A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Magnifying glass and question mark">
            <a:extLst>
              <a:ext uri="{FF2B5EF4-FFF2-40B4-BE49-F238E27FC236}">
                <a16:creationId xmlns:a16="http://schemas.microsoft.com/office/drawing/2014/main" id="{EDFFE766-5012-D9AC-8F8E-6E781BBE6269}"/>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20" y="10"/>
            <a:ext cx="9143980" cy="6857990"/>
          </a:xfrm>
          <a:prstGeom prst="rect">
            <a:avLst/>
          </a:prstGeom>
        </p:spPr>
      </p:pic>
      <p:sp>
        <p:nvSpPr>
          <p:cNvPr id="2" name="Title 1">
            <a:extLst>
              <a:ext uri="{FF2B5EF4-FFF2-40B4-BE49-F238E27FC236}">
                <a16:creationId xmlns:a16="http://schemas.microsoft.com/office/drawing/2014/main" id="{EE698452-1C33-73FE-5597-208A711BE2CA}"/>
              </a:ext>
            </a:extLst>
          </p:cNvPr>
          <p:cNvSpPr>
            <a:spLocks noGrp="1"/>
          </p:cNvSpPr>
          <p:nvPr>
            <p:ph type="title"/>
          </p:nvPr>
        </p:nvSpPr>
        <p:spPr>
          <a:xfrm>
            <a:off x="837163" y="1379617"/>
            <a:ext cx="7543800" cy="2506582"/>
          </a:xfrm>
        </p:spPr>
        <p:txBody>
          <a:bodyPr vert="horz" lIns="91440" tIns="45720" rIns="91440" bIns="45720" rtlCol="0" anchor="b">
            <a:normAutofit/>
          </a:bodyPr>
          <a:lstStyle/>
          <a:p>
            <a:pPr algn="ctr"/>
            <a:r>
              <a:rPr lang="en-US" sz="6000" dirty="0">
                <a:solidFill>
                  <a:schemeClr val="tx1">
                    <a:lumMod val="85000"/>
                    <a:lumOff val="15000"/>
                  </a:schemeClr>
                </a:solidFill>
              </a:rPr>
              <a:t>What is Internal Control?</a:t>
            </a:r>
          </a:p>
        </p:txBody>
      </p:sp>
      <p:cxnSp>
        <p:nvCxnSpPr>
          <p:cNvPr id="28" name="Straight Connector 27">
            <a:extLst>
              <a:ext uri="{FF2B5EF4-FFF2-40B4-BE49-F238E27FC236}">
                <a16:creationId xmlns:a16="http://schemas.microsoft.com/office/drawing/2014/main" id="{7B68D0DA-72FF-4A1A-7B1F-0BEF694500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42C1D4C9-413E-8FCD-4A8B-17C713F617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691F9179-258E-DC17-1ECB-5DBA4EA2C6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extBox 3">
            <a:extLst>
              <a:ext uri="{FF2B5EF4-FFF2-40B4-BE49-F238E27FC236}">
                <a16:creationId xmlns:a16="http://schemas.microsoft.com/office/drawing/2014/main" id="{EE761620-2B1A-DD6D-ED0E-D57128B8BBAD}"/>
              </a:ext>
            </a:extLst>
          </p:cNvPr>
          <p:cNvSpPr txBox="1"/>
          <p:nvPr/>
        </p:nvSpPr>
        <p:spPr>
          <a:xfrm>
            <a:off x="768583" y="4457700"/>
            <a:ext cx="75438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A process that provides reasonable assurance that objectives are achieved.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4975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1C03CA-3E33-E595-6609-23B19EFCB34F}"/>
            </a:ext>
          </a:extLst>
        </p:cNvPr>
        <p:cNvGrpSpPr/>
        <p:nvPr/>
      </p:nvGrpSpPr>
      <p:grpSpPr>
        <a:xfrm>
          <a:off x="0" y="0"/>
          <a:ext cx="0" cy="0"/>
          <a:chOff x="0" y="0"/>
          <a:chExt cx="0" cy="0"/>
        </a:xfrm>
      </p:grpSpPr>
      <p:pic>
        <p:nvPicPr>
          <p:cNvPr id="5" name="Picture 4" descr="Magnifying glass and question mark">
            <a:extLst>
              <a:ext uri="{FF2B5EF4-FFF2-40B4-BE49-F238E27FC236}">
                <a16:creationId xmlns:a16="http://schemas.microsoft.com/office/drawing/2014/main" id="{2F6B6CBB-058E-FD23-7E25-268406D12BF2}"/>
              </a:ext>
            </a:extLst>
          </p:cNvPr>
          <p:cNvPicPr>
            <a:picLocks noChangeAspect="1"/>
          </p:cNvPicPr>
          <p:nvPr/>
        </p:nvPicPr>
        <p:blipFill>
          <a:blip r:embed="rId3">
            <a:duotone>
              <a:schemeClr val="bg2">
                <a:shade val="45000"/>
                <a:satMod val="135000"/>
              </a:schemeClr>
              <a:prstClr val="white"/>
            </a:duotone>
            <a:alphaModFix amt="35000"/>
          </a:blip>
          <a:srcRect l="8315" r="16685"/>
          <a:stretch>
            <a:fillRect/>
          </a:stretch>
        </p:blipFill>
        <p:spPr>
          <a:xfrm>
            <a:off x="20" y="10"/>
            <a:ext cx="9143980" cy="6857990"/>
          </a:xfrm>
          <a:prstGeom prst="rect">
            <a:avLst/>
          </a:prstGeom>
        </p:spPr>
      </p:pic>
      <p:cxnSp>
        <p:nvCxnSpPr>
          <p:cNvPr id="37" name="Straight Connector 36">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737845"/>
            <a:ext cx="747522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91B667D-DA21-E51D-5987-007BCB0CD611}"/>
              </a:ext>
            </a:extLst>
          </p:cNvPr>
          <p:cNvSpPr>
            <a:spLocks noGrp="1"/>
          </p:cNvSpPr>
          <p:nvPr>
            <p:ph type="title"/>
          </p:nvPr>
        </p:nvSpPr>
        <p:spPr>
          <a:xfrm>
            <a:off x="822960" y="286603"/>
            <a:ext cx="7543800" cy="1450757"/>
          </a:xfrm>
        </p:spPr>
        <p:txBody>
          <a:bodyPr vert="horz" lIns="91440" tIns="45720" rIns="91440" bIns="45720" rtlCol="0" anchor="b">
            <a:normAutofit/>
          </a:bodyPr>
          <a:lstStyle/>
          <a:p>
            <a:r>
              <a:rPr lang="en-US" kern="1200" spc="-50" baseline="0" dirty="0">
                <a:solidFill>
                  <a:schemeClr val="tx1">
                    <a:lumMod val="75000"/>
                    <a:lumOff val="25000"/>
                  </a:schemeClr>
                </a:solidFill>
                <a:latin typeface="+mj-lt"/>
                <a:ea typeface="+mj-ea"/>
                <a:cs typeface="+mj-cs"/>
              </a:rPr>
              <a:t>What is Internal Control </a:t>
            </a:r>
            <a:r>
              <a:rPr lang="en-US" i="1" kern="1200" spc="-50" baseline="0" dirty="0">
                <a:solidFill>
                  <a:schemeClr val="tx1">
                    <a:lumMod val="75000"/>
                    <a:lumOff val="25000"/>
                  </a:schemeClr>
                </a:solidFill>
                <a:latin typeface="+mj-lt"/>
                <a:ea typeface="+mj-ea"/>
                <a:cs typeface="+mj-cs"/>
              </a:rPr>
              <a:t>Over Financial Reporting</a:t>
            </a:r>
            <a:r>
              <a:rPr lang="en-US" kern="1200" spc="-50" baseline="0" dirty="0">
                <a:solidFill>
                  <a:schemeClr val="tx1">
                    <a:lumMod val="75000"/>
                    <a:lumOff val="25000"/>
                  </a:schemeClr>
                </a:solidFill>
                <a:latin typeface="+mj-lt"/>
                <a:ea typeface="+mj-ea"/>
                <a:cs typeface="+mj-cs"/>
              </a:rPr>
              <a:t>?</a:t>
            </a:r>
          </a:p>
        </p:txBody>
      </p:sp>
      <p:sp>
        <p:nvSpPr>
          <p:cNvPr id="4" name="TextBox 3">
            <a:extLst>
              <a:ext uri="{FF2B5EF4-FFF2-40B4-BE49-F238E27FC236}">
                <a16:creationId xmlns:a16="http://schemas.microsoft.com/office/drawing/2014/main" id="{89EEB370-E2FC-8883-9E64-88F72F42A6ED}"/>
              </a:ext>
            </a:extLst>
          </p:cNvPr>
          <p:cNvSpPr txBox="1"/>
          <p:nvPr/>
        </p:nvSpPr>
        <p:spPr>
          <a:xfrm>
            <a:off x="822960" y="1845734"/>
            <a:ext cx="7543800" cy="4023360"/>
          </a:xfrm>
          <a:prstGeom prst="rect">
            <a:avLst/>
          </a:prstGeom>
        </p:spPr>
        <p:txBody>
          <a:bodyPr vert="horz" lIns="0" tIns="45720" rIns="0" bIns="45720" rtlCol="0">
            <a:normAutofit/>
          </a:bodyPr>
          <a:lstStyle/>
          <a:p>
            <a:pPr marL="285750" indent="-285750" algn="just" defTabSz="914400">
              <a:lnSpc>
                <a:spcPct val="90000"/>
              </a:lnSpc>
              <a:spcAft>
                <a:spcPts val="1200"/>
              </a:spcAft>
              <a:buClr>
                <a:schemeClr val="accent1"/>
              </a:buClr>
              <a:buFont typeface="Calibri" panose="020F0502020204030204" pitchFamily="34" charset="0"/>
              <a:buChar char="•"/>
            </a:pPr>
            <a:r>
              <a:rPr lang="en-US" sz="2000" dirty="0">
                <a:solidFill>
                  <a:schemeClr val="tx1">
                    <a:lumMod val="75000"/>
                    <a:lumOff val="25000"/>
                  </a:schemeClr>
                </a:solidFill>
              </a:rPr>
              <a:t>A process that provides </a:t>
            </a:r>
            <a:r>
              <a:rPr lang="en-US" sz="2000" u="sng" dirty="0">
                <a:solidFill>
                  <a:schemeClr val="tx1">
                    <a:lumMod val="75000"/>
                    <a:lumOff val="25000"/>
                  </a:schemeClr>
                </a:solidFill>
              </a:rPr>
              <a:t>reasonable assurance </a:t>
            </a:r>
            <a:r>
              <a:rPr lang="en-US" sz="2000" dirty="0">
                <a:solidFill>
                  <a:schemeClr val="tx1">
                    <a:lumMod val="75000"/>
                    <a:lumOff val="25000"/>
                  </a:schemeClr>
                </a:solidFill>
              </a:rPr>
              <a:t>that the entity’s financial statements are reliable and prepared in accordance with the </a:t>
            </a:r>
            <a:r>
              <a:rPr lang="en-US" sz="2000" u="sng" dirty="0">
                <a:solidFill>
                  <a:schemeClr val="tx1">
                    <a:lumMod val="75000"/>
                    <a:lumOff val="25000"/>
                  </a:schemeClr>
                </a:solidFill>
              </a:rPr>
              <a:t>applicable accounting standards</a:t>
            </a:r>
            <a:r>
              <a:rPr lang="en-US" sz="2000" dirty="0">
                <a:solidFill>
                  <a:schemeClr val="tx1">
                    <a:lumMod val="75000"/>
                    <a:lumOff val="25000"/>
                  </a:schemeClr>
                </a:solidFill>
              </a:rPr>
              <a:t>.</a:t>
            </a:r>
          </a:p>
          <a:p>
            <a:pPr marL="285750" indent="-285750" algn="just" defTabSz="914400">
              <a:lnSpc>
                <a:spcPct val="90000"/>
              </a:lnSpc>
              <a:spcAft>
                <a:spcPts val="1200"/>
              </a:spcAft>
              <a:buClr>
                <a:schemeClr val="accent1"/>
              </a:buClr>
              <a:buFont typeface="Calibri" panose="020F0502020204030204" pitchFamily="34" charset="0"/>
              <a:buChar char="•"/>
            </a:pPr>
            <a:r>
              <a:rPr lang="en-US" sz="2000" i="1" dirty="0">
                <a:solidFill>
                  <a:schemeClr val="tx1">
                    <a:lumMod val="75000"/>
                    <a:lumOff val="25000"/>
                  </a:schemeClr>
                </a:solidFill>
              </a:rPr>
              <a:t>Checks and safeguards an entity uses to make sure its financial numbers are accurate and trustworthy.</a:t>
            </a: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a:p>
            <a:pPr marL="285750" indent="-285750" defTabSz="914400">
              <a:lnSpc>
                <a:spcPct val="90000"/>
              </a:lnSpc>
              <a:buClr>
                <a:schemeClr val="accent1"/>
              </a:buClr>
              <a:buFont typeface="Calibri" panose="020F0502020204030204" pitchFamily="34" charset="0"/>
              <a:buChar char="•"/>
            </a:pPr>
            <a:endParaRPr lang="en-US" dirty="0">
              <a:solidFill>
                <a:schemeClr val="tx1">
                  <a:lumMod val="75000"/>
                  <a:lumOff val="25000"/>
                </a:schemeClr>
              </a:solidFill>
            </a:endParaRPr>
          </a:p>
        </p:txBody>
      </p:sp>
      <p:sp>
        <p:nvSpPr>
          <p:cNvPr id="39" name="Rectangle 38">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42757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384D233-89D4-3EF3-5E1F-C2A80AF5E572}"/>
              </a:ext>
            </a:extLst>
          </p:cNvPr>
          <p:cNvSpPr>
            <a:spLocks noGrp="1"/>
          </p:cNvSpPr>
          <p:nvPr>
            <p:ph type="title"/>
          </p:nvPr>
        </p:nvSpPr>
        <p:spPr>
          <a:xfrm>
            <a:off x="369277" y="605896"/>
            <a:ext cx="2313633" cy="5646208"/>
          </a:xfrm>
        </p:spPr>
        <p:txBody>
          <a:bodyPr anchor="ctr">
            <a:normAutofit/>
          </a:bodyPr>
          <a:lstStyle/>
          <a:p>
            <a:r>
              <a:rPr lang="en-US" sz="3100">
                <a:solidFill>
                  <a:srgbClr val="FFFFFF"/>
                </a:solidFill>
              </a:rPr>
              <a:t>Internal Control</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4" name="Content Placeholder 3">
            <a:extLst>
              <a:ext uri="{FF2B5EF4-FFF2-40B4-BE49-F238E27FC236}">
                <a16:creationId xmlns:a16="http://schemas.microsoft.com/office/drawing/2014/main" id="{D27FAC17-AF57-B3AE-C46C-48DEBCEF43E1}"/>
              </a:ext>
            </a:extLst>
          </p:cNvPr>
          <p:cNvGraphicFramePr>
            <a:graphicFrameLocks noGrp="1"/>
          </p:cNvGraphicFramePr>
          <p:nvPr>
            <p:ph idx="1"/>
            <p:extLst>
              <p:ext uri="{D42A27DB-BD31-4B8C-83A1-F6EECF244321}">
                <p14:modId xmlns:p14="http://schemas.microsoft.com/office/powerpoint/2010/main" val="1407230305"/>
              </p:ext>
            </p:extLst>
          </p:nvPr>
        </p:nvGraphicFramePr>
        <p:xfrm>
          <a:off x="3881431" y="1181663"/>
          <a:ext cx="4742615" cy="43342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8B252851-66F3-D993-F0C6-6660AC1E59A9}"/>
              </a:ext>
            </a:extLst>
          </p:cNvPr>
          <p:cNvSpPr txBox="1"/>
          <p:nvPr/>
        </p:nvSpPr>
        <p:spPr>
          <a:xfrm>
            <a:off x="3540086" y="5840361"/>
            <a:ext cx="5422196" cy="1200329"/>
          </a:xfrm>
          <a:prstGeom prst="rect">
            <a:avLst/>
          </a:prstGeom>
          <a:noFill/>
        </p:spPr>
        <p:txBody>
          <a:bodyPr wrap="square" rtlCol="0">
            <a:spAutoFit/>
          </a:bodyPr>
          <a:lstStyle/>
          <a:p>
            <a:pPr algn="just"/>
            <a:r>
              <a:rPr lang="en-US" dirty="0">
                <a:solidFill>
                  <a:schemeClr val="tx1">
                    <a:lumMod val="75000"/>
                    <a:lumOff val="25000"/>
                  </a:schemeClr>
                </a:solidFill>
              </a:rPr>
              <a:t>Internal controls are what management relies on to make their </a:t>
            </a:r>
            <a:r>
              <a:rPr lang="en-US" u="sng" dirty="0">
                <a:solidFill>
                  <a:schemeClr val="tx1">
                    <a:lumMod val="75000"/>
                    <a:lumOff val="25000"/>
                  </a:schemeClr>
                </a:solidFill>
              </a:rPr>
              <a:t>financial assertions </a:t>
            </a:r>
            <a:r>
              <a:rPr lang="en-US" dirty="0">
                <a:solidFill>
                  <a:schemeClr val="tx1">
                    <a:lumMod val="75000"/>
                    <a:lumOff val="25000"/>
                  </a:schemeClr>
                </a:solidFill>
              </a:rPr>
              <a:t>true – </a:t>
            </a:r>
            <a:r>
              <a:rPr lang="en-US" i="1" dirty="0">
                <a:solidFill>
                  <a:schemeClr val="tx1">
                    <a:lumMod val="75000"/>
                    <a:lumOff val="25000"/>
                  </a:schemeClr>
                </a:solidFill>
              </a:rPr>
              <a:t>and those assertions are exactly what the auditors test.</a:t>
            </a:r>
            <a:endParaRPr lang="en-US" dirty="0">
              <a:solidFill>
                <a:schemeClr val="tx1">
                  <a:lumMod val="75000"/>
                  <a:lumOff val="25000"/>
                </a:schemeClr>
              </a:solidFill>
            </a:endParaRPr>
          </a:p>
          <a:p>
            <a:endParaRPr lang="en-US" dirty="0"/>
          </a:p>
        </p:txBody>
      </p:sp>
    </p:spTree>
    <p:extLst>
      <p:ext uri="{BB962C8B-B14F-4D97-AF65-F5344CB8AC3E}">
        <p14:creationId xmlns:p14="http://schemas.microsoft.com/office/powerpoint/2010/main" val="1127685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7EFD45-BA8B-BEFF-E29F-B7887439F8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7CA4AB2-D8BB-2373-1052-A1058B734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DB31A4A-F0E1-6DDD-8FD7-5121EEC73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226F984-69DF-25A5-720E-59BA2A4F00D7}"/>
              </a:ext>
            </a:extLst>
          </p:cNvPr>
          <p:cNvSpPr>
            <a:spLocks noGrp="1"/>
          </p:cNvSpPr>
          <p:nvPr>
            <p:ph type="title"/>
          </p:nvPr>
        </p:nvSpPr>
        <p:spPr>
          <a:xfrm>
            <a:off x="369277" y="605896"/>
            <a:ext cx="2313633" cy="5646208"/>
          </a:xfrm>
        </p:spPr>
        <p:txBody>
          <a:bodyPr anchor="ctr">
            <a:normAutofit/>
          </a:bodyPr>
          <a:lstStyle/>
          <a:p>
            <a:r>
              <a:rPr lang="en-US" sz="3100">
                <a:solidFill>
                  <a:srgbClr val="FFFFFF"/>
                </a:solidFill>
              </a:rPr>
              <a:t>Internal Control</a:t>
            </a:r>
          </a:p>
        </p:txBody>
      </p:sp>
      <p:sp>
        <p:nvSpPr>
          <p:cNvPr id="12" name="Rectangle 11">
            <a:extLst>
              <a:ext uri="{FF2B5EF4-FFF2-40B4-BE49-F238E27FC236}">
                <a16:creationId xmlns:a16="http://schemas.microsoft.com/office/drawing/2014/main" id="{B38E6F9E-14A6-A3F0-9220-750077BB9F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4" name="Content Placeholder 3">
            <a:extLst>
              <a:ext uri="{FF2B5EF4-FFF2-40B4-BE49-F238E27FC236}">
                <a16:creationId xmlns:a16="http://schemas.microsoft.com/office/drawing/2014/main" id="{373E7A39-B1DA-0507-C4F0-4194AE487251}"/>
              </a:ext>
            </a:extLst>
          </p:cNvPr>
          <p:cNvGraphicFramePr>
            <a:graphicFrameLocks noGrp="1"/>
          </p:cNvGraphicFramePr>
          <p:nvPr>
            <p:ph idx="1"/>
            <p:extLst>
              <p:ext uri="{D42A27DB-BD31-4B8C-83A1-F6EECF244321}">
                <p14:modId xmlns:p14="http://schemas.microsoft.com/office/powerpoint/2010/main" val="2409950028"/>
              </p:ext>
            </p:extLst>
          </p:nvPr>
        </p:nvGraphicFramePr>
        <p:xfrm>
          <a:off x="3737590" y="0"/>
          <a:ext cx="4742615" cy="23918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CD1252EB-E537-E133-1B3C-EFE58CD04C1D}"/>
              </a:ext>
            </a:extLst>
          </p:cNvPr>
          <p:cNvSpPr txBox="1"/>
          <p:nvPr/>
        </p:nvSpPr>
        <p:spPr>
          <a:xfrm>
            <a:off x="4021118" y="2094901"/>
            <a:ext cx="4602928" cy="3554819"/>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dirty="0"/>
              <a:t>Review and Reconcile</a:t>
            </a:r>
          </a:p>
          <a:p>
            <a:pPr marL="285750" indent="-285750">
              <a:spcAft>
                <a:spcPts val="600"/>
              </a:spcAft>
              <a:buFont typeface="Arial" panose="020B0604020202020204" pitchFamily="34" charset="0"/>
              <a:buChar char="•"/>
            </a:pPr>
            <a:r>
              <a:rPr lang="en-US" dirty="0"/>
              <a:t>Approve and Authorize</a:t>
            </a:r>
          </a:p>
          <a:p>
            <a:pPr marL="285750" indent="-285750">
              <a:spcAft>
                <a:spcPts val="600"/>
              </a:spcAft>
              <a:buFont typeface="Arial" panose="020B0604020202020204" pitchFamily="34" charset="0"/>
              <a:buChar char="•"/>
            </a:pPr>
            <a:r>
              <a:rPr lang="en-US" dirty="0"/>
              <a:t>Separate Duties</a:t>
            </a:r>
          </a:p>
          <a:p>
            <a:pPr marL="742950" lvl="1" indent="-285750">
              <a:spcAft>
                <a:spcPts val="600"/>
              </a:spcAft>
              <a:buFont typeface="Arial" panose="020B0604020202020204" pitchFamily="34" charset="0"/>
              <a:buChar char="•"/>
            </a:pPr>
            <a:r>
              <a:rPr lang="en-US" sz="1600" i="1" dirty="0"/>
              <a:t>Authorization</a:t>
            </a:r>
          </a:p>
          <a:p>
            <a:pPr marL="742950" lvl="1" indent="-285750">
              <a:spcAft>
                <a:spcPts val="600"/>
              </a:spcAft>
              <a:buFont typeface="Arial" panose="020B0604020202020204" pitchFamily="34" charset="0"/>
              <a:buChar char="•"/>
            </a:pPr>
            <a:r>
              <a:rPr lang="en-US" sz="1600" i="1" dirty="0"/>
              <a:t>Recording</a:t>
            </a:r>
          </a:p>
          <a:p>
            <a:pPr marL="742950" lvl="1" indent="-285750">
              <a:spcAft>
                <a:spcPts val="600"/>
              </a:spcAft>
              <a:buFont typeface="Arial" panose="020B0604020202020204" pitchFamily="34" charset="0"/>
              <a:buChar char="•"/>
            </a:pPr>
            <a:r>
              <a:rPr lang="en-US" sz="1600" i="1" dirty="0"/>
              <a:t>Custody</a:t>
            </a:r>
          </a:p>
          <a:p>
            <a:pPr marL="742950" lvl="1" indent="-285750">
              <a:spcAft>
                <a:spcPts val="600"/>
              </a:spcAft>
              <a:buFont typeface="Arial" panose="020B0604020202020204" pitchFamily="34" charset="0"/>
              <a:buChar char="•"/>
            </a:pPr>
            <a:r>
              <a:rPr lang="en-US" sz="1600" i="1" dirty="0"/>
              <a:t>Reconciliation/review</a:t>
            </a:r>
          </a:p>
          <a:p>
            <a:pPr marL="285750" indent="-285750">
              <a:spcAft>
                <a:spcPts val="600"/>
              </a:spcAft>
              <a:buFont typeface="Arial" panose="020B0604020202020204" pitchFamily="34" charset="0"/>
              <a:buChar char="•"/>
            </a:pPr>
            <a:r>
              <a:rPr lang="en-US" dirty="0"/>
              <a:t>Protect Assets</a:t>
            </a:r>
          </a:p>
          <a:p>
            <a:pPr marL="285750" indent="-285750">
              <a:spcAft>
                <a:spcPts val="600"/>
              </a:spcAft>
              <a:buFont typeface="Arial" panose="020B0604020202020204" pitchFamily="34" charset="0"/>
              <a:buChar char="•"/>
            </a:pPr>
            <a:r>
              <a:rPr lang="en-US" dirty="0"/>
              <a:t>Control Access</a:t>
            </a:r>
          </a:p>
          <a:p>
            <a:pPr marL="285750" indent="-285750">
              <a:spcAft>
                <a:spcPts val="600"/>
              </a:spcAft>
              <a:buFont typeface="Arial" panose="020B0604020202020204" pitchFamily="34" charset="0"/>
              <a:buChar char="•"/>
            </a:pPr>
            <a:r>
              <a:rPr lang="en-US" dirty="0"/>
              <a:t>Document Everything</a:t>
            </a:r>
          </a:p>
        </p:txBody>
      </p:sp>
    </p:spTree>
    <p:extLst>
      <p:ext uri="{BB962C8B-B14F-4D97-AF65-F5344CB8AC3E}">
        <p14:creationId xmlns:p14="http://schemas.microsoft.com/office/powerpoint/2010/main" val="230512880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790</TotalTime>
  <Words>1882</Words>
  <Application>Microsoft Office PowerPoint</Application>
  <PresentationFormat>On-screen Show (4:3)</PresentationFormat>
  <Paragraphs>268</Paragraphs>
  <Slides>30</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Arial</vt:lpstr>
      <vt:lpstr>Calibri</vt:lpstr>
      <vt:lpstr>Calibri Light</vt:lpstr>
      <vt:lpstr>Retrospect</vt:lpstr>
      <vt:lpstr>The Audit Prepper</vt:lpstr>
      <vt:lpstr>Why Preparation Matters</vt:lpstr>
      <vt:lpstr>Audit Basics</vt:lpstr>
      <vt:lpstr>What is an audit?</vt:lpstr>
      <vt:lpstr>What is an Audit?</vt:lpstr>
      <vt:lpstr>What is Internal Control?</vt:lpstr>
      <vt:lpstr>What is Internal Control Over Financial Reporting?</vt:lpstr>
      <vt:lpstr>Internal Control</vt:lpstr>
      <vt:lpstr>Internal Control</vt:lpstr>
      <vt:lpstr>What are Management’s Assertions?</vt:lpstr>
      <vt:lpstr>Management Assertions – What the Audit is Actually Testing</vt:lpstr>
      <vt:lpstr>What is Professional Skepticism?</vt:lpstr>
      <vt:lpstr>Materiality and Misstatement</vt:lpstr>
      <vt:lpstr>Materiality and Misstatement</vt:lpstr>
      <vt:lpstr>Preparing for an Audit</vt:lpstr>
      <vt:lpstr>Knowledge</vt:lpstr>
      <vt:lpstr>Documentation Readiness </vt:lpstr>
      <vt:lpstr>Pre-Audit Checklist </vt:lpstr>
      <vt:lpstr>Common Pitfalls </vt:lpstr>
      <vt:lpstr>Common Pitfalls </vt:lpstr>
      <vt:lpstr>During the Audit</vt:lpstr>
      <vt:lpstr>Do’s and Don’t’s </vt:lpstr>
      <vt:lpstr>Communication </vt:lpstr>
      <vt:lpstr>Late Changes and Adjustments </vt:lpstr>
      <vt:lpstr>The End of the Audit</vt:lpstr>
      <vt:lpstr>Findings and Recommendations </vt:lpstr>
      <vt:lpstr>Findings and Recommendations </vt:lpstr>
      <vt:lpstr>Findings and Recommendations </vt:lpstr>
      <vt:lpstr>The Audit Survival Summary</vt:lpstr>
      <vt:lpstr>Thank You                                mike@myfloridacpas.com</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BCPA_Mobile 1</dc:creator>
  <cp:keywords/>
  <dc:description>generated using python-pptx</dc:description>
  <cp:lastModifiedBy>Mike Brynjulfson</cp:lastModifiedBy>
  <cp:revision>35</cp:revision>
  <dcterms:created xsi:type="dcterms:W3CDTF">2013-01-27T09:14:16Z</dcterms:created>
  <dcterms:modified xsi:type="dcterms:W3CDTF">2025-12-16T15:37:30Z</dcterms:modified>
  <cp:category/>
</cp:coreProperties>
</file>