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782" r:id="rId1"/>
  </p:sldMasterIdLst>
  <p:notesMasterIdLst>
    <p:notesMasterId r:id="rId49"/>
  </p:notesMasterIdLst>
  <p:handoutMasterIdLst>
    <p:handoutMasterId r:id="rId50"/>
  </p:handoutMasterIdLst>
  <p:sldIdLst>
    <p:sldId id="495" r:id="rId2"/>
    <p:sldId id="765" r:id="rId3"/>
    <p:sldId id="664" r:id="rId4"/>
    <p:sldId id="566" r:id="rId5"/>
    <p:sldId id="852" r:id="rId6"/>
    <p:sldId id="810" r:id="rId7"/>
    <p:sldId id="811" r:id="rId8"/>
    <p:sldId id="701" r:id="rId9"/>
    <p:sldId id="804" r:id="rId10"/>
    <p:sldId id="805" r:id="rId11"/>
    <p:sldId id="747" r:id="rId12"/>
    <p:sldId id="673" r:id="rId13"/>
    <p:sldId id="738" r:id="rId14"/>
    <p:sldId id="812" r:id="rId15"/>
    <p:sldId id="813" r:id="rId16"/>
    <p:sldId id="814" r:id="rId17"/>
    <p:sldId id="815" r:id="rId18"/>
    <p:sldId id="816" r:id="rId19"/>
    <p:sldId id="817" r:id="rId20"/>
    <p:sldId id="605" r:id="rId21"/>
    <p:sldId id="868" r:id="rId22"/>
    <p:sldId id="819" r:id="rId23"/>
    <p:sldId id="820" r:id="rId24"/>
    <p:sldId id="821" r:id="rId25"/>
    <p:sldId id="822" r:id="rId26"/>
    <p:sldId id="823" r:id="rId27"/>
    <p:sldId id="824" r:id="rId28"/>
    <p:sldId id="825" r:id="rId29"/>
    <p:sldId id="826" r:id="rId30"/>
    <p:sldId id="827" r:id="rId31"/>
    <p:sldId id="828" r:id="rId32"/>
    <p:sldId id="829" r:id="rId33"/>
    <p:sldId id="830" r:id="rId34"/>
    <p:sldId id="831" r:id="rId35"/>
    <p:sldId id="849" r:id="rId36"/>
    <p:sldId id="832" r:id="rId37"/>
    <p:sldId id="809" r:id="rId38"/>
    <p:sldId id="835" r:id="rId39"/>
    <p:sldId id="836" r:id="rId40"/>
    <p:sldId id="837" r:id="rId41"/>
    <p:sldId id="838" r:id="rId42"/>
    <p:sldId id="841" r:id="rId43"/>
    <p:sldId id="842" r:id="rId44"/>
    <p:sldId id="844" r:id="rId45"/>
    <p:sldId id="845" r:id="rId46"/>
    <p:sldId id="846" r:id="rId47"/>
    <p:sldId id="873" r:id="rId48"/>
  </p:sldIdLst>
  <p:sldSz cx="9144000" cy="6858000" type="screen4x3"/>
  <p:notesSz cx="7315200" cy="9601200"/>
  <p:defaultTextStyle>
    <a:defPPr>
      <a:defRPr lang="en-US"/>
    </a:defPPr>
    <a:lvl1pPr algn="l" rtl="0" fontAlgn="base">
      <a:spcBef>
        <a:spcPct val="0"/>
      </a:spcBef>
      <a:spcAft>
        <a:spcPct val="0"/>
      </a:spcAft>
      <a:defRPr sz="2600" b="1" kern="1200">
        <a:solidFill>
          <a:schemeClr val="tx1"/>
        </a:solidFill>
        <a:latin typeface="Verdana" pitchFamily="34" charset="0"/>
        <a:ea typeface="ＭＳ Ｐゴシック"/>
        <a:cs typeface="ＭＳ Ｐゴシック"/>
      </a:defRPr>
    </a:lvl1pPr>
    <a:lvl2pPr marL="4572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2pPr>
    <a:lvl3pPr marL="9144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3pPr>
    <a:lvl4pPr marL="13716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4pPr>
    <a:lvl5pPr marL="18288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5pPr>
    <a:lvl6pPr marL="2286000" algn="l" defTabSz="914400" rtl="0" eaLnBrk="1" latinLnBrk="0" hangingPunct="1">
      <a:defRPr sz="2600" b="1" kern="1200">
        <a:solidFill>
          <a:schemeClr val="tx1"/>
        </a:solidFill>
        <a:latin typeface="Verdana" pitchFamily="34" charset="0"/>
        <a:ea typeface="ＭＳ Ｐゴシック"/>
        <a:cs typeface="ＭＳ Ｐゴシック"/>
      </a:defRPr>
    </a:lvl6pPr>
    <a:lvl7pPr marL="2743200" algn="l" defTabSz="914400" rtl="0" eaLnBrk="1" latinLnBrk="0" hangingPunct="1">
      <a:defRPr sz="2600" b="1" kern="1200">
        <a:solidFill>
          <a:schemeClr val="tx1"/>
        </a:solidFill>
        <a:latin typeface="Verdana" pitchFamily="34" charset="0"/>
        <a:ea typeface="ＭＳ Ｐゴシック"/>
        <a:cs typeface="ＭＳ Ｐゴシック"/>
      </a:defRPr>
    </a:lvl7pPr>
    <a:lvl8pPr marL="3200400" algn="l" defTabSz="914400" rtl="0" eaLnBrk="1" latinLnBrk="0" hangingPunct="1">
      <a:defRPr sz="2600" b="1" kern="1200">
        <a:solidFill>
          <a:schemeClr val="tx1"/>
        </a:solidFill>
        <a:latin typeface="Verdana" pitchFamily="34" charset="0"/>
        <a:ea typeface="ＭＳ Ｐゴシック"/>
        <a:cs typeface="ＭＳ Ｐゴシック"/>
      </a:defRPr>
    </a:lvl8pPr>
    <a:lvl9pPr marL="3657600" algn="l" defTabSz="914400" rtl="0" eaLnBrk="1" latinLnBrk="0" hangingPunct="1">
      <a:defRPr sz="2600" b="1" kern="1200">
        <a:solidFill>
          <a:schemeClr val="tx1"/>
        </a:solidFill>
        <a:latin typeface="Verdana"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 Thomas" initials="J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059"/>
    <a:srgbClr val="A8CB91"/>
    <a:srgbClr val="DDDDDD"/>
    <a:srgbClr val="FFFFCC"/>
    <a:srgbClr val="C1CBFF"/>
    <a:srgbClr val="DFDA00"/>
    <a:srgbClr val="FFE98B"/>
    <a:srgbClr val="C7C7C7"/>
    <a:srgbClr val="000000"/>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667" autoAdjust="0"/>
    <p:restoredTop sz="97278" autoAdjust="0"/>
  </p:normalViewPr>
  <p:slideViewPr>
    <p:cSldViewPr>
      <p:cViewPr varScale="1">
        <p:scale>
          <a:sx n="110" d="100"/>
          <a:sy n="110" d="100"/>
        </p:scale>
        <p:origin x="12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15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C2C51-0694-4260-85C8-39FF5C8B794A}"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67595A7C-2A97-4111-A152-3A0A44DE97ED}">
      <dgm:prSet phldrT="[Text]"/>
      <dgm:spPr>
        <a:solidFill>
          <a:schemeClr val="tx1">
            <a:lumMod val="75000"/>
            <a:lumOff val="25000"/>
          </a:schemeClr>
        </a:solidFill>
        <a:effectLst>
          <a:outerShdw blurRad="50800" dist="38100" dir="2700000" algn="tl" rotWithShape="0">
            <a:prstClr val="black">
              <a:alpha val="40000"/>
            </a:prstClr>
          </a:outerShdw>
        </a:effectLst>
      </dgm:spPr>
      <dgm:t>
        <a:bodyPr/>
        <a:lstStyle/>
        <a:p>
          <a:r>
            <a:rPr lang="en-US" b="1" dirty="0">
              <a:solidFill>
                <a:schemeClr val="accent5">
                  <a:lumMod val="20000"/>
                  <a:lumOff val="80000"/>
                </a:schemeClr>
              </a:solidFill>
            </a:rPr>
            <a:t>Define</a:t>
          </a:r>
        </a:p>
      </dgm:t>
    </dgm:pt>
    <dgm:pt modelId="{8809466B-6E21-4874-A41B-F071DE8DD425}" type="parTrans" cxnId="{9D90CB33-A4CB-4CAB-BF7D-3B915F67584F}">
      <dgm:prSet/>
      <dgm:spPr/>
      <dgm:t>
        <a:bodyPr/>
        <a:lstStyle/>
        <a:p>
          <a:endParaRPr lang="en-US"/>
        </a:p>
      </dgm:t>
    </dgm:pt>
    <dgm:pt modelId="{580C2EDA-9BE9-49D1-BCFC-1F0339F912AD}" type="sibTrans" cxnId="{9D90CB33-A4CB-4CAB-BF7D-3B915F67584F}">
      <dgm:prSet/>
      <dgm:spPr/>
      <dgm:t>
        <a:bodyPr/>
        <a:lstStyle/>
        <a:p>
          <a:endParaRPr lang="en-US"/>
        </a:p>
      </dgm:t>
    </dgm:pt>
    <dgm:pt modelId="{7C72002E-B226-4BB2-9513-7E2758EACF6A}">
      <dgm:prSet phldrT="[Text]"/>
      <dgm:spPr>
        <a:solidFill>
          <a:schemeClr val="accent5">
            <a:alpha val="90000"/>
          </a:schemeClr>
        </a:solidFill>
        <a:ln>
          <a:noFill/>
        </a:ln>
        <a:effectLst>
          <a:outerShdw blurRad="76200" dir="19200000" sx="102000" sy="102000" kx="-1200000" algn="bl" rotWithShape="0">
            <a:prstClr val="black">
              <a:alpha val="24000"/>
            </a:prstClr>
          </a:outerShdw>
        </a:effectLst>
      </dgm:spPr>
      <dgm:t>
        <a:bodyPr/>
        <a:lstStyle/>
        <a:p>
          <a:r>
            <a:rPr lang="en-US" b="1" dirty="0">
              <a:solidFill>
                <a:schemeClr val="bg1"/>
              </a:solidFill>
            </a:rPr>
            <a:t>“Begin with the End in Mind”</a:t>
          </a:r>
        </a:p>
      </dgm:t>
    </dgm:pt>
    <dgm:pt modelId="{DF67B630-B52B-4B5F-9575-FFB090B066FE}" type="parTrans" cxnId="{638CF79C-41D1-4694-83E2-3FCEE25A171D}">
      <dgm:prSet/>
      <dgm:spPr/>
      <dgm:t>
        <a:bodyPr/>
        <a:lstStyle/>
        <a:p>
          <a:endParaRPr lang="en-US"/>
        </a:p>
      </dgm:t>
    </dgm:pt>
    <dgm:pt modelId="{4AD0AE5D-22B4-40F7-A789-124686FB7257}" type="sibTrans" cxnId="{638CF79C-41D1-4694-83E2-3FCEE25A171D}">
      <dgm:prSet/>
      <dgm:spPr/>
      <dgm:t>
        <a:bodyPr/>
        <a:lstStyle/>
        <a:p>
          <a:endParaRPr lang="en-US"/>
        </a:p>
      </dgm:t>
    </dgm:pt>
    <dgm:pt modelId="{F5A872A6-943C-4FDA-B247-20AD6D9AECA9}">
      <dgm:prSet phldrT="[Text]"/>
      <dgm:spPr>
        <a:solidFill>
          <a:schemeClr val="tx1">
            <a:lumMod val="75000"/>
            <a:lumOff val="25000"/>
          </a:schemeClr>
        </a:solidFill>
        <a:effectLst>
          <a:outerShdw blurRad="50800" dist="38100" dir="2700000" algn="tl" rotWithShape="0">
            <a:prstClr val="black">
              <a:alpha val="40000"/>
            </a:prstClr>
          </a:outerShdw>
        </a:effectLst>
      </dgm:spPr>
      <dgm:t>
        <a:bodyPr/>
        <a:lstStyle/>
        <a:p>
          <a:r>
            <a:rPr lang="en-US" b="1" dirty="0">
              <a:solidFill>
                <a:schemeClr val="accent5">
                  <a:lumMod val="20000"/>
                  <a:lumOff val="80000"/>
                </a:schemeClr>
              </a:solidFill>
            </a:rPr>
            <a:t>Measure</a:t>
          </a:r>
        </a:p>
      </dgm:t>
    </dgm:pt>
    <dgm:pt modelId="{29374083-ED72-49E6-8455-96E403828C32}" type="parTrans" cxnId="{4CC4CED9-1163-4E86-AC7F-E77502EDCCD5}">
      <dgm:prSet/>
      <dgm:spPr/>
      <dgm:t>
        <a:bodyPr/>
        <a:lstStyle/>
        <a:p>
          <a:endParaRPr lang="en-US"/>
        </a:p>
      </dgm:t>
    </dgm:pt>
    <dgm:pt modelId="{8683485E-EC79-4EC2-A12D-C9292B64867A}" type="sibTrans" cxnId="{4CC4CED9-1163-4E86-AC7F-E77502EDCCD5}">
      <dgm:prSet/>
      <dgm:spPr/>
      <dgm:t>
        <a:bodyPr/>
        <a:lstStyle/>
        <a:p>
          <a:endParaRPr lang="en-US"/>
        </a:p>
      </dgm:t>
    </dgm:pt>
    <dgm:pt modelId="{12AD9C33-C00B-4632-BDB3-C5031DC7CD5C}">
      <dgm:prSet phldrT="[Text]"/>
      <dgm:spPr>
        <a:solidFill>
          <a:schemeClr val="tx1">
            <a:lumMod val="75000"/>
            <a:lumOff val="25000"/>
          </a:schemeClr>
        </a:solidFill>
        <a:effectLst>
          <a:outerShdw blurRad="50800" dist="38100" dir="2700000" algn="tl" rotWithShape="0">
            <a:prstClr val="black">
              <a:alpha val="40000"/>
            </a:prstClr>
          </a:outerShdw>
        </a:effectLst>
      </dgm:spPr>
      <dgm:t>
        <a:bodyPr/>
        <a:lstStyle/>
        <a:p>
          <a:r>
            <a:rPr lang="en-US" b="1" dirty="0">
              <a:solidFill>
                <a:schemeClr val="accent5">
                  <a:lumMod val="20000"/>
                  <a:lumOff val="80000"/>
                </a:schemeClr>
              </a:solidFill>
            </a:rPr>
            <a:t>Analyze</a:t>
          </a:r>
        </a:p>
      </dgm:t>
    </dgm:pt>
    <dgm:pt modelId="{C1F2676C-FEBB-462F-9D8E-9511048988C6}" type="parTrans" cxnId="{95E1828D-2306-430E-8471-86F502D38E2E}">
      <dgm:prSet/>
      <dgm:spPr/>
      <dgm:t>
        <a:bodyPr/>
        <a:lstStyle/>
        <a:p>
          <a:endParaRPr lang="en-US"/>
        </a:p>
      </dgm:t>
    </dgm:pt>
    <dgm:pt modelId="{0C5EB7FF-FCE2-47EC-A963-F15CA993D2C2}" type="sibTrans" cxnId="{95E1828D-2306-430E-8471-86F502D38E2E}">
      <dgm:prSet/>
      <dgm:spPr/>
      <dgm:t>
        <a:bodyPr/>
        <a:lstStyle/>
        <a:p>
          <a:endParaRPr lang="en-US"/>
        </a:p>
      </dgm:t>
    </dgm:pt>
    <dgm:pt modelId="{1EAA508D-6DCC-4015-A3A4-C58470444B81}">
      <dgm:prSet phldrT="[Text]"/>
      <dgm:spPr>
        <a:solidFill>
          <a:schemeClr val="accent5">
            <a:alpha val="90000"/>
          </a:schemeClr>
        </a:solidFill>
        <a:ln>
          <a:noFill/>
        </a:ln>
        <a:effectLst>
          <a:outerShdw blurRad="76200" dir="19200000" sx="102000" sy="102000" kx="-1200000" algn="bl" rotWithShape="0">
            <a:prstClr val="black">
              <a:alpha val="24000"/>
            </a:prstClr>
          </a:outerShdw>
        </a:effectLst>
      </dgm:spPr>
      <dgm:t>
        <a:bodyPr/>
        <a:lstStyle/>
        <a:p>
          <a:r>
            <a:rPr lang="en-US" b="1" dirty="0">
              <a:solidFill>
                <a:schemeClr val="bg1"/>
              </a:solidFill>
            </a:rPr>
            <a:t>Put the process under the microscope and beat it up!</a:t>
          </a:r>
        </a:p>
      </dgm:t>
    </dgm:pt>
    <dgm:pt modelId="{22F572D0-5A91-4C08-A225-09648565DED7}" type="parTrans" cxnId="{1AB44691-495B-4654-8226-6649B5C89DB9}">
      <dgm:prSet/>
      <dgm:spPr/>
      <dgm:t>
        <a:bodyPr/>
        <a:lstStyle/>
        <a:p>
          <a:endParaRPr lang="en-US"/>
        </a:p>
      </dgm:t>
    </dgm:pt>
    <dgm:pt modelId="{CC2C5FA4-46E1-48C0-87F0-C9BE81CC40AF}" type="sibTrans" cxnId="{1AB44691-495B-4654-8226-6649B5C89DB9}">
      <dgm:prSet/>
      <dgm:spPr/>
      <dgm:t>
        <a:bodyPr/>
        <a:lstStyle/>
        <a:p>
          <a:endParaRPr lang="en-US"/>
        </a:p>
      </dgm:t>
    </dgm:pt>
    <dgm:pt modelId="{8D93CFA2-110F-458B-8F69-BCCE9AA01886}">
      <dgm:prSet phldrT="[Text]"/>
      <dgm:spPr>
        <a:solidFill>
          <a:schemeClr val="accent5">
            <a:alpha val="90000"/>
          </a:schemeClr>
        </a:solidFill>
        <a:ln>
          <a:noFill/>
        </a:ln>
        <a:effectLst>
          <a:outerShdw blurRad="76200" dir="19200000" sx="102000" sy="102000" kx="-1200000" algn="bl" rotWithShape="0">
            <a:prstClr val="black">
              <a:alpha val="24000"/>
            </a:prstClr>
          </a:outerShdw>
        </a:effectLst>
      </dgm:spPr>
      <dgm:t>
        <a:bodyPr/>
        <a:lstStyle/>
        <a:p>
          <a:r>
            <a:rPr lang="en-US" b="1" dirty="0">
              <a:solidFill>
                <a:schemeClr val="bg1"/>
              </a:solidFill>
            </a:rPr>
            <a:t>Collect data to confirm/deny opinions</a:t>
          </a:r>
        </a:p>
      </dgm:t>
    </dgm:pt>
    <dgm:pt modelId="{B3754A91-5C06-4CFF-838E-CA525723DBFD}" type="parTrans" cxnId="{3F3D04DB-C290-4A11-BB85-FCF122C658FF}">
      <dgm:prSet/>
      <dgm:spPr/>
      <dgm:t>
        <a:bodyPr/>
        <a:lstStyle/>
        <a:p>
          <a:endParaRPr lang="en-US"/>
        </a:p>
      </dgm:t>
    </dgm:pt>
    <dgm:pt modelId="{49B4FE08-E4CF-4365-AC7C-1C822E2A7F66}" type="sibTrans" cxnId="{3F3D04DB-C290-4A11-BB85-FCF122C658FF}">
      <dgm:prSet/>
      <dgm:spPr/>
      <dgm:t>
        <a:bodyPr/>
        <a:lstStyle/>
        <a:p>
          <a:endParaRPr lang="en-US"/>
        </a:p>
      </dgm:t>
    </dgm:pt>
    <dgm:pt modelId="{43FF9305-E4DD-463B-9063-DB14AAA4E2F0}">
      <dgm:prSet phldrT="[Text]"/>
      <dgm:spPr>
        <a:solidFill>
          <a:schemeClr val="accent5">
            <a:alpha val="90000"/>
          </a:schemeClr>
        </a:solidFill>
        <a:ln>
          <a:noFill/>
        </a:ln>
        <a:effectLst>
          <a:outerShdw blurRad="76200" dir="19200000" sx="102000" sy="102000" kx="-1200000" algn="bl" rotWithShape="0">
            <a:prstClr val="black">
              <a:alpha val="24000"/>
            </a:prstClr>
          </a:outerShdw>
        </a:effectLst>
      </dgm:spPr>
      <dgm:t>
        <a:bodyPr/>
        <a:lstStyle/>
        <a:p>
          <a:r>
            <a:rPr lang="en-US" b="1" dirty="0">
              <a:solidFill>
                <a:schemeClr val="bg1"/>
              </a:solidFill>
            </a:rPr>
            <a:t>Determine the “Current State” process</a:t>
          </a:r>
        </a:p>
      </dgm:t>
    </dgm:pt>
    <dgm:pt modelId="{95D55505-EFDB-4F9E-BA33-F134CB7AE56F}" type="parTrans" cxnId="{204E80FD-90ED-419D-A95B-B642A4990E8A}">
      <dgm:prSet/>
      <dgm:spPr/>
      <dgm:t>
        <a:bodyPr/>
        <a:lstStyle/>
        <a:p>
          <a:endParaRPr lang="en-US"/>
        </a:p>
      </dgm:t>
    </dgm:pt>
    <dgm:pt modelId="{2887AAF6-75AB-4D86-A545-B16DFCCFE895}" type="sibTrans" cxnId="{204E80FD-90ED-419D-A95B-B642A4990E8A}">
      <dgm:prSet/>
      <dgm:spPr/>
      <dgm:t>
        <a:bodyPr/>
        <a:lstStyle/>
        <a:p>
          <a:endParaRPr lang="en-US"/>
        </a:p>
      </dgm:t>
    </dgm:pt>
    <dgm:pt modelId="{65B27117-6B27-4BD8-96E8-87DA85F30A69}">
      <dgm:prSet phldrT="[Text]"/>
      <dgm:spPr>
        <a:solidFill>
          <a:schemeClr val="tx1">
            <a:lumMod val="75000"/>
            <a:lumOff val="25000"/>
          </a:schemeClr>
        </a:solidFill>
        <a:effectLst>
          <a:outerShdw blurRad="50800" dist="38100" dir="2700000" algn="tl" rotWithShape="0">
            <a:prstClr val="black">
              <a:alpha val="40000"/>
            </a:prstClr>
          </a:outerShdw>
        </a:effectLst>
      </dgm:spPr>
      <dgm:t>
        <a:bodyPr/>
        <a:lstStyle/>
        <a:p>
          <a:r>
            <a:rPr lang="en-US" b="1" dirty="0">
              <a:solidFill>
                <a:schemeClr val="accent5">
                  <a:lumMod val="20000"/>
                  <a:lumOff val="80000"/>
                </a:schemeClr>
              </a:solidFill>
            </a:rPr>
            <a:t>Improve</a:t>
          </a:r>
        </a:p>
      </dgm:t>
    </dgm:pt>
    <dgm:pt modelId="{00A24A31-D535-4BE6-BCFA-F35DA4330CB8}" type="parTrans" cxnId="{F9FE5BFC-1A4B-4195-A27B-D15DF6D7F220}">
      <dgm:prSet/>
      <dgm:spPr/>
      <dgm:t>
        <a:bodyPr/>
        <a:lstStyle/>
        <a:p>
          <a:endParaRPr lang="en-US"/>
        </a:p>
      </dgm:t>
    </dgm:pt>
    <dgm:pt modelId="{1CD9D46C-1A25-446D-BE4B-83BA66FEEB52}" type="sibTrans" cxnId="{F9FE5BFC-1A4B-4195-A27B-D15DF6D7F220}">
      <dgm:prSet/>
      <dgm:spPr/>
      <dgm:t>
        <a:bodyPr/>
        <a:lstStyle/>
        <a:p>
          <a:endParaRPr lang="en-US"/>
        </a:p>
      </dgm:t>
    </dgm:pt>
    <dgm:pt modelId="{5B0788A4-A414-4E70-8F82-5F20F7FC1EB5}">
      <dgm:prSet phldrT="[Text]"/>
      <dgm:spPr>
        <a:solidFill>
          <a:schemeClr val="accent5">
            <a:alpha val="90000"/>
          </a:schemeClr>
        </a:solidFill>
        <a:ln>
          <a:noFill/>
        </a:ln>
        <a:effectLst>
          <a:outerShdw blurRad="76200" dir="19200000" sx="102000" sy="102000" kx="-1200000" algn="bl" rotWithShape="0">
            <a:prstClr val="black">
              <a:alpha val="24000"/>
            </a:prstClr>
          </a:outerShdw>
        </a:effectLst>
      </dgm:spPr>
      <dgm:t>
        <a:bodyPr/>
        <a:lstStyle/>
        <a:p>
          <a:r>
            <a:rPr lang="en-US" b="1" dirty="0">
              <a:solidFill>
                <a:schemeClr val="bg1"/>
              </a:solidFill>
            </a:rPr>
            <a:t>Manipulate process to improve</a:t>
          </a:r>
        </a:p>
      </dgm:t>
    </dgm:pt>
    <dgm:pt modelId="{8FB7D682-8543-44DA-B457-26FF64005598}" type="parTrans" cxnId="{42083589-F5D9-449B-B172-74A7E2DDFF42}">
      <dgm:prSet/>
      <dgm:spPr/>
      <dgm:t>
        <a:bodyPr/>
        <a:lstStyle/>
        <a:p>
          <a:endParaRPr lang="en-US"/>
        </a:p>
      </dgm:t>
    </dgm:pt>
    <dgm:pt modelId="{98F63A1A-FF85-4D7B-A0D4-D22EA757833A}" type="sibTrans" cxnId="{42083589-F5D9-449B-B172-74A7E2DDFF42}">
      <dgm:prSet/>
      <dgm:spPr/>
      <dgm:t>
        <a:bodyPr/>
        <a:lstStyle/>
        <a:p>
          <a:endParaRPr lang="en-US"/>
        </a:p>
      </dgm:t>
    </dgm:pt>
    <dgm:pt modelId="{6F483FBA-A814-4FFE-A1D4-5CB82567C32E}">
      <dgm:prSet phldrT="[Text]"/>
      <dgm:spPr>
        <a:solidFill>
          <a:schemeClr val="tx1">
            <a:lumMod val="75000"/>
            <a:lumOff val="25000"/>
          </a:schemeClr>
        </a:solidFill>
        <a:effectLst>
          <a:outerShdw blurRad="50800" dist="38100" dir="2700000" algn="tl" rotWithShape="0">
            <a:prstClr val="black">
              <a:alpha val="40000"/>
            </a:prstClr>
          </a:outerShdw>
        </a:effectLst>
      </dgm:spPr>
      <dgm:t>
        <a:bodyPr/>
        <a:lstStyle/>
        <a:p>
          <a:r>
            <a:rPr lang="en-US" b="1" dirty="0">
              <a:solidFill>
                <a:schemeClr val="accent5">
                  <a:lumMod val="20000"/>
                  <a:lumOff val="80000"/>
                </a:schemeClr>
              </a:solidFill>
            </a:rPr>
            <a:t>Control</a:t>
          </a:r>
        </a:p>
      </dgm:t>
    </dgm:pt>
    <dgm:pt modelId="{2CBC8624-9979-4662-9201-27A19790FFCA}" type="parTrans" cxnId="{66D258BF-B1EF-4E3E-920B-54300E5E8907}">
      <dgm:prSet/>
      <dgm:spPr/>
      <dgm:t>
        <a:bodyPr/>
        <a:lstStyle/>
        <a:p>
          <a:endParaRPr lang="en-US"/>
        </a:p>
      </dgm:t>
    </dgm:pt>
    <dgm:pt modelId="{F174B24F-2E09-4673-9BCB-0FA655BC37E5}" type="sibTrans" cxnId="{66D258BF-B1EF-4E3E-920B-54300E5E8907}">
      <dgm:prSet/>
      <dgm:spPr/>
      <dgm:t>
        <a:bodyPr/>
        <a:lstStyle/>
        <a:p>
          <a:endParaRPr lang="en-US"/>
        </a:p>
      </dgm:t>
    </dgm:pt>
    <dgm:pt modelId="{30526409-2FEF-4DE1-B5D1-B7E483D2DC1C}">
      <dgm:prSet phldrT="[Text]"/>
      <dgm:spPr>
        <a:solidFill>
          <a:schemeClr val="accent5">
            <a:alpha val="90000"/>
          </a:schemeClr>
        </a:solidFill>
        <a:ln>
          <a:noFill/>
        </a:ln>
        <a:effectLst>
          <a:outerShdw blurRad="76200" dir="19200000" sx="102000" sy="102000" kx="-1200000" algn="bl" rotWithShape="0">
            <a:prstClr val="black">
              <a:alpha val="24000"/>
            </a:prstClr>
          </a:outerShdw>
        </a:effectLst>
      </dgm:spPr>
      <dgm:t>
        <a:bodyPr/>
        <a:lstStyle/>
        <a:p>
          <a:r>
            <a:rPr lang="en-US" b="1" dirty="0">
              <a:solidFill>
                <a:schemeClr val="bg1"/>
              </a:solidFill>
            </a:rPr>
            <a:t>Develop procedures and controls</a:t>
          </a:r>
        </a:p>
      </dgm:t>
    </dgm:pt>
    <dgm:pt modelId="{28FEEC26-AEB8-407D-845B-C19C66C06FDB}" type="parTrans" cxnId="{FA64A4CD-AA59-4068-9699-9B04B87C7F60}">
      <dgm:prSet/>
      <dgm:spPr/>
      <dgm:t>
        <a:bodyPr/>
        <a:lstStyle/>
        <a:p>
          <a:endParaRPr lang="en-US"/>
        </a:p>
      </dgm:t>
    </dgm:pt>
    <dgm:pt modelId="{1918799C-398E-453C-B506-9D98A0EC4809}" type="sibTrans" cxnId="{FA64A4CD-AA59-4068-9699-9B04B87C7F60}">
      <dgm:prSet/>
      <dgm:spPr/>
      <dgm:t>
        <a:bodyPr/>
        <a:lstStyle/>
        <a:p>
          <a:endParaRPr lang="en-US"/>
        </a:p>
      </dgm:t>
    </dgm:pt>
    <dgm:pt modelId="{D4141342-5766-42B3-BDCA-CEF4738D693E}">
      <dgm:prSet phldrT="[Text]"/>
      <dgm:spPr>
        <a:solidFill>
          <a:schemeClr val="accent5">
            <a:alpha val="90000"/>
          </a:schemeClr>
        </a:solidFill>
        <a:ln>
          <a:noFill/>
        </a:ln>
        <a:effectLst>
          <a:outerShdw blurRad="76200" dir="19200000" sx="102000" sy="102000" kx="-1200000" algn="bl" rotWithShape="0">
            <a:prstClr val="black">
              <a:alpha val="24000"/>
            </a:prstClr>
          </a:outerShdw>
        </a:effectLst>
      </dgm:spPr>
      <dgm:t>
        <a:bodyPr/>
        <a:lstStyle/>
        <a:p>
          <a:r>
            <a:rPr lang="en-US" b="1" dirty="0">
              <a:solidFill>
                <a:schemeClr val="bg1"/>
              </a:solidFill>
            </a:rPr>
            <a:t>Organize project scope and develop project charter.</a:t>
          </a:r>
        </a:p>
      </dgm:t>
    </dgm:pt>
    <dgm:pt modelId="{50F02F07-AEA9-47D7-B3DE-1DC9EE9AC7DB}" type="parTrans" cxnId="{7AE1E1B5-D5BD-41C6-925E-6C24A3AC69B3}">
      <dgm:prSet/>
      <dgm:spPr/>
      <dgm:t>
        <a:bodyPr/>
        <a:lstStyle/>
        <a:p>
          <a:endParaRPr lang="en-US"/>
        </a:p>
      </dgm:t>
    </dgm:pt>
    <dgm:pt modelId="{C3E6420C-5624-40B9-AF19-F974A522DC8C}" type="sibTrans" cxnId="{7AE1E1B5-D5BD-41C6-925E-6C24A3AC69B3}">
      <dgm:prSet/>
      <dgm:spPr/>
      <dgm:t>
        <a:bodyPr/>
        <a:lstStyle/>
        <a:p>
          <a:endParaRPr lang="en-US"/>
        </a:p>
      </dgm:t>
    </dgm:pt>
    <dgm:pt modelId="{97EEB030-945F-4581-B84E-0859D407465F}">
      <dgm:prSet phldrT="[Text]"/>
      <dgm:spPr>
        <a:solidFill>
          <a:schemeClr val="accent5">
            <a:alpha val="90000"/>
          </a:schemeClr>
        </a:solidFill>
        <a:ln>
          <a:noFill/>
        </a:ln>
        <a:effectLst>
          <a:outerShdw blurRad="76200" dir="19200000" sx="102000" sy="102000" kx="-1200000" algn="bl" rotWithShape="0">
            <a:prstClr val="black">
              <a:alpha val="24000"/>
            </a:prstClr>
          </a:outerShdw>
        </a:effectLst>
      </dgm:spPr>
      <dgm:t>
        <a:bodyPr/>
        <a:lstStyle/>
        <a:p>
          <a:r>
            <a:rPr lang="en-US" b="1" dirty="0">
              <a:solidFill>
                <a:schemeClr val="bg1"/>
              </a:solidFill>
            </a:rPr>
            <a:t>Opinion of the experts</a:t>
          </a:r>
        </a:p>
      </dgm:t>
    </dgm:pt>
    <dgm:pt modelId="{F5BA0ABE-DD2D-4C7E-B7DC-7885E028FFDA}" type="parTrans" cxnId="{F73BDF50-7D7A-49CA-8056-2BCF600D429B}">
      <dgm:prSet/>
      <dgm:spPr/>
      <dgm:t>
        <a:bodyPr/>
        <a:lstStyle/>
        <a:p>
          <a:endParaRPr lang="en-US"/>
        </a:p>
      </dgm:t>
    </dgm:pt>
    <dgm:pt modelId="{2D9371D7-C7A1-4D66-8B1A-315905F19138}" type="sibTrans" cxnId="{F73BDF50-7D7A-49CA-8056-2BCF600D429B}">
      <dgm:prSet/>
      <dgm:spPr/>
      <dgm:t>
        <a:bodyPr/>
        <a:lstStyle/>
        <a:p>
          <a:endParaRPr lang="en-US"/>
        </a:p>
      </dgm:t>
    </dgm:pt>
    <dgm:pt modelId="{7EEAC979-B8C4-4B50-92E3-3B5D469ACA14}">
      <dgm:prSet phldrT="[Text]"/>
      <dgm:spPr>
        <a:solidFill>
          <a:schemeClr val="accent5">
            <a:alpha val="90000"/>
          </a:schemeClr>
        </a:solidFill>
        <a:ln>
          <a:noFill/>
        </a:ln>
        <a:effectLst>
          <a:outerShdw blurRad="76200" dir="19200000" sx="102000" sy="102000" kx="-1200000" algn="bl" rotWithShape="0">
            <a:prstClr val="black">
              <a:alpha val="24000"/>
            </a:prstClr>
          </a:outerShdw>
        </a:effectLst>
      </dgm:spPr>
      <dgm:t>
        <a:bodyPr/>
        <a:lstStyle/>
        <a:p>
          <a:r>
            <a:rPr lang="en-US" b="1" dirty="0">
              <a:solidFill>
                <a:schemeClr val="bg1"/>
              </a:solidFill>
            </a:rPr>
            <a:t>Create desired “Future State”</a:t>
          </a:r>
        </a:p>
      </dgm:t>
    </dgm:pt>
    <dgm:pt modelId="{0095B178-293F-4782-9CC7-6437A7C91A3F}" type="parTrans" cxnId="{B815C07D-9FE2-4D20-AE99-6823D00033C8}">
      <dgm:prSet/>
      <dgm:spPr/>
      <dgm:t>
        <a:bodyPr/>
        <a:lstStyle/>
        <a:p>
          <a:endParaRPr lang="en-US"/>
        </a:p>
      </dgm:t>
    </dgm:pt>
    <dgm:pt modelId="{D6AB6B7E-3E06-4A13-BA8B-A816FE10B77C}" type="sibTrans" cxnId="{B815C07D-9FE2-4D20-AE99-6823D00033C8}">
      <dgm:prSet/>
      <dgm:spPr/>
      <dgm:t>
        <a:bodyPr/>
        <a:lstStyle/>
        <a:p>
          <a:endParaRPr lang="en-US"/>
        </a:p>
      </dgm:t>
    </dgm:pt>
    <dgm:pt modelId="{7998D541-331F-4038-9076-69A85C24A31F}">
      <dgm:prSet phldrT="[Text]"/>
      <dgm:spPr>
        <a:solidFill>
          <a:schemeClr val="accent5">
            <a:alpha val="90000"/>
          </a:schemeClr>
        </a:solidFill>
        <a:ln>
          <a:noFill/>
        </a:ln>
        <a:effectLst>
          <a:outerShdw blurRad="76200" dir="19200000" sx="102000" sy="102000" kx="-1200000" algn="bl" rotWithShape="0">
            <a:prstClr val="black">
              <a:alpha val="24000"/>
            </a:prstClr>
          </a:outerShdw>
        </a:effectLst>
      </dgm:spPr>
      <dgm:t>
        <a:bodyPr/>
        <a:lstStyle/>
        <a:p>
          <a:r>
            <a:rPr lang="en-US" b="1" dirty="0">
              <a:solidFill>
                <a:schemeClr val="bg1"/>
              </a:solidFill>
            </a:rPr>
            <a:t>Sustain the gains</a:t>
          </a:r>
        </a:p>
      </dgm:t>
    </dgm:pt>
    <dgm:pt modelId="{613F6A0F-BB00-4058-90F6-0CF7746AC3CC}" type="parTrans" cxnId="{C5DB225F-23A6-47CF-B65C-8BA2D0516455}">
      <dgm:prSet/>
      <dgm:spPr/>
      <dgm:t>
        <a:bodyPr/>
        <a:lstStyle/>
        <a:p>
          <a:endParaRPr lang="en-US"/>
        </a:p>
      </dgm:t>
    </dgm:pt>
    <dgm:pt modelId="{50F39308-0535-4A3D-9F42-8344E0681E5C}" type="sibTrans" cxnId="{C5DB225F-23A6-47CF-B65C-8BA2D0516455}">
      <dgm:prSet/>
      <dgm:spPr/>
      <dgm:t>
        <a:bodyPr/>
        <a:lstStyle/>
        <a:p>
          <a:endParaRPr lang="en-US"/>
        </a:p>
      </dgm:t>
    </dgm:pt>
    <dgm:pt modelId="{53124997-A7FF-4B00-9F50-6EAF5CE3F548}" type="pres">
      <dgm:prSet presAssocID="{32FC2C51-0694-4260-85C8-39FF5C8B794A}" presName="Name0" presStyleCnt="0">
        <dgm:presLayoutVars>
          <dgm:dir/>
          <dgm:animLvl val="lvl"/>
          <dgm:resizeHandles/>
        </dgm:presLayoutVars>
      </dgm:prSet>
      <dgm:spPr/>
    </dgm:pt>
    <dgm:pt modelId="{D2D175B9-125F-4B54-9C4A-B9F4497BFCBD}" type="pres">
      <dgm:prSet presAssocID="{67595A7C-2A97-4111-A152-3A0A44DE97ED}" presName="linNode" presStyleCnt="0"/>
      <dgm:spPr/>
    </dgm:pt>
    <dgm:pt modelId="{DC26BF42-B6C4-43A5-A419-A19E31779EA0}" type="pres">
      <dgm:prSet presAssocID="{67595A7C-2A97-4111-A152-3A0A44DE97ED}" presName="parentShp" presStyleLbl="node1" presStyleIdx="0" presStyleCnt="5" custScaleX="62150" custLinFactNeighborX="-629" custLinFactNeighborY="-126">
        <dgm:presLayoutVars>
          <dgm:bulletEnabled val="1"/>
        </dgm:presLayoutVars>
      </dgm:prSet>
      <dgm:spPr/>
    </dgm:pt>
    <dgm:pt modelId="{9F52A5ED-C8E7-4E37-B000-70FCF32B27D1}" type="pres">
      <dgm:prSet presAssocID="{67595A7C-2A97-4111-A152-3A0A44DE97ED}" presName="childShp" presStyleLbl="bgAccFollowNode1" presStyleIdx="0" presStyleCnt="5" custScaleX="120420" custScaleY="120420" custLinFactNeighborX="-456" custLinFactNeighborY="-185">
        <dgm:presLayoutVars>
          <dgm:bulletEnabled val="1"/>
        </dgm:presLayoutVars>
      </dgm:prSet>
      <dgm:spPr/>
    </dgm:pt>
    <dgm:pt modelId="{A98167EE-7FCE-4FFE-A6CE-12E027F1E4C3}" type="pres">
      <dgm:prSet presAssocID="{580C2EDA-9BE9-49D1-BCFC-1F0339F912AD}" presName="spacing" presStyleCnt="0"/>
      <dgm:spPr/>
    </dgm:pt>
    <dgm:pt modelId="{F12BC1F1-FCEF-4095-80E7-80B6C90933D1}" type="pres">
      <dgm:prSet presAssocID="{F5A872A6-943C-4FDA-B247-20AD6D9AECA9}" presName="linNode" presStyleCnt="0"/>
      <dgm:spPr/>
    </dgm:pt>
    <dgm:pt modelId="{D0FB38AC-8977-4A2F-82C4-70B62B01604A}" type="pres">
      <dgm:prSet presAssocID="{F5A872A6-943C-4FDA-B247-20AD6D9AECA9}" presName="parentShp" presStyleLbl="node1" presStyleIdx="1" presStyleCnt="5" custScaleX="62150" custLinFactNeighborX="-629" custLinFactNeighborY="-2222">
        <dgm:presLayoutVars>
          <dgm:bulletEnabled val="1"/>
        </dgm:presLayoutVars>
      </dgm:prSet>
      <dgm:spPr/>
    </dgm:pt>
    <dgm:pt modelId="{68DD3B81-51C5-4E26-91A1-6E8A66357438}" type="pres">
      <dgm:prSet presAssocID="{F5A872A6-943C-4FDA-B247-20AD6D9AECA9}" presName="childShp" presStyleLbl="bgAccFollowNode1" presStyleIdx="1" presStyleCnt="5" custScaleX="120420" custScaleY="120420">
        <dgm:presLayoutVars>
          <dgm:bulletEnabled val="1"/>
        </dgm:presLayoutVars>
      </dgm:prSet>
      <dgm:spPr/>
    </dgm:pt>
    <dgm:pt modelId="{7B32115C-338D-47F3-939C-6CBFAC012CB5}" type="pres">
      <dgm:prSet presAssocID="{8683485E-EC79-4EC2-A12D-C9292B64867A}" presName="spacing" presStyleCnt="0"/>
      <dgm:spPr/>
    </dgm:pt>
    <dgm:pt modelId="{4E88C3D9-C550-4FDF-8FD6-34451A53F180}" type="pres">
      <dgm:prSet presAssocID="{12AD9C33-C00B-4632-BDB3-C5031DC7CD5C}" presName="linNode" presStyleCnt="0"/>
      <dgm:spPr/>
    </dgm:pt>
    <dgm:pt modelId="{66B8FF1D-3128-4745-A8E1-93DB9AD80151}" type="pres">
      <dgm:prSet presAssocID="{12AD9C33-C00B-4632-BDB3-C5031DC7CD5C}" presName="parentShp" presStyleLbl="node1" presStyleIdx="2" presStyleCnt="5" custScaleX="62113" custScaleY="113178" custLinFactNeighborX="-807" custLinFactNeighborY="-9192">
        <dgm:presLayoutVars>
          <dgm:bulletEnabled val="1"/>
        </dgm:presLayoutVars>
      </dgm:prSet>
      <dgm:spPr/>
    </dgm:pt>
    <dgm:pt modelId="{7A70A426-9C88-4056-817D-1AEA5BEEA8BB}" type="pres">
      <dgm:prSet presAssocID="{12AD9C33-C00B-4632-BDB3-C5031DC7CD5C}" presName="childShp" presStyleLbl="bgAccFollowNode1" presStyleIdx="2" presStyleCnt="5" custScaleX="120420" custScaleY="120208" custLinFactNeighborY="-7138">
        <dgm:presLayoutVars>
          <dgm:bulletEnabled val="1"/>
        </dgm:presLayoutVars>
      </dgm:prSet>
      <dgm:spPr/>
    </dgm:pt>
    <dgm:pt modelId="{757C4378-F1D0-41D9-92E3-698F34E41A29}" type="pres">
      <dgm:prSet presAssocID="{0C5EB7FF-FCE2-47EC-A963-F15CA993D2C2}" presName="spacing" presStyleCnt="0"/>
      <dgm:spPr/>
    </dgm:pt>
    <dgm:pt modelId="{00F5D1B4-181B-4216-9C2B-BC40F77FF2BA}" type="pres">
      <dgm:prSet presAssocID="{65B27117-6B27-4BD8-96E8-87DA85F30A69}" presName="linNode" presStyleCnt="0"/>
      <dgm:spPr/>
    </dgm:pt>
    <dgm:pt modelId="{A2FB6BBB-32B2-4C89-AEEB-96566ABF866D}" type="pres">
      <dgm:prSet presAssocID="{65B27117-6B27-4BD8-96E8-87DA85F30A69}" presName="parentShp" presStyleLbl="node1" presStyleIdx="3" presStyleCnt="5" custScaleX="62150" custScaleY="112259" custLinFactNeighborX="-629" custLinFactNeighborY="-18343">
        <dgm:presLayoutVars>
          <dgm:bulletEnabled val="1"/>
        </dgm:presLayoutVars>
      </dgm:prSet>
      <dgm:spPr/>
    </dgm:pt>
    <dgm:pt modelId="{2DBFCCF7-1EEC-4022-95D7-6DD7EEA7F44C}" type="pres">
      <dgm:prSet presAssocID="{65B27117-6B27-4BD8-96E8-87DA85F30A69}" presName="childShp" presStyleLbl="bgAccFollowNode1" presStyleIdx="3" presStyleCnt="5" custScaleX="120420" custScaleY="120420" custLinFactNeighborX="0" custLinFactNeighborY="-18343">
        <dgm:presLayoutVars>
          <dgm:bulletEnabled val="1"/>
        </dgm:presLayoutVars>
      </dgm:prSet>
      <dgm:spPr/>
    </dgm:pt>
    <dgm:pt modelId="{1CF8ADE6-799A-4556-8621-9BE99769E013}" type="pres">
      <dgm:prSet presAssocID="{1CD9D46C-1A25-446D-BE4B-83BA66FEEB52}" presName="spacing" presStyleCnt="0"/>
      <dgm:spPr/>
    </dgm:pt>
    <dgm:pt modelId="{73BE771B-CCF7-4574-96C8-F332A796CEFB}" type="pres">
      <dgm:prSet presAssocID="{6F483FBA-A814-4FFE-A1D4-5CB82567C32E}" presName="linNode" presStyleCnt="0"/>
      <dgm:spPr/>
    </dgm:pt>
    <dgm:pt modelId="{ECD5FACE-26A6-44AA-8C7A-6A83DBD72F2C}" type="pres">
      <dgm:prSet presAssocID="{6F483FBA-A814-4FFE-A1D4-5CB82567C32E}" presName="parentShp" presStyleLbl="node1" presStyleIdx="4" presStyleCnt="5" custScaleX="62150" custLinFactNeighborX="-629" custLinFactNeighborY="-25532">
        <dgm:presLayoutVars>
          <dgm:bulletEnabled val="1"/>
        </dgm:presLayoutVars>
      </dgm:prSet>
      <dgm:spPr/>
    </dgm:pt>
    <dgm:pt modelId="{50CD9BD8-3874-4320-8C45-6170A5BC7A36}" type="pres">
      <dgm:prSet presAssocID="{6F483FBA-A814-4FFE-A1D4-5CB82567C32E}" presName="childShp" presStyleLbl="bgAccFollowNode1" presStyleIdx="4" presStyleCnt="5" custScaleX="120420" custScaleY="120420" custLinFactNeighborX="0" custLinFactNeighborY="-25532">
        <dgm:presLayoutVars>
          <dgm:bulletEnabled val="1"/>
        </dgm:presLayoutVars>
      </dgm:prSet>
      <dgm:spPr/>
    </dgm:pt>
  </dgm:ptLst>
  <dgm:cxnLst>
    <dgm:cxn modelId="{9D90CB33-A4CB-4CAB-BF7D-3B915F67584F}" srcId="{32FC2C51-0694-4260-85C8-39FF5C8B794A}" destId="{67595A7C-2A97-4111-A152-3A0A44DE97ED}" srcOrd="0" destOrd="0" parTransId="{8809466B-6E21-4874-A41B-F071DE8DD425}" sibTransId="{580C2EDA-9BE9-49D1-BCFC-1F0339F912AD}"/>
    <dgm:cxn modelId="{64FDF867-7ACB-4255-A7F3-5EB48383C13E}" type="presOf" srcId="{30526409-2FEF-4DE1-B5D1-B7E483D2DC1C}" destId="{50CD9BD8-3874-4320-8C45-6170A5BC7A36}" srcOrd="0" destOrd="0" presId="urn:microsoft.com/office/officeart/2005/8/layout/vList6"/>
    <dgm:cxn modelId="{16518BB4-2296-4D8F-A93F-CDEE06848294}" type="presOf" srcId="{7998D541-331F-4038-9076-69A85C24A31F}" destId="{50CD9BD8-3874-4320-8C45-6170A5BC7A36}" srcOrd="0" destOrd="1" presId="urn:microsoft.com/office/officeart/2005/8/layout/vList6"/>
    <dgm:cxn modelId="{C5DB225F-23A6-47CF-B65C-8BA2D0516455}" srcId="{6F483FBA-A814-4FFE-A1D4-5CB82567C32E}" destId="{7998D541-331F-4038-9076-69A85C24A31F}" srcOrd="1" destOrd="0" parTransId="{613F6A0F-BB00-4058-90F6-0CF7746AC3CC}" sibTransId="{50F39308-0535-4A3D-9F42-8344E0681E5C}"/>
    <dgm:cxn modelId="{62A4C967-BC1C-4B19-965B-718B8A6E5307}" type="presOf" srcId="{67595A7C-2A97-4111-A152-3A0A44DE97ED}" destId="{DC26BF42-B6C4-43A5-A419-A19E31779EA0}" srcOrd="0" destOrd="0" presId="urn:microsoft.com/office/officeart/2005/8/layout/vList6"/>
    <dgm:cxn modelId="{4CC4CED9-1163-4E86-AC7F-E77502EDCCD5}" srcId="{32FC2C51-0694-4260-85C8-39FF5C8B794A}" destId="{F5A872A6-943C-4FDA-B247-20AD6D9AECA9}" srcOrd="1" destOrd="0" parTransId="{29374083-ED72-49E6-8455-96E403828C32}" sibTransId="{8683485E-EC79-4EC2-A12D-C9292B64867A}"/>
    <dgm:cxn modelId="{66D258BF-B1EF-4E3E-920B-54300E5E8907}" srcId="{32FC2C51-0694-4260-85C8-39FF5C8B794A}" destId="{6F483FBA-A814-4FFE-A1D4-5CB82567C32E}" srcOrd="4" destOrd="0" parTransId="{2CBC8624-9979-4662-9201-27A19790FFCA}" sibTransId="{F174B24F-2E09-4673-9BCB-0FA655BC37E5}"/>
    <dgm:cxn modelId="{B815C07D-9FE2-4D20-AE99-6823D00033C8}" srcId="{65B27117-6B27-4BD8-96E8-87DA85F30A69}" destId="{7EEAC979-B8C4-4B50-92E3-3B5D469ACA14}" srcOrd="1" destOrd="0" parTransId="{0095B178-293F-4782-9CC7-6437A7C91A3F}" sibTransId="{D6AB6B7E-3E06-4A13-BA8B-A816FE10B77C}"/>
    <dgm:cxn modelId="{1AB44691-495B-4654-8226-6649B5C89DB9}" srcId="{12AD9C33-C00B-4632-BDB3-C5031DC7CD5C}" destId="{1EAA508D-6DCC-4015-A3A4-C58470444B81}" srcOrd="0" destOrd="0" parTransId="{22F572D0-5A91-4C08-A225-09648565DED7}" sibTransId="{CC2C5FA4-46E1-48C0-87F0-C9BE81CC40AF}"/>
    <dgm:cxn modelId="{D2AFC004-2FBB-433D-ABC1-56A408585122}" type="presOf" srcId="{1EAA508D-6DCC-4015-A3A4-C58470444B81}" destId="{7A70A426-9C88-4056-817D-1AEA5BEEA8BB}" srcOrd="0" destOrd="0" presId="urn:microsoft.com/office/officeart/2005/8/layout/vList6"/>
    <dgm:cxn modelId="{42083589-F5D9-449B-B172-74A7E2DDFF42}" srcId="{65B27117-6B27-4BD8-96E8-87DA85F30A69}" destId="{5B0788A4-A414-4E70-8F82-5F20F7FC1EB5}" srcOrd="0" destOrd="0" parTransId="{8FB7D682-8543-44DA-B457-26FF64005598}" sibTransId="{98F63A1A-FF85-4D7B-A0D4-D22EA757833A}"/>
    <dgm:cxn modelId="{50AD5A99-1EBF-4B20-BF66-977168246CC1}" type="presOf" srcId="{F5A872A6-943C-4FDA-B247-20AD6D9AECA9}" destId="{D0FB38AC-8977-4A2F-82C4-70B62B01604A}" srcOrd="0" destOrd="0" presId="urn:microsoft.com/office/officeart/2005/8/layout/vList6"/>
    <dgm:cxn modelId="{C9FF1CB2-02B4-4EBB-B9C5-9F59604091D5}" type="presOf" srcId="{8D93CFA2-110F-458B-8F69-BCCE9AA01886}" destId="{7A70A426-9C88-4056-817D-1AEA5BEEA8BB}" srcOrd="0" destOrd="1" presId="urn:microsoft.com/office/officeart/2005/8/layout/vList6"/>
    <dgm:cxn modelId="{F73BDF50-7D7A-49CA-8056-2BCF600D429B}" srcId="{F5A872A6-943C-4FDA-B247-20AD6D9AECA9}" destId="{97EEB030-945F-4581-B84E-0859D407465F}" srcOrd="1" destOrd="0" parTransId="{F5BA0ABE-DD2D-4C7E-B7DC-7885E028FFDA}" sibTransId="{2D9371D7-C7A1-4D66-8B1A-315905F19138}"/>
    <dgm:cxn modelId="{5C69DAC9-1BCF-4D0D-9FBC-FA558D2ABE01}" type="presOf" srcId="{97EEB030-945F-4581-B84E-0859D407465F}" destId="{68DD3B81-51C5-4E26-91A1-6E8A66357438}" srcOrd="0" destOrd="1" presId="urn:microsoft.com/office/officeart/2005/8/layout/vList6"/>
    <dgm:cxn modelId="{F828ED2E-DD46-49E9-9E4D-F1EEA32028D4}" type="presOf" srcId="{D4141342-5766-42B3-BDCA-CEF4738D693E}" destId="{9F52A5ED-C8E7-4E37-B000-70FCF32B27D1}" srcOrd="0" destOrd="1" presId="urn:microsoft.com/office/officeart/2005/8/layout/vList6"/>
    <dgm:cxn modelId="{2F55981F-EA42-40C7-AB27-4CA8FD1EBABE}" type="presOf" srcId="{43FF9305-E4DD-463B-9063-DB14AAA4E2F0}" destId="{68DD3B81-51C5-4E26-91A1-6E8A66357438}" srcOrd="0" destOrd="0" presId="urn:microsoft.com/office/officeart/2005/8/layout/vList6"/>
    <dgm:cxn modelId="{204E80FD-90ED-419D-A95B-B642A4990E8A}" srcId="{F5A872A6-943C-4FDA-B247-20AD6D9AECA9}" destId="{43FF9305-E4DD-463B-9063-DB14AAA4E2F0}" srcOrd="0" destOrd="0" parTransId="{95D55505-EFDB-4F9E-BA33-F134CB7AE56F}" sibTransId="{2887AAF6-75AB-4D86-A545-B16DFCCFE895}"/>
    <dgm:cxn modelId="{3F3D04DB-C290-4A11-BB85-FCF122C658FF}" srcId="{12AD9C33-C00B-4632-BDB3-C5031DC7CD5C}" destId="{8D93CFA2-110F-458B-8F69-BCCE9AA01886}" srcOrd="1" destOrd="0" parTransId="{B3754A91-5C06-4CFF-838E-CA525723DBFD}" sibTransId="{49B4FE08-E4CF-4365-AC7C-1C822E2A7F66}"/>
    <dgm:cxn modelId="{638CF79C-41D1-4694-83E2-3FCEE25A171D}" srcId="{67595A7C-2A97-4111-A152-3A0A44DE97ED}" destId="{7C72002E-B226-4BB2-9513-7E2758EACF6A}" srcOrd="0" destOrd="0" parTransId="{DF67B630-B52B-4B5F-9575-FFB090B066FE}" sibTransId="{4AD0AE5D-22B4-40F7-A789-124686FB7257}"/>
    <dgm:cxn modelId="{744AABE2-A4D2-48E0-BFA7-8949CBEA3682}" type="presOf" srcId="{5B0788A4-A414-4E70-8F82-5F20F7FC1EB5}" destId="{2DBFCCF7-1EEC-4022-95D7-6DD7EEA7F44C}" srcOrd="0" destOrd="0" presId="urn:microsoft.com/office/officeart/2005/8/layout/vList6"/>
    <dgm:cxn modelId="{FA64A4CD-AA59-4068-9699-9B04B87C7F60}" srcId="{6F483FBA-A814-4FFE-A1D4-5CB82567C32E}" destId="{30526409-2FEF-4DE1-B5D1-B7E483D2DC1C}" srcOrd="0" destOrd="0" parTransId="{28FEEC26-AEB8-407D-845B-C19C66C06FDB}" sibTransId="{1918799C-398E-453C-B506-9D98A0EC4809}"/>
    <dgm:cxn modelId="{72209544-8F85-4E03-82CD-F6E364272545}" type="presOf" srcId="{65B27117-6B27-4BD8-96E8-87DA85F30A69}" destId="{A2FB6BBB-32B2-4C89-AEEB-96566ABF866D}" srcOrd="0" destOrd="0" presId="urn:microsoft.com/office/officeart/2005/8/layout/vList6"/>
    <dgm:cxn modelId="{014E4E66-E360-4E05-B525-8CB5B1594212}" type="presOf" srcId="{7EEAC979-B8C4-4B50-92E3-3B5D469ACA14}" destId="{2DBFCCF7-1EEC-4022-95D7-6DD7EEA7F44C}" srcOrd="0" destOrd="1" presId="urn:microsoft.com/office/officeart/2005/8/layout/vList6"/>
    <dgm:cxn modelId="{F9FE5BFC-1A4B-4195-A27B-D15DF6D7F220}" srcId="{32FC2C51-0694-4260-85C8-39FF5C8B794A}" destId="{65B27117-6B27-4BD8-96E8-87DA85F30A69}" srcOrd="3" destOrd="0" parTransId="{00A24A31-D535-4BE6-BCFA-F35DA4330CB8}" sibTransId="{1CD9D46C-1A25-446D-BE4B-83BA66FEEB52}"/>
    <dgm:cxn modelId="{07D8A2CD-5610-4568-BFC8-0BDE41FCAA14}" type="presOf" srcId="{7C72002E-B226-4BB2-9513-7E2758EACF6A}" destId="{9F52A5ED-C8E7-4E37-B000-70FCF32B27D1}" srcOrd="0" destOrd="0" presId="urn:microsoft.com/office/officeart/2005/8/layout/vList6"/>
    <dgm:cxn modelId="{5CF4F5D7-3ECF-428A-AA97-B3DF00E8A6DE}" type="presOf" srcId="{12AD9C33-C00B-4632-BDB3-C5031DC7CD5C}" destId="{66B8FF1D-3128-4745-A8E1-93DB9AD80151}" srcOrd="0" destOrd="0" presId="urn:microsoft.com/office/officeart/2005/8/layout/vList6"/>
    <dgm:cxn modelId="{1879CBE7-8538-4AD8-9A28-DFA743CBD574}" type="presOf" srcId="{6F483FBA-A814-4FFE-A1D4-5CB82567C32E}" destId="{ECD5FACE-26A6-44AA-8C7A-6A83DBD72F2C}" srcOrd="0" destOrd="0" presId="urn:microsoft.com/office/officeart/2005/8/layout/vList6"/>
    <dgm:cxn modelId="{95E1828D-2306-430E-8471-86F502D38E2E}" srcId="{32FC2C51-0694-4260-85C8-39FF5C8B794A}" destId="{12AD9C33-C00B-4632-BDB3-C5031DC7CD5C}" srcOrd="2" destOrd="0" parTransId="{C1F2676C-FEBB-462F-9D8E-9511048988C6}" sibTransId="{0C5EB7FF-FCE2-47EC-A963-F15CA993D2C2}"/>
    <dgm:cxn modelId="{0487BCDE-F194-42DF-BB17-ABD2E31F7458}" type="presOf" srcId="{32FC2C51-0694-4260-85C8-39FF5C8B794A}" destId="{53124997-A7FF-4B00-9F50-6EAF5CE3F548}" srcOrd="0" destOrd="0" presId="urn:microsoft.com/office/officeart/2005/8/layout/vList6"/>
    <dgm:cxn modelId="{7AE1E1B5-D5BD-41C6-925E-6C24A3AC69B3}" srcId="{67595A7C-2A97-4111-A152-3A0A44DE97ED}" destId="{D4141342-5766-42B3-BDCA-CEF4738D693E}" srcOrd="1" destOrd="0" parTransId="{50F02F07-AEA9-47D7-B3DE-1DC9EE9AC7DB}" sibTransId="{C3E6420C-5624-40B9-AF19-F974A522DC8C}"/>
    <dgm:cxn modelId="{A0439DAA-0BF3-4F89-A2B0-E3025AFA64D5}" type="presParOf" srcId="{53124997-A7FF-4B00-9F50-6EAF5CE3F548}" destId="{D2D175B9-125F-4B54-9C4A-B9F4497BFCBD}" srcOrd="0" destOrd="0" presId="urn:microsoft.com/office/officeart/2005/8/layout/vList6"/>
    <dgm:cxn modelId="{C5BE6577-BBF2-474C-924C-E42165FF5DE7}" type="presParOf" srcId="{D2D175B9-125F-4B54-9C4A-B9F4497BFCBD}" destId="{DC26BF42-B6C4-43A5-A419-A19E31779EA0}" srcOrd="0" destOrd="0" presId="urn:microsoft.com/office/officeart/2005/8/layout/vList6"/>
    <dgm:cxn modelId="{43B88852-D800-4BBF-8891-689574CDFD50}" type="presParOf" srcId="{D2D175B9-125F-4B54-9C4A-B9F4497BFCBD}" destId="{9F52A5ED-C8E7-4E37-B000-70FCF32B27D1}" srcOrd="1" destOrd="0" presId="urn:microsoft.com/office/officeart/2005/8/layout/vList6"/>
    <dgm:cxn modelId="{D5F32640-63AA-46FF-8556-884D673AEFE8}" type="presParOf" srcId="{53124997-A7FF-4B00-9F50-6EAF5CE3F548}" destId="{A98167EE-7FCE-4FFE-A6CE-12E027F1E4C3}" srcOrd="1" destOrd="0" presId="urn:microsoft.com/office/officeart/2005/8/layout/vList6"/>
    <dgm:cxn modelId="{50E8B8BB-5AE5-46C5-8065-8E02E11771EA}" type="presParOf" srcId="{53124997-A7FF-4B00-9F50-6EAF5CE3F548}" destId="{F12BC1F1-FCEF-4095-80E7-80B6C90933D1}" srcOrd="2" destOrd="0" presId="urn:microsoft.com/office/officeart/2005/8/layout/vList6"/>
    <dgm:cxn modelId="{ABC7D7A9-6F27-4C8F-8F91-AD2B00ED76AF}" type="presParOf" srcId="{F12BC1F1-FCEF-4095-80E7-80B6C90933D1}" destId="{D0FB38AC-8977-4A2F-82C4-70B62B01604A}" srcOrd="0" destOrd="0" presId="urn:microsoft.com/office/officeart/2005/8/layout/vList6"/>
    <dgm:cxn modelId="{FD607CD2-93D1-4949-A0BB-763A02351A41}" type="presParOf" srcId="{F12BC1F1-FCEF-4095-80E7-80B6C90933D1}" destId="{68DD3B81-51C5-4E26-91A1-6E8A66357438}" srcOrd="1" destOrd="0" presId="urn:microsoft.com/office/officeart/2005/8/layout/vList6"/>
    <dgm:cxn modelId="{891859BD-4B6F-4999-836D-43363F32C30E}" type="presParOf" srcId="{53124997-A7FF-4B00-9F50-6EAF5CE3F548}" destId="{7B32115C-338D-47F3-939C-6CBFAC012CB5}" srcOrd="3" destOrd="0" presId="urn:microsoft.com/office/officeart/2005/8/layout/vList6"/>
    <dgm:cxn modelId="{E2D52F89-0F6A-4E9A-B5D9-5A9BC8789CA2}" type="presParOf" srcId="{53124997-A7FF-4B00-9F50-6EAF5CE3F548}" destId="{4E88C3D9-C550-4FDF-8FD6-34451A53F180}" srcOrd="4" destOrd="0" presId="urn:microsoft.com/office/officeart/2005/8/layout/vList6"/>
    <dgm:cxn modelId="{4B8C215E-CD8B-4D60-B624-3E2BF08FDAEE}" type="presParOf" srcId="{4E88C3D9-C550-4FDF-8FD6-34451A53F180}" destId="{66B8FF1D-3128-4745-A8E1-93DB9AD80151}" srcOrd="0" destOrd="0" presId="urn:microsoft.com/office/officeart/2005/8/layout/vList6"/>
    <dgm:cxn modelId="{342A7EA6-969B-40AA-BE55-012C95CBDD83}" type="presParOf" srcId="{4E88C3D9-C550-4FDF-8FD6-34451A53F180}" destId="{7A70A426-9C88-4056-817D-1AEA5BEEA8BB}" srcOrd="1" destOrd="0" presId="urn:microsoft.com/office/officeart/2005/8/layout/vList6"/>
    <dgm:cxn modelId="{218046D9-EBEB-4DC5-98CD-BDEDDC36C632}" type="presParOf" srcId="{53124997-A7FF-4B00-9F50-6EAF5CE3F548}" destId="{757C4378-F1D0-41D9-92E3-698F34E41A29}" srcOrd="5" destOrd="0" presId="urn:microsoft.com/office/officeart/2005/8/layout/vList6"/>
    <dgm:cxn modelId="{1E860B1F-4486-48A0-9A13-D49239430DC3}" type="presParOf" srcId="{53124997-A7FF-4B00-9F50-6EAF5CE3F548}" destId="{00F5D1B4-181B-4216-9C2B-BC40F77FF2BA}" srcOrd="6" destOrd="0" presId="urn:microsoft.com/office/officeart/2005/8/layout/vList6"/>
    <dgm:cxn modelId="{F46628F3-6D26-4A39-9AB8-1858AF17ED01}" type="presParOf" srcId="{00F5D1B4-181B-4216-9C2B-BC40F77FF2BA}" destId="{A2FB6BBB-32B2-4C89-AEEB-96566ABF866D}" srcOrd="0" destOrd="0" presId="urn:microsoft.com/office/officeart/2005/8/layout/vList6"/>
    <dgm:cxn modelId="{5C6D1474-CAA3-4CE5-934C-86D20ED1D8C5}" type="presParOf" srcId="{00F5D1B4-181B-4216-9C2B-BC40F77FF2BA}" destId="{2DBFCCF7-1EEC-4022-95D7-6DD7EEA7F44C}" srcOrd="1" destOrd="0" presId="urn:microsoft.com/office/officeart/2005/8/layout/vList6"/>
    <dgm:cxn modelId="{9882388D-AF1A-4215-99AD-0E303A428FED}" type="presParOf" srcId="{53124997-A7FF-4B00-9F50-6EAF5CE3F548}" destId="{1CF8ADE6-799A-4556-8621-9BE99769E013}" srcOrd="7" destOrd="0" presId="urn:microsoft.com/office/officeart/2005/8/layout/vList6"/>
    <dgm:cxn modelId="{9C7D1DCE-9167-4C91-AB74-90867441F03E}" type="presParOf" srcId="{53124997-A7FF-4B00-9F50-6EAF5CE3F548}" destId="{73BE771B-CCF7-4574-96C8-F332A796CEFB}" srcOrd="8" destOrd="0" presId="urn:microsoft.com/office/officeart/2005/8/layout/vList6"/>
    <dgm:cxn modelId="{D7837F65-77ED-43A6-A5E4-5CD9AE2542CF}" type="presParOf" srcId="{73BE771B-CCF7-4574-96C8-F332A796CEFB}" destId="{ECD5FACE-26A6-44AA-8C7A-6A83DBD72F2C}" srcOrd="0" destOrd="0" presId="urn:microsoft.com/office/officeart/2005/8/layout/vList6"/>
    <dgm:cxn modelId="{3A72B97E-7458-459F-A4BC-9BBCCF1F8D14}" type="presParOf" srcId="{73BE771B-CCF7-4574-96C8-F332A796CEFB}" destId="{50CD9BD8-3874-4320-8C45-6170A5BC7A3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2A5ED-C8E7-4E37-B000-70FCF32B27D1}">
      <dsp:nvSpPr>
        <dsp:cNvPr id="0" name=""/>
        <dsp:cNvSpPr/>
      </dsp:nvSpPr>
      <dsp:spPr>
        <a:xfrm>
          <a:off x="2133599" y="0"/>
          <a:ext cx="5879494" cy="691173"/>
        </a:xfrm>
        <a:prstGeom prst="rightArrow">
          <a:avLst>
            <a:gd name="adj1" fmla="val 75000"/>
            <a:gd name="adj2" fmla="val 50000"/>
          </a:avLst>
        </a:prstGeom>
        <a:solidFill>
          <a:schemeClr val="accent5">
            <a:alpha val="90000"/>
          </a:schemeClr>
        </a:solidFill>
        <a:ln w="25400" cap="flat" cmpd="sng" algn="ctr">
          <a:noFill/>
          <a:prstDash val="solid"/>
        </a:ln>
        <a:effectLst>
          <a:outerShdw blurRad="76200" dir="19200000" sx="102000" sy="102000" kx="-1200000" algn="bl" rotWithShape="0">
            <a:prstClr val="black">
              <a:alpha val="24000"/>
            </a:prstClr>
          </a:outerShdw>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bg1"/>
              </a:solidFill>
            </a:rPr>
            <a:t>“Begin with the End in Mind”</a:t>
          </a:r>
        </a:p>
        <a:p>
          <a:pPr marL="171450" lvl="1" indent="-171450" algn="l" defTabSz="711200">
            <a:lnSpc>
              <a:spcPct val="90000"/>
            </a:lnSpc>
            <a:spcBef>
              <a:spcPct val="0"/>
            </a:spcBef>
            <a:spcAft>
              <a:spcPct val="15000"/>
            </a:spcAft>
            <a:buChar char="•"/>
          </a:pPr>
          <a:r>
            <a:rPr lang="en-US" sz="1600" b="1" kern="1200" dirty="0">
              <a:solidFill>
                <a:schemeClr val="bg1"/>
              </a:solidFill>
            </a:rPr>
            <a:t>Organize project scope and develop project charter.</a:t>
          </a:r>
        </a:p>
      </dsp:txBody>
      <dsp:txXfrm>
        <a:off x="2133599" y="86397"/>
        <a:ext cx="5620304" cy="518379"/>
      </dsp:txXfrm>
    </dsp:sp>
    <dsp:sp modelId="{DC26BF42-B6C4-43A5-A419-A19E31779EA0}">
      <dsp:nvSpPr>
        <dsp:cNvPr id="0" name=""/>
        <dsp:cNvSpPr/>
      </dsp:nvSpPr>
      <dsp:spPr>
        <a:xfrm>
          <a:off x="94752" y="58218"/>
          <a:ext cx="2022978" cy="573969"/>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accent5">
                  <a:lumMod val="20000"/>
                  <a:lumOff val="80000"/>
                </a:schemeClr>
              </a:solidFill>
            </a:rPr>
            <a:t>Define</a:t>
          </a:r>
        </a:p>
      </dsp:txBody>
      <dsp:txXfrm>
        <a:off x="122771" y="86237"/>
        <a:ext cx="1966940" cy="517931"/>
      </dsp:txXfrm>
    </dsp:sp>
    <dsp:sp modelId="{68DD3B81-51C5-4E26-91A1-6E8A66357438}">
      <dsp:nvSpPr>
        <dsp:cNvPr id="0" name=""/>
        <dsp:cNvSpPr/>
      </dsp:nvSpPr>
      <dsp:spPr>
        <a:xfrm>
          <a:off x="2148441" y="748909"/>
          <a:ext cx="5879494" cy="691173"/>
        </a:xfrm>
        <a:prstGeom prst="rightArrow">
          <a:avLst>
            <a:gd name="adj1" fmla="val 75000"/>
            <a:gd name="adj2" fmla="val 50000"/>
          </a:avLst>
        </a:prstGeom>
        <a:solidFill>
          <a:schemeClr val="accent5">
            <a:alpha val="90000"/>
          </a:schemeClr>
        </a:solidFill>
        <a:ln w="25400" cap="flat" cmpd="sng" algn="ctr">
          <a:noFill/>
          <a:prstDash val="solid"/>
        </a:ln>
        <a:effectLst>
          <a:outerShdw blurRad="76200" dir="19200000" sx="102000" sy="102000" kx="-1200000" algn="bl" rotWithShape="0">
            <a:prstClr val="black">
              <a:alpha val="24000"/>
            </a:prstClr>
          </a:outerShdw>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bg1"/>
              </a:solidFill>
            </a:rPr>
            <a:t>Determine the “Current State” process</a:t>
          </a:r>
        </a:p>
        <a:p>
          <a:pPr marL="171450" lvl="1" indent="-171450" algn="l" defTabSz="711200">
            <a:lnSpc>
              <a:spcPct val="90000"/>
            </a:lnSpc>
            <a:spcBef>
              <a:spcPct val="0"/>
            </a:spcBef>
            <a:spcAft>
              <a:spcPct val="15000"/>
            </a:spcAft>
            <a:buChar char="•"/>
          </a:pPr>
          <a:r>
            <a:rPr lang="en-US" sz="1600" b="1" kern="1200" dirty="0">
              <a:solidFill>
                <a:schemeClr val="bg1"/>
              </a:solidFill>
            </a:rPr>
            <a:t>Opinion of the experts</a:t>
          </a:r>
        </a:p>
      </dsp:txBody>
      <dsp:txXfrm>
        <a:off x="2148441" y="835306"/>
        <a:ext cx="5620304" cy="518379"/>
      </dsp:txXfrm>
    </dsp:sp>
    <dsp:sp modelId="{D0FB38AC-8977-4A2F-82C4-70B62B01604A}">
      <dsp:nvSpPr>
        <dsp:cNvPr id="0" name=""/>
        <dsp:cNvSpPr/>
      </dsp:nvSpPr>
      <dsp:spPr>
        <a:xfrm>
          <a:off x="94752" y="794758"/>
          <a:ext cx="2022978" cy="573969"/>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accent5">
                  <a:lumMod val="20000"/>
                  <a:lumOff val="80000"/>
                </a:schemeClr>
              </a:solidFill>
            </a:rPr>
            <a:t>Measure</a:t>
          </a:r>
        </a:p>
      </dsp:txBody>
      <dsp:txXfrm>
        <a:off x="122771" y="822777"/>
        <a:ext cx="1966940" cy="517931"/>
      </dsp:txXfrm>
    </dsp:sp>
    <dsp:sp modelId="{7A70A426-9C88-4056-817D-1AEA5BEEA8BB}">
      <dsp:nvSpPr>
        <dsp:cNvPr id="0" name=""/>
        <dsp:cNvSpPr/>
      </dsp:nvSpPr>
      <dsp:spPr>
        <a:xfrm>
          <a:off x="2145954" y="1456510"/>
          <a:ext cx="5885241" cy="689956"/>
        </a:xfrm>
        <a:prstGeom prst="rightArrow">
          <a:avLst>
            <a:gd name="adj1" fmla="val 75000"/>
            <a:gd name="adj2" fmla="val 50000"/>
          </a:avLst>
        </a:prstGeom>
        <a:solidFill>
          <a:schemeClr val="accent5">
            <a:alpha val="90000"/>
          </a:schemeClr>
        </a:solidFill>
        <a:ln w="25400" cap="flat" cmpd="sng" algn="ctr">
          <a:noFill/>
          <a:prstDash val="solid"/>
        </a:ln>
        <a:effectLst>
          <a:outerShdw blurRad="76200" dir="19200000" sx="102000" sy="102000" kx="-1200000" algn="bl" rotWithShape="0">
            <a:prstClr val="black">
              <a:alpha val="24000"/>
            </a:prstClr>
          </a:outerShdw>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bg1"/>
              </a:solidFill>
            </a:rPr>
            <a:t>Put the process under the microscope and beat it up!</a:t>
          </a:r>
        </a:p>
        <a:p>
          <a:pPr marL="171450" lvl="1" indent="-171450" algn="l" defTabSz="711200">
            <a:lnSpc>
              <a:spcPct val="90000"/>
            </a:lnSpc>
            <a:spcBef>
              <a:spcPct val="0"/>
            </a:spcBef>
            <a:spcAft>
              <a:spcPct val="15000"/>
            </a:spcAft>
            <a:buChar char="•"/>
          </a:pPr>
          <a:r>
            <a:rPr lang="en-US" sz="1600" b="1" kern="1200" dirty="0">
              <a:solidFill>
                <a:schemeClr val="bg1"/>
              </a:solidFill>
            </a:rPr>
            <a:t>Collect data to confirm/deny opinions</a:t>
          </a:r>
        </a:p>
      </dsp:txBody>
      <dsp:txXfrm>
        <a:off x="2145954" y="1542755"/>
        <a:ext cx="5626508" cy="517467"/>
      </dsp:txXfrm>
    </dsp:sp>
    <dsp:sp modelId="{66B8FF1D-3128-4745-A8E1-93DB9AD80151}">
      <dsp:nvSpPr>
        <dsp:cNvPr id="0" name=""/>
        <dsp:cNvSpPr/>
      </dsp:nvSpPr>
      <dsp:spPr>
        <a:xfrm>
          <a:off x="82763" y="1464895"/>
          <a:ext cx="2023750" cy="649606"/>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accent5">
                  <a:lumMod val="20000"/>
                  <a:lumOff val="80000"/>
                </a:schemeClr>
              </a:solidFill>
            </a:rPr>
            <a:t>Analyze</a:t>
          </a:r>
        </a:p>
      </dsp:txBody>
      <dsp:txXfrm>
        <a:off x="114474" y="1496606"/>
        <a:ext cx="1960328" cy="586184"/>
      </dsp:txXfrm>
    </dsp:sp>
    <dsp:sp modelId="{2DBFCCF7-1EEC-4022-95D7-6DD7EEA7F44C}">
      <dsp:nvSpPr>
        <dsp:cNvPr id="0" name=""/>
        <dsp:cNvSpPr/>
      </dsp:nvSpPr>
      <dsp:spPr>
        <a:xfrm>
          <a:off x="2146557" y="2139550"/>
          <a:ext cx="5885241" cy="691173"/>
        </a:xfrm>
        <a:prstGeom prst="rightArrow">
          <a:avLst>
            <a:gd name="adj1" fmla="val 75000"/>
            <a:gd name="adj2" fmla="val 50000"/>
          </a:avLst>
        </a:prstGeom>
        <a:solidFill>
          <a:schemeClr val="accent5">
            <a:alpha val="90000"/>
          </a:schemeClr>
        </a:solidFill>
        <a:ln w="25400" cap="flat" cmpd="sng" algn="ctr">
          <a:noFill/>
          <a:prstDash val="solid"/>
        </a:ln>
        <a:effectLst>
          <a:outerShdw blurRad="76200" dir="19200000" sx="102000" sy="102000" kx="-1200000" algn="bl" rotWithShape="0">
            <a:prstClr val="black">
              <a:alpha val="24000"/>
            </a:prstClr>
          </a:outerShdw>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bg1"/>
              </a:solidFill>
            </a:rPr>
            <a:t>Manipulate process to improve</a:t>
          </a:r>
        </a:p>
        <a:p>
          <a:pPr marL="171450" lvl="1" indent="-171450" algn="l" defTabSz="711200">
            <a:lnSpc>
              <a:spcPct val="90000"/>
            </a:lnSpc>
            <a:spcBef>
              <a:spcPct val="0"/>
            </a:spcBef>
            <a:spcAft>
              <a:spcPct val="15000"/>
            </a:spcAft>
            <a:buChar char="•"/>
          </a:pPr>
          <a:r>
            <a:rPr lang="en-US" sz="1600" b="1" kern="1200" dirty="0">
              <a:solidFill>
                <a:schemeClr val="bg1"/>
              </a:solidFill>
            </a:rPr>
            <a:t>Create desired “Future State”</a:t>
          </a:r>
        </a:p>
      </dsp:txBody>
      <dsp:txXfrm>
        <a:off x="2146557" y="2225947"/>
        <a:ext cx="5626051" cy="518379"/>
      </dsp:txXfrm>
    </dsp:sp>
    <dsp:sp modelId="{A2FB6BBB-32B2-4C89-AEEB-96566ABF866D}">
      <dsp:nvSpPr>
        <dsp:cNvPr id="0" name=""/>
        <dsp:cNvSpPr/>
      </dsp:nvSpPr>
      <dsp:spPr>
        <a:xfrm>
          <a:off x="90860" y="2162971"/>
          <a:ext cx="2024955" cy="644331"/>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accent5">
                  <a:lumMod val="20000"/>
                  <a:lumOff val="80000"/>
                </a:schemeClr>
              </a:solidFill>
            </a:rPr>
            <a:t>Improve</a:t>
          </a:r>
        </a:p>
      </dsp:txBody>
      <dsp:txXfrm>
        <a:off x="122314" y="2194425"/>
        <a:ext cx="1962047" cy="581423"/>
      </dsp:txXfrm>
    </dsp:sp>
    <dsp:sp modelId="{50CD9BD8-3874-4320-8C45-6170A5BC7A36}">
      <dsp:nvSpPr>
        <dsp:cNvPr id="0" name=""/>
        <dsp:cNvSpPr/>
      </dsp:nvSpPr>
      <dsp:spPr>
        <a:xfrm>
          <a:off x="2146557" y="2846858"/>
          <a:ext cx="5885241" cy="691173"/>
        </a:xfrm>
        <a:prstGeom prst="rightArrow">
          <a:avLst>
            <a:gd name="adj1" fmla="val 75000"/>
            <a:gd name="adj2" fmla="val 50000"/>
          </a:avLst>
        </a:prstGeom>
        <a:solidFill>
          <a:schemeClr val="accent5">
            <a:alpha val="90000"/>
          </a:schemeClr>
        </a:solidFill>
        <a:ln w="25400" cap="flat" cmpd="sng" algn="ctr">
          <a:noFill/>
          <a:prstDash val="solid"/>
        </a:ln>
        <a:effectLst>
          <a:outerShdw blurRad="76200" dir="19200000" sx="102000" sy="102000" kx="-1200000" algn="bl" rotWithShape="0">
            <a:prstClr val="black">
              <a:alpha val="24000"/>
            </a:prstClr>
          </a:outerShdw>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bg1"/>
              </a:solidFill>
            </a:rPr>
            <a:t>Develop procedures and controls</a:t>
          </a:r>
        </a:p>
        <a:p>
          <a:pPr marL="171450" lvl="1" indent="-171450" algn="l" defTabSz="711200">
            <a:lnSpc>
              <a:spcPct val="90000"/>
            </a:lnSpc>
            <a:spcBef>
              <a:spcPct val="0"/>
            </a:spcBef>
            <a:spcAft>
              <a:spcPct val="15000"/>
            </a:spcAft>
            <a:buChar char="•"/>
          </a:pPr>
          <a:r>
            <a:rPr lang="en-US" sz="1600" b="1" kern="1200" dirty="0">
              <a:solidFill>
                <a:schemeClr val="bg1"/>
              </a:solidFill>
            </a:rPr>
            <a:t>Sustain the gains</a:t>
          </a:r>
        </a:p>
      </dsp:txBody>
      <dsp:txXfrm>
        <a:off x="2146557" y="2933255"/>
        <a:ext cx="5626051" cy="518379"/>
      </dsp:txXfrm>
    </dsp:sp>
    <dsp:sp modelId="{ECD5FACE-26A6-44AA-8C7A-6A83DBD72F2C}">
      <dsp:nvSpPr>
        <dsp:cNvPr id="0" name=""/>
        <dsp:cNvSpPr/>
      </dsp:nvSpPr>
      <dsp:spPr>
        <a:xfrm>
          <a:off x="90860" y="2905460"/>
          <a:ext cx="2024955" cy="573969"/>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accent5">
                  <a:lumMod val="20000"/>
                  <a:lumOff val="80000"/>
                </a:schemeClr>
              </a:solidFill>
            </a:rPr>
            <a:t>Control</a:t>
          </a:r>
        </a:p>
      </dsp:txBody>
      <dsp:txXfrm>
        <a:off x="118879" y="2933479"/>
        <a:ext cx="1968917" cy="51793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5733" tIns="47866" rIns="95733" bIns="47866" numCol="1" anchor="t" anchorCtr="0" compatLnSpc="1">
            <a:prstTxWarp prst="textNoShape">
              <a:avLst/>
            </a:prstTxWarp>
          </a:bodyPr>
          <a:lstStyle>
            <a:lvl1pPr eaLnBrk="0" hangingPunct="0">
              <a:spcAft>
                <a:spcPct val="0"/>
              </a:spcAft>
              <a:buClrTx/>
              <a:buFontTx/>
              <a:buNone/>
              <a:defRPr sz="1300" b="0">
                <a:latin typeface="Arial" charset="0"/>
                <a:ea typeface="ＭＳ Ｐゴシック" charset="-128"/>
                <a:cs typeface="+mn-cs"/>
              </a:defRPr>
            </a:lvl1pPr>
          </a:lstStyle>
          <a:p>
            <a:pPr>
              <a:defRPr/>
            </a:pPr>
            <a:endParaRPr lang="en-US" dirty="0"/>
          </a:p>
        </p:txBody>
      </p:sp>
      <p:sp>
        <p:nvSpPr>
          <p:cNvPr id="28675" name="Rectangle 3"/>
          <p:cNvSpPr>
            <a:spLocks noGrp="1" noChangeArrowheads="1"/>
          </p:cNvSpPr>
          <p:nvPr>
            <p:ph type="dt" sz="quarter" idx="1"/>
          </p:nvPr>
        </p:nvSpPr>
        <p:spPr bwMode="auto">
          <a:xfrm>
            <a:off x="4143587" y="0"/>
            <a:ext cx="3169920" cy="480388"/>
          </a:xfrm>
          <a:prstGeom prst="rect">
            <a:avLst/>
          </a:prstGeom>
          <a:noFill/>
          <a:ln w="9525">
            <a:noFill/>
            <a:miter lim="800000"/>
            <a:headEnd/>
            <a:tailEnd/>
          </a:ln>
          <a:effectLst/>
        </p:spPr>
        <p:txBody>
          <a:bodyPr vert="horz" wrap="square" lIns="95733" tIns="47866" rIns="95733" bIns="47866" numCol="1" anchor="t" anchorCtr="0" compatLnSpc="1">
            <a:prstTxWarp prst="textNoShape">
              <a:avLst/>
            </a:prstTxWarp>
          </a:bodyPr>
          <a:lstStyle>
            <a:lvl1pPr algn="r" eaLnBrk="0" hangingPunct="0">
              <a:spcAft>
                <a:spcPct val="0"/>
              </a:spcAft>
              <a:buClrTx/>
              <a:buFontTx/>
              <a:buNone/>
              <a:defRPr sz="1300" b="0">
                <a:latin typeface="Arial" charset="0"/>
                <a:ea typeface="ＭＳ Ｐゴシック" charset="-128"/>
                <a:cs typeface="+mn-cs"/>
              </a:defRPr>
            </a:lvl1pPr>
          </a:lstStyle>
          <a:p>
            <a:pPr>
              <a:defRPr/>
            </a:pPr>
            <a:endParaRPr lang="en-US" dirty="0"/>
          </a:p>
        </p:txBody>
      </p:sp>
      <p:sp>
        <p:nvSpPr>
          <p:cNvPr id="28676" name="Rectangle 4"/>
          <p:cNvSpPr>
            <a:spLocks noGrp="1" noChangeArrowheads="1"/>
          </p:cNvSpPr>
          <p:nvPr>
            <p:ph type="ftr" sz="quarter" idx="2"/>
          </p:nvPr>
        </p:nvSpPr>
        <p:spPr bwMode="auto">
          <a:xfrm>
            <a:off x="0" y="9119173"/>
            <a:ext cx="3169920" cy="480388"/>
          </a:xfrm>
          <a:prstGeom prst="rect">
            <a:avLst/>
          </a:prstGeom>
          <a:noFill/>
          <a:ln w="9525">
            <a:noFill/>
            <a:miter lim="800000"/>
            <a:headEnd/>
            <a:tailEnd/>
          </a:ln>
          <a:effectLst/>
        </p:spPr>
        <p:txBody>
          <a:bodyPr vert="horz" wrap="square" lIns="95733" tIns="47866" rIns="95733" bIns="47866" numCol="1" anchor="b" anchorCtr="0" compatLnSpc="1">
            <a:prstTxWarp prst="textNoShape">
              <a:avLst/>
            </a:prstTxWarp>
          </a:bodyPr>
          <a:lstStyle>
            <a:lvl1pPr eaLnBrk="0" hangingPunct="0">
              <a:spcAft>
                <a:spcPct val="0"/>
              </a:spcAft>
              <a:buClrTx/>
              <a:buFontTx/>
              <a:buNone/>
              <a:defRPr sz="1300" b="0">
                <a:latin typeface="Arial" charset="0"/>
                <a:ea typeface="ＭＳ Ｐゴシック" charset="-128"/>
                <a:cs typeface="+mn-cs"/>
              </a:defRPr>
            </a:lvl1pPr>
          </a:lstStyle>
          <a:p>
            <a:pPr>
              <a:defRPr/>
            </a:pPr>
            <a:endParaRPr lang="en-US" dirty="0"/>
          </a:p>
        </p:txBody>
      </p:sp>
      <p:sp>
        <p:nvSpPr>
          <p:cNvPr id="28677" name="Rectangle 5"/>
          <p:cNvSpPr>
            <a:spLocks noGrp="1" noChangeArrowheads="1"/>
          </p:cNvSpPr>
          <p:nvPr>
            <p:ph type="sldNum" sz="quarter" idx="3"/>
          </p:nvPr>
        </p:nvSpPr>
        <p:spPr bwMode="auto">
          <a:xfrm>
            <a:off x="4143587" y="9119173"/>
            <a:ext cx="3169920" cy="480388"/>
          </a:xfrm>
          <a:prstGeom prst="rect">
            <a:avLst/>
          </a:prstGeom>
          <a:noFill/>
          <a:ln w="9525">
            <a:noFill/>
            <a:miter lim="800000"/>
            <a:headEnd/>
            <a:tailEnd/>
          </a:ln>
          <a:effectLst/>
        </p:spPr>
        <p:txBody>
          <a:bodyPr vert="horz" wrap="square" lIns="95733" tIns="47866" rIns="95733" bIns="47866" numCol="1" anchor="b" anchorCtr="0" compatLnSpc="1">
            <a:prstTxWarp prst="textNoShape">
              <a:avLst/>
            </a:prstTxWarp>
          </a:bodyPr>
          <a:lstStyle>
            <a:lvl1pPr algn="r" eaLnBrk="0" hangingPunct="0">
              <a:spcAft>
                <a:spcPct val="0"/>
              </a:spcAft>
              <a:buClrTx/>
              <a:buFontTx/>
              <a:buNone/>
              <a:defRPr sz="1300" b="0">
                <a:latin typeface="Arial" charset="0"/>
                <a:ea typeface="ＭＳ Ｐゴシック" charset="-128"/>
                <a:cs typeface="+mn-cs"/>
              </a:defRPr>
            </a:lvl1pPr>
          </a:lstStyle>
          <a:p>
            <a:pPr>
              <a:defRPr/>
            </a:pPr>
            <a:fld id="{03071235-E6A2-4318-B83E-4D90A82AE8E2}" type="slidenum">
              <a:rPr lang="en-US"/>
              <a:pPr>
                <a:defRPr/>
              </a:pPr>
              <a:t>‹#›</a:t>
            </a:fld>
            <a:endParaRPr lang="en-US" dirty="0"/>
          </a:p>
        </p:txBody>
      </p:sp>
    </p:spTree>
    <p:extLst>
      <p:ext uri="{BB962C8B-B14F-4D97-AF65-F5344CB8AC3E}">
        <p14:creationId xmlns:p14="http://schemas.microsoft.com/office/powerpoint/2010/main" val="2469801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388"/>
          </a:xfrm>
          <a:prstGeom prst="rect">
            <a:avLst/>
          </a:prstGeom>
          <a:noFill/>
          <a:ln w="9525">
            <a:noFill/>
            <a:miter lim="800000"/>
            <a:headEnd/>
            <a:tailEnd/>
          </a:ln>
        </p:spPr>
        <p:txBody>
          <a:bodyPr vert="horz" wrap="square" lIns="95733" tIns="47866" rIns="95733" bIns="47866" numCol="1" anchor="t" anchorCtr="0" compatLnSpc="1">
            <a:prstTxWarp prst="textNoShape">
              <a:avLst/>
            </a:prstTxWarp>
          </a:bodyPr>
          <a:lstStyle>
            <a:lvl1pPr eaLnBrk="0" hangingPunct="0">
              <a:spcAft>
                <a:spcPct val="0"/>
              </a:spcAft>
              <a:buClrTx/>
              <a:buFontTx/>
              <a:buNone/>
              <a:defRPr sz="1300" b="0">
                <a:latin typeface="Arial" charset="0"/>
                <a:ea typeface="ＭＳ Ｐゴシック"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4145280" y="0"/>
            <a:ext cx="3169920" cy="480388"/>
          </a:xfrm>
          <a:prstGeom prst="rect">
            <a:avLst/>
          </a:prstGeom>
          <a:noFill/>
          <a:ln w="9525">
            <a:noFill/>
            <a:miter lim="800000"/>
            <a:headEnd/>
            <a:tailEnd/>
          </a:ln>
        </p:spPr>
        <p:txBody>
          <a:bodyPr vert="horz" wrap="square" lIns="95733" tIns="47866" rIns="95733" bIns="47866" numCol="1" anchor="t" anchorCtr="0" compatLnSpc="1">
            <a:prstTxWarp prst="textNoShape">
              <a:avLst/>
            </a:prstTxWarp>
          </a:bodyPr>
          <a:lstStyle>
            <a:lvl1pPr algn="r" eaLnBrk="0" hangingPunct="0">
              <a:spcAft>
                <a:spcPct val="0"/>
              </a:spcAft>
              <a:buClrTx/>
              <a:buFontTx/>
              <a:buNone/>
              <a:defRPr sz="1300" b="0">
                <a:latin typeface="Arial" charset="0"/>
                <a:ea typeface="ＭＳ Ｐゴシック" charset="-128"/>
                <a:cs typeface="+mn-cs"/>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533400" y="4419600"/>
            <a:ext cx="6248400" cy="4800599"/>
          </a:xfrm>
          <a:prstGeom prst="rect">
            <a:avLst/>
          </a:prstGeom>
          <a:noFill/>
          <a:ln w="9525">
            <a:noFill/>
            <a:miter lim="800000"/>
            <a:headEnd/>
            <a:tailEnd/>
          </a:ln>
        </p:spPr>
        <p:txBody>
          <a:bodyPr vert="horz" wrap="square" lIns="95733" tIns="47866" rIns="95733" bIns="478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0814"/>
            <a:ext cx="3169920" cy="480387"/>
          </a:xfrm>
          <a:prstGeom prst="rect">
            <a:avLst/>
          </a:prstGeom>
          <a:noFill/>
          <a:ln w="9525">
            <a:noFill/>
            <a:miter lim="800000"/>
            <a:headEnd/>
            <a:tailEnd/>
          </a:ln>
        </p:spPr>
        <p:txBody>
          <a:bodyPr vert="horz" wrap="square" lIns="95733" tIns="47866" rIns="95733" bIns="47866" numCol="1" anchor="b" anchorCtr="0" compatLnSpc="1">
            <a:prstTxWarp prst="textNoShape">
              <a:avLst/>
            </a:prstTxWarp>
          </a:bodyPr>
          <a:lstStyle>
            <a:lvl1pPr eaLnBrk="0" hangingPunct="0">
              <a:spcAft>
                <a:spcPct val="0"/>
              </a:spcAft>
              <a:buClrTx/>
              <a:buFontTx/>
              <a:buNone/>
              <a:defRPr sz="1300" b="0">
                <a:latin typeface="Arial" charset="0"/>
                <a:ea typeface="ＭＳ Ｐゴシック"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4145280" y="9120814"/>
            <a:ext cx="3169920" cy="480387"/>
          </a:xfrm>
          <a:prstGeom prst="rect">
            <a:avLst/>
          </a:prstGeom>
          <a:noFill/>
          <a:ln w="9525">
            <a:noFill/>
            <a:miter lim="800000"/>
            <a:headEnd/>
            <a:tailEnd/>
          </a:ln>
        </p:spPr>
        <p:txBody>
          <a:bodyPr vert="horz" wrap="square" lIns="95733" tIns="47866" rIns="95733" bIns="47866" numCol="1" anchor="b" anchorCtr="0" compatLnSpc="1">
            <a:prstTxWarp prst="textNoShape">
              <a:avLst/>
            </a:prstTxWarp>
          </a:bodyPr>
          <a:lstStyle>
            <a:lvl1pPr algn="r" eaLnBrk="0" hangingPunct="0">
              <a:spcAft>
                <a:spcPct val="0"/>
              </a:spcAft>
              <a:buClrTx/>
              <a:buFontTx/>
              <a:buNone/>
              <a:defRPr sz="1300" b="0">
                <a:latin typeface="Arial" charset="0"/>
                <a:ea typeface="ＭＳ Ｐゴシック" charset="-128"/>
                <a:cs typeface="+mn-cs"/>
              </a:defRPr>
            </a:lvl1pPr>
          </a:lstStyle>
          <a:p>
            <a:pPr>
              <a:defRPr/>
            </a:pPr>
            <a:fld id="{B44F256A-DBE4-464F-A832-0F3D7F4E0F4F}" type="slidenum">
              <a:rPr lang="en-US"/>
              <a:pPr>
                <a:defRPr/>
              </a:pPr>
              <a:t>‹#›</a:t>
            </a:fld>
            <a:endParaRPr lang="en-US" dirty="0"/>
          </a:p>
        </p:txBody>
      </p:sp>
    </p:spTree>
    <p:extLst>
      <p:ext uri="{BB962C8B-B14F-4D97-AF65-F5344CB8AC3E}">
        <p14:creationId xmlns:p14="http://schemas.microsoft.com/office/powerpoint/2010/main" val="32132798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BBP/Mike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1</a:t>
            </a:fld>
            <a:endParaRPr lang="en-US" dirty="0"/>
          </a:p>
        </p:txBody>
      </p:sp>
    </p:spTree>
    <p:extLst>
      <p:ext uri="{BB962C8B-B14F-4D97-AF65-F5344CB8AC3E}">
        <p14:creationId xmlns:p14="http://schemas.microsoft.com/office/powerpoint/2010/main" val="1040087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a:p>
            <a:endParaRPr lang="en-US" dirty="0"/>
          </a:p>
          <a:p>
            <a:r>
              <a:rPr lang="en-US" dirty="0"/>
              <a:t>Not about employee layoffs – new capacity can be</a:t>
            </a:r>
            <a:r>
              <a:rPr lang="en-US" baseline="0" dirty="0"/>
              <a:t> redirected to take on new responsibilities</a:t>
            </a:r>
          </a:p>
          <a:p>
            <a:r>
              <a:rPr lang="en-US" baseline="0" dirty="0"/>
              <a:t>Not instant improvement – inefficiency didn’t happen overnight, and improvements won’t happen overnight either</a:t>
            </a:r>
          </a:p>
          <a:p>
            <a:r>
              <a:rPr lang="en-US" baseline="0" dirty="0"/>
              <a:t>Not flavor of the month – must have top management support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10</a:t>
            </a:fld>
            <a:endParaRPr lang="en-US" dirty="0"/>
          </a:p>
        </p:txBody>
      </p:sp>
    </p:spTree>
    <p:extLst>
      <p:ext uri="{BB962C8B-B14F-4D97-AF65-F5344CB8AC3E}">
        <p14:creationId xmlns:p14="http://schemas.microsoft.com/office/powerpoint/2010/main" val="2415379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11</a:t>
            </a:fld>
            <a:endParaRPr lang="en-US" dirty="0"/>
          </a:p>
        </p:txBody>
      </p:sp>
    </p:spTree>
    <p:extLst>
      <p:ext uri="{BB962C8B-B14F-4D97-AF65-F5344CB8AC3E}">
        <p14:creationId xmlns:p14="http://schemas.microsoft.com/office/powerpoint/2010/main" val="588667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a:p>
            <a:endParaRPr lang="en-US" dirty="0"/>
          </a:p>
          <a:p>
            <a:r>
              <a:rPr lang="en-US" dirty="0"/>
              <a:t>Champion = executive</a:t>
            </a:r>
          </a:p>
          <a:p>
            <a:r>
              <a:rPr lang="en-US" dirty="0"/>
              <a:t>Team leader = key stakeholder</a:t>
            </a:r>
            <a:r>
              <a:rPr lang="en-US" baseline="0" dirty="0"/>
              <a:t> of a process/department</a:t>
            </a:r>
          </a:p>
          <a:p>
            <a:r>
              <a:rPr lang="en-US" baseline="0" dirty="0"/>
              <a:t>Facilitators = certified in lean six sigma, can be internal or external</a:t>
            </a:r>
          </a:p>
          <a:p>
            <a:r>
              <a:rPr lang="en-US" baseline="0" dirty="0"/>
              <a:t>Subject experts = cross-functional team of employees, all levels, all departments</a:t>
            </a:r>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12</a:t>
            </a:fld>
            <a:endParaRPr lang="en-US" dirty="0"/>
          </a:p>
        </p:txBody>
      </p:sp>
    </p:spTree>
    <p:extLst>
      <p:ext uri="{BB962C8B-B14F-4D97-AF65-F5344CB8AC3E}">
        <p14:creationId xmlns:p14="http://schemas.microsoft.com/office/powerpoint/2010/main" val="1041153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Katie</a:t>
            </a:r>
          </a:p>
          <a:p>
            <a:endParaRPr lang="en-US" dirty="0"/>
          </a:p>
          <a:p>
            <a:r>
              <a:rPr lang="en-US" dirty="0"/>
              <a:t>First comes understanding,</a:t>
            </a:r>
            <a:r>
              <a:rPr lang="en-US" baseline="0" dirty="0"/>
              <a:t> then commitment. Not the other way around. You must understand what you are committing to.</a:t>
            </a:r>
            <a:endParaRPr lang="en-US" dirty="0"/>
          </a:p>
          <a:p>
            <a:r>
              <a:rPr lang="en-US" dirty="0"/>
              <a:t>If</a:t>
            </a:r>
            <a:r>
              <a:rPr lang="en-US" baseline="0" dirty="0"/>
              <a:t> you aren’t part of the solution, you are part of the problem.</a:t>
            </a:r>
          </a:p>
          <a:p>
            <a:endParaRPr lang="en-US" baseline="0" dirty="0"/>
          </a:p>
          <a:p>
            <a:r>
              <a:rPr lang="en-US" baseline="0" dirty="0"/>
              <a:t>Management buy-in is critical. W/O this, the process will fail.</a:t>
            </a:r>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14</a:t>
            </a:fld>
            <a:endParaRPr lang="en-US" dirty="0"/>
          </a:p>
        </p:txBody>
      </p:sp>
    </p:spTree>
    <p:extLst>
      <p:ext uri="{BB962C8B-B14F-4D97-AF65-F5344CB8AC3E}">
        <p14:creationId xmlns:p14="http://schemas.microsoft.com/office/powerpoint/2010/main" val="1946242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15</a:t>
            </a:fld>
            <a:endParaRPr lang="en-US" dirty="0"/>
          </a:p>
        </p:txBody>
      </p:sp>
    </p:spTree>
    <p:extLst>
      <p:ext uri="{BB962C8B-B14F-4D97-AF65-F5344CB8AC3E}">
        <p14:creationId xmlns:p14="http://schemas.microsoft.com/office/powerpoint/2010/main" val="2478466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16</a:t>
            </a:fld>
            <a:endParaRPr lang="en-US" dirty="0"/>
          </a:p>
        </p:txBody>
      </p:sp>
    </p:spTree>
    <p:extLst>
      <p:ext uri="{BB962C8B-B14F-4D97-AF65-F5344CB8AC3E}">
        <p14:creationId xmlns:p14="http://schemas.microsoft.com/office/powerpoint/2010/main" val="147045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17</a:t>
            </a:fld>
            <a:endParaRPr lang="en-US" dirty="0"/>
          </a:p>
        </p:txBody>
      </p:sp>
    </p:spTree>
    <p:extLst>
      <p:ext uri="{BB962C8B-B14F-4D97-AF65-F5344CB8AC3E}">
        <p14:creationId xmlns:p14="http://schemas.microsoft.com/office/powerpoint/2010/main" val="3979399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18</a:t>
            </a:fld>
            <a:endParaRPr lang="en-US" dirty="0"/>
          </a:p>
        </p:txBody>
      </p:sp>
    </p:spTree>
    <p:extLst>
      <p:ext uri="{BB962C8B-B14F-4D97-AF65-F5344CB8AC3E}">
        <p14:creationId xmlns:p14="http://schemas.microsoft.com/office/powerpoint/2010/main" val="2781893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endParaRPr lang="en-US" dirty="0"/>
          </a:p>
          <a:p>
            <a:r>
              <a:rPr lang="en-US" dirty="0"/>
              <a:t>Discussion of airplane exercises</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19</a:t>
            </a:fld>
            <a:endParaRPr lang="en-US" dirty="0"/>
          </a:p>
        </p:txBody>
      </p:sp>
    </p:spTree>
    <p:extLst>
      <p:ext uri="{BB962C8B-B14F-4D97-AF65-F5344CB8AC3E}">
        <p14:creationId xmlns:p14="http://schemas.microsoft.com/office/powerpoint/2010/main" val="194624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Mike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2</a:t>
            </a:fld>
            <a:endParaRPr lang="en-US" dirty="0"/>
          </a:p>
        </p:txBody>
      </p:sp>
    </p:spTree>
    <p:extLst>
      <p:ext uri="{BB962C8B-B14F-4D97-AF65-F5344CB8AC3E}">
        <p14:creationId xmlns:p14="http://schemas.microsoft.com/office/powerpoint/2010/main" val="1040087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a:p>
            <a:endParaRPr lang="en-US" dirty="0"/>
          </a:p>
          <a:p>
            <a:r>
              <a:rPr lang="en-US" dirty="0"/>
              <a:t>Do only what the customer</a:t>
            </a:r>
            <a:r>
              <a:rPr lang="en-US" baseline="0" dirty="0"/>
              <a:t> wants or is willing to pay for. Make sure you know what the customer values.</a:t>
            </a:r>
          </a:p>
          <a:p>
            <a:endParaRPr lang="en-US" baseline="0" dirty="0"/>
          </a:p>
          <a:p>
            <a:r>
              <a:rPr lang="en-US" baseline="0" dirty="0"/>
              <a:t>VS is the flow of information or production. Want to minimize non-value added steps.</a:t>
            </a:r>
          </a:p>
          <a:p>
            <a:endParaRPr lang="en-US" baseline="0" dirty="0"/>
          </a:p>
          <a:p>
            <a:r>
              <a:rPr lang="en-US" baseline="0" dirty="0"/>
              <a:t>Eliminate/reduce loops, rework and bottlenecks. Attempt to get to a point where no one is waiting on an </a:t>
            </a:r>
            <a:r>
              <a:rPr lang="en-US" baseline="0" dirty="0" err="1"/>
              <a:t>upline</a:t>
            </a:r>
            <a:r>
              <a:rPr lang="en-US" baseline="0" dirty="0"/>
              <a:t> or </a:t>
            </a:r>
            <a:r>
              <a:rPr lang="en-US" baseline="0" dirty="0" err="1"/>
              <a:t>downline</a:t>
            </a:r>
            <a:r>
              <a:rPr lang="en-US" baseline="0" dirty="0"/>
              <a:t> process. </a:t>
            </a:r>
          </a:p>
          <a:p>
            <a:endParaRPr lang="en-US" baseline="0" dirty="0"/>
          </a:p>
          <a:p>
            <a:r>
              <a:rPr lang="en-US" baseline="0" dirty="0"/>
              <a:t>Today’s solution is not the end all, beat all of solutions. Constantly need to analyze the process. (iPhone analogy)</a:t>
            </a:r>
          </a:p>
          <a:p>
            <a:endParaRPr lang="en-US" baseline="0"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20</a:t>
            </a:fld>
            <a:endParaRPr lang="en-US" dirty="0"/>
          </a:p>
        </p:txBody>
      </p:sp>
    </p:spTree>
    <p:extLst>
      <p:ext uri="{BB962C8B-B14F-4D97-AF65-F5344CB8AC3E}">
        <p14:creationId xmlns:p14="http://schemas.microsoft.com/office/powerpoint/2010/main" val="3946651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21</a:t>
            </a:fld>
            <a:endParaRPr lang="en-US" dirty="0"/>
          </a:p>
        </p:txBody>
      </p:sp>
    </p:spTree>
    <p:extLst>
      <p:ext uri="{BB962C8B-B14F-4D97-AF65-F5344CB8AC3E}">
        <p14:creationId xmlns:p14="http://schemas.microsoft.com/office/powerpoint/2010/main" val="4127837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Katie</a:t>
            </a:r>
          </a:p>
          <a:p>
            <a:endParaRPr lang="en-US" baseline="0" dirty="0"/>
          </a:p>
          <a:p>
            <a:r>
              <a:rPr lang="en-US" baseline="0" dirty="0"/>
              <a:t>Relate to toast</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22</a:t>
            </a:fld>
            <a:endParaRPr lang="en-US" dirty="0"/>
          </a:p>
        </p:txBody>
      </p:sp>
    </p:spTree>
    <p:extLst>
      <p:ext uri="{BB962C8B-B14F-4D97-AF65-F5344CB8AC3E}">
        <p14:creationId xmlns:p14="http://schemas.microsoft.com/office/powerpoint/2010/main" val="3122592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23</a:t>
            </a:fld>
            <a:endParaRPr lang="en-US" dirty="0"/>
          </a:p>
        </p:txBody>
      </p:sp>
    </p:spTree>
    <p:extLst>
      <p:ext uri="{BB962C8B-B14F-4D97-AF65-F5344CB8AC3E}">
        <p14:creationId xmlns:p14="http://schemas.microsoft.com/office/powerpoint/2010/main" val="1971650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24</a:t>
            </a:fld>
            <a:endParaRPr lang="en-US" dirty="0"/>
          </a:p>
        </p:txBody>
      </p:sp>
    </p:spTree>
    <p:extLst>
      <p:ext uri="{BB962C8B-B14F-4D97-AF65-F5344CB8AC3E}">
        <p14:creationId xmlns:p14="http://schemas.microsoft.com/office/powerpoint/2010/main" val="2143207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25</a:t>
            </a:fld>
            <a:endParaRPr lang="en-US" dirty="0"/>
          </a:p>
        </p:txBody>
      </p:sp>
    </p:spTree>
    <p:extLst>
      <p:ext uri="{BB962C8B-B14F-4D97-AF65-F5344CB8AC3E}">
        <p14:creationId xmlns:p14="http://schemas.microsoft.com/office/powerpoint/2010/main" val="3579528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26</a:t>
            </a:fld>
            <a:endParaRPr lang="en-US" dirty="0"/>
          </a:p>
        </p:txBody>
      </p:sp>
    </p:spTree>
    <p:extLst>
      <p:ext uri="{BB962C8B-B14F-4D97-AF65-F5344CB8AC3E}">
        <p14:creationId xmlns:p14="http://schemas.microsoft.com/office/powerpoint/2010/main" val="3993728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Mike</a:t>
            </a:r>
          </a:p>
          <a:p>
            <a:pPr defTabSz="914266">
              <a:defRPr/>
            </a:pPr>
            <a:endParaRPr lang="en-US" dirty="0"/>
          </a:p>
          <a:p>
            <a:pPr defTabSz="914266">
              <a:defRPr/>
            </a:pPr>
            <a:r>
              <a:rPr lang="en-US" baseline="0" dirty="0"/>
              <a:t>T – How many hands does a process go through. Anything more than one will tend to increase time required to complete a process. </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27</a:t>
            </a:fld>
            <a:endParaRPr lang="en-US" dirty="0"/>
          </a:p>
        </p:txBody>
      </p:sp>
    </p:spTree>
    <p:extLst>
      <p:ext uri="{BB962C8B-B14F-4D97-AF65-F5344CB8AC3E}">
        <p14:creationId xmlns:p14="http://schemas.microsoft.com/office/powerpoint/2010/main" val="1888439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Mike</a:t>
            </a:r>
          </a:p>
          <a:p>
            <a:endParaRPr lang="en-US" baseline="0" dirty="0"/>
          </a:p>
          <a:p>
            <a:r>
              <a:rPr lang="en-US" baseline="0" dirty="0"/>
              <a:t>I – Email buildup, work backlog, etc. </a:t>
            </a:r>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28</a:t>
            </a:fld>
            <a:endParaRPr lang="en-US" dirty="0"/>
          </a:p>
        </p:txBody>
      </p:sp>
    </p:spTree>
    <p:extLst>
      <p:ext uri="{BB962C8B-B14F-4D97-AF65-F5344CB8AC3E}">
        <p14:creationId xmlns:p14="http://schemas.microsoft.com/office/powerpoint/2010/main" val="3463723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endParaRPr lang="en-US" dirty="0"/>
          </a:p>
          <a:p>
            <a:r>
              <a:rPr lang="en-US" dirty="0"/>
              <a:t>5S</a:t>
            </a:r>
          </a:p>
          <a:p>
            <a:pPr defTabSz="914266">
              <a:defRPr/>
            </a:pPr>
            <a:r>
              <a:rPr lang="en-US" baseline="0" dirty="0"/>
              <a:t>M – How is the office set up? Is it efficient? Do people waste motion by making extra, unnecessary trips to the copier, etc. Is the work station messy requiring moving of paper from one place to the next?</a:t>
            </a:r>
          </a:p>
          <a:p>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29</a:t>
            </a:fld>
            <a:endParaRPr lang="en-US" dirty="0"/>
          </a:p>
        </p:txBody>
      </p:sp>
    </p:spTree>
    <p:extLst>
      <p:ext uri="{BB962C8B-B14F-4D97-AF65-F5344CB8AC3E}">
        <p14:creationId xmlns:p14="http://schemas.microsoft.com/office/powerpoint/2010/main" val="189660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r>
              <a:rPr lang="en-US" dirty="0"/>
              <a:t>Decrease costs</a:t>
            </a:r>
          </a:p>
          <a:p>
            <a:r>
              <a:rPr lang="en-US" dirty="0"/>
              <a:t>Taxpayer dollars can go to more services</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3</a:t>
            </a:fld>
            <a:endParaRPr lang="en-US" dirty="0"/>
          </a:p>
        </p:txBody>
      </p:sp>
    </p:spTree>
    <p:extLst>
      <p:ext uri="{BB962C8B-B14F-4D97-AF65-F5344CB8AC3E}">
        <p14:creationId xmlns:p14="http://schemas.microsoft.com/office/powerpoint/2010/main" val="2354969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a:p>
            <a:endParaRPr lang="en-US" dirty="0"/>
          </a:p>
          <a:p>
            <a:r>
              <a:rPr lang="en-US" dirty="0"/>
              <a:t>effort</a:t>
            </a:r>
          </a:p>
          <a:p>
            <a:pPr defTabSz="914266">
              <a:defRPr/>
            </a:pPr>
            <a:r>
              <a:rPr lang="en-US" dirty="0"/>
              <a:t>80% of the problems</a:t>
            </a:r>
            <a:r>
              <a:rPr lang="en-US" baseline="0" dirty="0"/>
              <a:t> are caused by 20% of the issues.</a:t>
            </a:r>
            <a:endParaRPr lang="en-US" dirty="0"/>
          </a:p>
          <a:p>
            <a:endParaRPr lang="en-US" dirty="0"/>
          </a:p>
          <a:p>
            <a:pPr defTabSz="914266">
              <a:defRPr/>
            </a:pPr>
            <a:r>
              <a:rPr lang="en-US" baseline="0" dirty="0"/>
              <a:t>E – Striving for perfection when less than perfection is acceptable. Unnecessary w/p documentation, w/p preparation, etc.</a:t>
            </a:r>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30</a:t>
            </a:fld>
            <a:endParaRPr lang="en-US" dirty="0"/>
          </a:p>
        </p:txBody>
      </p:sp>
    </p:spTree>
    <p:extLst>
      <p:ext uri="{BB962C8B-B14F-4D97-AF65-F5344CB8AC3E}">
        <p14:creationId xmlns:p14="http://schemas.microsoft.com/office/powerpoint/2010/main" val="1398881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31</a:t>
            </a:fld>
            <a:endParaRPr lang="en-US" dirty="0"/>
          </a:p>
        </p:txBody>
      </p:sp>
    </p:spTree>
    <p:extLst>
      <p:ext uri="{BB962C8B-B14F-4D97-AF65-F5344CB8AC3E}">
        <p14:creationId xmlns:p14="http://schemas.microsoft.com/office/powerpoint/2010/main" val="3640268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32</a:t>
            </a:fld>
            <a:endParaRPr lang="en-US" dirty="0"/>
          </a:p>
        </p:txBody>
      </p:sp>
    </p:spTree>
    <p:extLst>
      <p:ext uri="{BB962C8B-B14F-4D97-AF65-F5344CB8AC3E}">
        <p14:creationId xmlns:p14="http://schemas.microsoft.com/office/powerpoint/2010/main" val="2979720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Mike</a:t>
            </a:r>
          </a:p>
          <a:p>
            <a:endParaRPr lang="en-US" baseline="0" dirty="0"/>
          </a:p>
          <a:p>
            <a:r>
              <a:rPr lang="en-US" baseline="0" dirty="0"/>
              <a:t>Breakout sessions to discuss wastes in their processes</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33</a:t>
            </a:fld>
            <a:endParaRPr lang="en-US" dirty="0"/>
          </a:p>
        </p:txBody>
      </p:sp>
    </p:spTree>
    <p:extLst>
      <p:ext uri="{BB962C8B-B14F-4D97-AF65-F5344CB8AC3E}">
        <p14:creationId xmlns:p14="http://schemas.microsoft.com/office/powerpoint/2010/main" val="3122592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Katie</a:t>
            </a:r>
          </a:p>
          <a:p>
            <a:endParaRPr lang="en-US" baseline="0" dirty="0"/>
          </a:p>
          <a:p>
            <a:r>
              <a:rPr lang="en-US" baseline="0" dirty="0"/>
              <a:t>SIPOC helps you decide where to begin. 35,000 foot level</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34</a:t>
            </a:fld>
            <a:endParaRPr lang="en-US" dirty="0"/>
          </a:p>
        </p:txBody>
      </p:sp>
    </p:spTree>
    <p:extLst>
      <p:ext uri="{BB962C8B-B14F-4D97-AF65-F5344CB8AC3E}">
        <p14:creationId xmlns:p14="http://schemas.microsoft.com/office/powerpoint/2010/main" val="3122592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Katie</a:t>
            </a:r>
          </a:p>
          <a:p>
            <a:endParaRPr lang="en-US" baseline="0" dirty="0"/>
          </a:p>
          <a:p>
            <a:r>
              <a:rPr lang="en-US" baseline="0" dirty="0"/>
              <a:t>SIPOC example – process of buying a new car</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35</a:t>
            </a:fld>
            <a:endParaRPr lang="en-US" dirty="0"/>
          </a:p>
        </p:txBody>
      </p:sp>
    </p:spTree>
    <p:extLst>
      <p:ext uri="{BB962C8B-B14F-4D97-AF65-F5344CB8AC3E}">
        <p14:creationId xmlns:p14="http://schemas.microsoft.com/office/powerpoint/2010/main" val="3122592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Katie</a:t>
            </a:r>
          </a:p>
          <a:p>
            <a:endParaRPr lang="en-US" baseline="0" dirty="0"/>
          </a:p>
          <a:p>
            <a:r>
              <a:rPr lang="en-US" baseline="0" dirty="0"/>
              <a:t>Measure phase. Value stream map. More at the 10,000 foot level.</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36</a:t>
            </a:fld>
            <a:endParaRPr lang="en-US" dirty="0"/>
          </a:p>
        </p:txBody>
      </p:sp>
    </p:spTree>
    <p:extLst>
      <p:ext uri="{BB962C8B-B14F-4D97-AF65-F5344CB8AC3E}">
        <p14:creationId xmlns:p14="http://schemas.microsoft.com/office/powerpoint/2010/main" val="3122592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a:p>
            <a:endParaRPr lang="en-US" dirty="0"/>
          </a:p>
          <a:p>
            <a:r>
              <a:rPr lang="en-US" dirty="0"/>
              <a:t>Problem:  The stone on the Jefferson Memorial is deteriorating</a:t>
            </a:r>
          </a:p>
          <a:p>
            <a:r>
              <a:rPr lang="en-US" dirty="0"/>
              <a:t>Cause: Frequent washing of the stone</a:t>
            </a:r>
          </a:p>
          <a:p>
            <a:endParaRPr lang="en-US" dirty="0"/>
          </a:p>
          <a:p>
            <a:r>
              <a:rPr lang="en-US" dirty="0"/>
              <a:t>The rest of the story . . . </a:t>
            </a:r>
          </a:p>
          <a:p>
            <a:r>
              <a:rPr lang="en-US" dirty="0"/>
              <a:t>The stone has to be washed frequently to clean off the bird dropping which pose a health hazard to tourists.</a:t>
            </a:r>
          </a:p>
          <a:p>
            <a:r>
              <a:rPr lang="en-US" dirty="0"/>
              <a:t>Why all of the bird</a:t>
            </a:r>
            <a:r>
              <a:rPr lang="en-US" baseline="0" dirty="0"/>
              <a:t> droppings – the birds are attracted to the abundance of spiders which inhabit the memorial</a:t>
            </a:r>
          </a:p>
          <a:p>
            <a:r>
              <a:rPr lang="en-US" baseline="0" dirty="0"/>
              <a:t>Why all of the spiders?  The spiders feed on tiny insects called biting midges (winged insect similar to a mosquito which are very difficult to see with the naked eye).</a:t>
            </a:r>
          </a:p>
          <a:p>
            <a:r>
              <a:rPr lang="en-US" baseline="0" dirty="0"/>
              <a:t>Why the midges?  They are attracted to the light where they mate.  When the powerful spotlights that illuminate the memorial are turned on the midges go into a mating frenzy (spiders don’t sound so bad after all!)</a:t>
            </a:r>
          </a:p>
          <a:p>
            <a:r>
              <a:rPr lang="en-US" baseline="0" dirty="0"/>
              <a:t>Solution – turn the lights on one hour after sunset.  Midge population is down considerably, thus braking the food chain.</a:t>
            </a:r>
          </a:p>
          <a:p>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37</a:t>
            </a:fld>
            <a:endParaRPr lang="en-US" dirty="0"/>
          </a:p>
        </p:txBody>
      </p:sp>
    </p:spTree>
    <p:extLst>
      <p:ext uri="{BB962C8B-B14F-4D97-AF65-F5344CB8AC3E}">
        <p14:creationId xmlns:p14="http://schemas.microsoft.com/office/powerpoint/2010/main" val="2246310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a:p>
            <a:endParaRPr lang="en-US" dirty="0"/>
          </a:p>
          <a:p>
            <a:r>
              <a:rPr lang="en-US" dirty="0"/>
              <a:t>Proper project management requires managing the external</a:t>
            </a:r>
            <a:r>
              <a:rPr lang="en-US" baseline="0" dirty="0"/>
              <a:t> customer and the process. A failure in either will cause problems.</a:t>
            </a:r>
          </a:p>
          <a:p>
            <a:endParaRPr lang="en-US" baseline="0"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38</a:t>
            </a:fld>
            <a:endParaRPr lang="en-US" dirty="0"/>
          </a:p>
        </p:txBody>
      </p:sp>
    </p:spTree>
    <p:extLst>
      <p:ext uri="{BB962C8B-B14F-4D97-AF65-F5344CB8AC3E}">
        <p14:creationId xmlns:p14="http://schemas.microsoft.com/office/powerpoint/2010/main" val="14623408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39</a:t>
            </a:fld>
            <a:endParaRPr lang="en-US" dirty="0"/>
          </a:p>
        </p:txBody>
      </p:sp>
    </p:spTree>
    <p:extLst>
      <p:ext uri="{BB962C8B-B14F-4D97-AF65-F5344CB8AC3E}">
        <p14:creationId xmlns:p14="http://schemas.microsoft.com/office/powerpoint/2010/main" val="1472466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Mike</a:t>
            </a:r>
          </a:p>
          <a:p>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4</a:t>
            </a:fld>
            <a:endParaRPr lang="en-US" dirty="0"/>
          </a:p>
        </p:txBody>
      </p:sp>
    </p:spTree>
    <p:extLst>
      <p:ext uri="{BB962C8B-B14F-4D97-AF65-F5344CB8AC3E}">
        <p14:creationId xmlns:p14="http://schemas.microsoft.com/office/powerpoint/2010/main" val="2221913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a:p>
            <a:endParaRPr lang="en-US" dirty="0"/>
          </a:p>
          <a:p>
            <a:r>
              <a:rPr lang="en-US" dirty="0"/>
              <a:t>Every</a:t>
            </a:r>
            <a:r>
              <a:rPr lang="en-US" baseline="0" dirty="0"/>
              <a:t> person involved in the process must know what is expected of them. This is why communication and management buy-in are so important.</a:t>
            </a:r>
          </a:p>
          <a:p>
            <a:r>
              <a:rPr lang="en-US" baseline="0" dirty="0"/>
              <a:t>People involved in the process should be striving to provide the customer (internal and external) with highest quality (GOLD).</a:t>
            </a:r>
          </a:p>
          <a:p>
            <a:r>
              <a:rPr lang="en-US" baseline="0" dirty="0"/>
              <a:t>Consider doing collaborative review. Also, consider setting a time limit for just fixing someone’s work rather than writing a review point.</a:t>
            </a:r>
          </a:p>
          <a:p>
            <a:endParaRPr lang="en-US" baseline="0" dirty="0"/>
          </a:p>
          <a:p>
            <a:r>
              <a:rPr lang="en-US" baseline="0" dirty="0"/>
              <a:t>Quick checks increase consistency and quality.</a:t>
            </a:r>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40</a:t>
            </a:fld>
            <a:endParaRPr lang="en-US" dirty="0"/>
          </a:p>
        </p:txBody>
      </p:sp>
    </p:spTree>
    <p:extLst>
      <p:ext uri="{BB962C8B-B14F-4D97-AF65-F5344CB8AC3E}">
        <p14:creationId xmlns:p14="http://schemas.microsoft.com/office/powerpoint/2010/main" val="1612177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Katie</a:t>
            </a:r>
          </a:p>
          <a:p>
            <a:endParaRPr lang="en-US" sz="1200" dirty="0"/>
          </a:p>
          <a:p>
            <a:r>
              <a:rPr lang="en-US" sz="1200" dirty="0"/>
              <a:t>Every</a:t>
            </a:r>
            <a:r>
              <a:rPr lang="en-US" sz="1200" baseline="0" dirty="0"/>
              <a:t> person involved in the process must know what is expected of them. This is why communication and management buy-in are so important.</a:t>
            </a:r>
          </a:p>
          <a:p>
            <a:r>
              <a:rPr lang="en-US" sz="1200" baseline="0" dirty="0"/>
              <a:t>People involved in the process should be striving to provide the customer (internal and external) with highest quality (GOLD).</a:t>
            </a:r>
          </a:p>
          <a:p>
            <a:r>
              <a:rPr lang="en-US" sz="1200" baseline="0" dirty="0"/>
              <a:t>Consider doing collaborative review. Also, consider setting a time limit for just fixing someone’s work rather than writing a review point.</a:t>
            </a:r>
          </a:p>
          <a:p>
            <a:endParaRPr lang="en-US" sz="1200" baseline="0" dirty="0"/>
          </a:p>
          <a:p>
            <a:r>
              <a:rPr lang="en-US" sz="1200" baseline="0" dirty="0"/>
              <a:t>Quick checks increase consistency and quality.</a:t>
            </a:r>
          </a:p>
          <a:p>
            <a:endParaRPr lang="en-US" sz="1200" baseline="0" dirty="0"/>
          </a:p>
          <a:p>
            <a:pPr defTabSz="948507">
              <a:defRPr/>
            </a:pPr>
            <a:r>
              <a:rPr lang="en-US" sz="1200" dirty="0"/>
              <a:t>Elaborate</a:t>
            </a:r>
            <a:r>
              <a:rPr lang="en-US" sz="1200" baseline="0" dirty="0"/>
              <a:t> that lack of expectations leads to individuals setting their own standards that are not “gold”. </a:t>
            </a:r>
          </a:p>
          <a:p>
            <a:endParaRPr lang="en-US" sz="1200" baseline="0" dirty="0"/>
          </a:p>
          <a:p>
            <a:endParaRPr lang="en-US" sz="1200" baseline="0" dirty="0"/>
          </a:p>
          <a:p>
            <a:pPr marL="0" lvl="1" defTabSz="948507">
              <a:defRPr/>
            </a:pPr>
            <a:r>
              <a:rPr lang="en-US" altLang="en-US" sz="1200" dirty="0">
                <a:cs typeface="Times New Roman" pitchFamily="18" charset="0"/>
              </a:rPr>
              <a:t>How often do individuals just play hot potato to get it off their desk and then let the reviewer make comments? Is this effective?</a:t>
            </a:r>
          </a:p>
          <a:p>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41</a:t>
            </a:fld>
            <a:endParaRPr lang="en-US" dirty="0"/>
          </a:p>
        </p:txBody>
      </p:sp>
    </p:spTree>
    <p:extLst>
      <p:ext uri="{BB962C8B-B14F-4D97-AF65-F5344CB8AC3E}">
        <p14:creationId xmlns:p14="http://schemas.microsoft.com/office/powerpoint/2010/main" val="1612177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42</a:t>
            </a:fld>
            <a:endParaRPr lang="en-US" dirty="0"/>
          </a:p>
        </p:txBody>
      </p:sp>
    </p:spTree>
    <p:extLst>
      <p:ext uri="{BB962C8B-B14F-4D97-AF65-F5344CB8AC3E}">
        <p14:creationId xmlns:p14="http://schemas.microsoft.com/office/powerpoint/2010/main" val="3909043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43</a:t>
            </a:fld>
            <a:endParaRPr lang="en-US" dirty="0"/>
          </a:p>
        </p:txBody>
      </p:sp>
    </p:spTree>
    <p:extLst>
      <p:ext uri="{BB962C8B-B14F-4D97-AF65-F5344CB8AC3E}">
        <p14:creationId xmlns:p14="http://schemas.microsoft.com/office/powerpoint/2010/main" val="1585298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a:p>
            <a:endParaRPr lang="en-US" dirty="0"/>
          </a:p>
          <a:p>
            <a:r>
              <a:rPr lang="en-US" dirty="0"/>
              <a:t>Most humans</a:t>
            </a:r>
            <a:r>
              <a:rPr lang="en-US" baseline="0" dirty="0"/>
              <a:t> live under the guise of “never do today what can be put off until tomorrow.”</a:t>
            </a:r>
          </a:p>
          <a:p>
            <a:r>
              <a:rPr lang="en-US" baseline="0" dirty="0"/>
              <a:t>Time goals help new and experienced staff be more cognizant of getting projects through the system.</a:t>
            </a:r>
          </a:p>
          <a:p>
            <a:r>
              <a:rPr lang="en-US" baseline="0" dirty="0"/>
              <a:t>Must create new habits.</a:t>
            </a:r>
          </a:p>
          <a:p>
            <a:endParaRPr lang="en-US" baseline="0" dirty="0"/>
          </a:p>
          <a:p>
            <a:r>
              <a:rPr lang="en-US" baseline="0" dirty="0"/>
              <a:t>Time expands to the work allotted.</a:t>
            </a:r>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44</a:t>
            </a:fld>
            <a:endParaRPr lang="en-US" dirty="0"/>
          </a:p>
        </p:txBody>
      </p:sp>
    </p:spTree>
    <p:extLst>
      <p:ext uri="{BB962C8B-B14F-4D97-AF65-F5344CB8AC3E}">
        <p14:creationId xmlns:p14="http://schemas.microsoft.com/office/powerpoint/2010/main" val="3579832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Katie</a:t>
            </a:r>
          </a:p>
          <a:p>
            <a:endParaRPr lang="en-US" baseline="0" dirty="0"/>
          </a:p>
          <a:p>
            <a:r>
              <a:rPr lang="en-US" baseline="0" dirty="0"/>
              <a:t>Also, need to keep one disaster from creating additional ones.</a:t>
            </a:r>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45</a:t>
            </a:fld>
            <a:endParaRPr lang="en-US" dirty="0"/>
          </a:p>
        </p:txBody>
      </p:sp>
    </p:spTree>
    <p:extLst>
      <p:ext uri="{BB962C8B-B14F-4D97-AF65-F5344CB8AC3E}">
        <p14:creationId xmlns:p14="http://schemas.microsoft.com/office/powerpoint/2010/main" val="36820015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46</a:t>
            </a:fld>
            <a:endParaRPr lang="en-US" dirty="0"/>
          </a:p>
        </p:txBody>
      </p:sp>
    </p:spTree>
    <p:extLst>
      <p:ext uri="{BB962C8B-B14F-4D97-AF65-F5344CB8AC3E}">
        <p14:creationId xmlns:p14="http://schemas.microsoft.com/office/powerpoint/2010/main" val="1394157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61F11F7-6F3F-4C4D-A722-2C4B0D8A3E9C}" type="slidenum">
              <a:rPr lang="en-US" smtClean="0"/>
              <a:t>47</a:t>
            </a:fld>
            <a:endParaRPr lang="en-US"/>
          </a:p>
        </p:txBody>
      </p:sp>
    </p:spTree>
    <p:extLst>
      <p:ext uri="{BB962C8B-B14F-4D97-AF65-F5344CB8AC3E}">
        <p14:creationId xmlns:p14="http://schemas.microsoft.com/office/powerpoint/2010/main" val="56476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100" dirty="0"/>
              <a:t>BBP</a:t>
            </a:r>
          </a:p>
          <a:p>
            <a:pPr defTabSz="948507">
              <a:defRPr/>
            </a:pPr>
            <a:r>
              <a:rPr lang="en-US" sz="1100" dirty="0"/>
              <a:t>We’ll share more success</a:t>
            </a:r>
            <a:r>
              <a:rPr lang="en-US" sz="1100" baseline="0" dirty="0"/>
              <a:t> stories later.</a:t>
            </a:r>
            <a:endParaRPr lang="en-US" sz="1100" dirty="0"/>
          </a:p>
          <a:p>
            <a:endParaRPr lang="en-US" sz="1100" dirty="0"/>
          </a:p>
          <a:p>
            <a:pPr>
              <a:spcAft>
                <a:spcPts val="1245"/>
              </a:spcAft>
            </a:pPr>
            <a:r>
              <a:rPr lang="en-US" sz="1100" i="1" dirty="0">
                <a:effectLst>
                  <a:outerShdw blurRad="38100" dist="38100" dir="2700000" algn="tl">
                    <a:srgbClr val="000000">
                      <a:alpha val="43137"/>
                    </a:srgbClr>
                  </a:outerShdw>
                </a:effectLst>
              </a:rPr>
              <a:t>“The University at Buffalo's Center for Industrial Effectiveness (the Center) is the prime agent making </a:t>
            </a:r>
            <a:r>
              <a:rPr lang="en-US" sz="1100" b="1" i="1" dirty="0">
                <a:solidFill>
                  <a:srgbClr val="7CB059"/>
                </a:solidFill>
                <a:effectLst>
                  <a:outerShdw blurRad="38100" dist="38100" dir="2700000" algn="tl">
                    <a:srgbClr val="000000">
                      <a:alpha val="43137"/>
                    </a:srgbClr>
                  </a:outerShdw>
                </a:effectLst>
              </a:rPr>
              <a:t>Erie County of Western New York the first large county in the United States to implement Lean Six Sigma </a:t>
            </a:r>
            <a:r>
              <a:rPr lang="en-US" sz="1100" i="1" dirty="0">
                <a:effectLst>
                  <a:outerShdw blurRad="38100" dist="38100" dir="2700000" algn="tl">
                    <a:srgbClr val="000000">
                      <a:alpha val="43137"/>
                    </a:srgbClr>
                  </a:outerShdw>
                </a:effectLst>
              </a:rPr>
              <a:t>… The first round of improvement projects alone – which included improving fleet management, decreasing overtime and more - </a:t>
            </a:r>
            <a:r>
              <a:rPr lang="en-US" sz="1100" b="1" i="1" dirty="0">
                <a:solidFill>
                  <a:srgbClr val="7CB059"/>
                </a:solidFill>
                <a:effectLst>
                  <a:outerShdw blurRad="38100" dist="38100" dir="2700000" algn="tl">
                    <a:srgbClr val="000000">
                      <a:alpha val="43137"/>
                    </a:srgbClr>
                  </a:outerShdw>
                </a:effectLst>
              </a:rPr>
              <a:t>saved $2.2 million in 2008</a:t>
            </a:r>
            <a:r>
              <a:rPr lang="en-US" sz="1100" i="1" dirty="0">
                <a:effectLst>
                  <a:outerShdw blurRad="38100" dist="38100" dir="2700000" algn="tl">
                    <a:srgbClr val="000000">
                      <a:alpha val="43137"/>
                    </a:srgbClr>
                  </a:outerShdw>
                </a:effectLst>
              </a:rPr>
              <a:t>…” – Center for Industrial Effectiveness, University at Buffalo</a:t>
            </a:r>
          </a:p>
          <a:p>
            <a:endParaRPr lang="en-US" sz="1100" b="1" i="1" dirty="0">
              <a:solidFill>
                <a:srgbClr val="7CB059"/>
              </a:solidFill>
              <a:effectLst>
                <a:outerShdw blurRad="38100" dist="38100" dir="2700000" algn="tl">
                  <a:srgbClr val="000000">
                    <a:alpha val="43137"/>
                  </a:srgbClr>
                </a:outerShdw>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i="1" dirty="0">
                <a:solidFill>
                  <a:srgbClr val="7CB059"/>
                </a:solidFill>
                <a:effectLst>
                  <a:outerShdw blurRad="38100" dist="38100" dir="2700000" algn="tl">
                    <a:srgbClr val="000000">
                      <a:alpha val="43137"/>
                    </a:srgbClr>
                  </a:outerShdw>
                </a:effectLst>
              </a:rPr>
              <a:t>The County of McHenry, Illinois </a:t>
            </a:r>
            <a:r>
              <a:rPr lang="en-US" sz="1100" i="1" dirty="0">
                <a:effectLst>
                  <a:outerShdw blurRad="38100" dist="38100" dir="2700000" algn="tl">
                    <a:srgbClr val="000000">
                      <a:alpha val="43137"/>
                    </a:srgbClr>
                  </a:outerShdw>
                </a:effectLst>
              </a:rPr>
              <a:t>used Lean for its development regulation processing. Lean reduced internal processing time by </a:t>
            </a:r>
            <a:r>
              <a:rPr lang="en-US" sz="1100" b="1" i="1" dirty="0">
                <a:solidFill>
                  <a:srgbClr val="7CB059"/>
                </a:solidFill>
                <a:effectLst>
                  <a:outerShdw blurRad="38100" dist="38100" dir="2700000" algn="tl">
                    <a:srgbClr val="000000">
                      <a:alpha val="43137"/>
                    </a:srgbClr>
                  </a:outerShdw>
                </a:effectLst>
              </a:rPr>
              <a:t>75% without requiring an investment in new technology. </a:t>
            </a:r>
          </a:p>
          <a:p>
            <a:endParaRPr lang="en-US" sz="1100" b="1" i="1" dirty="0">
              <a:solidFill>
                <a:srgbClr val="7CB059"/>
              </a:solidFill>
              <a:effectLst>
                <a:outerShdw blurRad="38100" dist="38100" dir="2700000" algn="tl">
                  <a:srgbClr val="000000">
                    <a:alpha val="43137"/>
                  </a:srgbClr>
                </a:outerShdw>
              </a:effectLst>
            </a:endParaRPr>
          </a:p>
          <a:p>
            <a:r>
              <a:rPr lang="en-US" sz="1100" b="1" i="1" dirty="0">
                <a:solidFill>
                  <a:srgbClr val="7CB059"/>
                </a:solidFill>
                <a:effectLst>
                  <a:outerShdw blurRad="38100" dist="38100" dir="2700000" algn="tl">
                    <a:srgbClr val="000000">
                      <a:alpha val="43137"/>
                    </a:srgbClr>
                  </a:outerShdw>
                </a:effectLst>
              </a:rPr>
              <a:t>The City of Conroe, Texas</a:t>
            </a:r>
            <a:r>
              <a:rPr lang="en-US" sz="1100" i="1" dirty="0">
                <a:solidFill>
                  <a:srgbClr val="7CB059"/>
                </a:solidFill>
                <a:effectLst>
                  <a:outerShdw blurRad="38100" dist="38100" dir="2700000" algn="tl">
                    <a:srgbClr val="000000">
                      <a:alpha val="43137"/>
                    </a:srgbClr>
                  </a:outerShdw>
                </a:effectLst>
              </a:rPr>
              <a:t> </a:t>
            </a:r>
            <a:r>
              <a:rPr lang="en-US" sz="1100" i="1" dirty="0">
                <a:effectLst>
                  <a:outerShdw blurRad="38100" dist="38100" dir="2700000" algn="tl">
                    <a:srgbClr val="000000">
                      <a:alpha val="43137"/>
                    </a:srgbClr>
                  </a:outerShdw>
                </a:effectLst>
              </a:rPr>
              <a:t>had a goal of imbedding a Lean culture into the organization. Selected staff members were trained in Lean concepts, and several Lean events were held. These efforts have resulted in a </a:t>
            </a:r>
            <a:r>
              <a:rPr lang="en-US" sz="1100" b="1" i="1" dirty="0">
                <a:solidFill>
                  <a:srgbClr val="7CB059"/>
                </a:solidFill>
                <a:effectLst>
                  <a:outerShdw blurRad="38100" dist="38100" dir="2700000" algn="tl">
                    <a:srgbClr val="000000">
                      <a:alpha val="43137"/>
                    </a:srgbClr>
                  </a:outerShdw>
                </a:effectLst>
              </a:rPr>
              <a:t>$2 million in combined real-dollar savings in their $42 million general fund budget and $14.7 million enterprise fund budget.</a:t>
            </a:r>
          </a:p>
          <a:p>
            <a:pPr>
              <a:spcBef>
                <a:spcPts val="1245"/>
              </a:spcBef>
            </a:pPr>
            <a:endParaRPr lang="en-US" b="1" i="1" dirty="0">
              <a:solidFill>
                <a:srgbClr val="7CB059"/>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5</a:t>
            </a:fld>
            <a:endParaRPr lang="en-US" dirty="0"/>
          </a:p>
        </p:txBody>
      </p:sp>
    </p:spTree>
    <p:extLst>
      <p:ext uri="{BB962C8B-B14F-4D97-AF65-F5344CB8AC3E}">
        <p14:creationId xmlns:p14="http://schemas.microsoft.com/office/powerpoint/2010/main" val="2221913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6</a:t>
            </a:fld>
            <a:endParaRPr lang="en-US" dirty="0"/>
          </a:p>
        </p:txBody>
      </p:sp>
    </p:spTree>
    <p:extLst>
      <p:ext uri="{BB962C8B-B14F-4D97-AF65-F5344CB8AC3E}">
        <p14:creationId xmlns:p14="http://schemas.microsoft.com/office/powerpoint/2010/main" val="836772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7</a:t>
            </a:fld>
            <a:endParaRPr lang="en-US" dirty="0"/>
          </a:p>
        </p:txBody>
      </p:sp>
    </p:spTree>
    <p:extLst>
      <p:ext uri="{BB962C8B-B14F-4D97-AF65-F5344CB8AC3E}">
        <p14:creationId xmlns:p14="http://schemas.microsoft.com/office/powerpoint/2010/main" val="243843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8</a:t>
            </a:fld>
            <a:endParaRPr lang="en-US" dirty="0"/>
          </a:p>
        </p:txBody>
      </p:sp>
    </p:spTree>
    <p:extLst>
      <p:ext uri="{BB962C8B-B14F-4D97-AF65-F5344CB8AC3E}">
        <p14:creationId xmlns:p14="http://schemas.microsoft.com/office/powerpoint/2010/main" val="1823377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p>
          <a:p>
            <a:endParaRPr lang="en-US" dirty="0"/>
          </a:p>
          <a:p>
            <a:r>
              <a:rPr lang="en-US" dirty="0"/>
              <a:t>Eliminate waste</a:t>
            </a:r>
            <a:r>
              <a:rPr lang="en-US" baseline="0" dirty="0"/>
              <a:t> and non-value added activities to maximize efficiency</a:t>
            </a:r>
          </a:p>
          <a:p>
            <a:r>
              <a:rPr lang="en-US" baseline="0" dirty="0"/>
              <a:t>Improves consistency and quality of work performed</a:t>
            </a:r>
          </a:p>
          <a:p>
            <a:r>
              <a:rPr lang="en-US" baseline="0" dirty="0"/>
              <a:t>Improves communication among staff and across departments</a:t>
            </a:r>
          </a:p>
          <a:p>
            <a:r>
              <a:rPr lang="en-US" baseline="0" dirty="0"/>
              <a:t>Improves employee morale and accountability</a:t>
            </a:r>
          </a:p>
          <a:p>
            <a:r>
              <a:rPr lang="en-US" baseline="0" dirty="0"/>
              <a:t>Understanding what is valuable to customers (talk later about who those customers are)</a:t>
            </a:r>
          </a:p>
          <a:p>
            <a:r>
              <a:rPr lang="en-US" baseline="0" dirty="0"/>
              <a:t>Continuous improvement</a:t>
            </a:r>
          </a:p>
          <a:p>
            <a:endParaRPr lang="en-US" dirty="0"/>
          </a:p>
        </p:txBody>
      </p:sp>
      <p:sp>
        <p:nvSpPr>
          <p:cNvPr id="4" name="Slide Number Placeholder 3"/>
          <p:cNvSpPr>
            <a:spLocks noGrp="1"/>
          </p:cNvSpPr>
          <p:nvPr>
            <p:ph type="sldNum" sz="quarter" idx="10"/>
          </p:nvPr>
        </p:nvSpPr>
        <p:spPr/>
        <p:txBody>
          <a:bodyPr/>
          <a:lstStyle/>
          <a:p>
            <a:pPr>
              <a:defRPr/>
            </a:pPr>
            <a:fld id="{B44F256A-DBE4-464F-A832-0F3D7F4E0F4F}" type="slidenum">
              <a:rPr lang="en-US" smtClean="0"/>
              <a:pPr>
                <a:defRPr/>
              </a:pPr>
              <a:t>9</a:t>
            </a:fld>
            <a:endParaRPr lang="en-US" dirty="0"/>
          </a:p>
        </p:txBody>
      </p:sp>
    </p:spTree>
    <p:extLst>
      <p:ext uri="{BB962C8B-B14F-4D97-AF65-F5344CB8AC3E}">
        <p14:creationId xmlns:p14="http://schemas.microsoft.com/office/powerpoint/2010/main" val="42033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78F5185-4BFE-4984-91E9-5511B3E5A19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1E3242D-5020-46F3-909C-CAEC35B3D36A}"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E94E02B-6EF9-4329-BA5C-AAB8BCD7F557}"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6"/>
          <p:cNvSpPr/>
          <p:nvPr userDrawn="1"/>
        </p:nvSpPr>
        <p:spPr>
          <a:xfrm>
            <a:off x="0" y="228600"/>
            <a:ext cx="91440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F287A53-4BB6-417F-9204-4233DBDCC811}" type="datetimeFigureOut">
              <a:rPr lang="en-US" smtClean="0"/>
              <a:pPr/>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09B06C-EE35-4908-B0C6-B76AC8E5C276}" type="slidenum">
              <a:rPr lang="en-US" smtClean="0"/>
              <a:pPr/>
              <a:t>‹#›</a:t>
            </a:fld>
            <a:endParaRPr lang="en-US" dirty="0"/>
          </a:p>
        </p:txBody>
      </p:sp>
      <p:sp>
        <p:nvSpPr>
          <p:cNvPr id="6" name="Title 1"/>
          <p:cNvSpPr>
            <a:spLocks noGrp="1"/>
          </p:cNvSpPr>
          <p:nvPr>
            <p:ph type="title"/>
          </p:nvPr>
        </p:nvSpPr>
        <p:spPr>
          <a:xfrm>
            <a:off x="457200" y="274638"/>
            <a:ext cx="8229600" cy="1143000"/>
          </a:xfrm>
        </p:spPr>
        <p:txBody>
          <a:bodyPr>
            <a:normAutofit/>
          </a:bodyPr>
          <a:lstStyle>
            <a:lvl1pPr>
              <a:defRPr sz="3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6163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0">
                <a:solidFill>
                  <a:schemeClr val="tx1">
                    <a:lumMod val="85000"/>
                    <a:lumOff val="15000"/>
                  </a:schemeClr>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1E84718-B06D-45D9-AB55-C7D88F656960}" type="slidenum">
              <a:rPr lang="en-US" smtClean="0"/>
              <a:pPr>
                <a:defRPr/>
              </a:pPr>
              <a:t>‹#›</a:t>
            </a:fld>
            <a:endParaRPr lang="en-US" dirty="0"/>
          </a:p>
        </p:txBody>
      </p:sp>
      <p:sp>
        <p:nvSpPr>
          <p:cNvPr id="11" name="Rectangle 10"/>
          <p:cNvSpPr/>
          <p:nvPr userDrawn="1"/>
        </p:nvSpPr>
        <p:spPr>
          <a:xfrm>
            <a:off x="206424" y="3048000"/>
            <a:ext cx="152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ooter Placeholder 5"/>
          <p:cNvSpPr>
            <a:spLocks noGrp="1"/>
          </p:cNvSpPr>
          <p:nvPr>
            <p:ph type="ftr" sz="quarter" idx="11"/>
          </p:nvPr>
        </p:nvSpPr>
        <p:spPr>
          <a:xfrm>
            <a:off x="3124200" y="6356350"/>
            <a:ext cx="2895600" cy="365125"/>
          </a:xfrm>
        </p:spPr>
        <p:txBody>
          <a:bodyPr/>
          <a:lstStyle/>
          <a:p>
            <a:pPr>
              <a:defRPr/>
            </a:pPr>
            <a:endParaRPr lang="en-US" dirty="0"/>
          </a:p>
        </p:txBody>
      </p:sp>
      <p:sp>
        <p:nvSpPr>
          <p:cNvPr id="29" name="TextBox 28"/>
          <p:cNvSpPr txBox="1"/>
          <p:nvPr userDrawn="1"/>
        </p:nvSpPr>
        <p:spPr>
          <a:xfrm>
            <a:off x="457200" y="5574268"/>
            <a:ext cx="8839200" cy="261610"/>
          </a:xfrm>
          <a:prstGeom prst="rect">
            <a:avLst/>
          </a:prstGeom>
          <a:noFill/>
        </p:spPr>
        <p:txBody>
          <a:bodyPr wrap="square" rtlCol="0">
            <a:spAutoFit/>
          </a:bodyPr>
          <a:lstStyle/>
          <a:p>
            <a:r>
              <a:rPr lang="en-US" sz="1100" dirty="0">
                <a:solidFill>
                  <a:schemeClr val="tx1">
                    <a:lumMod val="75000"/>
                    <a:lumOff val="25000"/>
                  </a:schemeClr>
                </a:solidFill>
                <a:latin typeface="+mj-lt"/>
              </a:rPr>
              <a:t>……………………………………………………………………………………………………………………………………………………………………………………………………………………………..…..</a:t>
            </a: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5400" y="5943600"/>
            <a:ext cx="2667000" cy="629412"/>
          </a:xfrm>
          <a:prstGeom prst="rect">
            <a:avLst/>
          </a:prstGeom>
        </p:spPr>
      </p:pic>
      <p:sp>
        <p:nvSpPr>
          <p:cNvPr id="31" name="Footer Placeholder 4"/>
          <p:cNvSpPr txBox="1">
            <a:spLocks/>
          </p:cNvSpPr>
          <p:nvPr userDrawn="1"/>
        </p:nvSpPr>
        <p:spPr>
          <a:xfrm>
            <a:off x="4267200" y="5967046"/>
            <a:ext cx="4724400" cy="680639"/>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b="1" kern="1200">
                <a:solidFill>
                  <a:srgbClr val="A8CB91"/>
                </a:solidFill>
                <a:latin typeface="+mj-lt"/>
                <a:ea typeface="ＭＳ Ｐゴシック"/>
                <a:cs typeface="ＭＳ Ｐゴシック"/>
              </a:defRPr>
            </a:lvl1pPr>
            <a:lvl2pPr marL="4572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2pPr>
            <a:lvl3pPr marL="9144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3pPr>
            <a:lvl4pPr marL="13716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4pPr>
            <a:lvl5pPr marL="18288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5pPr>
            <a:lvl6pPr marL="2286000" algn="l" defTabSz="914400" rtl="0" eaLnBrk="1" latinLnBrk="0" hangingPunct="1">
              <a:defRPr sz="2600" b="1" kern="1200">
                <a:solidFill>
                  <a:schemeClr val="tx1"/>
                </a:solidFill>
                <a:latin typeface="Verdana" pitchFamily="34" charset="0"/>
                <a:ea typeface="ＭＳ Ｐゴシック"/>
                <a:cs typeface="ＭＳ Ｐゴシック"/>
              </a:defRPr>
            </a:lvl6pPr>
            <a:lvl7pPr marL="2743200" algn="l" defTabSz="914400" rtl="0" eaLnBrk="1" latinLnBrk="0" hangingPunct="1">
              <a:defRPr sz="2600" b="1" kern="1200">
                <a:solidFill>
                  <a:schemeClr val="tx1"/>
                </a:solidFill>
                <a:latin typeface="Verdana" pitchFamily="34" charset="0"/>
                <a:ea typeface="ＭＳ Ｐゴシック"/>
                <a:cs typeface="ＭＳ Ｐゴシック"/>
              </a:defRPr>
            </a:lvl7pPr>
            <a:lvl8pPr marL="3200400" algn="l" defTabSz="914400" rtl="0" eaLnBrk="1" latinLnBrk="0" hangingPunct="1">
              <a:defRPr sz="2600" b="1" kern="1200">
                <a:solidFill>
                  <a:schemeClr val="tx1"/>
                </a:solidFill>
                <a:latin typeface="Verdana" pitchFamily="34" charset="0"/>
                <a:ea typeface="ＭＳ Ｐゴシック"/>
                <a:cs typeface="ＭＳ Ｐゴシック"/>
              </a:defRPr>
            </a:lvl8pPr>
            <a:lvl9pPr marL="3657600" algn="l" defTabSz="914400" rtl="0" eaLnBrk="1" latinLnBrk="0" hangingPunct="1">
              <a:defRPr sz="2600" b="1" kern="1200">
                <a:solidFill>
                  <a:schemeClr val="tx1"/>
                </a:solidFill>
                <a:latin typeface="Verdana" pitchFamily="34" charset="0"/>
                <a:ea typeface="ＭＳ Ｐゴシック"/>
                <a:cs typeface="ＭＳ Ｐゴシック"/>
              </a:defRPr>
            </a:lvl9pPr>
          </a:lstStyle>
          <a:p>
            <a:pPr>
              <a:defRPr/>
            </a:pPr>
            <a:r>
              <a:rPr lang="en-US" sz="1200" b="0" dirty="0">
                <a:solidFill>
                  <a:schemeClr val="tx1">
                    <a:lumMod val="75000"/>
                    <a:lumOff val="25000"/>
                  </a:schemeClr>
                </a:solidFill>
                <a:latin typeface="Arial Narrow" panose="020B0606020202030204" pitchFamily="34" charset="0"/>
              </a:rPr>
              <a:t>Providing Tax, Auditing, Accounting &amp; Controllership, Technology Solutions,</a:t>
            </a:r>
            <a:r>
              <a:rPr lang="en-US" sz="1200" b="0" baseline="0" dirty="0">
                <a:solidFill>
                  <a:schemeClr val="tx1">
                    <a:lumMod val="75000"/>
                    <a:lumOff val="25000"/>
                  </a:schemeClr>
                </a:solidFill>
                <a:latin typeface="Arial Narrow" panose="020B0606020202030204" pitchFamily="34" charset="0"/>
              </a:rPr>
              <a:t> </a:t>
            </a:r>
            <a:r>
              <a:rPr lang="en-US" sz="1200" b="0" dirty="0">
                <a:solidFill>
                  <a:schemeClr val="tx1">
                    <a:lumMod val="75000"/>
                    <a:lumOff val="25000"/>
                  </a:schemeClr>
                </a:solidFill>
                <a:latin typeface="Arial Narrow" panose="020B0606020202030204" pitchFamily="34" charset="0"/>
              </a:rPr>
              <a:t>Consulting, and Wealth Management Services Since 1964.</a:t>
            </a:r>
          </a:p>
        </p:txBody>
      </p:sp>
      <p:pic>
        <p:nvPicPr>
          <p:cNvPr id="32" name="Picture 2" descr="https://lh6.ggpht.com/X3JHZ8QDPipeHSH5FYdw2-W23e29l28NmMuh7c9SDyjsWQ5jhPLmUX0T0FBEzvST7og=w3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6725" y="5885653"/>
            <a:ext cx="762032" cy="762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855E206-6B8B-48AA-904F-997B19953F4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DE1D471-45B8-4FAE-B97D-E6FB06D081D7}" type="slidenum">
              <a:rPr lang="en-US" smtClean="0"/>
              <a:pPr>
                <a:defRPr/>
              </a:pPr>
              <a:t>‹#›</a:t>
            </a:fld>
            <a:endParaRPr lang="en-US" dirty="0"/>
          </a:p>
        </p:txBody>
      </p:sp>
      <p:sp>
        <p:nvSpPr>
          <p:cNvPr id="14" name="Rectangle 13"/>
          <p:cNvSpPr/>
          <p:nvPr userDrawn="1"/>
        </p:nvSpPr>
        <p:spPr>
          <a:xfrm>
            <a:off x="533400" y="228600"/>
            <a:ext cx="152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tle 1"/>
          <p:cNvSpPr>
            <a:spLocks noGrp="1"/>
          </p:cNvSpPr>
          <p:nvPr>
            <p:ph type="title"/>
          </p:nvPr>
        </p:nvSpPr>
        <p:spPr>
          <a:xfrm>
            <a:off x="457200" y="274638"/>
            <a:ext cx="8229600" cy="1143000"/>
          </a:xfrm>
        </p:spPr>
        <p:txBody>
          <a:bodyPr>
            <a:normAutofit/>
          </a:bodyPr>
          <a:lstStyle>
            <a:lvl1pPr algn="l">
              <a:defRPr sz="3600" b="0">
                <a:solidFill>
                  <a:schemeClr val="tx1">
                    <a:lumMod val="85000"/>
                    <a:lumOff val="15000"/>
                  </a:schemeClr>
                </a:solidFill>
                <a:latin typeface="Arial Narrow" panose="020B0606020202030204" pitchFamily="34" charset="0"/>
              </a:defRPr>
            </a:lvl1pPr>
          </a:lstStyle>
          <a:p>
            <a:r>
              <a:rPr lang="en-US" dirty="0"/>
              <a:t>Click to edit Master title style</a:t>
            </a:r>
          </a:p>
        </p:txBody>
      </p:sp>
      <p:sp>
        <p:nvSpPr>
          <p:cNvPr id="29" name="TextBox 28"/>
          <p:cNvSpPr txBox="1"/>
          <p:nvPr userDrawn="1"/>
        </p:nvSpPr>
        <p:spPr>
          <a:xfrm>
            <a:off x="457200" y="5574268"/>
            <a:ext cx="8839200" cy="261610"/>
          </a:xfrm>
          <a:prstGeom prst="rect">
            <a:avLst/>
          </a:prstGeom>
          <a:noFill/>
        </p:spPr>
        <p:txBody>
          <a:bodyPr wrap="square" rtlCol="0">
            <a:spAutoFit/>
          </a:bodyPr>
          <a:lstStyle/>
          <a:p>
            <a:r>
              <a:rPr lang="en-US" sz="1100" dirty="0">
                <a:solidFill>
                  <a:schemeClr val="tx1">
                    <a:lumMod val="75000"/>
                    <a:lumOff val="25000"/>
                  </a:schemeClr>
                </a:solidFill>
                <a:latin typeface="+mj-lt"/>
              </a:rPr>
              <a:t>……………………………………………………………………………………………………………………………………………………………………………………………………………………………..…..</a:t>
            </a: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5400" y="5943600"/>
            <a:ext cx="2667000" cy="629412"/>
          </a:xfrm>
          <a:prstGeom prst="rect">
            <a:avLst/>
          </a:prstGeom>
        </p:spPr>
      </p:pic>
      <p:sp>
        <p:nvSpPr>
          <p:cNvPr id="32" name="Footer Placeholder 4"/>
          <p:cNvSpPr txBox="1">
            <a:spLocks/>
          </p:cNvSpPr>
          <p:nvPr userDrawn="1"/>
        </p:nvSpPr>
        <p:spPr>
          <a:xfrm>
            <a:off x="4267200" y="5967046"/>
            <a:ext cx="4724400" cy="680639"/>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b="1" kern="1200">
                <a:solidFill>
                  <a:srgbClr val="A8CB91"/>
                </a:solidFill>
                <a:latin typeface="+mj-lt"/>
                <a:ea typeface="ＭＳ Ｐゴシック"/>
                <a:cs typeface="ＭＳ Ｐゴシック"/>
              </a:defRPr>
            </a:lvl1pPr>
            <a:lvl2pPr marL="4572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2pPr>
            <a:lvl3pPr marL="9144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3pPr>
            <a:lvl4pPr marL="13716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4pPr>
            <a:lvl5pPr marL="18288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5pPr>
            <a:lvl6pPr marL="2286000" algn="l" defTabSz="914400" rtl="0" eaLnBrk="1" latinLnBrk="0" hangingPunct="1">
              <a:defRPr sz="2600" b="1" kern="1200">
                <a:solidFill>
                  <a:schemeClr val="tx1"/>
                </a:solidFill>
                <a:latin typeface="Verdana" pitchFamily="34" charset="0"/>
                <a:ea typeface="ＭＳ Ｐゴシック"/>
                <a:cs typeface="ＭＳ Ｐゴシック"/>
              </a:defRPr>
            </a:lvl6pPr>
            <a:lvl7pPr marL="2743200" algn="l" defTabSz="914400" rtl="0" eaLnBrk="1" latinLnBrk="0" hangingPunct="1">
              <a:defRPr sz="2600" b="1" kern="1200">
                <a:solidFill>
                  <a:schemeClr val="tx1"/>
                </a:solidFill>
                <a:latin typeface="Verdana" pitchFamily="34" charset="0"/>
                <a:ea typeface="ＭＳ Ｐゴシック"/>
                <a:cs typeface="ＭＳ Ｐゴシック"/>
              </a:defRPr>
            </a:lvl7pPr>
            <a:lvl8pPr marL="3200400" algn="l" defTabSz="914400" rtl="0" eaLnBrk="1" latinLnBrk="0" hangingPunct="1">
              <a:defRPr sz="2600" b="1" kern="1200">
                <a:solidFill>
                  <a:schemeClr val="tx1"/>
                </a:solidFill>
                <a:latin typeface="Verdana" pitchFamily="34" charset="0"/>
                <a:ea typeface="ＭＳ Ｐゴシック"/>
                <a:cs typeface="ＭＳ Ｐゴシック"/>
              </a:defRPr>
            </a:lvl8pPr>
            <a:lvl9pPr marL="3657600" algn="l" defTabSz="914400" rtl="0" eaLnBrk="1" latinLnBrk="0" hangingPunct="1">
              <a:defRPr sz="2600" b="1" kern="1200">
                <a:solidFill>
                  <a:schemeClr val="tx1"/>
                </a:solidFill>
                <a:latin typeface="Verdana" pitchFamily="34" charset="0"/>
                <a:ea typeface="ＭＳ Ｐゴシック"/>
                <a:cs typeface="ＭＳ Ｐゴシック"/>
              </a:defRPr>
            </a:lvl9pPr>
          </a:lstStyle>
          <a:p>
            <a:pPr>
              <a:defRPr/>
            </a:pPr>
            <a:r>
              <a:rPr lang="en-US" sz="1200" b="0" dirty="0">
                <a:solidFill>
                  <a:schemeClr val="tx1">
                    <a:lumMod val="75000"/>
                    <a:lumOff val="25000"/>
                  </a:schemeClr>
                </a:solidFill>
                <a:latin typeface="Arial Narrow" panose="020B0606020202030204" pitchFamily="34" charset="0"/>
              </a:rPr>
              <a:t>Providing Tax, Auditing, Accounting &amp; Controllership, Technology Solutions,</a:t>
            </a:r>
            <a:r>
              <a:rPr lang="en-US" sz="1200" b="0" baseline="0" dirty="0">
                <a:solidFill>
                  <a:schemeClr val="tx1">
                    <a:lumMod val="75000"/>
                    <a:lumOff val="25000"/>
                  </a:schemeClr>
                </a:solidFill>
                <a:latin typeface="Arial Narrow" panose="020B0606020202030204" pitchFamily="34" charset="0"/>
              </a:rPr>
              <a:t> </a:t>
            </a:r>
            <a:r>
              <a:rPr lang="en-US" sz="1200" b="0" dirty="0">
                <a:solidFill>
                  <a:schemeClr val="tx1">
                    <a:lumMod val="75000"/>
                    <a:lumOff val="25000"/>
                  </a:schemeClr>
                </a:solidFill>
                <a:latin typeface="Arial Narrow" panose="020B0606020202030204" pitchFamily="34" charset="0"/>
              </a:rPr>
              <a:t>Consulting, and Wealth Management Services Since 1964.</a:t>
            </a:r>
          </a:p>
        </p:txBody>
      </p:sp>
      <p:pic>
        <p:nvPicPr>
          <p:cNvPr id="33" name="Picture 2" descr="https://lh6.ggpht.com/X3JHZ8QDPipeHSH5FYdw2-W23e29l28NmMuh7c9SDyjsWQ5jhPLmUX0T0FBEzvST7og=w3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6725" y="5885653"/>
            <a:ext cx="762032" cy="762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845F50F-C277-4262-8365-E3AEB7DB64A7}"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3CC43A0-D648-4C84-8364-F7AA04B686B3}" type="slidenum">
              <a:rPr lang="en-US" smtClean="0"/>
              <a:pPr>
                <a:defRPr/>
              </a:pPr>
              <a:t>‹#›</a:t>
            </a:fld>
            <a:endParaRPr lang="en-US" dirty="0"/>
          </a:p>
        </p:txBody>
      </p:sp>
      <p:sp>
        <p:nvSpPr>
          <p:cNvPr id="10" name="Rectangle 9"/>
          <p:cNvSpPr/>
          <p:nvPr userDrawn="1"/>
        </p:nvSpPr>
        <p:spPr>
          <a:xfrm>
            <a:off x="533400" y="228600"/>
            <a:ext cx="152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p:nvPr>
        </p:nvSpPr>
        <p:spPr>
          <a:xfrm>
            <a:off x="457200" y="274638"/>
            <a:ext cx="8229600" cy="1143000"/>
          </a:xfrm>
        </p:spPr>
        <p:txBody>
          <a:bodyPr>
            <a:normAutofit/>
          </a:bodyPr>
          <a:lstStyle>
            <a:lvl1pPr algn="l">
              <a:defRPr sz="3600" b="0">
                <a:solidFill>
                  <a:schemeClr val="tx1">
                    <a:lumMod val="85000"/>
                    <a:lumOff val="15000"/>
                  </a:schemeClr>
                </a:solidFill>
                <a:latin typeface="Arial Narrow" panose="020B0606020202030204"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8C0E6A4-600D-4A35-8519-3DE01387902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D050753-8A5E-4B9F-990D-03D469E1BCC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68A6DC6-CEED-44A6-8FB9-185A5047030A}"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286A522-0D56-457E-8A35-BFB7A3D78F1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9+wastes+of+lean&amp;source=images&amp;cd=&amp;cad=rja&amp;docid=7TSOndYNEcelYM&amp;tbnid=GJ6vBhYMlHc04M:&amp;ved=0CAUQjRw&amp;url=http://www.thinkingpeople.co.za/products.php&amp;ei=LuaHUYzlF4b-9QSPloCAAw&amp;bvm=bv.45960087,d.eWU&amp;psig=AFQjCNGsurie8pLWR8ws8AlJUF1vxwFv8A&amp;ust=136794717089386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5943600"/>
            <a:ext cx="2667000" cy="629412"/>
          </a:xfrm>
          <a:prstGeom prst="rect">
            <a:avLst/>
          </a:prstGeom>
        </p:spPr>
      </p:pic>
      <p:sp>
        <p:nvSpPr>
          <p:cNvPr id="33" name="Footer Placeholder 4"/>
          <p:cNvSpPr txBox="1">
            <a:spLocks/>
          </p:cNvSpPr>
          <p:nvPr/>
        </p:nvSpPr>
        <p:spPr>
          <a:xfrm>
            <a:off x="4267200" y="5967046"/>
            <a:ext cx="4724400" cy="680639"/>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b="1" kern="1200">
                <a:solidFill>
                  <a:srgbClr val="A8CB91"/>
                </a:solidFill>
                <a:latin typeface="+mj-lt"/>
                <a:ea typeface="ＭＳ Ｐゴシック"/>
                <a:cs typeface="ＭＳ Ｐゴシック"/>
              </a:defRPr>
            </a:lvl1pPr>
            <a:lvl2pPr marL="4572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2pPr>
            <a:lvl3pPr marL="9144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3pPr>
            <a:lvl4pPr marL="13716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4pPr>
            <a:lvl5pPr marL="18288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5pPr>
            <a:lvl6pPr marL="2286000" algn="l" defTabSz="914400" rtl="0" eaLnBrk="1" latinLnBrk="0" hangingPunct="1">
              <a:defRPr sz="2600" b="1" kern="1200">
                <a:solidFill>
                  <a:schemeClr val="tx1"/>
                </a:solidFill>
                <a:latin typeface="Verdana" pitchFamily="34" charset="0"/>
                <a:ea typeface="ＭＳ Ｐゴシック"/>
                <a:cs typeface="ＭＳ Ｐゴシック"/>
              </a:defRPr>
            </a:lvl6pPr>
            <a:lvl7pPr marL="2743200" algn="l" defTabSz="914400" rtl="0" eaLnBrk="1" latinLnBrk="0" hangingPunct="1">
              <a:defRPr sz="2600" b="1" kern="1200">
                <a:solidFill>
                  <a:schemeClr val="tx1"/>
                </a:solidFill>
                <a:latin typeface="Verdana" pitchFamily="34" charset="0"/>
                <a:ea typeface="ＭＳ Ｐゴシック"/>
                <a:cs typeface="ＭＳ Ｐゴシック"/>
              </a:defRPr>
            </a:lvl7pPr>
            <a:lvl8pPr marL="3200400" algn="l" defTabSz="914400" rtl="0" eaLnBrk="1" latinLnBrk="0" hangingPunct="1">
              <a:defRPr sz="2600" b="1" kern="1200">
                <a:solidFill>
                  <a:schemeClr val="tx1"/>
                </a:solidFill>
                <a:latin typeface="Verdana" pitchFamily="34" charset="0"/>
                <a:ea typeface="ＭＳ Ｐゴシック"/>
                <a:cs typeface="ＭＳ Ｐゴシック"/>
              </a:defRPr>
            </a:lvl8pPr>
            <a:lvl9pPr marL="3657600" algn="l" defTabSz="914400" rtl="0" eaLnBrk="1" latinLnBrk="0" hangingPunct="1">
              <a:defRPr sz="2600" b="1" kern="1200">
                <a:solidFill>
                  <a:schemeClr val="tx1"/>
                </a:solidFill>
                <a:latin typeface="Verdana" pitchFamily="34" charset="0"/>
                <a:ea typeface="ＭＳ Ｐゴシック"/>
                <a:cs typeface="ＭＳ Ｐゴシック"/>
              </a:defRPr>
            </a:lvl9pPr>
          </a:lstStyle>
          <a:p>
            <a:pPr>
              <a:defRPr/>
            </a:pPr>
            <a:r>
              <a:rPr lang="en-US" sz="1200" b="0" dirty="0">
                <a:solidFill>
                  <a:schemeClr val="tx1">
                    <a:lumMod val="75000"/>
                    <a:lumOff val="25000"/>
                  </a:schemeClr>
                </a:solidFill>
                <a:latin typeface="Arial Narrow" panose="020B0606020202030204" pitchFamily="34" charset="0"/>
              </a:rPr>
              <a:t>Providing Tax, Auditing, Accounting &amp; Controllership, Technology Solutions,</a:t>
            </a:r>
            <a:r>
              <a:rPr lang="en-US" sz="1200" b="0" baseline="0" dirty="0">
                <a:solidFill>
                  <a:schemeClr val="tx1">
                    <a:lumMod val="75000"/>
                    <a:lumOff val="25000"/>
                  </a:schemeClr>
                </a:solidFill>
                <a:latin typeface="Arial Narrow" panose="020B0606020202030204" pitchFamily="34" charset="0"/>
              </a:rPr>
              <a:t> </a:t>
            </a:r>
            <a:r>
              <a:rPr lang="en-US" sz="1200" b="0" dirty="0">
                <a:solidFill>
                  <a:schemeClr val="tx1">
                    <a:lumMod val="75000"/>
                    <a:lumOff val="25000"/>
                  </a:schemeClr>
                </a:solidFill>
                <a:latin typeface="Arial Narrow" panose="020B0606020202030204" pitchFamily="34" charset="0"/>
              </a:rPr>
              <a:t>Consulting, and Wealth Management Services Since 1964.</a:t>
            </a:r>
          </a:p>
        </p:txBody>
      </p:sp>
      <p:sp>
        <p:nvSpPr>
          <p:cNvPr id="34" name="TextBox 33"/>
          <p:cNvSpPr txBox="1"/>
          <p:nvPr/>
        </p:nvSpPr>
        <p:spPr>
          <a:xfrm>
            <a:off x="457200" y="5574268"/>
            <a:ext cx="8839200" cy="261610"/>
          </a:xfrm>
          <a:prstGeom prst="rect">
            <a:avLst/>
          </a:prstGeom>
          <a:noFill/>
        </p:spPr>
        <p:txBody>
          <a:bodyPr wrap="square" rtlCol="0">
            <a:spAutoFit/>
          </a:bodyPr>
          <a:lstStyle/>
          <a:p>
            <a:r>
              <a:rPr lang="en-US" sz="1100" dirty="0">
                <a:solidFill>
                  <a:schemeClr val="tx1">
                    <a:lumMod val="75000"/>
                    <a:lumOff val="25000"/>
                  </a:schemeClr>
                </a:solidFill>
                <a:latin typeface="+mj-lt"/>
              </a:rPr>
              <a:t>……………………………………………………………………………………………………………………………………………………………………………………………………………………………..…..</a:t>
            </a:r>
          </a:p>
        </p:txBody>
      </p:sp>
      <p:sp>
        <p:nvSpPr>
          <p:cNvPr id="35" name="Title 1"/>
          <p:cNvSpPr txBox="1">
            <a:spLocks/>
          </p:cNvSpPr>
          <p:nvPr/>
        </p:nvSpPr>
        <p:spPr>
          <a:xfrm>
            <a:off x="1752600" y="226377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600" b="0" dirty="0">
                <a:solidFill>
                  <a:schemeClr val="tx1">
                    <a:lumMod val="75000"/>
                    <a:lumOff val="25000"/>
                  </a:schemeClr>
                </a:solidFill>
                <a:latin typeface="Arial" panose="020B0604020202020204" pitchFamily="34" charset="0"/>
                <a:cs typeface="Arial" panose="020B0604020202020204" pitchFamily="34" charset="0"/>
              </a:rPr>
              <a:t>Lean Today to Change Tomorrow </a:t>
            </a:r>
            <a:r>
              <a:rPr lang="en-US" sz="4000" b="0" dirty="0">
                <a:solidFill>
                  <a:schemeClr val="tx1">
                    <a:lumMod val="75000"/>
                    <a:lumOff val="25000"/>
                  </a:schemeClr>
                </a:solidFill>
                <a:latin typeface="Arial" panose="020B0604020202020204" pitchFamily="34" charset="0"/>
                <a:cs typeface="Arial" panose="020B0604020202020204" pitchFamily="34" charset="0"/>
              </a:rPr>
              <a:t> </a:t>
            </a:r>
            <a:r>
              <a:rPr lang="en-US" sz="2800" b="0" dirty="0">
                <a:solidFill>
                  <a:schemeClr val="tx1">
                    <a:lumMod val="75000"/>
                    <a:lumOff val="25000"/>
                  </a:schemeClr>
                </a:solidFill>
                <a:latin typeface="Arial" panose="020B0604020202020204" pitchFamily="34" charset="0"/>
                <a:cs typeface="Arial" panose="020B0604020202020204" pitchFamily="34" charset="0"/>
              </a:rPr>
              <a:t>Successfully Implementing Lean Six Sigma</a:t>
            </a:r>
          </a:p>
        </p:txBody>
      </p:sp>
      <p:sp>
        <p:nvSpPr>
          <p:cNvPr id="36" name="Subtitle 2"/>
          <p:cNvSpPr>
            <a:spLocks noGrp="1"/>
          </p:cNvSpPr>
          <p:nvPr>
            <p:ph type="subTitle" idx="1"/>
          </p:nvPr>
        </p:nvSpPr>
        <p:spPr>
          <a:xfrm>
            <a:off x="1752600" y="3962400"/>
            <a:ext cx="6400800" cy="838200"/>
          </a:xfrm>
        </p:spPr>
        <p:txBody>
          <a:bodyPr>
            <a:normAutofit fontScale="77500" lnSpcReduction="20000"/>
          </a:bodyPr>
          <a:lstStyle/>
          <a:p>
            <a:pPr algn="l">
              <a:lnSpc>
                <a:spcPct val="130000"/>
              </a:lnSpc>
              <a:spcBef>
                <a:spcPts val="1200"/>
              </a:spcBef>
              <a:spcAft>
                <a:spcPts val="600"/>
              </a:spcAft>
            </a:pPr>
            <a:r>
              <a:rPr lang="en-US" sz="3400" dirty="0">
                <a:solidFill>
                  <a:schemeClr val="tx1">
                    <a:lumMod val="50000"/>
                    <a:lumOff val="50000"/>
                  </a:schemeClr>
                </a:solidFill>
                <a:latin typeface="Arial" panose="020B0604020202020204" pitchFamily="34" charset="0"/>
                <a:cs typeface="Arial" panose="020B0604020202020204" pitchFamily="34" charset="0"/>
              </a:rPr>
              <a:t>Mike Sibley, CPA, LSS Black Belt</a:t>
            </a:r>
            <a:r>
              <a:rPr lang="en-US" sz="2800" dirty="0">
                <a:solidFill>
                  <a:schemeClr val="tx1">
                    <a:lumMod val="50000"/>
                    <a:lumOff val="50000"/>
                  </a:schemeClr>
                </a:solidFill>
                <a:latin typeface="Arial" panose="020B0604020202020204" pitchFamily="34" charset="0"/>
                <a:cs typeface="Arial" panose="020B0604020202020204" pitchFamily="34" charset="0"/>
              </a:rPr>
              <a:t>	                </a:t>
            </a:r>
            <a:r>
              <a:rPr lang="en-US" sz="2300" dirty="0">
                <a:solidFill>
                  <a:schemeClr val="tx1">
                    <a:lumMod val="50000"/>
                    <a:lumOff val="50000"/>
                  </a:schemeClr>
                </a:solidFill>
                <a:latin typeface="Arial" panose="020B0604020202020204" pitchFamily="34" charset="0"/>
                <a:cs typeface="Arial" panose="020B0604020202020204" pitchFamily="34" charset="0"/>
              </a:rPr>
              <a:t>December 11, 2015</a:t>
            </a: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592" y="2514600"/>
            <a:ext cx="1331008" cy="1066800"/>
          </a:xfrm>
          <a:prstGeom prst="rect">
            <a:avLst/>
          </a:prstGeom>
        </p:spPr>
      </p:pic>
      <p:pic>
        <p:nvPicPr>
          <p:cNvPr id="1026" name="Picture 2" descr="https://lh6.ggpht.com/X3JHZ8QDPipeHSH5FYdw2-W23e29l28NmMuh7c9SDyjsWQ5jhPLmUX0T0FBEzvST7og=w3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25" y="5885653"/>
            <a:ext cx="762032" cy="762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onsultingnetwork.co.in/wp-content/uploads/2009/03/layo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324" y="1562100"/>
            <a:ext cx="3742899" cy="37428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a:spLocks noGrp="1"/>
          </p:cNvSpPr>
          <p:nvPr>
            <p:ph type="title"/>
          </p:nvPr>
        </p:nvSpPr>
        <p:spPr>
          <a:xfrm>
            <a:off x="457200" y="274638"/>
            <a:ext cx="8229600" cy="1143000"/>
          </a:xfrm>
        </p:spPr>
        <p:txBody>
          <a:bodyPr/>
          <a:lstStyle/>
          <a:p>
            <a:r>
              <a:rPr lang="en-US" dirty="0">
                <a:solidFill>
                  <a:srgbClr val="7CB059"/>
                </a:solidFill>
              </a:rPr>
              <a:t>What Lean Six Sigma Is Not</a:t>
            </a:r>
          </a:p>
        </p:txBody>
      </p:sp>
    </p:spTree>
    <p:extLst>
      <p:ext uri="{BB962C8B-B14F-4D97-AF65-F5344CB8AC3E}">
        <p14:creationId xmlns:p14="http://schemas.microsoft.com/office/powerpoint/2010/main" val="99959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55666898"/>
              </p:ext>
            </p:extLst>
          </p:nvPr>
        </p:nvGraphicFramePr>
        <p:xfrm>
          <a:off x="381000" y="1904999"/>
          <a:ext cx="8153400" cy="3684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3"/>
          <p:cNvSpPr>
            <a:spLocks noGrp="1"/>
          </p:cNvSpPr>
          <p:nvPr>
            <p:ph type="title"/>
          </p:nvPr>
        </p:nvSpPr>
        <p:spPr>
          <a:xfrm>
            <a:off x="457200" y="274638"/>
            <a:ext cx="7924800" cy="1325562"/>
          </a:xfrm>
        </p:spPr>
        <p:txBody>
          <a:bodyPr>
            <a:normAutofit/>
          </a:bodyPr>
          <a:lstStyle/>
          <a:p>
            <a:pPr>
              <a:lnSpc>
                <a:spcPct val="80000"/>
              </a:lnSpc>
            </a:pPr>
            <a:r>
              <a:rPr lang="en-US" sz="3600" i="1" dirty="0">
                <a:solidFill>
                  <a:srgbClr val="7CB059"/>
                </a:solidFill>
              </a:rPr>
              <a:t>Powerful</a:t>
            </a:r>
            <a:r>
              <a:rPr lang="en-US" sz="3600" dirty="0">
                <a:solidFill>
                  <a:srgbClr val="7CB059"/>
                </a:solidFill>
              </a:rPr>
              <a:t> Model for Process Improvement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4495800"/>
            <a:ext cx="9144000" cy="1066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1" name="Rectangle 3"/>
          <p:cNvSpPr>
            <a:spLocks noGrp="1" noChangeArrowheads="1"/>
          </p:cNvSpPr>
          <p:nvPr>
            <p:ph idx="1"/>
          </p:nvPr>
        </p:nvSpPr>
        <p:spPr>
          <a:xfrm>
            <a:off x="609600" y="1600200"/>
            <a:ext cx="4343400" cy="4525963"/>
          </a:xfrm>
        </p:spPr>
        <p:txBody>
          <a:bodyPr>
            <a:normAutofit/>
          </a:bodyPr>
          <a:lstStyle/>
          <a:p>
            <a:pPr eaLnBrk="1" hangingPunct="1">
              <a:spcBef>
                <a:spcPct val="0"/>
              </a:spcBef>
              <a:spcAft>
                <a:spcPts val="600"/>
              </a:spcAft>
              <a:buClr>
                <a:schemeClr val="accent5"/>
              </a:buClr>
              <a:buFont typeface="Wingdings" panose="05000000000000000000" pitchFamily="2" charset="2"/>
              <a:buChar char="§"/>
              <a:tabLst>
                <a:tab pos="457200" algn="l"/>
                <a:tab pos="977900" algn="l"/>
                <a:tab pos="1143000" algn="l"/>
              </a:tabLst>
            </a:pPr>
            <a:r>
              <a:rPr lang="en-US" altLang="en-US" sz="2000" b="1" dirty="0">
                <a:solidFill>
                  <a:srgbClr val="7CB059"/>
                </a:solidFill>
              </a:rPr>
              <a:t>TOPS Model Lean Companies Use: </a:t>
            </a:r>
          </a:p>
          <a:p>
            <a:pPr marL="228600">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000" b="1" i="1" u="sng" dirty="0"/>
              <a:t>T</a:t>
            </a:r>
            <a:r>
              <a:rPr lang="en-US" altLang="en-US" sz="2000" b="1" i="1" dirty="0"/>
              <a:t>eam-</a:t>
            </a:r>
            <a:r>
              <a:rPr lang="en-US" altLang="en-US" sz="2000" b="1" i="1" u="sng" dirty="0"/>
              <a:t>O</a:t>
            </a:r>
            <a:r>
              <a:rPr lang="en-US" altLang="en-US" sz="2000" b="1" i="1" dirty="0"/>
              <a:t>riented</a:t>
            </a:r>
            <a:r>
              <a:rPr lang="en-US" altLang="en-US" sz="2000" b="1" i="1" dirty="0">
                <a:solidFill>
                  <a:srgbClr val="FFE98B"/>
                </a:solidFill>
              </a:rPr>
              <a:t> </a:t>
            </a:r>
            <a:r>
              <a:rPr lang="en-US" altLang="en-US" sz="2000" b="1" i="1" u="sng" dirty="0"/>
              <a:t>P</a:t>
            </a:r>
            <a:r>
              <a:rPr lang="en-US" altLang="en-US" sz="2000" b="1" i="1" dirty="0"/>
              <a:t>roblem</a:t>
            </a:r>
            <a:r>
              <a:rPr lang="en-US" altLang="en-US" sz="2000" b="1" i="1" dirty="0">
                <a:solidFill>
                  <a:srgbClr val="FFE98B"/>
                </a:solidFill>
              </a:rPr>
              <a:t> </a:t>
            </a:r>
            <a:r>
              <a:rPr lang="en-US" altLang="en-US" sz="2000" b="1" i="1" u="sng" dirty="0"/>
              <a:t>S</a:t>
            </a:r>
            <a:r>
              <a:rPr lang="en-US" altLang="en-US" sz="2000" b="1" i="1" dirty="0"/>
              <a:t>olving</a:t>
            </a:r>
          </a:p>
          <a:p>
            <a:pPr marL="1234440" lvl="1" indent="-342900">
              <a:lnSpc>
                <a:spcPct val="80000"/>
              </a:lnSpc>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000" dirty="0"/>
              <a:t>Champion</a:t>
            </a:r>
          </a:p>
          <a:p>
            <a:pPr marL="1234440" lvl="1" indent="-342900">
              <a:lnSpc>
                <a:spcPct val="80000"/>
              </a:lnSpc>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000" dirty="0"/>
              <a:t>Team leader</a:t>
            </a:r>
          </a:p>
          <a:p>
            <a:pPr marL="1234440" lvl="1" indent="-342900">
              <a:lnSpc>
                <a:spcPct val="80000"/>
              </a:lnSpc>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000" dirty="0"/>
              <a:t>Facilitators</a:t>
            </a:r>
          </a:p>
          <a:p>
            <a:pPr marL="1234440" lvl="1" indent="-342900">
              <a:lnSpc>
                <a:spcPct val="80000"/>
              </a:lnSpc>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000" dirty="0"/>
              <a:t>Cross-Functional	 Subject Experts</a:t>
            </a:r>
            <a:endParaRPr lang="en-US" altLang="en-US" sz="2000" dirty="0">
              <a:solidFill>
                <a:srgbClr val="339966"/>
              </a:solidFill>
              <a:latin typeface="Tahoma" pitchFamily="34" charset="0"/>
            </a:endParaRPr>
          </a:p>
        </p:txBody>
      </p:sp>
      <p:sp>
        <p:nvSpPr>
          <p:cNvPr id="6" name="TextBox 5"/>
          <p:cNvSpPr txBox="1"/>
          <p:nvPr/>
        </p:nvSpPr>
        <p:spPr>
          <a:xfrm>
            <a:off x="1295400" y="4648200"/>
            <a:ext cx="7543800" cy="830997"/>
          </a:xfrm>
          <a:prstGeom prst="rect">
            <a:avLst/>
          </a:prstGeom>
          <a:noFill/>
        </p:spPr>
        <p:txBody>
          <a:bodyPr wrap="square" rtlCol="0">
            <a:spAutoFit/>
          </a:bodyPr>
          <a:lstStyle/>
          <a:p>
            <a:r>
              <a:rPr lang="en-US" sz="2400" i="1" dirty="0">
                <a:solidFill>
                  <a:schemeClr val="accent5"/>
                </a:solidFill>
                <a:effectLst>
                  <a:outerShdw blurRad="38100" dist="38100" dir="2700000" algn="tl">
                    <a:srgbClr val="000000">
                      <a:alpha val="43137"/>
                    </a:srgbClr>
                  </a:outerShdw>
                </a:effectLst>
                <a:latin typeface="+mj-lt"/>
                <a:ea typeface="Verdana" pitchFamily="34" charset="0"/>
                <a:cs typeface="Verdana" pitchFamily="34" charset="0"/>
              </a:rPr>
              <a:t>“No one knows the work like the people doing the work.” </a:t>
            </a:r>
            <a:r>
              <a:rPr lang="en-US" sz="2400" dirty="0">
                <a:solidFill>
                  <a:schemeClr val="accent5"/>
                </a:solidFill>
                <a:effectLst>
                  <a:outerShdw blurRad="38100" dist="38100" dir="2700000" algn="tl">
                    <a:srgbClr val="000000">
                      <a:alpha val="43137"/>
                    </a:srgbClr>
                  </a:outerShdw>
                </a:effectLst>
                <a:latin typeface="+mj-lt"/>
                <a:ea typeface="Verdana" pitchFamily="34" charset="0"/>
                <a:cs typeface="Verdana" pitchFamily="34" charset="0"/>
              </a:rPr>
              <a:t>– Henry Ford</a:t>
            </a:r>
          </a:p>
        </p:txBody>
      </p:sp>
      <p:sp>
        <p:nvSpPr>
          <p:cNvPr id="8" name="Title 3"/>
          <p:cNvSpPr>
            <a:spLocks noGrp="1"/>
          </p:cNvSpPr>
          <p:nvPr>
            <p:ph type="title"/>
          </p:nvPr>
        </p:nvSpPr>
        <p:spPr>
          <a:xfrm>
            <a:off x="457200" y="274638"/>
            <a:ext cx="8229600" cy="1143000"/>
          </a:xfrm>
        </p:spPr>
        <p:txBody>
          <a:bodyPr>
            <a:normAutofit/>
          </a:bodyPr>
          <a:lstStyle/>
          <a:p>
            <a:r>
              <a:rPr lang="en-US" dirty="0">
                <a:solidFill>
                  <a:srgbClr val="7CB059"/>
                </a:solidFill>
              </a:rPr>
              <a:t>Cross-Functional Team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495425"/>
            <a:ext cx="3048000" cy="28956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16572" b="16452"/>
          <a:stretch/>
        </p:blipFill>
        <p:spPr>
          <a:xfrm>
            <a:off x="609600" y="4572000"/>
            <a:ext cx="502743" cy="923925"/>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6572" b="16452"/>
          <a:stretch/>
        </p:blipFill>
        <p:spPr>
          <a:xfrm>
            <a:off x="762000" y="4572000"/>
            <a:ext cx="502743" cy="923925"/>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6572" b="16452"/>
          <a:stretch/>
        </p:blipFill>
        <p:spPr>
          <a:xfrm>
            <a:off x="457200" y="4572000"/>
            <a:ext cx="502743" cy="923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495800"/>
            <a:ext cx="9144000" cy="1066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7" name="Rectangle 3"/>
          <p:cNvSpPr>
            <a:spLocks noGrp="1" noChangeArrowheads="1"/>
          </p:cNvSpPr>
          <p:nvPr>
            <p:ph sz="half" idx="1"/>
          </p:nvPr>
        </p:nvSpPr>
        <p:spPr>
          <a:xfrm>
            <a:off x="609600" y="1722437"/>
            <a:ext cx="2819400" cy="2999351"/>
          </a:xfrm>
        </p:spPr>
        <p:txBody>
          <a:bodyPr>
            <a:normAutofit/>
          </a:bodyPr>
          <a:lstStyle/>
          <a:p>
            <a:pPr eaLnBrk="1" hangingPunct="1">
              <a:lnSpc>
                <a:spcPct val="95000"/>
              </a:lnSpc>
              <a:spcBef>
                <a:spcPct val="0"/>
              </a:spcBef>
              <a:spcAft>
                <a:spcPts val="1100"/>
              </a:spcAft>
              <a:buClr>
                <a:schemeClr val="accent5"/>
              </a:buClr>
              <a:buFont typeface="Wingdings" panose="05000000000000000000" pitchFamily="2" charset="2"/>
              <a:buChar char="§"/>
              <a:tabLst>
                <a:tab pos="0" algn="l"/>
                <a:tab pos="738188" algn="l"/>
              </a:tabLst>
              <a:defRPr/>
            </a:pPr>
            <a:r>
              <a:rPr lang="en-US" altLang="en-US" dirty="0">
                <a:cs typeface="+mn-cs"/>
              </a:rPr>
              <a:t>Management understanding &amp; commitment is </a:t>
            </a:r>
            <a:r>
              <a:rPr lang="en-US" altLang="en-US" b="1" dirty="0">
                <a:cs typeface="+mn-cs"/>
              </a:rPr>
              <a:t>essential!</a:t>
            </a:r>
          </a:p>
          <a:p>
            <a:pPr marL="0" indent="0" eaLnBrk="1" hangingPunct="1">
              <a:lnSpc>
                <a:spcPct val="95000"/>
              </a:lnSpc>
              <a:spcBef>
                <a:spcPct val="0"/>
              </a:spcBef>
              <a:spcAft>
                <a:spcPts val="1100"/>
              </a:spcAft>
              <a:buNone/>
              <a:tabLst>
                <a:tab pos="0" algn="l"/>
                <a:tab pos="738188" algn="l"/>
              </a:tabLst>
              <a:defRPr/>
            </a:pPr>
            <a:endParaRPr lang="en-US" altLang="en-US" sz="3600" i="1" dirty="0"/>
          </a:p>
          <a:p>
            <a:pPr marL="280988" indent="-280988" eaLnBrk="1" hangingPunct="1">
              <a:lnSpc>
                <a:spcPct val="90000"/>
              </a:lnSpc>
              <a:spcBef>
                <a:spcPct val="0"/>
              </a:spcBef>
              <a:spcAft>
                <a:spcPts val="1100"/>
              </a:spcAft>
              <a:buFontTx/>
              <a:buNone/>
              <a:tabLst>
                <a:tab pos="0" algn="l"/>
                <a:tab pos="738188" algn="l"/>
              </a:tabLst>
              <a:defRPr/>
            </a:pPr>
            <a:endParaRPr lang="en-US" altLang="en-US" sz="3600" dirty="0">
              <a:cs typeface="+mn-cs"/>
            </a:endParaRPr>
          </a:p>
          <a:p>
            <a:pPr marL="280988" indent="-280988" eaLnBrk="1" hangingPunct="1">
              <a:lnSpc>
                <a:spcPct val="90000"/>
              </a:lnSpc>
              <a:spcBef>
                <a:spcPct val="0"/>
              </a:spcBef>
              <a:spcAft>
                <a:spcPts val="1100"/>
              </a:spcAft>
              <a:buFontTx/>
              <a:buNone/>
              <a:tabLst>
                <a:tab pos="0" algn="l"/>
                <a:tab pos="738188" algn="l"/>
              </a:tabLst>
              <a:defRPr/>
            </a:pPr>
            <a:endParaRPr lang="en-US" altLang="en-US" sz="3600" dirty="0">
              <a:cs typeface="+mn-cs"/>
            </a:endParaRPr>
          </a:p>
        </p:txBody>
      </p:sp>
      <p:sp>
        <p:nvSpPr>
          <p:cNvPr id="8" name="TextBox 7"/>
          <p:cNvSpPr txBox="1"/>
          <p:nvPr/>
        </p:nvSpPr>
        <p:spPr>
          <a:xfrm>
            <a:off x="1295400" y="4655403"/>
            <a:ext cx="7924800" cy="830997"/>
          </a:xfrm>
          <a:prstGeom prst="rect">
            <a:avLst/>
          </a:prstGeom>
          <a:noFill/>
        </p:spPr>
        <p:txBody>
          <a:bodyPr wrap="square" rtlCol="0">
            <a:spAutoFit/>
          </a:bodyPr>
          <a:lstStyle/>
          <a:p>
            <a:r>
              <a:rPr lang="en-US" sz="2400" i="1" dirty="0">
                <a:solidFill>
                  <a:schemeClr val="accent5"/>
                </a:solidFill>
                <a:effectLst>
                  <a:outerShdw blurRad="38100" dist="38100" dir="2700000" algn="tl">
                    <a:srgbClr val="000000">
                      <a:alpha val="43137"/>
                    </a:srgbClr>
                  </a:outerShdw>
                </a:effectLst>
                <a:latin typeface="+mj-lt"/>
                <a:ea typeface="Verdana" pitchFamily="34" charset="0"/>
                <a:cs typeface="Verdana" pitchFamily="34" charset="0"/>
              </a:rPr>
              <a:t>“Any fool can criticize, condemn and complain –</a:t>
            </a:r>
          </a:p>
          <a:p>
            <a:r>
              <a:rPr lang="en-US" sz="2400" i="1" dirty="0">
                <a:solidFill>
                  <a:schemeClr val="accent5"/>
                </a:solidFill>
                <a:effectLst>
                  <a:outerShdw blurRad="38100" dist="38100" dir="2700000" algn="tl">
                    <a:srgbClr val="000000">
                      <a:alpha val="43137"/>
                    </a:srgbClr>
                  </a:outerShdw>
                </a:effectLst>
                <a:latin typeface="+mj-lt"/>
                <a:ea typeface="Verdana" pitchFamily="34" charset="0"/>
                <a:cs typeface="Verdana" pitchFamily="34" charset="0"/>
              </a:rPr>
              <a:t>and most fools do.” </a:t>
            </a:r>
            <a:r>
              <a:rPr lang="en-US" sz="2400" dirty="0">
                <a:solidFill>
                  <a:schemeClr val="accent5"/>
                </a:solidFill>
                <a:effectLst>
                  <a:outerShdw blurRad="38100" dist="38100" dir="2700000" algn="tl">
                    <a:srgbClr val="000000">
                      <a:alpha val="43137"/>
                    </a:srgbClr>
                  </a:outerShdw>
                </a:effectLst>
                <a:latin typeface="+mj-lt"/>
                <a:ea typeface="Verdana" pitchFamily="34" charset="0"/>
                <a:cs typeface="Verdana" pitchFamily="34" charset="0"/>
              </a:rPr>
              <a:t>- Dale Carnegie</a:t>
            </a:r>
          </a:p>
        </p:txBody>
      </p:sp>
      <p:sp>
        <p:nvSpPr>
          <p:cNvPr id="7" name="Title 3"/>
          <p:cNvSpPr>
            <a:spLocks noGrp="1"/>
          </p:cNvSpPr>
          <p:nvPr>
            <p:ph type="title"/>
          </p:nvPr>
        </p:nvSpPr>
        <p:spPr>
          <a:xfrm>
            <a:off x="457200" y="274638"/>
            <a:ext cx="8229600" cy="1143000"/>
          </a:xfrm>
        </p:spPr>
        <p:txBody>
          <a:bodyPr>
            <a:normAutofit/>
          </a:bodyPr>
          <a:lstStyle/>
          <a:p>
            <a:r>
              <a:rPr lang="en-US" dirty="0">
                <a:solidFill>
                  <a:srgbClr val="7CB059"/>
                </a:solidFill>
              </a:rPr>
              <a:t>Securing Buy-In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0908"/>
          <a:stretch/>
        </p:blipFill>
        <p:spPr>
          <a:xfrm>
            <a:off x="4038600" y="1233225"/>
            <a:ext cx="4572000" cy="3033975"/>
          </a:xfrm>
          <a:prstGeom prst="rect">
            <a:avLst/>
          </a:prstGeom>
          <a:ln>
            <a:solidFill>
              <a:schemeClr val="bg1">
                <a:lumMod val="85000"/>
              </a:schemeClr>
            </a:solid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6572" b="16452"/>
          <a:stretch/>
        </p:blipFill>
        <p:spPr>
          <a:xfrm>
            <a:off x="762000" y="4572000"/>
            <a:ext cx="502743" cy="923925"/>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16572" b="16452"/>
          <a:stretch/>
        </p:blipFill>
        <p:spPr>
          <a:xfrm>
            <a:off x="457200" y="4572000"/>
            <a:ext cx="502743" cy="923925"/>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16572" b="16452"/>
          <a:stretch/>
        </p:blipFill>
        <p:spPr>
          <a:xfrm>
            <a:off x="609600" y="4572000"/>
            <a:ext cx="502743" cy="923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74638"/>
            <a:ext cx="8229600" cy="1143000"/>
          </a:xfrm>
        </p:spPr>
        <p:txBody>
          <a:bodyPr>
            <a:normAutofit/>
          </a:bodyPr>
          <a:lstStyle/>
          <a:p>
            <a:r>
              <a:rPr lang="en-US" dirty="0">
                <a:solidFill>
                  <a:srgbClr val="7CB059"/>
                </a:solidFill>
              </a:rPr>
              <a:t>Lean Simulation</a:t>
            </a:r>
          </a:p>
        </p:txBody>
      </p:sp>
      <p:pic>
        <p:nvPicPr>
          <p:cNvPr id="3074" name="Picture 2" descr="http://youngwritersproject.org/files/legos%206%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1676400"/>
            <a:ext cx="4578574"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10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685800" y="1676400"/>
            <a:ext cx="5410200" cy="4343400"/>
          </a:xfrm>
        </p:spPr>
        <p:txBody>
          <a:bodyPr vert="horz">
            <a:normAutofit/>
          </a:bodyPr>
          <a:lstStyle/>
          <a:p>
            <a:pPr>
              <a:spcBef>
                <a:spcPts val="1200"/>
              </a:spcBef>
              <a:buClr>
                <a:schemeClr val="accent5"/>
              </a:buClr>
              <a:buFont typeface="Wingdings" panose="05000000000000000000" pitchFamily="2" charset="2"/>
              <a:buChar char="§"/>
              <a:defRPr/>
            </a:pPr>
            <a:r>
              <a:rPr lang="en-US" sz="2200" dirty="0"/>
              <a:t>Follow instructions for each of the three exercises.</a:t>
            </a:r>
          </a:p>
          <a:p>
            <a:pPr>
              <a:spcBef>
                <a:spcPts val="1200"/>
              </a:spcBef>
              <a:buClr>
                <a:schemeClr val="accent5"/>
              </a:buClr>
              <a:buFont typeface="Wingdings" panose="05000000000000000000" pitchFamily="2" charset="2"/>
              <a:buChar char="§"/>
              <a:defRPr/>
            </a:pPr>
            <a:r>
              <a:rPr lang="en-US" sz="2200" dirty="0"/>
              <a:t>Be creative within instruction limits.</a:t>
            </a:r>
          </a:p>
          <a:p>
            <a:pPr>
              <a:spcBef>
                <a:spcPts val="1200"/>
              </a:spcBef>
              <a:buClr>
                <a:schemeClr val="accent5"/>
              </a:buClr>
              <a:buFont typeface="Wingdings" panose="05000000000000000000" pitchFamily="2" charset="2"/>
              <a:buChar char="§"/>
              <a:defRPr/>
            </a:pPr>
            <a:r>
              <a:rPr lang="en-US" sz="2200" dirty="0"/>
              <a:t>Ask questions immediately if not clear.</a:t>
            </a:r>
          </a:p>
          <a:p>
            <a:pPr>
              <a:spcBef>
                <a:spcPts val="1200"/>
              </a:spcBef>
              <a:buClr>
                <a:schemeClr val="accent5"/>
              </a:buClr>
              <a:buFont typeface="Wingdings" panose="05000000000000000000" pitchFamily="2" charset="2"/>
              <a:buChar char="§"/>
              <a:defRPr/>
            </a:pPr>
            <a:r>
              <a:rPr lang="en-US" sz="2200" dirty="0"/>
              <a:t>Observe what is going on around you.</a:t>
            </a:r>
          </a:p>
          <a:p>
            <a:pPr>
              <a:spcBef>
                <a:spcPts val="1200"/>
              </a:spcBef>
              <a:buClr>
                <a:schemeClr val="accent5"/>
              </a:buClr>
              <a:buFont typeface="Wingdings" panose="05000000000000000000" pitchFamily="2" charset="2"/>
              <a:buChar char="§"/>
              <a:defRPr/>
            </a:pPr>
            <a:r>
              <a:rPr lang="en-US" sz="2200" dirty="0"/>
              <a:t>Be prepared to discuss each of the exercises at the end of the demonstration.</a:t>
            </a:r>
          </a:p>
        </p:txBody>
      </p:sp>
      <p:sp>
        <p:nvSpPr>
          <p:cNvPr id="5" name="Title 3"/>
          <p:cNvSpPr>
            <a:spLocks noGrp="1"/>
          </p:cNvSpPr>
          <p:nvPr>
            <p:ph type="title"/>
          </p:nvPr>
        </p:nvSpPr>
        <p:spPr>
          <a:xfrm>
            <a:off x="457200" y="274638"/>
            <a:ext cx="8229600" cy="1143000"/>
          </a:xfrm>
        </p:spPr>
        <p:txBody>
          <a:bodyPr>
            <a:normAutofit/>
          </a:bodyPr>
          <a:lstStyle/>
          <a:p>
            <a:r>
              <a:rPr lang="en-US" dirty="0">
                <a:solidFill>
                  <a:srgbClr val="7CB059"/>
                </a:solidFill>
              </a:rPr>
              <a:t>Lean Simulation Instructions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0"/>
            <a:ext cx="2200474" cy="4669150"/>
          </a:xfrm>
          <a:prstGeom prst="rect">
            <a:avLst/>
          </a:prstGeom>
        </p:spPr>
      </p:pic>
    </p:spTree>
    <p:extLst>
      <p:ext uri="{BB962C8B-B14F-4D97-AF65-F5344CB8AC3E}">
        <p14:creationId xmlns:p14="http://schemas.microsoft.com/office/powerpoint/2010/main" val="303405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5334000" cy="4670425"/>
          </a:xfrm>
        </p:spPr>
        <p:txBody>
          <a:bodyPr vert="horz">
            <a:normAutofit/>
          </a:bodyPr>
          <a:lstStyle/>
          <a:p>
            <a:pPr>
              <a:buClr>
                <a:schemeClr val="accent5"/>
              </a:buClr>
              <a:buFont typeface="Wingdings" panose="05000000000000000000" pitchFamily="2" charset="2"/>
              <a:buChar char="§"/>
              <a:defRPr/>
            </a:pPr>
            <a:r>
              <a:rPr lang="en-US" sz="2200" dirty="0"/>
              <a:t>Produce batch of 5 planes prior to transporting to next step. Keep on producing, do not stop.</a:t>
            </a:r>
          </a:p>
          <a:p>
            <a:pPr>
              <a:buClr>
                <a:schemeClr val="accent5"/>
              </a:buClr>
              <a:buFont typeface="Wingdings" panose="05000000000000000000" pitchFamily="2" charset="2"/>
              <a:buChar char="§"/>
              <a:defRPr/>
            </a:pPr>
            <a:r>
              <a:rPr lang="en-US" sz="2200" dirty="0"/>
              <a:t>You can not fix assembly mistakes from another operator.</a:t>
            </a:r>
          </a:p>
          <a:p>
            <a:pPr>
              <a:buClr>
                <a:schemeClr val="accent5"/>
              </a:buClr>
              <a:buFont typeface="Wingdings" panose="05000000000000000000" pitchFamily="2" charset="2"/>
              <a:buChar char="§"/>
              <a:defRPr/>
            </a:pPr>
            <a:r>
              <a:rPr lang="en-US" sz="2200" dirty="0"/>
              <a:t>Flip airplane upside down if you receive a reject.</a:t>
            </a:r>
          </a:p>
          <a:p>
            <a:pPr>
              <a:buClr>
                <a:schemeClr val="accent5"/>
              </a:buClr>
              <a:buFont typeface="Wingdings" panose="05000000000000000000" pitchFamily="2" charset="2"/>
              <a:buChar char="§"/>
              <a:defRPr/>
            </a:pPr>
            <a:r>
              <a:rPr lang="en-US" sz="2200" dirty="0"/>
              <a:t>Keep producing batches of 5 until we have completed our first defect free airplane.</a:t>
            </a:r>
          </a:p>
          <a:p>
            <a:pPr>
              <a:buClr>
                <a:schemeClr val="accent5"/>
              </a:buClr>
              <a:buFont typeface="Wingdings" panose="05000000000000000000" pitchFamily="2" charset="2"/>
              <a:buChar char="§"/>
              <a:defRPr/>
            </a:pPr>
            <a:r>
              <a:rPr lang="en-US" sz="2200" dirty="0"/>
              <a:t>Blocks need to be pushed tightly together.</a:t>
            </a:r>
          </a:p>
          <a:p>
            <a:pPr>
              <a:defRPr/>
            </a:pPr>
            <a:endParaRPr lang="en-US" sz="2400" dirty="0">
              <a:effectLst>
                <a:outerShdw blurRad="38100" dist="38100" dir="2700000" algn="tl">
                  <a:srgbClr val="000000">
                    <a:alpha val="43137"/>
                  </a:srgbClr>
                </a:outerShdw>
              </a:effectLst>
            </a:endParaRPr>
          </a:p>
        </p:txBody>
      </p:sp>
      <p:sp>
        <p:nvSpPr>
          <p:cNvPr id="5" name="Title 3"/>
          <p:cNvSpPr>
            <a:spLocks noGrp="1"/>
          </p:cNvSpPr>
          <p:nvPr>
            <p:ph type="title"/>
          </p:nvPr>
        </p:nvSpPr>
        <p:spPr>
          <a:xfrm>
            <a:off x="457200" y="274638"/>
            <a:ext cx="8229600" cy="1143000"/>
          </a:xfrm>
        </p:spPr>
        <p:txBody>
          <a:bodyPr>
            <a:normAutofit/>
          </a:bodyPr>
          <a:lstStyle/>
          <a:p>
            <a:r>
              <a:rPr lang="en-US" dirty="0">
                <a:solidFill>
                  <a:srgbClr val="7CB059"/>
                </a:solidFill>
              </a:rPr>
              <a:t>Exercise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926" y="0"/>
            <a:ext cx="2200474" cy="4669150"/>
          </a:xfrm>
          <a:prstGeom prst="rect">
            <a:avLst/>
          </a:prstGeom>
        </p:spPr>
      </p:pic>
    </p:spTree>
    <p:extLst>
      <p:ext uri="{BB962C8B-B14F-4D97-AF65-F5344CB8AC3E}">
        <p14:creationId xmlns:p14="http://schemas.microsoft.com/office/powerpoint/2010/main" val="416344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Content Placeholder 2"/>
          <p:cNvSpPr>
            <a:spLocks noGrp="1"/>
          </p:cNvSpPr>
          <p:nvPr>
            <p:ph idx="1"/>
          </p:nvPr>
        </p:nvSpPr>
        <p:spPr>
          <a:xfrm>
            <a:off x="457200" y="1524000"/>
            <a:ext cx="5105400" cy="4670425"/>
          </a:xfrm>
        </p:spPr>
        <p:txBody>
          <a:bodyPr vert="horz">
            <a:normAutofit/>
          </a:bodyPr>
          <a:lstStyle/>
          <a:p>
            <a:pPr>
              <a:buClr>
                <a:schemeClr val="accent5"/>
              </a:buClr>
              <a:buFont typeface="Wingdings" panose="05000000000000000000" pitchFamily="2" charset="2"/>
              <a:buChar char="§"/>
              <a:defRPr/>
            </a:pPr>
            <a:r>
              <a:rPr lang="en-US" sz="2200" dirty="0"/>
              <a:t>Produce batch of 5 planes prior to transporting to next step. Keep on producing, do not stop.</a:t>
            </a:r>
          </a:p>
          <a:p>
            <a:pPr>
              <a:buClr>
                <a:schemeClr val="accent5"/>
              </a:buClr>
              <a:buFont typeface="Wingdings" panose="05000000000000000000" pitchFamily="2" charset="2"/>
              <a:buChar char="§"/>
              <a:defRPr/>
            </a:pPr>
            <a:r>
              <a:rPr lang="en-US" sz="2200" dirty="0"/>
              <a:t>You can not fix assembly mistakes from another operator.</a:t>
            </a:r>
          </a:p>
          <a:p>
            <a:pPr>
              <a:buClr>
                <a:schemeClr val="accent5"/>
              </a:buClr>
              <a:buFont typeface="Wingdings" panose="05000000000000000000" pitchFamily="2" charset="2"/>
              <a:buChar char="§"/>
              <a:defRPr/>
            </a:pPr>
            <a:r>
              <a:rPr lang="en-US" sz="2200" dirty="0"/>
              <a:t>Flip airplane upside down if you receive a reject.</a:t>
            </a:r>
          </a:p>
          <a:p>
            <a:pPr>
              <a:buClr>
                <a:schemeClr val="accent5"/>
              </a:buClr>
              <a:buFont typeface="Wingdings" panose="05000000000000000000" pitchFamily="2" charset="2"/>
              <a:buChar char="§"/>
              <a:defRPr/>
            </a:pPr>
            <a:r>
              <a:rPr lang="en-US" sz="2200" dirty="0"/>
              <a:t>We will stop production after 6 minutes.</a:t>
            </a:r>
          </a:p>
          <a:p>
            <a:pPr>
              <a:buClr>
                <a:schemeClr val="accent5"/>
              </a:buClr>
              <a:buFont typeface="Wingdings" panose="05000000000000000000" pitchFamily="2" charset="2"/>
              <a:buChar char="§"/>
              <a:defRPr/>
            </a:pPr>
            <a:r>
              <a:rPr lang="en-US" sz="2200" dirty="0"/>
              <a:t>Blocks need to be pushed tightly together.</a:t>
            </a:r>
          </a:p>
          <a:p>
            <a:pPr>
              <a:defRPr/>
            </a:pPr>
            <a:endParaRPr lang="en-US" sz="2400" dirty="0">
              <a:effectLst>
                <a:outerShdw blurRad="38100" dist="38100" dir="2700000" algn="tl">
                  <a:srgbClr val="000000">
                    <a:alpha val="43137"/>
                  </a:srgbClr>
                </a:outerShdw>
              </a:effectLst>
            </a:endParaRPr>
          </a:p>
        </p:txBody>
      </p:sp>
      <p:sp>
        <p:nvSpPr>
          <p:cNvPr id="5" name="Title 3"/>
          <p:cNvSpPr>
            <a:spLocks noGrp="1"/>
          </p:cNvSpPr>
          <p:nvPr>
            <p:ph type="title"/>
          </p:nvPr>
        </p:nvSpPr>
        <p:spPr>
          <a:xfrm>
            <a:off x="457200" y="274638"/>
            <a:ext cx="8229600" cy="1143000"/>
          </a:xfrm>
        </p:spPr>
        <p:txBody>
          <a:bodyPr>
            <a:normAutofit/>
          </a:bodyPr>
          <a:lstStyle/>
          <a:p>
            <a:r>
              <a:rPr lang="en-US" dirty="0">
                <a:solidFill>
                  <a:srgbClr val="7CB059"/>
                </a:solidFill>
              </a:rPr>
              <a:t>Exercise 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926" y="0"/>
            <a:ext cx="2200474" cy="4669150"/>
          </a:xfrm>
          <a:prstGeom prst="rect">
            <a:avLst/>
          </a:prstGeom>
        </p:spPr>
      </p:pic>
    </p:spTree>
    <p:extLst>
      <p:ext uri="{BB962C8B-B14F-4D97-AF65-F5344CB8AC3E}">
        <p14:creationId xmlns:p14="http://schemas.microsoft.com/office/powerpoint/2010/main" val="191416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p:cNvSpPr>
            <a:spLocks noGrp="1"/>
          </p:cNvSpPr>
          <p:nvPr>
            <p:ph idx="1"/>
          </p:nvPr>
        </p:nvSpPr>
        <p:spPr>
          <a:xfrm>
            <a:off x="457200" y="1524000"/>
            <a:ext cx="6019800" cy="4724400"/>
          </a:xfrm>
        </p:spPr>
        <p:txBody>
          <a:bodyPr vert="horz">
            <a:noAutofit/>
          </a:bodyPr>
          <a:lstStyle/>
          <a:p>
            <a:pPr>
              <a:lnSpc>
                <a:spcPct val="110000"/>
              </a:lnSpc>
              <a:spcBef>
                <a:spcPts val="600"/>
              </a:spcBef>
              <a:buClr>
                <a:schemeClr val="accent5"/>
              </a:buClr>
              <a:buFont typeface="Wingdings" panose="05000000000000000000" pitchFamily="2" charset="2"/>
              <a:buChar char="§"/>
              <a:defRPr/>
            </a:pPr>
            <a:r>
              <a:rPr lang="en-US" sz="2200" dirty="0"/>
              <a:t>We will reassign the QC job duties so they are adding more value to the process.</a:t>
            </a:r>
          </a:p>
          <a:p>
            <a:pPr>
              <a:lnSpc>
                <a:spcPct val="110000"/>
              </a:lnSpc>
              <a:spcBef>
                <a:spcPts val="600"/>
              </a:spcBef>
              <a:buClr>
                <a:schemeClr val="accent5"/>
              </a:buClr>
              <a:buFont typeface="Wingdings" panose="05000000000000000000" pitchFamily="2" charset="2"/>
              <a:buChar char="§"/>
              <a:defRPr/>
            </a:pPr>
            <a:r>
              <a:rPr lang="en-US" sz="2200" dirty="0"/>
              <a:t>Produce 1 airplane and stage in WIP area and then you can not start assembling your next plane until the WIP is empty.</a:t>
            </a:r>
          </a:p>
          <a:p>
            <a:pPr>
              <a:lnSpc>
                <a:spcPct val="110000"/>
              </a:lnSpc>
              <a:spcBef>
                <a:spcPts val="600"/>
              </a:spcBef>
              <a:buClr>
                <a:schemeClr val="accent5"/>
              </a:buClr>
              <a:buFont typeface="Wingdings" panose="05000000000000000000" pitchFamily="2" charset="2"/>
              <a:buChar char="§"/>
              <a:defRPr/>
            </a:pPr>
            <a:r>
              <a:rPr lang="en-US" sz="2200" dirty="0"/>
              <a:t>You can not fix assembly mistakes from </a:t>
            </a:r>
            <a:br>
              <a:rPr lang="en-US" sz="2200" dirty="0"/>
            </a:br>
            <a:r>
              <a:rPr lang="en-US" sz="2200" dirty="0"/>
              <a:t>another operator.</a:t>
            </a:r>
          </a:p>
          <a:p>
            <a:pPr>
              <a:lnSpc>
                <a:spcPct val="110000"/>
              </a:lnSpc>
              <a:spcBef>
                <a:spcPts val="600"/>
              </a:spcBef>
              <a:buClr>
                <a:schemeClr val="accent5"/>
              </a:buClr>
              <a:buFont typeface="Wingdings" panose="05000000000000000000" pitchFamily="2" charset="2"/>
              <a:buChar char="§"/>
              <a:defRPr/>
            </a:pPr>
            <a:r>
              <a:rPr lang="en-US" sz="2200" dirty="0"/>
              <a:t>Flip airplane upside down if you receive a reject.</a:t>
            </a:r>
          </a:p>
          <a:p>
            <a:pPr>
              <a:lnSpc>
                <a:spcPct val="110000"/>
              </a:lnSpc>
              <a:spcBef>
                <a:spcPts val="600"/>
              </a:spcBef>
              <a:buClr>
                <a:schemeClr val="accent5"/>
              </a:buClr>
              <a:buFont typeface="Wingdings" panose="05000000000000000000" pitchFamily="2" charset="2"/>
              <a:buChar char="§"/>
              <a:defRPr/>
            </a:pPr>
            <a:r>
              <a:rPr lang="en-US" sz="2200" dirty="0"/>
              <a:t>We will stop production after 6 minutes.</a:t>
            </a:r>
          </a:p>
          <a:p>
            <a:pPr>
              <a:defRPr/>
            </a:pPr>
            <a:endParaRPr lang="en-US" sz="2400" dirty="0">
              <a:effectLst>
                <a:outerShdw blurRad="38100" dist="38100" dir="2700000" algn="tl">
                  <a:srgbClr val="000000">
                    <a:alpha val="43137"/>
                  </a:srgbClr>
                </a:outerShdw>
              </a:effectLst>
            </a:endParaRPr>
          </a:p>
        </p:txBody>
      </p:sp>
      <p:sp>
        <p:nvSpPr>
          <p:cNvPr id="5" name="Title 3"/>
          <p:cNvSpPr>
            <a:spLocks noGrp="1"/>
          </p:cNvSpPr>
          <p:nvPr>
            <p:ph type="title"/>
          </p:nvPr>
        </p:nvSpPr>
        <p:spPr>
          <a:xfrm>
            <a:off x="457200" y="274638"/>
            <a:ext cx="8229600" cy="1143000"/>
          </a:xfrm>
        </p:spPr>
        <p:txBody>
          <a:bodyPr>
            <a:normAutofit/>
          </a:bodyPr>
          <a:lstStyle/>
          <a:p>
            <a:r>
              <a:rPr lang="en-US" dirty="0">
                <a:solidFill>
                  <a:srgbClr val="7CB059"/>
                </a:solidFill>
              </a:rPr>
              <a:t>Exercise 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3926" y="0"/>
            <a:ext cx="2200474" cy="4669150"/>
          </a:xfrm>
          <a:prstGeom prst="rect">
            <a:avLst/>
          </a:prstGeom>
        </p:spPr>
      </p:pic>
    </p:spTree>
    <p:extLst>
      <p:ext uri="{BB962C8B-B14F-4D97-AF65-F5344CB8AC3E}">
        <p14:creationId xmlns:p14="http://schemas.microsoft.com/office/powerpoint/2010/main" val="271816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p:spPr>
        <p:txBody>
          <a:bodyPr>
            <a:normAutofit/>
          </a:bodyPr>
          <a:lstStyle/>
          <a:p>
            <a:r>
              <a:rPr lang="en-US" dirty="0">
                <a:solidFill>
                  <a:srgbClr val="7CB059"/>
                </a:solidFill>
              </a:rPr>
              <a:t>Lean Simulation</a:t>
            </a:r>
          </a:p>
        </p:txBody>
      </p:sp>
      <p:pic>
        <p:nvPicPr>
          <p:cNvPr id="2050" name="Picture 2" descr="http://cdn.99u.com/wp-content/uploads/2014/04/mem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28837"/>
            <a:ext cx="5238750" cy="26193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1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28600" y="1828800"/>
            <a:ext cx="4419600" cy="4525963"/>
          </a:xfrm>
        </p:spPr>
        <p:txBody>
          <a:bodyPr vert="horz">
            <a:noAutofit/>
          </a:bodyPr>
          <a:lstStyle/>
          <a:p>
            <a:pPr marL="800100">
              <a:lnSpc>
                <a:spcPct val="115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000" dirty="0"/>
              <a:t>Introduction to Lean Six Sigma</a:t>
            </a:r>
          </a:p>
          <a:p>
            <a:pPr marL="800100">
              <a:lnSpc>
                <a:spcPct val="115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000" dirty="0"/>
              <a:t>Simulation</a:t>
            </a:r>
          </a:p>
          <a:p>
            <a:pPr marL="800100">
              <a:lnSpc>
                <a:spcPct val="115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000" dirty="0"/>
              <a:t>5 Principles of Lean</a:t>
            </a:r>
          </a:p>
          <a:p>
            <a:pPr marL="800100">
              <a:lnSpc>
                <a:spcPct val="115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000" dirty="0"/>
              <a:t>9 Categories of Waste</a:t>
            </a:r>
          </a:p>
          <a:p>
            <a:pPr marL="800100">
              <a:lnSpc>
                <a:spcPct val="115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000" dirty="0"/>
              <a:t>Lean Practices in Action</a:t>
            </a:r>
          </a:p>
          <a:p>
            <a:pPr marL="800100">
              <a:lnSpc>
                <a:spcPct val="115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000" dirty="0"/>
              <a:t>Success Stories</a:t>
            </a:r>
          </a:p>
          <a:p>
            <a:pPr marL="800100">
              <a:lnSpc>
                <a:spcPct val="110000"/>
              </a:lnSpc>
              <a:spcBef>
                <a:spcPct val="0"/>
              </a:spcBef>
              <a:spcAft>
                <a:spcPts val="1100"/>
              </a:spcAft>
              <a:buNone/>
              <a:tabLst>
                <a:tab pos="457200" algn="l"/>
                <a:tab pos="977900" algn="l"/>
                <a:tab pos="1143000" algn="l"/>
              </a:tabLst>
            </a:pPr>
            <a:endParaRPr lang="en-US" altLang="en-US" sz="2600" dirty="0"/>
          </a:p>
          <a:p>
            <a:pPr marL="800100" lvl="1">
              <a:lnSpc>
                <a:spcPct val="110000"/>
              </a:lnSpc>
              <a:spcBef>
                <a:spcPct val="0"/>
              </a:spcBef>
              <a:spcAft>
                <a:spcPts val="1100"/>
              </a:spcAft>
              <a:buClr>
                <a:schemeClr val="accent2"/>
              </a:buClr>
              <a:tabLst>
                <a:tab pos="457200" algn="l"/>
                <a:tab pos="977900" algn="l"/>
                <a:tab pos="1143000" algn="l"/>
              </a:tabLst>
            </a:pPr>
            <a:endParaRPr lang="en-US" altLang="en-US" sz="2600" dirty="0"/>
          </a:p>
          <a:p>
            <a:pPr marL="800100">
              <a:lnSpc>
                <a:spcPct val="110000"/>
              </a:lnSpc>
              <a:spcBef>
                <a:spcPct val="0"/>
              </a:spcBef>
              <a:spcAft>
                <a:spcPts val="1100"/>
              </a:spcAft>
              <a:tabLst>
                <a:tab pos="457200" algn="l"/>
                <a:tab pos="977900" algn="l"/>
                <a:tab pos="1143000" algn="l"/>
              </a:tabLst>
            </a:pPr>
            <a:endParaRPr lang="en-US" altLang="en-US" sz="2600" dirty="0"/>
          </a:p>
        </p:txBody>
      </p:sp>
      <p:sp>
        <p:nvSpPr>
          <p:cNvPr id="9" name="Title 3"/>
          <p:cNvSpPr>
            <a:spLocks noGrp="1"/>
          </p:cNvSpPr>
          <p:nvPr>
            <p:ph type="title"/>
          </p:nvPr>
        </p:nvSpPr>
        <p:spPr>
          <a:xfrm>
            <a:off x="457200" y="274638"/>
            <a:ext cx="8229600" cy="1143000"/>
          </a:xfrm>
        </p:spPr>
        <p:txBody>
          <a:bodyPr/>
          <a:lstStyle/>
          <a:p>
            <a:r>
              <a:rPr lang="en-US" dirty="0">
                <a:solidFill>
                  <a:srgbClr val="7CB059"/>
                </a:solidFill>
              </a:rPr>
              <a:t>Agenda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057400"/>
            <a:ext cx="2998028" cy="2194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52400" y="1447800"/>
            <a:ext cx="5029200" cy="4495800"/>
          </a:xfrm>
        </p:spPr>
        <p:txBody>
          <a:bodyPr>
            <a:normAutofit/>
          </a:bodyPr>
          <a:lstStyle/>
          <a:p>
            <a:pPr marL="971550" indent="-514350" eaLnBrk="1" hangingPunct="1">
              <a:lnSpc>
                <a:spcPct val="120000"/>
              </a:lnSpc>
              <a:spcBef>
                <a:spcPts val="600"/>
              </a:spcBef>
              <a:buClr>
                <a:schemeClr val="accent5"/>
              </a:buClr>
              <a:buFont typeface="+mj-lt"/>
              <a:buAutoNum type="arabicPeriod"/>
              <a:tabLst>
                <a:tab pos="457200" algn="l"/>
                <a:tab pos="977900" algn="l"/>
                <a:tab pos="1143000" algn="l"/>
              </a:tabLst>
            </a:pPr>
            <a:r>
              <a:rPr lang="en-US" altLang="en-US" sz="2200" dirty="0"/>
              <a:t>Customers define value</a:t>
            </a:r>
          </a:p>
          <a:p>
            <a:pPr marL="971550" indent="-514350" eaLnBrk="1" hangingPunct="1">
              <a:lnSpc>
                <a:spcPct val="120000"/>
              </a:lnSpc>
              <a:spcBef>
                <a:spcPts val="600"/>
              </a:spcBef>
              <a:buClr>
                <a:schemeClr val="accent5"/>
              </a:buClr>
              <a:buFont typeface="+mj-lt"/>
              <a:buAutoNum type="arabicPeriod"/>
              <a:tabLst>
                <a:tab pos="457200" algn="l"/>
                <a:tab pos="977900" algn="l"/>
                <a:tab pos="1143000" algn="l"/>
              </a:tabLst>
            </a:pPr>
            <a:r>
              <a:rPr lang="en-US" altLang="en-US" sz="2200" dirty="0"/>
              <a:t>Identify the value stream – </a:t>
            </a:r>
            <a:br>
              <a:rPr lang="en-US" altLang="en-US" sz="2200" dirty="0"/>
            </a:br>
            <a:r>
              <a:rPr lang="en-US" altLang="en-US" sz="2200" dirty="0"/>
              <a:t>what is value added and what is “waste”?</a:t>
            </a:r>
          </a:p>
          <a:p>
            <a:pPr marL="971550" indent="-514350" eaLnBrk="1" hangingPunct="1">
              <a:lnSpc>
                <a:spcPct val="120000"/>
              </a:lnSpc>
              <a:spcBef>
                <a:spcPts val="600"/>
              </a:spcBef>
              <a:buClr>
                <a:schemeClr val="accent5"/>
              </a:buClr>
              <a:buFont typeface="+mj-lt"/>
              <a:buAutoNum type="arabicPeriod"/>
              <a:tabLst>
                <a:tab pos="457200" algn="l"/>
                <a:tab pos="977900" algn="l"/>
                <a:tab pos="1143000" algn="l"/>
              </a:tabLst>
            </a:pPr>
            <a:r>
              <a:rPr lang="en-US" altLang="en-US" sz="2200" dirty="0"/>
              <a:t>Make the process flow</a:t>
            </a:r>
          </a:p>
          <a:p>
            <a:pPr marL="971550" indent="-514350" eaLnBrk="1" hangingPunct="1">
              <a:lnSpc>
                <a:spcPct val="120000"/>
              </a:lnSpc>
              <a:spcBef>
                <a:spcPts val="600"/>
              </a:spcBef>
              <a:buClr>
                <a:schemeClr val="accent5"/>
              </a:buClr>
              <a:buFont typeface="+mj-lt"/>
              <a:buAutoNum type="arabicPeriod"/>
              <a:tabLst>
                <a:tab pos="457200" algn="l"/>
                <a:tab pos="977900" algn="l"/>
                <a:tab pos="1143000" algn="l"/>
              </a:tabLst>
            </a:pPr>
            <a:r>
              <a:rPr lang="en-US" altLang="en-US" sz="2200" dirty="0"/>
              <a:t>Implement “pull” to the process</a:t>
            </a:r>
          </a:p>
          <a:p>
            <a:pPr marL="971550" indent="-514350" eaLnBrk="1" hangingPunct="1">
              <a:lnSpc>
                <a:spcPct val="120000"/>
              </a:lnSpc>
              <a:spcBef>
                <a:spcPts val="600"/>
              </a:spcBef>
              <a:buClr>
                <a:schemeClr val="accent5"/>
              </a:buClr>
              <a:buFont typeface="+mj-lt"/>
              <a:buAutoNum type="arabicPeriod"/>
              <a:tabLst>
                <a:tab pos="457200" algn="l"/>
                <a:tab pos="977900" algn="l"/>
                <a:tab pos="1143000" algn="l"/>
              </a:tabLst>
            </a:pPr>
            <a:r>
              <a:rPr lang="en-US" altLang="en-US" sz="2200" dirty="0"/>
              <a:t>Continuous Improvement</a:t>
            </a:r>
          </a:p>
        </p:txBody>
      </p:sp>
      <p:pic>
        <p:nvPicPr>
          <p:cNvPr id="5" name="Picture 3" descr="http://www.msstegall-consulting.com/Portals/164818/images/Fotolia_43422060_XL.jpg"/>
          <p:cNvPicPr>
            <a:picLocks noChangeAspect="1" noChangeArrowheads="1"/>
          </p:cNvPicPr>
          <p:nvPr/>
        </p:nvPicPr>
        <p:blipFill rotWithShape="1">
          <a:blip r:embed="rId3" cstate="print"/>
          <a:srcRect l="4348" t="4148" r="4348"/>
          <a:stretch/>
        </p:blipFill>
        <p:spPr bwMode="auto">
          <a:xfrm>
            <a:off x="5562600" y="1828800"/>
            <a:ext cx="2667000" cy="2799841"/>
          </a:xfrm>
          <a:prstGeom prst="rect">
            <a:avLst/>
          </a:prstGeom>
          <a:noFill/>
        </p:spPr>
      </p:pic>
      <p:sp>
        <p:nvSpPr>
          <p:cNvPr id="6" name="Title 3"/>
          <p:cNvSpPr>
            <a:spLocks noGrp="1"/>
          </p:cNvSpPr>
          <p:nvPr>
            <p:ph type="title"/>
          </p:nvPr>
        </p:nvSpPr>
        <p:spPr>
          <a:xfrm>
            <a:off x="457200" y="274638"/>
            <a:ext cx="8229600" cy="1143000"/>
          </a:xfrm>
        </p:spPr>
        <p:txBody>
          <a:bodyPr>
            <a:normAutofit/>
          </a:bodyPr>
          <a:lstStyle/>
          <a:p>
            <a:r>
              <a:rPr lang="en-US" dirty="0">
                <a:solidFill>
                  <a:srgbClr val="7CB059"/>
                </a:solidFill>
              </a:rPr>
              <a:t>5 Principles of Lean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sz="half" idx="1"/>
          </p:nvPr>
        </p:nvSpPr>
        <p:spPr>
          <a:xfrm>
            <a:off x="609600" y="1600200"/>
            <a:ext cx="3962400" cy="5029200"/>
          </a:xfrm>
        </p:spPr>
        <p:txBody>
          <a:bodyPr>
            <a:normAutofit/>
          </a:bodyPr>
          <a:lstStyle/>
          <a:p>
            <a:pPr marL="228600" indent="-228600" eaLnBrk="1" hangingPunct="1">
              <a:lnSpc>
                <a:spcPct val="110000"/>
              </a:lnSpc>
              <a:spcBef>
                <a:spcPct val="0"/>
              </a:spcBef>
              <a:buNone/>
              <a:tabLst>
                <a:tab pos="457200" algn="l"/>
                <a:tab pos="977900" algn="l"/>
                <a:tab pos="1143000" algn="l"/>
              </a:tabLst>
            </a:pPr>
            <a:r>
              <a:rPr lang="en-US" altLang="en-US" sz="2400" b="1" dirty="0">
                <a:solidFill>
                  <a:srgbClr val="7CB059"/>
                </a:solidFill>
              </a:rPr>
              <a:t>Internal Customer:</a:t>
            </a:r>
          </a:p>
          <a:p>
            <a:pPr lvl="1" indent="-342900" eaLnBrk="1" hangingPunct="1">
              <a:lnSpc>
                <a:spcPct val="110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000" dirty="0"/>
              <a:t>The next step and/or person in the process</a:t>
            </a:r>
          </a:p>
          <a:p>
            <a:pPr lvl="1" indent="-342900" eaLnBrk="1" hangingPunct="1">
              <a:lnSpc>
                <a:spcPct val="110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000" dirty="0"/>
              <a:t>Any downstream process</a:t>
            </a:r>
          </a:p>
          <a:p>
            <a:pPr marL="228600" indent="-228600" eaLnBrk="1" hangingPunct="1">
              <a:spcBef>
                <a:spcPts val="1200"/>
              </a:spcBef>
              <a:buNone/>
              <a:tabLst>
                <a:tab pos="457200" algn="l"/>
                <a:tab pos="977900" algn="l"/>
                <a:tab pos="1143000" algn="l"/>
              </a:tabLst>
            </a:pPr>
            <a:r>
              <a:rPr lang="en-US" altLang="en-US" sz="2400" b="1" dirty="0">
                <a:solidFill>
                  <a:srgbClr val="7CB059"/>
                </a:solidFill>
              </a:rPr>
              <a:t>External Customer:</a:t>
            </a:r>
          </a:p>
          <a:p>
            <a:pPr lvl="1" indent="-342900" eaLnBrk="1" hangingPunct="1">
              <a:lnSpc>
                <a:spcPct val="110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000" dirty="0"/>
              <a:t>The end customer who is paying for the service</a:t>
            </a:r>
          </a:p>
          <a:p>
            <a:pPr lvl="1" indent="-342900" eaLnBrk="1" hangingPunct="1">
              <a:lnSpc>
                <a:spcPct val="110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000" dirty="0"/>
              <a:t>Outside compliance agencies and readers of data</a:t>
            </a:r>
          </a:p>
        </p:txBody>
      </p:sp>
      <p:sp>
        <p:nvSpPr>
          <p:cNvPr id="5" name="Title 4"/>
          <p:cNvSpPr>
            <a:spLocks noGrp="1"/>
          </p:cNvSpPr>
          <p:nvPr>
            <p:ph type="title"/>
          </p:nvPr>
        </p:nvSpPr>
        <p:spPr/>
        <p:txBody>
          <a:bodyPr/>
          <a:lstStyle/>
          <a:p>
            <a:r>
              <a:rPr lang="en-US" dirty="0">
                <a:solidFill>
                  <a:srgbClr val="7CB059"/>
                </a:solidFill>
              </a:rPr>
              <a:t>The Voice of the Customer</a:t>
            </a:r>
            <a:endParaRPr lang="en-US" b="1" dirty="0">
              <a:solidFill>
                <a:srgbClr val="7CB059"/>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62550" y="1600200"/>
            <a:ext cx="3352800" cy="3352800"/>
          </a:xfrm>
          <a:prstGeom prst="rect">
            <a:avLst/>
          </a:prstGeom>
        </p:spPr>
      </p:pic>
    </p:spTree>
    <p:extLst>
      <p:ext uri="{BB962C8B-B14F-4D97-AF65-F5344CB8AC3E}">
        <p14:creationId xmlns:p14="http://schemas.microsoft.com/office/powerpoint/2010/main" val="323462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76200" y="1524000"/>
            <a:ext cx="4953000" cy="3810000"/>
          </a:xfrm>
          <a:prstGeom prst="rect">
            <a:avLst/>
          </a:prstGeom>
          <a:noFill/>
          <a:ln w="9525">
            <a:noFill/>
            <a:miter lim="800000"/>
            <a:headEnd/>
            <a:tailEnd/>
          </a:ln>
        </p:spPr>
        <p:txBody>
          <a:bodyPr/>
          <a:lstStyle/>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dirty="0"/>
              <a:t>D	 </a:t>
            </a:r>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dirty="0"/>
              <a:t>O	 </a:t>
            </a:r>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dirty="0"/>
              <a:t>W </a:t>
            </a:r>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dirty="0"/>
              <a:t>N	 </a:t>
            </a:r>
            <a:endParaRPr lang="en-US" altLang="en-US" sz="2000" b="0" dirty="0"/>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dirty="0"/>
              <a:t>T		 </a:t>
            </a:r>
            <a:endParaRPr lang="en-US" altLang="en-US" sz="2000" b="0" dirty="0"/>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dirty="0"/>
              <a:t>I		 </a:t>
            </a:r>
            <a:endParaRPr lang="en-US" altLang="en-US" sz="2000" b="0" dirty="0"/>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dirty="0"/>
              <a:t>M </a:t>
            </a:r>
            <a:endParaRPr lang="en-US" altLang="en-US" sz="2000" b="0" dirty="0"/>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dirty="0"/>
              <a:t>E		 </a:t>
            </a:r>
            <a:endParaRPr lang="en-US" altLang="en-US" sz="2000" b="0" dirty="0"/>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b="0" dirty="0"/>
              <a:t>+</a:t>
            </a:r>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dirty="0"/>
              <a:t>A  </a:t>
            </a:r>
            <a:endParaRPr lang="en-US" altLang="en-US" sz="2000" b="0" dirty="0">
              <a:latin typeface="Times New Roman" pitchFamily="18" charset="0"/>
            </a:endParaRPr>
          </a:p>
        </p:txBody>
      </p:sp>
      <p:pic>
        <p:nvPicPr>
          <p:cNvPr id="5" name="Picture 4" descr="http://www.thinkingpeople.co.za/images/gallery/9_wastes_summary.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1176" y="1676400"/>
            <a:ext cx="2230426" cy="30193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Title 3"/>
          <p:cNvSpPr>
            <a:spLocks noGrp="1"/>
          </p:cNvSpPr>
          <p:nvPr>
            <p:ph type="title"/>
          </p:nvPr>
        </p:nvSpPr>
        <p:spPr>
          <a:xfrm>
            <a:off x="457200" y="274638"/>
            <a:ext cx="5943600" cy="1143000"/>
          </a:xfrm>
        </p:spPr>
        <p:txBody>
          <a:bodyPr>
            <a:normAutofit fontScale="90000"/>
          </a:bodyPr>
          <a:lstStyle/>
          <a:p>
            <a:r>
              <a:rPr lang="en-US" dirty="0">
                <a:solidFill>
                  <a:srgbClr val="7CB059"/>
                </a:solidFill>
              </a:rPr>
              <a:t>9 Categories of Waste in Processes</a:t>
            </a:r>
          </a:p>
        </p:txBody>
      </p:sp>
      <p:sp>
        <p:nvSpPr>
          <p:cNvPr id="7" name="Rectangle 4"/>
          <p:cNvSpPr>
            <a:spLocks noChangeArrowheads="1"/>
          </p:cNvSpPr>
          <p:nvPr/>
        </p:nvSpPr>
        <p:spPr bwMode="auto">
          <a:xfrm>
            <a:off x="228600" y="1524000"/>
            <a:ext cx="4953000" cy="3810000"/>
          </a:xfrm>
          <a:prstGeom prst="rect">
            <a:avLst/>
          </a:prstGeom>
          <a:noFill/>
          <a:ln w="9525">
            <a:noFill/>
            <a:miter lim="800000"/>
            <a:headEnd/>
            <a:tailEnd/>
          </a:ln>
        </p:spPr>
        <p:txBody>
          <a:bodyPr/>
          <a:lstStyle/>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b="0" dirty="0" err="1"/>
              <a:t>efects</a:t>
            </a:r>
            <a:endParaRPr lang="en-US" altLang="en-US" sz="2000" b="0" dirty="0"/>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b="0" dirty="0" err="1"/>
              <a:t>verproduction</a:t>
            </a:r>
            <a:endParaRPr lang="en-US" altLang="en-US" sz="2000" b="0" dirty="0"/>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b="0" dirty="0" err="1"/>
              <a:t>aiting</a:t>
            </a:r>
            <a:endParaRPr lang="en-US" altLang="en-US" sz="2000" b="0" dirty="0"/>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b="0" dirty="0" err="1"/>
              <a:t>ot</a:t>
            </a:r>
            <a:r>
              <a:rPr lang="en-US" altLang="en-US" sz="2000" b="0" dirty="0"/>
              <a:t> utilizing people’s talent</a:t>
            </a:r>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b="0" dirty="0" err="1"/>
              <a:t>ransporting</a:t>
            </a:r>
            <a:endParaRPr lang="en-US" altLang="en-US" sz="2000" b="0" dirty="0"/>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b="0" dirty="0" err="1"/>
              <a:t>nventory</a:t>
            </a:r>
            <a:endParaRPr lang="en-US" altLang="en-US" sz="2000" b="0" dirty="0"/>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b="0" dirty="0" err="1"/>
              <a:t>otion</a:t>
            </a:r>
            <a:endParaRPr lang="en-US" altLang="en-US" sz="2000" b="0" dirty="0"/>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b="0" dirty="0" err="1"/>
              <a:t>xcess</a:t>
            </a:r>
            <a:r>
              <a:rPr lang="en-US" altLang="en-US" sz="2000" b="0" dirty="0"/>
              <a:t> Processing</a:t>
            </a:r>
          </a:p>
          <a:p>
            <a:pPr marL="1200150" lvl="1" indent="-285750">
              <a:spcAft>
                <a:spcPts val="600"/>
              </a:spcAft>
              <a:buClr>
                <a:srgbClr val="05705E"/>
              </a:buClr>
              <a:buFont typeface="Wingdings" pitchFamily="2" charset="2"/>
              <a:buNone/>
              <a:tabLst>
                <a:tab pos="515938" algn="l"/>
                <a:tab pos="977900" algn="l"/>
                <a:tab pos="1143000" algn="l"/>
              </a:tabLst>
            </a:pPr>
            <a:endParaRPr lang="en-US" altLang="en-US" sz="2000" b="0" dirty="0"/>
          </a:p>
          <a:p>
            <a:pPr marL="1200150" lvl="1" indent="-285750">
              <a:spcAft>
                <a:spcPts val="600"/>
              </a:spcAft>
              <a:buClr>
                <a:srgbClr val="05705E"/>
              </a:buClr>
              <a:buFont typeface="Wingdings" pitchFamily="2" charset="2"/>
              <a:buNone/>
              <a:tabLst>
                <a:tab pos="515938" algn="l"/>
                <a:tab pos="977900" algn="l"/>
                <a:tab pos="1143000" algn="l"/>
              </a:tabLst>
            </a:pPr>
            <a:r>
              <a:rPr lang="en-US" altLang="en-US" sz="2000" b="0" dirty="0" err="1"/>
              <a:t>ttitude</a:t>
            </a:r>
            <a:endParaRPr lang="en-US" altLang="en-US" sz="2000" b="0" dirty="0">
              <a:latin typeface="Times New Roman" pitchFamily="18" charset="0"/>
            </a:endParaRPr>
          </a:p>
        </p:txBody>
      </p:sp>
    </p:spTree>
    <p:extLst>
      <p:ext uri="{BB962C8B-B14F-4D97-AF65-F5344CB8AC3E}">
        <p14:creationId xmlns:p14="http://schemas.microsoft.com/office/powerpoint/2010/main" val="392306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81000" y="1981200"/>
            <a:ext cx="8458200" cy="3810000"/>
          </a:xfrm>
        </p:spPr>
        <p:txBody>
          <a:bodyPr/>
          <a:lstStyle/>
          <a:p>
            <a:pPr marL="457200" indent="-220663" eaLnBrk="1" hangingPunct="1">
              <a:spcBef>
                <a:spcPct val="0"/>
              </a:spcBef>
              <a:spcAft>
                <a:spcPts val="1100"/>
              </a:spcAft>
              <a:tabLst>
                <a:tab pos="515938" algn="l"/>
                <a:tab pos="977900" algn="l"/>
                <a:tab pos="1143000" algn="l"/>
              </a:tabLst>
            </a:pPr>
            <a:endParaRPr lang="en-US" altLang="en-US" sz="3600" dirty="0"/>
          </a:p>
          <a:p>
            <a:pPr marL="457200" indent="-220663" eaLnBrk="1" hangingPunct="1">
              <a:spcBef>
                <a:spcPct val="0"/>
              </a:spcBef>
              <a:spcAft>
                <a:spcPts val="1100"/>
              </a:spcAft>
              <a:buFontTx/>
              <a:buNone/>
              <a:tabLst>
                <a:tab pos="515938" algn="l"/>
                <a:tab pos="977900" algn="l"/>
                <a:tab pos="1143000" algn="l"/>
              </a:tabLst>
            </a:pPr>
            <a:endParaRPr lang="en-US" altLang="en-US" dirty="0"/>
          </a:p>
          <a:p>
            <a:pPr marL="457200" indent="-220663" eaLnBrk="1" hangingPunct="1">
              <a:spcBef>
                <a:spcPct val="0"/>
              </a:spcBef>
              <a:spcAft>
                <a:spcPts val="1100"/>
              </a:spcAft>
              <a:tabLst>
                <a:tab pos="515938" algn="l"/>
                <a:tab pos="977900" algn="l"/>
                <a:tab pos="1143000" algn="l"/>
              </a:tabLst>
            </a:pPr>
            <a:endParaRPr lang="en-US" altLang="en-US" sz="4000" dirty="0">
              <a:latin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05010990"/>
              </p:ext>
            </p:extLst>
          </p:nvPr>
        </p:nvGraphicFramePr>
        <p:xfrm>
          <a:off x="381000" y="2133600"/>
          <a:ext cx="8458200" cy="3124200"/>
        </p:xfrm>
        <a:graphic>
          <a:graphicData uri="http://schemas.openxmlformats.org/drawingml/2006/table">
            <a:tbl>
              <a:tblPr firstRow="1" bandRow="1">
                <a:effectLst>
                  <a:reflection blurRad="6350" stA="50000" endA="300" endPos="38500" dist="50800" dir="5400000" sy="-100000" algn="bl" rotWithShape="0"/>
                </a:effectLst>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737794">
                <a:tc>
                  <a:txBody>
                    <a:bodyPr/>
                    <a:lstStyle/>
                    <a:p>
                      <a:pPr algn="ctr"/>
                      <a:r>
                        <a:rPr lang="en-US" sz="2400" dirty="0">
                          <a:solidFill>
                            <a:schemeClr val="bg1"/>
                          </a:solidFill>
                          <a:effectLst/>
                          <a:latin typeface="Arial Narrow" panose="020B0606020202030204" pitchFamily="34" charset="0"/>
                        </a:rPr>
                        <a:t>Examples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Creates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Tools/Solutions</a:t>
                      </a:r>
                    </a:p>
                  </a:txBody>
                  <a:tcPr anchor="ctr">
                    <a:solidFill>
                      <a:srgbClr val="7CB059"/>
                    </a:solidFill>
                  </a:tcPr>
                </a:tc>
                <a:extLst>
                  <a:ext uri="{0D108BD9-81ED-4DB2-BD59-A6C34878D82A}">
                    <a16:rowId xmlns:a16="http://schemas.microsoft.com/office/drawing/2014/main" val="10000"/>
                  </a:ext>
                </a:extLst>
              </a:tr>
              <a:tr h="2386406">
                <a:tc>
                  <a:txBody>
                    <a:bodyPr/>
                    <a:lstStyle/>
                    <a:p>
                      <a:pPr>
                        <a:buFont typeface="Arial" pitchFamily="34" charset="0"/>
                        <a:buChar char="•"/>
                      </a:pPr>
                      <a:r>
                        <a:rPr lang="en-US" sz="2000" dirty="0"/>
                        <a:t> Errors</a:t>
                      </a:r>
                    </a:p>
                    <a:p>
                      <a:pPr>
                        <a:buFont typeface="Arial" pitchFamily="34" charset="0"/>
                        <a:buChar char="•"/>
                      </a:pPr>
                      <a:r>
                        <a:rPr lang="en-US" sz="2000" baseline="0" dirty="0"/>
                        <a:t> Not following procedures and quality guidelines</a:t>
                      </a:r>
                      <a:endParaRPr lang="en-US" sz="2000" dirty="0"/>
                    </a:p>
                  </a:txBody>
                  <a:tcPr>
                    <a:solidFill>
                      <a:schemeClr val="bg1">
                        <a:lumMod val="85000"/>
                      </a:schemeClr>
                    </a:solidFill>
                  </a:tcPr>
                </a:tc>
                <a:tc>
                  <a:txBody>
                    <a:bodyPr/>
                    <a:lstStyle/>
                    <a:p>
                      <a:pPr>
                        <a:buFont typeface="Arial" pitchFamily="34" charset="0"/>
                        <a:buChar char="•"/>
                      </a:pPr>
                      <a:r>
                        <a:rPr lang="en-US" sz="2000" kern="1200" dirty="0">
                          <a:solidFill>
                            <a:schemeClr val="dk1"/>
                          </a:solidFill>
                          <a:latin typeface="+mn-lt"/>
                          <a:ea typeface="+mn-ea"/>
                          <a:cs typeface="+mn-cs"/>
                        </a:rPr>
                        <a:t> Re-work</a:t>
                      </a:r>
                    </a:p>
                    <a:p>
                      <a:pPr>
                        <a:buFont typeface="Arial" pitchFamily="34" charset="0"/>
                        <a:buChar char="•"/>
                      </a:pPr>
                      <a:r>
                        <a:rPr lang="en-US" sz="2000" kern="1200" dirty="0">
                          <a:solidFill>
                            <a:schemeClr val="dk1"/>
                          </a:solidFill>
                          <a:latin typeface="+mn-lt"/>
                          <a:ea typeface="+mn-ea"/>
                          <a:cs typeface="+mn-cs"/>
                        </a:rPr>
                        <a:t> Lost opportunity</a:t>
                      </a:r>
                    </a:p>
                    <a:p>
                      <a:pPr>
                        <a:buFont typeface="Arial" pitchFamily="34" charset="0"/>
                        <a:buChar char="•"/>
                      </a:pPr>
                      <a:r>
                        <a:rPr lang="en-US" sz="2000" kern="1200" dirty="0">
                          <a:solidFill>
                            <a:schemeClr val="dk1"/>
                          </a:solidFill>
                          <a:latin typeface="+mn-lt"/>
                          <a:ea typeface="+mn-ea"/>
                          <a:cs typeface="+mn-cs"/>
                        </a:rPr>
                        <a:t> Poor Service</a:t>
                      </a:r>
                    </a:p>
                    <a:p>
                      <a:pPr>
                        <a:buFont typeface="Arial" pitchFamily="34" charset="0"/>
                        <a:buChar char="•"/>
                      </a:pPr>
                      <a:r>
                        <a:rPr lang="en-US" sz="2000" kern="1200" dirty="0">
                          <a:solidFill>
                            <a:schemeClr val="dk1"/>
                          </a:solidFill>
                          <a:latin typeface="+mn-lt"/>
                          <a:ea typeface="+mn-ea"/>
                          <a:cs typeface="+mn-cs"/>
                        </a:rPr>
                        <a:t> Non-compliance</a:t>
                      </a:r>
                    </a:p>
                    <a:p>
                      <a:pPr>
                        <a:buFont typeface="Arial" pitchFamily="34" charset="0"/>
                        <a:buChar char="•"/>
                      </a:pPr>
                      <a:r>
                        <a:rPr lang="en-US" sz="2000" kern="1200" dirty="0">
                          <a:solidFill>
                            <a:schemeClr val="dk1"/>
                          </a:solidFill>
                          <a:latin typeface="+mn-lt"/>
                          <a:ea typeface="+mn-ea"/>
                          <a:cs typeface="+mn-cs"/>
                        </a:rPr>
                        <a:t> Bottlenecks</a:t>
                      </a:r>
                    </a:p>
                    <a:p>
                      <a:pPr>
                        <a:buFont typeface="Arial" pitchFamily="34" charset="0"/>
                        <a:buChar char="•"/>
                      </a:pPr>
                      <a:r>
                        <a:rPr lang="en-US" sz="2000" kern="1200" baseline="0" dirty="0">
                          <a:solidFill>
                            <a:schemeClr val="dk1"/>
                          </a:solidFill>
                          <a:latin typeface="+mn-lt"/>
                          <a:ea typeface="+mn-ea"/>
                          <a:cs typeface="+mn-cs"/>
                        </a:rPr>
                        <a:t> Creates frustration/   stress</a:t>
                      </a:r>
                      <a:endParaRPr lang="en-US" sz="2000" kern="1200" dirty="0">
                        <a:solidFill>
                          <a:schemeClr val="dk1"/>
                        </a:solidFill>
                        <a:latin typeface="+mn-lt"/>
                        <a:ea typeface="+mn-ea"/>
                        <a:cs typeface="+mn-cs"/>
                      </a:endParaRPr>
                    </a:p>
                  </a:txBody>
                  <a:tcPr>
                    <a:solidFill>
                      <a:schemeClr val="bg1">
                        <a:lumMod val="85000"/>
                      </a:schemeClr>
                    </a:solidFill>
                  </a:tcPr>
                </a:tc>
                <a:tc>
                  <a:txBody>
                    <a:bodyPr/>
                    <a:lstStyle/>
                    <a:p>
                      <a:pPr>
                        <a:buFont typeface="Arial" pitchFamily="34" charset="0"/>
                        <a:buChar char="•"/>
                      </a:pPr>
                      <a:r>
                        <a:rPr lang="en-US" sz="2000" dirty="0"/>
                        <a:t> Pareto Charts</a:t>
                      </a:r>
                    </a:p>
                    <a:p>
                      <a:pPr>
                        <a:buFont typeface="Arial" pitchFamily="34" charset="0"/>
                        <a:buChar char="•"/>
                      </a:pPr>
                      <a:r>
                        <a:rPr lang="en-US" sz="2000" dirty="0"/>
                        <a:t> Proper Feedback</a:t>
                      </a:r>
                    </a:p>
                    <a:p>
                      <a:pPr>
                        <a:buFont typeface="Arial" pitchFamily="34" charset="0"/>
                        <a:buChar char="•"/>
                      </a:pPr>
                      <a:r>
                        <a:rPr lang="en-US" sz="2000" dirty="0"/>
                        <a:t> Develop Consistency</a:t>
                      </a:r>
                    </a:p>
                    <a:p>
                      <a:pPr>
                        <a:buFont typeface="Arial" pitchFamily="34" charset="0"/>
                        <a:buChar char="•"/>
                      </a:pPr>
                      <a:r>
                        <a:rPr lang="en-US" sz="2000" baseline="0" dirty="0"/>
                        <a:t> Quick Checks</a:t>
                      </a:r>
                    </a:p>
                    <a:p>
                      <a:pPr>
                        <a:buFont typeface="Arial" pitchFamily="34" charset="0"/>
                        <a:buChar char="•"/>
                      </a:pPr>
                      <a:r>
                        <a:rPr lang="en-US" sz="2000" baseline="0" dirty="0"/>
                        <a:t> Poke Yoke</a:t>
                      </a:r>
                      <a:endParaRPr lang="en-US" sz="2000" dirty="0"/>
                    </a:p>
                    <a:p>
                      <a:pPr>
                        <a:buFont typeface="Arial" pitchFamily="34" charset="0"/>
                        <a:buChar char="•"/>
                      </a:pPr>
                      <a:r>
                        <a:rPr lang="en-US" sz="2000" dirty="0"/>
                        <a:t> Training</a:t>
                      </a:r>
                    </a:p>
                  </a:txBody>
                  <a:tcPr>
                    <a:solidFill>
                      <a:schemeClr val="bg1">
                        <a:lumMod val="85000"/>
                      </a:schemeClr>
                    </a:solidFill>
                  </a:tcPr>
                </a:tc>
                <a:extLst>
                  <a:ext uri="{0D108BD9-81ED-4DB2-BD59-A6C34878D82A}">
                    <a16:rowId xmlns:a16="http://schemas.microsoft.com/office/drawing/2014/main" val="10001"/>
                  </a:ext>
                </a:extLst>
              </a:tr>
            </a:tbl>
          </a:graphicData>
        </a:graphic>
      </p:graphicFrame>
      <p:sp>
        <p:nvSpPr>
          <p:cNvPr id="7" name="Title 3"/>
          <p:cNvSpPr>
            <a:spLocks noGrp="1"/>
          </p:cNvSpPr>
          <p:nvPr>
            <p:ph type="title"/>
          </p:nvPr>
        </p:nvSpPr>
        <p:spPr>
          <a:xfrm>
            <a:off x="457200" y="274638"/>
            <a:ext cx="8229600" cy="1143000"/>
          </a:xfrm>
        </p:spPr>
        <p:txBody>
          <a:bodyPr>
            <a:normAutofit/>
          </a:bodyPr>
          <a:lstStyle/>
          <a:p>
            <a:r>
              <a:rPr lang="en-US" sz="6000" dirty="0">
                <a:solidFill>
                  <a:srgbClr val="7CB059"/>
                </a:solidFill>
              </a:rPr>
              <a:t>DEFECTS</a:t>
            </a:r>
            <a:endParaRPr lang="en-US" sz="4800" dirty="0">
              <a:solidFill>
                <a:srgbClr val="7CB059"/>
              </a:solidFill>
            </a:endParaRPr>
          </a:p>
        </p:txBody>
      </p:sp>
    </p:spTree>
    <p:extLst>
      <p:ext uri="{BB962C8B-B14F-4D97-AF65-F5344CB8AC3E}">
        <p14:creationId xmlns:p14="http://schemas.microsoft.com/office/powerpoint/2010/main" val="37189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81000" y="1981200"/>
            <a:ext cx="8458200" cy="3810000"/>
          </a:xfrm>
        </p:spPr>
        <p:txBody>
          <a:bodyPr/>
          <a:lstStyle/>
          <a:p>
            <a:pPr marL="457200" indent="-220663" eaLnBrk="1" hangingPunct="1">
              <a:spcBef>
                <a:spcPct val="0"/>
              </a:spcBef>
              <a:spcAft>
                <a:spcPts val="1100"/>
              </a:spcAft>
              <a:tabLst>
                <a:tab pos="515938" algn="l"/>
                <a:tab pos="977900" algn="l"/>
                <a:tab pos="1143000" algn="l"/>
              </a:tabLst>
            </a:pPr>
            <a:endParaRPr lang="en-US" altLang="en-US" sz="3600" dirty="0"/>
          </a:p>
          <a:p>
            <a:pPr marL="457200" indent="-220663" eaLnBrk="1" hangingPunct="1">
              <a:spcBef>
                <a:spcPct val="0"/>
              </a:spcBef>
              <a:spcAft>
                <a:spcPts val="1100"/>
              </a:spcAft>
              <a:buFontTx/>
              <a:buNone/>
              <a:tabLst>
                <a:tab pos="515938" algn="l"/>
                <a:tab pos="977900" algn="l"/>
                <a:tab pos="1143000" algn="l"/>
              </a:tabLst>
            </a:pPr>
            <a:endParaRPr lang="en-US" altLang="en-US" dirty="0"/>
          </a:p>
          <a:p>
            <a:pPr marL="457200" indent="-220663" eaLnBrk="1" hangingPunct="1">
              <a:spcBef>
                <a:spcPct val="0"/>
              </a:spcBef>
              <a:spcAft>
                <a:spcPts val="1100"/>
              </a:spcAft>
              <a:tabLst>
                <a:tab pos="515938" algn="l"/>
                <a:tab pos="977900" algn="l"/>
                <a:tab pos="1143000" algn="l"/>
              </a:tabLst>
            </a:pPr>
            <a:endParaRPr lang="en-US" altLang="en-US" sz="4000" dirty="0">
              <a:latin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98113605"/>
              </p:ext>
            </p:extLst>
          </p:nvPr>
        </p:nvGraphicFramePr>
        <p:xfrm>
          <a:off x="381000" y="2362200"/>
          <a:ext cx="8458200" cy="2362200"/>
        </p:xfrm>
        <a:graphic>
          <a:graphicData uri="http://schemas.openxmlformats.org/drawingml/2006/table">
            <a:tbl>
              <a:tblPr firstRow="1" bandRow="1">
                <a:effectLst>
                  <a:reflection blurRad="6350" stA="50000" endA="300" endPos="38500" dist="50800" dir="5400000" sy="-100000" algn="bl" rotWithShape="0"/>
                </a:effectLst>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20254">
                <a:tc>
                  <a:txBody>
                    <a:bodyPr/>
                    <a:lstStyle/>
                    <a:p>
                      <a:pPr algn="ctr"/>
                      <a:r>
                        <a:rPr lang="en-US" sz="2400" dirty="0">
                          <a:solidFill>
                            <a:schemeClr val="bg1"/>
                          </a:solidFill>
                          <a:effectLst/>
                          <a:latin typeface="Arial Narrow" panose="020B0606020202030204" pitchFamily="34" charset="0"/>
                        </a:rPr>
                        <a:t>Examples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Creates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Tools/Solutions</a:t>
                      </a:r>
                    </a:p>
                  </a:txBody>
                  <a:tcPr anchor="ctr">
                    <a:solidFill>
                      <a:srgbClr val="7CB059"/>
                    </a:solidFill>
                  </a:tcPr>
                </a:tc>
                <a:extLst>
                  <a:ext uri="{0D108BD9-81ED-4DB2-BD59-A6C34878D82A}">
                    <a16:rowId xmlns:a16="http://schemas.microsoft.com/office/drawing/2014/main" val="10000"/>
                  </a:ext>
                </a:extLst>
              </a:tr>
              <a:tr h="1841946">
                <a:tc>
                  <a:txBody>
                    <a:bodyPr/>
                    <a:lstStyle/>
                    <a:p>
                      <a:pPr>
                        <a:buFont typeface="Arial" pitchFamily="34" charset="0"/>
                        <a:buChar char="•"/>
                      </a:pPr>
                      <a:r>
                        <a:rPr lang="en-US" sz="2000" dirty="0"/>
                        <a:t> Significant time on tasks</a:t>
                      </a:r>
                      <a:r>
                        <a:rPr lang="en-US" sz="2000" baseline="0" dirty="0"/>
                        <a:t> that do not take precedence</a:t>
                      </a:r>
                      <a:r>
                        <a:rPr lang="en-US" sz="2000" dirty="0"/>
                        <a:t> </a:t>
                      </a:r>
                    </a:p>
                    <a:p>
                      <a:pPr>
                        <a:buFont typeface="Arial" pitchFamily="34" charset="0"/>
                        <a:buChar char="•"/>
                      </a:pPr>
                      <a:r>
                        <a:rPr lang="en-US" sz="2000" dirty="0"/>
                        <a:t> Prioritizing the wrong projects</a:t>
                      </a:r>
                    </a:p>
                  </a:txBody>
                  <a:tcPr>
                    <a:solidFill>
                      <a:srgbClr val="DDDDDD"/>
                    </a:solidFill>
                  </a:tcPr>
                </a:tc>
                <a:tc>
                  <a:txBody>
                    <a:bodyPr/>
                    <a:lstStyle/>
                    <a:p>
                      <a:pPr>
                        <a:buFont typeface="Arial" pitchFamily="34" charset="0"/>
                        <a:buChar char="•"/>
                      </a:pPr>
                      <a:r>
                        <a:rPr lang="en-US" sz="2000" kern="1200" dirty="0">
                          <a:solidFill>
                            <a:schemeClr val="dk1"/>
                          </a:solidFill>
                          <a:latin typeface="+mn-lt"/>
                          <a:ea typeface="+mn-ea"/>
                          <a:cs typeface="+mn-cs"/>
                        </a:rPr>
                        <a:t> WIP</a:t>
                      </a:r>
                    </a:p>
                    <a:p>
                      <a:pPr>
                        <a:buFont typeface="Arial" pitchFamily="34" charset="0"/>
                        <a:buChar char="•"/>
                      </a:pPr>
                      <a:r>
                        <a:rPr lang="en-US" sz="2000" kern="1200" dirty="0">
                          <a:solidFill>
                            <a:schemeClr val="dk1"/>
                          </a:solidFill>
                          <a:latin typeface="+mn-lt"/>
                          <a:ea typeface="+mn-ea"/>
                          <a:cs typeface="+mn-cs"/>
                        </a:rPr>
                        <a:t> Lost capacity</a:t>
                      </a:r>
                    </a:p>
                    <a:p>
                      <a:pPr>
                        <a:buFont typeface="Arial" pitchFamily="34" charset="0"/>
                        <a:buChar char="•"/>
                      </a:pPr>
                      <a:r>
                        <a:rPr lang="en-US" sz="2000" kern="1200" dirty="0">
                          <a:solidFill>
                            <a:schemeClr val="dk1"/>
                          </a:solidFill>
                          <a:latin typeface="+mn-lt"/>
                          <a:ea typeface="+mn-ea"/>
                          <a:cs typeface="+mn-cs"/>
                        </a:rPr>
                        <a:t> Bottlenecks</a:t>
                      </a:r>
                    </a:p>
                    <a:p>
                      <a:pPr>
                        <a:buFont typeface="Arial" pitchFamily="34" charset="0"/>
                        <a:buChar char="•"/>
                      </a:pPr>
                      <a:r>
                        <a:rPr lang="en-US" sz="2000" kern="1200" dirty="0">
                          <a:solidFill>
                            <a:schemeClr val="dk1"/>
                          </a:solidFill>
                          <a:latin typeface="+mn-lt"/>
                          <a:ea typeface="+mn-ea"/>
                          <a:cs typeface="+mn-cs"/>
                        </a:rPr>
                        <a:t> Strained</a:t>
                      </a:r>
                      <a:r>
                        <a:rPr lang="en-US" sz="2000" kern="1200" baseline="0" dirty="0">
                          <a:solidFill>
                            <a:schemeClr val="dk1"/>
                          </a:solidFill>
                          <a:latin typeface="+mn-lt"/>
                          <a:ea typeface="+mn-ea"/>
                          <a:cs typeface="+mn-cs"/>
                        </a:rPr>
                        <a:t> employees</a:t>
                      </a:r>
                      <a:endParaRPr lang="en-US" sz="2000" kern="1200" dirty="0">
                        <a:solidFill>
                          <a:schemeClr val="dk1"/>
                        </a:solidFill>
                        <a:latin typeface="+mn-lt"/>
                        <a:ea typeface="+mn-ea"/>
                        <a:cs typeface="+mn-cs"/>
                      </a:endParaRPr>
                    </a:p>
                  </a:txBody>
                  <a:tcPr>
                    <a:solidFill>
                      <a:srgbClr val="DDDDDD"/>
                    </a:solidFill>
                  </a:tcPr>
                </a:tc>
                <a:tc>
                  <a:txBody>
                    <a:bodyPr/>
                    <a:lstStyle/>
                    <a:p>
                      <a:pPr>
                        <a:buFont typeface="Arial" pitchFamily="34" charset="0"/>
                        <a:buChar char="•"/>
                      </a:pPr>
                      <a:r>
                        <a:rPr lang="en-US" sz="2000" dirty="0"/>
                        <a:t> Triage</a:t>
                      </a:r>
                    </a:p>
                    <a:p>
                      <a:pPr>
                        <a:buFont typeface="Arial" pitchFamily="34" charset="0"/>
                        <a:buChar char="•"/>
                      </a:pPr>
                      <a:r>
                        <a:rPr lang="en-US" sz="2000" dirty="0"/>
                        <a:t> “Managing the front Door”</a:t>
                      </a:r>
                    </a:p>
                  </a:txBody>
                  <a:tcPr>
                    <a:solidFill>
                      <a:srgbClr val="DDDDDD"/>
                    </a:solidFill>
                  </a:tcPr>
                </a:tc>
                <a:extLst>
                  <a:ext uri="{0D108BD9-81ED-4DB2-BD59-A6C34878D82A}">
                    <a16:rowId xmlns:a16="http://schemas.microsoft.com/office/drawing/2014/main" val="10001"/>
                  </a:ext>
                </a:extLst>
              </a:tr>
            </a:tbl>
          </a:graphicData>
        </a:graphic>
      </p:graphicFrame>
      <p:sp>
        <p:nvSpPr>
          <p:cNvPr id="7" name="Title 3"/>
          <p:cNvSpPr>
            <a:spLocks noGrp="1"/>
          </p:cNvSpPr>
          <p:nvPr>
            <p:ph type="title"/>
          </p:nvPr>
        </p:nvSpPr>
        <p:spPr>
          <a:xfrm>
            <a:off x="457200" y="274638"/>
            <a:ext cx="8229600" cy="1143000"/>
          </a:xfrm>
        </p:spPr>
        <p:txBody>
          <a:bodyPr>
            <a:normAutofit/>
          </a:bodyPr>
          <a:lstStyle/>
          <a:p>
            <a:r>
              <a:rPr lang="en-US" sz="6000" dirty="0">
                <a:solidFill>
                  <a:srgbClr val="7CB059"/>
                </a:solidFill>
              </a:rPr>
              <a:t>OVERPRODUCTION</a:t>
            </a:r>
          </a:p>
        </p:txBody>
      </p:sp>
    </p:spTree>
    <p:extLst>
      <p:ext uri="{BB962C8B-B14F-4D97-AF65-F5344CB8AC3E}">
        <p14:creationId xmlns:p14="http://schemas.microsoft.com/office/powerpoint/2010/main" val="252142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81000" y="1981200"/>
            <a:ext cx="8458200" cy="3810000"/>
          </a:xfrm>
        </p:spPr>
        <p:txBody>
          <a:bodyPr/>
          <a:lstStyle/>
          <a:p>
            <a:pPr marL="457200" indent="-220663" eaLnBrk="1" hangingPunct="1">
              <a:spcBef>
                <a:spcPct val="0"/>
              </a:spcBef>
              <a:spcAft>
                <a:spcPts val="1100"/>
              </a:spcAft>
              <a:tabLst>
                <a:tab pos="515938" algn="l"/>
                <a:tab pos="977900" algn="l"/>
                <a:tab pos="1143000" algn="l"/>
              </a:tabLst>
            </a:pPr>
            <a:endParaRPr lang="en-US" altLang="en-US" sz="3600" dirty="0"/>
          </a:p>
          <a:p>
            <a:pPr marL="457200" indent="-220663" eaLnBrk="1" hangingPunct="1">
              <a:spcBef>
                <a:spcPct val="0"/>
              </a:spcBef>
              <a:spcAft>
                <a:spcPts val="1100"/>
              </a:spcAft>
              <a:buFontTx/>
              <a:buNone/>
              <a:tabLst>
                <a:tab pos="515938" algn="l"/>
                <a:tab pos="977900" algn="l"/>
                <a:tab pos="1143000" algn="l"/>
              </a:tabLst>
            </a:pPr>
            <a:endParaRPr lang="en-US" altLang="en-US" dirty="0"/>
          </a:p>
          <a:p>
            <a:pPr marL="457200" indent="-220663" eaLnBrk="1" hangingPunct="1">
              <a:spcBef>
                <a:spcPct val="0"/>
              </a:spcBef>
              <a:spcAft>
                <a:spcPts val="1100"/>
              </a:spcAft>
              <a:tabLst>
                <a:tab pos="515938" algn="l"/>
                <a:tab pos="977900" algn="l"/>
                <a:tab pos="1143000" algn="l"/>
              </a:tabLst>
            </a:pPr>
            <a:endParaRPr lang="en-US" altLang="en-US" sz="4000" dirty="0">
              <a:latin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61131621"/>
              </p:ext>
            </p:extLst>
          </p:nvPr>
        </p:nvGraphicFramePr>
        <p:xfrm>
          <a:off x="381000" y="2362200"/>
          <a:ext cx="8458200" cy="2514600"/>
        </p:xfrm>
        <a:graphic>
          <a:graphicData uri="http://schemas.openxmlformats.org/drawingml/2006/table">
            <a:tbl>
              <a:tblPr firstRow="1" bandRow="1">
                <a:effectLst>
                  <a:reflection blurRad="6350" stA="50000" endA="300" endPos="38500" dist="50800" dir="5400000" sy="-100000" algn="bl" rotWithShape="0"/>
                </a:effectLst>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610483">
                <a:tc>
                  <a:txBody>
                    <a:bodyPr/>
                    <a:lstStyle/>
                    <a:p>
                      <a:pPr algn="ctr"/>
                      <a:r>
                        <a:rPr lang="en-US" sz="2400" dirty="0">
                          <a:solidFill>
                            <a:schemeClr val="bg1"/>
                          </a:solidFill>
                          <a:effectLst/>
                          <a:latin typeface="Arial Narrow" panose="020B0606020202030204" pitchFamily="34" charset="0"/>
                        </a:rPr>
                        <a:t>Examples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Creates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Tools/Solutions</a:t>
                      </a:r>
                    </a:p>
                  </a:txBody>
                  <a:tcPr anchor="ctr">
                    <a:solidFill>
                      <a:srgbClr val="7CB059"/>
                    </a:solidFill>
                  </a:tcPr>
                </a:tc>
                <a:extLst>
                  <a:ext uri="{0D108BD9-81ED-4DB2-BD59-A6C34878D82A}">
                    <a16:rowId xmlns:a16="http://schemas.microsoft.com/office/drawing/2014/main" val="10000"/>
                  </a:ext>
                </a:extLst>
              </a:tr>
              <a:tr h="1904117">
                <a:tc>
                  <a:txBody>
                    <a:bodyPr/>
                    <a:lstStyle/>
                    <a:p>
                      <a:pPr>
                        <a:buFont typeface="Arial" pitchFamily="34" charset="0"/>
                        <a:buChar char="•"/>
                      </a:pPr>
                      <a:r>
                        <a:rPr lang="en-US" sz="2000" dirty="0"/>
                        <a:t> Non-value added time </a:t>
                      </a:r>
                    </a:p>
                    <a:p>
                      <a:pPr>
                        <a:buFont typeface="Arial" pitchFamily="34" charset="0"/>
                        <a:buChar char="•"/>
                      </a:pPr>
                      <a:r>
                        <a:rPr lang="en-US" sz="2000" baseline="0" dirty="0"/>
                        <a:t> P</a:t>
                      </a:r>
                      <a:r>
                        <a:rPr lang="en-US" sz="2000" dirty="0"/>
                        <a:t>roductive output is not being performed</a:t>
                      </a:r>
                    </a:p>
                  </a:txBody>
                  <a:tcPr>
                    <a:solidFill>
                      <a:srgbClr val="DDDDDD"/>
                    </a:solidFill>
                  </a:tcPr>
                </a:tc>
                <a:tc>
                  <a:txBody>
                    <a:bodyPr/>
                    <a:lstStyle/>
                    <a:p>
                      <a:pPr>
                        <a:buFont typeface="Arial" pitchFamily="34" charset="0"/>
                        <a:buChar char="•"/>
                      </a:pPr>
                      <a:r>
                        <a:rPr lang="en-US" sz="2000" kern="1200" dirty="0">
                          <a:solidFill>
                            <a:schemeClr val="dk1"/>
                          </a:solidFill>
                          <a:latin typeface="+mn-lt"/>
                          <a:ea typeface="+mn-ea"/>
                          <a:cs typeface="+mn-cs"/>
                        </a:rPr>
                        <a:t> Increased</a:t>
                      </a:r>
                      <a:r>
                        <a:rPr lang="en-US" sz="2000" kern="1200" baseline="0" dirty="0">
                          <a:solidFill>
                            <a:schemeClr val="dk1"/>
                          </a:solidFill>
                          <a:latin typeface="+mn-lt"/>
                          <a:ea typeface="+mn-ea"/>
                          <a:cs typeface="+mn-cs"/>
                        </a:rPr>
                        <a:t> costs</a:t>
                      </a:r>
                      <a:endParaRPr lang="en-US" sz="2000" kern="1200" dirty="0">
                        <a:solidFill>
                          <a:schemeClr val="dk1"/>
                        </a:solidFill>
                        <a:latin typeface="+mn-lt"/>
                        <a:ea typeface="+mn-ea"/>
                        <a:cs typeface="+mn-cs"/>
                      </a:endParaRPr>
                    </a:p>
                    <a:p>
                      <a:pPr>
                        <a:buFont typeface="Arial" pitchFamily="34" charset="0"/>
                        <a:buChar char="•"/>
                      </a:pPr>
                      <a:r>
                        <a:rPr lang="en-US" sz="2000" kern="1200" dirty="0">
                          <a:solidFill>
                            <a:schemeClr val="dk1"/>
                          </a:solidFill>
                          <a:latin typeface="+mn-lt"/>
                          <a:ea typeface="+mn-ea"/>
                          <a:cs typeface="+mn-cs"/>
                        </a:rPr>
                        <a:t> Lost capacity</a:t>
                      </a:r>
                    </a:p>
                    <a:p>
                      <a:pPr>
                        <a:buFont typeface="Arial" pitchFamily="34" charset="0"/>
                        <a:buChar char="•"/>
                      </a:pPr>
                      <a:r>
                        <a:rPr lang="en-US" sz="2000" kern="1200" dirty="0">
                          <a:solidFill>
                            <a:schemeClr val="dk1"/>
                          </a:solidFill>
                          <a:latin typeface="+mn-lt"/>
                          <a:ea typeface="+mn-ea"/>
                          <a:cs typeface="+mn-cs"/>
                        </a:rPr>
                        <a:t> Bottlenecks</a:t>
                      </a:r>
                    </a:p>
                    <a:p>
                      <a:pPr>
                        <a:buFont typeface="Arial" pitchFamily="34" charset="0"/>
                        <a:buChar char="•"/>
                      </a:pPr>
                      <a:r>
                        <a:rPr lang="en-US" sz="2000" kern="1200" baseline="0" dirty="0">
                          <a:solidFill>
                            <a:schemeClr val="dk1"/>
                          </a:solidFill>
                          <a:latin typeface="+mn-lt"/>
                          <a:ea typeface="+mn-ea"/>
                          <a:cs typeface="+mn-cs"/>
                        </a:rPr>
                        <a:t> “Learning Curve” </a:t>
                      </a:r>
                      <a:endParaRPr lang="en-US" sz="2000" kern="1200" dirty="0">
                        <a:solidFill>
                          <a:schemeClr val="dk1"/>
                        </a:solidFill>
                        <a:latin typeface="+mn-lt"/>
                        <a:ea typeface="+mn-ea"/>
                        <a:cs typeface="+mn-cs"/>
                      </a:endParaRPr>
                    </a:p>
                  </a:txBody>
                  <a:tcPr>
                    <a:solidFill>
                      <a:srgbClr val="DDDDDD"/>
                    </a:solidFill>
                  </a:tcPr>
                </a:tc>
                <a:tc>
                  <a:txBody>
                    <a:bodyPr/>
                    <a:lstStyle/>
                    <a:p>
                      <a:pPr>
                        <a:buFont typeface="Arial" pitchFamily="34" charset="0"/>
                        <a:buChar char="•"/>
                      </a:pPr>
                      <a:r>
                        <a:rPr lang="en-US" sz="2000" dirty="0"/>
                        <a:t> Analyze process steps</a:t>
                      </a:r>
                    </a:p>
                    <a:p>
                      <a:pPr>
                        <a:buFont typeface="Arial" pitchFamily="34" charset="0"/>
                        <a:buChar char="•"/>
                      </a:pPr>
                      <a:r>
                        <a:rPr lang="en-US" sz="2000" baseline="0" dirty="0"/>
                        <a:t> Level-loading work responsibilities</a:t>
                      </a:r>
                    </a:p>
                    <a:p>
                      <a:pPr>
                        <a:buFont typeface="Arial" pitchFamily="34" charset="0"/>
                        <a:buChar char="•"/>
                      </a:pPr>
                      <a:r>
                        <a:rPr lang="en-US" sz="2000" baseline="0" dirty="0"/>
                        <a:t> Cross-training</a:t>
                      </a:r>
                      <a:endParaRPr lang="en-US" sz="2000" dirty="0"/>
                    </a:p>
                  </a:txBody>
                  <a:tcPr>
                    <a:solidFill>
                      <a:srgbClr val="DDDDDD"/>
                    </a:solidFill>
                  </a:tcPr>
                </a:tc>
                <a:extLst>
                  <a:ext uri="{0D108BD9-81ED-4DB2-BD59-A6C34878D82A}">
                    <a16:rowId xmlns:a16="http://schemas.microsoft.com/office/drawing/2014/main" val="10001"/>
                  </a:ext>
                </a:extLst>
              </a:tr>
            </a:tbl>
          </a:graphicData>
        </a:graphic>
      </p:graphicFrame>
      <p:sp>
        <p:nvSpPr>
          <p:cNvPr id="7" name="Title 3"/>
          <p:cNvSpPr>
            <a:spLocks noGrp="1"/>
          </p:cNvSpPr>
          <p:nvPr>
            <p:ph type="title"/>
          </p:nvPr>
        </p:nvSpPr>
        <p:spPr>
          <a:xfrm>
            <a:off x="457200" y="274638"/>
            <a:ext cx="8229600" cy="1143000"/>
          </a:xfrm>
        </p:spPr>
        <p:txBody>
          <a:bodyPr>
            <a:normAutofit/>
          </a:bodyPr>
          <a:lstStyle/>
          <a:p>
            <a:r>
              <a:rPr lang="en-US" sz="6000" dirty="0">
                <a:solidFill>
                  <a:srgbClr val="7CB059"/>
                </a:solidFill>
              </a:rPr>
              <a:t>WAITING</a:t>
            </a:r>
          </a:p>
        </p:txBody>
      </p:sp>
    </p:spTree>
    <p:extLst>
      <p:ext uri="{BB962C8B-B14F-4D97-AF65-F5344CB8AC3E}">
        <p14:creationId xmlns:p14="http://schemas.microsoft.com/office/powerpoint/2010/main" val="194186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81000" y="1981200"/>
            <a:ext cx="8458200" cy="3810000"/>
          </a:xfrm>
        </p:spPr>
        <p:txBody>
          <a:bodyPr/>
          <a:lstStyle/>
          <a:p>
            <a:pPr marL="457200" indent="-220663" eaLnBrk="1" hangingPunct="1">
              <a:spcBef>
                <a:spcPct val="0"/>
              </a:spcBef>
              <a:spcAft>
                <a:spcPts val="1100"/>
              </a:spcAft>
              <a:tabLst>
                <a:tab pos="515938" algn="l"/>
                <a:tab pos="977900" algn="l"/>
                <a:tab pos="1143000" algn="l"/>
              </a:tabLst>
            </a:pPr>
            <a:endParaRPr lang="en-US" altLang="en-US" sz="3600" dirty="0"/>
          </a:p>
          <a:p>
            <a:pPr marL="457200" indent="-220663" eaLnBrk="1" hangingPunct="1">
              <a:spcBef>
                <a:spcPct val="0"/>
              </a:spcBef>
              <a:spcAft>
                <a:spcPts val="1100"/>
              </a:spcAft>
              <a:buFontTx/>
              <a:buNone/>
              <a:tabLst>
                <a:tab pos="515938" algn="l"/>
                <a:tab pos="977900" algn="l"/>
                <a:tab pos="1143000" algn="l"/>
              </a:tabLst>
            </a:pPr>
            <a:endParaRPr lang="en-US" altLang="en-US" dirty="0"/>
          </a:p>
          <a:p>
            <a:pPr marL="457200" indent="-220663" eaLnBrk="1" hangingPunct="1">
              <a:spcBef>
                <a:spcPct val="0"/>
              </a:spcBef>
              <a:spcAft>
                <a:spcPts val="1100"/>
              </a:spcAft>
              <a:tabLst>
                <a:tab pos="515938" algn="l"/>
                <a:tab pos="977900" algn="l"/>
                <a:tab pos="1143000" algn="l"/>
              </a:tabLst>
            </a:pPr>
            <a:endParaRPr lang="en-US" altLang="en-US" sz="4000" dirty="0">
              <a:latin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37324944"/>
              </p:ext>
            </p:extLst>
          </p:nvPr>
        </p:nvGraphicFramePr>
        <p:xfrm>
          <a:off x="381000" y="2133600"/>
          <a:ext cx="8458200" cy="3124200"/>
        </p:xfrm>
        <a:graphic>
          <a:graphicData uri="http://schemas.openxmlformats.org/drawingml/2006/table">
            <a:tbl>
              <a:tblPr firstRow="1" bandRow="1">
                <a:effectLst>
                  <a:reflection blurRad="6350" stA="50000" endA="300" endPos="38500" dist="50800" dir="5400000" sy="-100000" algn="bl" rotWithShape="0"/>
                </a:effectLst>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811371">
                <a:tc>
                  <a:txBody>
                    <a:bodyPr/>
                    <a:lstStyle/>
                    <a:p>
                      <a:pPr algn="ctr"/>
                      <a:r>
                        <a:rPr lang="en-US" sz="2400" dirty="0">
                          <a:solidFill>
                            <a:schemeClr val="bg1"/>
                          </a:solidFill>
                          <a:effectLst/>
                          <a:latin typeface="Arial Narrow" panose="020B0606020202030204" pitchFamily="34" charset="0"/>
                        </a:rPr>
                        <a:t>Examples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Creates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Tools/Solutions</a:t>
                      </a:r>
                    </a:p>
                  </a:txBody>
                  <a:tcPr anchor="ctr">
                    <a:solidFill>
                      <a:srgbClr val="7CB059"/>
                    </a:solidFill>
                  </a:tcPr>
                </a:tc>
                <a:extLst>
                  <a:ext uri="{0D108BD9-81ED-4DB2-BD59-A6C34878D82A}">
                    <a16:rowId xmlns:a16="http://schemas.microsoft.com/office/drawing/2014/main" val="10000"/>
                  </a:ext>
                </a:extLst>
              </a:tr>
              <a:tr h="2312829">
                <a:tc>
                  <a:txBody>
                    <a:bodyPr/>
                    <a:lstStyle/>
                    <a:p>
                      <a:pPr>
                        <a:buFont typeface="Arial" pitchFamily="34" charset="0"/>
                        <a:buChar char="•"/>
                      </a:pPr>
                      <a:r>
                        <a:rPr lang="en-US" sz="2000" dirty="0"/>
                        <a:t> Higher skilled people performing lower skilled</a:t>
                      </a:r>
                      <a:r>
                        <a:rPr lang="en-US" sz="2000" baseline="0" dirty="0"/>
                        <a:t> work</a:t>
                      </a:r>
                    </a:p>
                    <a:p>
                      <a:pPr>
                        <a:buFont typeface="Arial" pitchFamily="34" charset="0"/>
                        <a:buChar char="•"/>
                      </a:pPr>
                      <a:r>
                        <a:rPr lang="en-US" sz="2000" baseline="0" dirty="0"/>
                        <a:t> Not maximizing staff strengths</a:t>
                      </a:r>
                    </a:p>
                    <a:p>
                      <a:pPr>
                        <a:buFont typeface="Arial" pitchFamily="34" charset="0"/>
                        <a:buChar char="•"/>
                      </a:pPr>
                      <a:r>
                        <a:rPr lang="en-US" sz="2000" baseline="0" dirty="0"/>
                        <a:t> Failing to cultivate staff ideas for improvement</a:t>
                      </a:r>
                      <a:endParaRPr lang="en-US" sz="2000" dirty="0"/>
                    </a:p>
                  </a:txBody>
                  <a:tcPr>
                    <a:solidFill>
                      <a:srgbClr val="DDDDDD"/>
                    </a:solidFill>
                  </a:tcPr>
                </a:tc>
                <a:tc>
                  <a:txBody>
                    <a:bodyPr/>
                    <a:lstStyle/>
                    <a:p>
                      <a:pPr>
                        <a:buFont typeface="Arial" pitchFamily="34" charset="0"/>
                        <a:buChar char="•"/>
                      </a:pPr>
                      <a:r>
                        <a:rPr lang="en-US" sz="2000" kern="1200" dirty="0">
                          <a:solidFill>
                            <a:schemeClr val="dk1"/>
                          </a:solidFill>
                          <a:latin typeface="+mn-lt"/>
                          <a:ea typeface="+mn-ea"/>
                          <a:cs typeface="+mn-cs"/>
                        </a:rPr>
                        <a:t> Job dissatisfaction</a:t>
                      </a:r>
                    </a:p>
                    <a:p>
                      <a:pPr>
                        <a:buFont typeface="Arial" pitchFamily="34" charset="0"/>
                        <a:buChar char="•"/>
                      </a:pPr>
                      <a:r>
                        <a:rPr lang="en-US" sz="2000" kern="1200" dirty="0">
                          <a:solidFill>
                            <a:schemeClr val="dk1"/>
                          </a:solidFill>
                          <a:latin typeface="+mn-lt"/>
                          <a:ea typeface="+mn-ea"/>
                          <a:cs typeface="+mn-cs"/>
                        </a:rPr>
                        <a:t> Employee turnover</a:t>
                      </a:r>
                    </a:p>
                    <a:p>
                      <a:pPr>
                        <a:buFont typeface="Arial" pitchFamily="34" charset="0"/>
                        <a:buChar char="•"/>
                      </a:pPr>
                      <a:r>
                        <a:rPr lang="en-US" sz="2000" kern="1200" dirty="0">
                          <a:solidFill>
                            <a:schemeClr val="dk1"/>
                          </a:solidFill>
                          <a:latin typeface="+mn-lt"/>
                          <a:ea typeface="+mn-ea"/>
                          <a:cs typeface="+mn-cs"/>
                        </a:rPr>
                        <a:t> Increased costs</a:t>
                      </a:r>
                    </a:p>
                    <a:p>
                      <a:pPr>
                        <a:buFont typeface="Arial" pitchFamily="34" charset="0"/>
                        <a:buChar char="•"/>
                      </a:pPr>
                      <a:r>
                        <a:rPr lang="en-US" sz="2000" kern="1200" dirty="0">
                          <a:solidFill>
                            <a:schemeClr val="dk1"/>
                          </a:solidFill>
                          <a:latin typeface="+mn-lt"/>
                          <a:ea typeface="+mn-ea"/>
                          <a:cs typeface="+mn-cs"/>
                        </a:rPr>
                        <a:t> Limited</a:t>
                      </a:r>
                      <a:r>
                        <a:rPr lang="en-US" sz="2000" kern="1200" baseline="0" dirty="0">
                          <a:solidFill>
                            <a:schemeClr val="dk1"/>
                          </a:solidFill>
                          <a:latin typeface="+mn-lt"/>
                          <a:ea typeface="+mn-ea"/>
                          <a:cs typeface="+mn-cs"/>
                        </a:rPr>
                        <a:t> value to citizens</a:t>
                      </a:r>
                    </a:p>
                    <a:p>
                      <a:pPr>
                        <a:buFont typeface="Arial" pitchFamily="34" charset="0"/>
                        <a:buChar char="•"/>
                      </a:pPr>
                      <a:r>
                        <a:rPr lang="en-US" sz="2000" kern="1200" baseline="0" dirty="0">
                          <a:solidFill>
                            <a:schemeClr val="dk1"/>
                          </a:solidFill>
                          <a:latin typeface="+mn-lt"/>
                          <a:ea typeface="+mn-ea"/>
                          <a:cs typeface="+mn-cs"/>
                        </a:rPr>
                        <a:t> Bottlenecks</a:t>
                      </a:r>
                      <a:endParaRPr lang="en-US" sz="2000" kern="1200" dirty="0">
                        <a:solidFill>
                          <a:schemeClr val="dk1"/>
                        </a:solidFill>
                        <a:latin typeface="+mn-lt"/>
                        <a:ea typeface="+mn-ea"/>
                        <a:cs typeface="+mn-cs"/>
                      </a:endParaRPr>
                    </a:p>
                    <a:p>
                      <a:pPr>
                        <a:buFont typeface="Arial" pitchFamily="34" charset="0"/>
                        <a:buChar char="•"/>
                      </a:pPr>
                      <a:endParaRPr lang="en-US" sz="2000" kern="1200" dirty="0">
                        <a:solidFill>
                          <a:schemeClr val="dk1"/>
                        </a:solidFill>
                        <a:latin typeface="+mn-lt"/>
                        <a:ea typeface="+mn-ea"/>
                        <a:cs typeface="+mn-cs"/>
                      </a:endParaRPr>
                    </a:p>
                  </a:txBody>
                  <a:tcPr>
                    <a:solidFill>
                      <a:srgbClr val="DDDDDD"/>
                    </a:solidFill>
                  </a:tcPr>
                </a:tc>
                <a:tc>
                  <a:txBody>
                    <a:bodyPr/>
                    <a:lstStyle/>
                    <a:p>
                      <a:pPr>
                        <a:buFont typeface="Arial" pitchFamily="34" charset="0"/>
                        <a:buChar char="•"/>
                      </a:pPr>
                      <a:r>
                        <a:rPr lang="en-US" sz="2000" baseline="0" dirty="0"/>
                        <a:t> Understanding the VOC and your people</a:t>
                      </a:r>
                      <a:endParaRPr lang="en-US" sz="2000" dirty="0"/>
                    </a:p>
                    <a:p>
                      <a:pPr>
                        <a:buFont typeface="Arial" pitchFamily="34" charset="0"/>
                        <a:buChar char="•"/>
                      </a:pPr>
                      <a:r>
                        <a:rPr lang="en-US" sz="2000" dirty="0"/>
                        <a:t> Staff A-B-C</a:t>
                      </a:r>
                      <a:r>
                        <a:rPr lang="en-US" sz="2000" baseline="0" dirty="0"/>
                        <a:t> matrix</a:t>
                      </a:r>
                    </a:p>
                    <a:p>
                      <a:pPr>
                        <a:buFont typeface="Arial" pitchFamily="34" charset="0"/>
                        <a:buChar char="•"/>
                      </a:pPr>
                      <a:r>
                        <a:rPr lang="en-US" sz="2000" baseline="0" dirty="0"/>
                        <a:t> Training &amp; Development</a:t>
                      </a:r>
                    </a:p>
                    <a:p>
                      <a:pPr>
                        <a:buFont typeface="Arial" pitchFamily="34" charset="0"/>
                        <a:buChar char="•"/>
                      </a:pPr>
                      <a:r>
                        <a:rPr lang="en-US" sz="2000" baseline="0" dirty="0"/>
                        <a:t> Creating team culture</a:t>
                      </a:r>
                    </a:p>
                    <a:p>
                      <a:pPr>
                        <a:buFont typeface="Arial" pitchFamily="34" charset="0"/>
                        <a:buChar char="•"/>
                      </a:pPr>
                      <a:endParaRPr lang="en-US" sz="2000" dirty="0"/>
                    </a:p>
                  </a:txBody>
                  <a:tcPr>
                    <a:solidFill>
                      <a:srgbClr val="DDDDDD"/>
                    </a:solidFill>
                  </a:tcPr>
                </a:tc>
                <a:extLst>
                  <a:ext uri="{0D108BD9-81ED-4DB2-BD59-A6C34878D82A}">
                    <a16:rowId xmlns:a16="http://schemas.microsoft.com/office/drawing/2014/main" val="10001"/>
                  </a:ext>
                </a:extLst>
              </a:tr>
            </a:tbl>
          </a:graphicData>
        </a:graphic>
      </p:graphicFrame>
      <p:sp>
        <p:nvSpPr>
          <p:cNvPr id="7" name="Title 3"/>
          <p:cNvSpPr>
            <a:spLocks noGrp="1"/>
          </p:cNvSpPr>
          <p:nvPr>
            <p:ph type="title"/>
          </p:nvPr>
        </p:nvSpPr>
        <p:spPr>
          <a:xfrm>
            <a:off x="457200" y="274638"/>
            <a:ext cx="8229600" cy="1143000"/>
          </a:xfrm>
        </p:spPr>
        <p:txBody>
          <a:bodyPr>
            <a:noAutofit/>
          </a:bodyPr>
          <a:lstStyle/>
          <a:p>
            <a:r>
              <a:rPr lang="en-US" sz="4400" dirty="0">
                <a:solidFill>
                  <a:srgbClr val="7CB059"/>
                </a:solidFill>
              </a:rPr>
              <a:t>NOT UTILIZING PEOPLE’S TALENTS</a:t>
            </a:r>
          </a:p>
        </p:txBody>
      </p:sp>
    </p:spTree>
    <p:extLst>
      <p:ext uri="{BB962C8B-B14F-4D97-AF65-F5344CB8AC3E}">
        <p14:creationId xmlns:p14="http://schemas.microsoft.com/office/powerpoint/2010/main" val="261115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20951384"/>
              </p:ext>
            </p:extLst>
          </p:nvPr>
        </p:nvGraphicFramePr>
        <p:xfrm>
          <a:off x="381000" y="1975133"/>
          <a:ext cx="8458200" cy="3358867"/>
        </p:xfrm>
        <a:graphic>
          <a:graphicData uri="http://schemas.openxmlformats.org/drawingml/2006/table">
            <a:tbl>
              <a:tblPr firstRow="1" bandRow="1">
                <a:effectLst>
                  <a:reflection blurRad="6350" stA="50000" endA="300" endPos="38500" dist="50800" dir="5400000" sy="-100000" algn="bl" rotWithShape="0"/>
                </a:effectLst>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829027">
                <a:tc>
                  <a:txBody>
                    <a:bodyPr/>
                    <a:lstStyle/>
                    <a:p>
                      <a:pPr algn="ctr"/>
                      <a:r>
                        <a:rPr lang="en-US" sz="2400" dirty="0">
                          <a:solidFill>
                            <a:schemeClr val="bg1"/>
                          </a:solidFill>
                          <a:effectLst/>
                          <a:latin typeface="Arial Narrow" panose="020B0606020202030204" pitchFamily="34" charset="0"/>
                        </a:rPr>
                        <a:t>Examples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Creates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Tools/Solutions</a:t>
                      </a:r>
                    </a:p>
                  </a:txBody>
                  <a:tcPr anchor="ctr">
                    <a:solidFill>
                      <a:srgbClr val="7CB059"/>
                    </a:solidFill>
                  </a:tcPr>
                </a:tc>
                <a:extLst>
                  <a:ext uri="{0D108BD9-81ED-4DB2-BD59-A6C34878D82A}">
                    <a16:rowId xmlns:a16="http://schemas.microsoft.com/office/drawing/2014/main" val="10000"/>
                  </a:ext>
                </a:extLst>
              </a:tr>
              <a:tr h="2447573">
                <a:tc>
                  <a:txBody>
                    <a:bodyPr/>
                    <a:lstStyle/>
                    <a:p>
                      <a:pPr>
                        <a:buFont typeface="Arial" pitchFamily="34" charset="0"/>
                        <a:buChar char="•"/>
                      </a:pPr>
                      <a:r>
                        <a:rPr lang="en-US" sz="2000" dirty="0"/>
                        <a:t> Poor office design - not accounting for work</a:t>
                      </a:r>
                      <a:r>
                        <a:rPr lang="en-US" sz="2000" baseline="0" dirty="0"/>
                        <a:t> </a:t>
                      </a:r>
                      <a:r>
                        <a:rPr lang="en-US" sz="2000" dirty="0"/>
                        <a:t>teams and flow</a:t>
                      </a:r>
                    </a:p>
                    <a:p>
                      <a:pPr>
                        <a:buFont typeface="Arial" pitchFamily="34" charset="0"/>
                        <a:buChar char="•"/>
                      </a:pPr>
                      <a:r>
                        <a:rPr lang="en-US" sz="2000" dirty="0"/>
                        <a:t> Not properly leveraging technology (e.g.</a:t>
                      </a:r>
                      <a:r>
                        <a:rPr lang="en-US" sz="2000" baseline="0" dirty="0"/>
                        <a:t> electronic documents)</a:t>
                      </a:r>
                      <a:endParaRPr lang="en-US" sz="2000" dirty="0"/>
                    </a:p>
                    <a:p>
                      <a:pPr>
                        <a:buFont typeface="Arial" pitchFamily="34" charset="0"/>
                        <a:buNone/>
                      </a:pPr>
                      <a:endParaRPr lang="en-US" sz="2000" dirty="0"/>
                    </a:p>
                  </a:txBody>
                  <a:tcPr>
                    <a:solidFill>
                      <a:srgbClr val="DDDDDD"/>
                    </a:solidFill>
                  </a:tcPr>
                </a:tc>
                <a:tc>
                  <a:txBody>
                    <a:bodyPr/>
                    <a:lstStyle/>
                    <a:p>
                      <a:pPr>
                        <a:buFont typeface="Arial" pitchFamily="34" charset="0"/>
                        <a:buChar char="•"/>
                      </a:pPr>
                      <a:r>
                        <a:rPr lang="en-US" sz="2000" kern="1200" dirty="0">
                          <a:solidFill>
                            <a:schemeClr val="dk1"/>
                          </a:solidFill>
                          <a:latin typeface="+mn-lt"/>
                          <a:ea typeface="+mn-ea"/>
                          <a:cs typeface="+mn-cs"/>
                        </a:rPr>
                        <a:t> Longer cycle time</a:t>
                      </a:r>
                    </a:p>
                    <a:p>
                      <a:pPr>
                        <a:buFont typeface="Arial" pitchFamily="34" charset="0"/>
                        <a:buChar char="•"/>
                      </a:pPr>
                      <a:r>
                        <a:rPr lang="en-US" sz="2000" kern="1200" dirty="0">
                          <a:solidFill>
                            <a:schemeClr val="dk1"/>
                          </a:solidFill>
                          <a:latin typeface="+mn-lt"/>
                          <a:ea typeface="+mn-ea"/>
                          <a:cs typeface="+mn-cs"/>
                        </a:rPr>
                        <a:t> Increased costs</a:t>
                      </a:r>
                    </a:p>
                    <a:p>
                      <a:pPr>
                        <a:buFont typeface="Arial" pitchFamily="34" charset="0"/>
                        <a:buChar char="•"/>
                      </a:pPr>
                      <a:r>
                        <a:rPr lang="en-US" sz="2000" kern="1200" dirty="0">
                          <a:solidFill>
                            <a:schemeClr val="dk1"/>
                          </a:solidFill>
                          <a:latin typeface="+mn-lt"/>
                          <a:ea typeface="+mn-ea"/>
                          <a:cs typeface="+mn-cs"/>
                        </a:rPr>
                        <a:t> Lost capacity</a:t>
                      </a:r>
                    </a:p>
                  </a:txBody>
                  <a:tcPr>
                    <a:solidFill>
                      <a:srgbClr val="DDDDDD"/>
                    </a:solidFill>
                  </a:tcPr>
                </a:tc>
                <a:tc>
                  <a:txBody>
                    <a:bodyPr/>
                    <a:lstStyle/>
                    <a:p>
                      <a:pPr>
                        <a:buFont typeface="Arial" pitchFamily="34" charset="0"/>
                        <a:buChar char="•"/>
                      </a:pPr>
                      <a:r>
                        <a:rPr lang="en-US" sz="2000" dirty="0"/>
                        <a:t> Value stream maps</a:t>
                      </a:r>
                    </a:p>
                    <a:p>
                      <a:pPr>
                        <a:buFont typeface="Arial" pitchFamily="34" charset="0"/>
                        <a:buChar char="•"/>
                      </a:pPr>
                      <a:r>
                        <a:rPr lang="en-US" sz="2000" baseline="0" dirty="0"/>
                        <a:t> Creating work cells/ teams for high volume service areas</a:t>
                      </a:r>
                    </a:p>
                    <a:p>
                      <a:pPr>
                        <a:buFont typeface="Arial" pitchFamily="34" charset="0"/>
                        <a:buChar char="•"/>
                      </a:pPr>
                      <a:r>
                        <a:rPr lang="en-US" sz="2000" baseline="0" dirty="0"/>
                        <a:t> Properly leveraged technology</a:t>
                      </a:r>
                    </a:p>
                    <a:p>
                      <a:pPr>
                        <a:buFont typeface="Arial" pitchFamily="34" charset="0"/>
                        <a:buChar char="•"/>
                      </a:pPr>
                      <a:r>
                        <a:rPr lang="en-US" sz="2000" baseline="0" dirty="0"/>
                        <a:t> Spaghetti Diagram</a:t>
                      </a:r>
                    </a:p>
                    <a:p>
                      <a:pPr>
                        <a:buFont typeface="Arial" pitchFamily="34" charset="0"/>
                        <a:buChar char="•"/>
                      </a:pPr>
                      <a:endParaRPr lang="en-US" sz="2000" dirty="0"/>
                    </a:p>
                  </a:txBody>
                  <a:tcPr>
                    <a:solidFill>
                      <a:srgbClr val="DDDDDD"/>
                    </a:solidFill>
                  </a:tcPr>
                </a:tc>
                <a:extLst>
                  <a:ext uri="{0D108BD9-81ED-4DB2-BD59-A6C34878D82A}">
                    <a16:rowId xmlns:a16="http://schemas.microsoft.com/office/drawing/2014/main" val="10001"/>
                  </a:ext>
                </a:extLst>
              </a:tr>
            </a:tbl>
          </a:graphicData>
        </a:graphic>
      </p:graphicFrame>
      <p:sp>
        <p:nvSpPr>
          <p:cNvPr id="5" name="Title 3"/>
          <p:cNvSpPr>
            <a:spLocks noGrp="1"/>
          </p:cNvSpPr>
          <p:nvPr>
            <p:ph type="title"/>
          </p:nvPr>
        </p:nvSpPr>
        <p:spPr>
          <a:xfrm>
            <a:off x="457200" y="274638"/>
            <a:ext cx="8229600" cy="1143000"/>
          </a:xfrm>
        </p:spPr>
        <p:txBody>
          <a:bodyPr>
            <a:normAutofit/>
          </a:bodyPr>
          <a:lstStyle/>
          <a:p>
            <a:r>
              <a:rPr lang="en-US" sz="6000" dirty="0">
                <a:solidFill>
                  <a:srgbClr val="7CB059"/>
                </a:solidFill>
              </a:rPr>
              <a:t>TRANSPORTING </a:t>
            </a:r>
            <a:endParaRPr lang="en-US" dirty="0">
              <a:solidFill>
                <a:srgbClr val="7CB059"/>
              </a:solidFill>
            </a:endParaRPr>
          </a:p>
        </p:txBody>
      </p:sp>
    </p:spTree>
    <p:extLst>
      <p:ext uri="{BB962C8B-B14F-4D97-AF65-F5344CB8AC3E}">
        <p14:creationId xmlns:p14="http://schemas.microsoft.com/office/powerpoint/2010/main" val="220636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381000" y="1981200"/>
            <a:ext cx="8458200" cy="3810000"/>
          </a:xfrm>
        </p:spPr>
        <p:txBody>
          <a:bodyPr/>
          <a:lstStyle/>
          <a:p>
            <a:pPr marL="457200" indent="-220663" eaLnBrk="1" hangingPunct="1">
              <a:spcBef>
                <a:spcPct val="0"/>
              </a:spcBef>
              <a:spcAft>
                <a:spcPts val="1100"/>
              </a:spcAft>
              <a:tabLst>
                <a:tab pos="515938" algn="l"/>
                <a:tab pos="977900" algn="l"/>
                <a:tab pos="1143000" algn="l"/>
              </a:tabLst>
            </a:pPr>
            <a:endParaRPr lang="en-US" altLang="en-US" sz="3600" dirty="0"/>
          </a:p>
          <a:p>
            <a:pPr marL="457200" indent="-220663" eaLnBrk="1" hangingPunct="1">
              <a:spcBef>
                <a:spcPct val="0"/>
              </a:spcBef>
              <a:spcAft>
                <a:spcPts val="1100"/>
              </a:spcAft>
              <a:buFontTx/>
              <a:buNone/>
              <a:tabLst>
                <a:tab pos="515938" algn="l"/>
                <a:tab pos="977900" algn="l"/>
                <a:tab pos="1143000" algn="l"/>
              </a:tabLst>
            </a:pPr>
            <a:endParaRPr lang="en-US" altLang="en-US" dirty="0"/>
          </a:p>
          <a:p>
            <a:pPr marL="457200" indent="-220663" eaLnBrk="1" hangingPunct="1">
              <a:spcBef>
                <a:spcPct val="0"/>
              </a:spcBef>
              <a:spcAft>
                <a:spcPts val="1100"/>
              </a:spcAft>
              <a:tabLst>
                <a:tab pos="515938" algn="l"/>
                <a:tab pos="977900" algn="l"/>
                <a:tab pos="1143000" algn="l"/>
              </a:tabLst>
            </a:pPr>
            <a:endParaRPr lang="en-US" altLang="en-US" sz="4000" dirty="0">
              <a:latin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05769863"/>
              </p:ext>
            </p:extLst>
          </p:nvPr>
        </p:nvGraphicFramePr>
        <p:xfrm>
          <a:off x="381000" y="2362201"/>
          <a:ext cx="8458200" cy="2362199"/>
        </p:xfrm>
        <a:graphic>
          <a:graphicData uri="http://schemas.openxmlformats.org/drawingml/2006/table">
            <a:tbl>
              <a:tblPr firstRow="1" bandRow="1">
                <a:effectLst>
                  <a:reflection blurRad="6350" stA="50000" endA="300" endPos="38500" dist="50800" dir="5400000" sy="-100000" algn="bl" rotWithShape="0"/>
                </a:effectLst>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31630">
                <a:tc>
                  <a:txBody>
                    <a:bodyPr/>
                    <a:lstStyle/>
                    <a:p>
                      <a:pPr algn="ctr"/>
                      <a:r>
                        <a:rPr lang="en-US" sz="2400" dirty="0">
                          <a:solidFill>
                            <a:schemeClr val="bg1"/>
                          </a:solidFill>
                          <a:effectLst/>
                          <a:latin typeface="Arial Narrow" panose="020B0606020202030204" pitchFamily="34" charset="0"/>
                        </a:rPr>
                        <a:t>Examples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Creates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Tools/Solutions</a:t>
                      </a:r>
                    </a:p>
                  </a:txBody>
                  <a:tcPr anchor="ctr">
                    <a:solidFill>
                      <a:srgbClr val="7CB059"/>
                    </a:solidFill>
                  </a:tcPr>
                </a:tc>
                <a:extLst>
                  <a:ext uri="{0D108BD9-81ED-4DB2-BD59-A6C34878D82A}">
                    <a16:rowId xmlns:a16="http://schemas.microsoft.com/office/drawing/2014/main" val="10000"/>
                  </a:ext>
                </a:extLst>
              </a:tr>
              <a:tr h="1830569">
                <a:tc>
                  <a:txBody>
                    <a:bodyPr/>
                    <a:lstStyle/>
                    <a:p>
                      <a:pPr>
                        <a:buFont typeface="Arial" pitchFamily="34" charset="0"/>
                        <a:buChar char="•"/>
                      </a:pPr>
                      <a:r>
                        <a:rPr lang="en-US" sz="2000" dirty="0"/>
                        <a:t> Filled</a:t>
                      </a:r>
                      <a:r>
                        <a:rPr lang="en-US" sz="2000" baseline="0" dirty="0"/>
                        <a:t> inboxes</a:t>
                      </a:r>
                      <a:endParaRPr lang="en-US" sz="2000" dirty="0"/>
                    </a:p>
                    <a:p>
                      <a:pPr>
                        <a:buFont typeface="Arial" pitchFamily="34" charset="0"/>
                        <a:buChar char="•"/>
                      </a:pPr>
                      <a:r>
                        <a:rPr lang="en-US" sz="2000" dirty="0"/>
                        <a:t> Backlog</a:t>
                      </a:r>
                      <a:r>
                        <a:rPr lang="en-US" sz="2000" baseline="0" dirty="0"/>
                        <a:t> in email inbox</a:t>
                      </a:r>
                    </a:p>
                    <a:p>
                      <a:pPr>
                        <a:buFont typeface="Arial" pitchFamily="34" charset="0"/>
                        <a:buChar char="•"/>
                      </a:pPr>
                      <a:r>
                        <a:rPr lang="en-US" sz="2000" baseline="0" dirty="0"/>
                        <a:t> WIP</a:t>
                      </a:r>
                    </a:p>
                    <a:p>
                      <a:pPr>
                        <a:buFont typeface="Arial" pitchFamily="34" charset="0"/>
                        <a:buChar char="•"/>
                      </a:pPr>
                      <a:r>
                        <a:rPr lang="en-US" sz="2000" baseline="0" dirty="0"/>
                        <a:t> Supply storage</a:t>
                      </a:r>
                      <a:endParaRPr lang="en-US" sz="2000" dirty="0"/>
                    </a:p>
                  </a:txBody>
                  <a:tcPr>
                    <a:solidFill>
                      <a:srgbClr val="DDDDDD"/>
                    </a:solidFill>
                  </a:tcPr>
                </a:tc>
                <a:tc>
                  <a:txBody>
                    <a:bodyPr/>
                    <a:lstStyle/>
                    <a:p>
                      <a:pPr>
                        <a:buFont typeface="Arial" pitchFamily="34" charset="0"/>
                        <a:buChar char="•"/>
                      </a:pPr>
                      <a:r>
                        <a:rPr lang="en-US" sz="2000" kern="1200" dirty="0">
                          <a:solidFill>
                            <a:schemeClr val="dk1"/>
                          </a:solidFill>
                          <a:latin typeface="+mn-lt"/>
                          <a:ea typeface="+mn-ea"/>
                          <a:cs typeface="+mn-cs"/>
                        </a:rPr>
                        <a:t> Stress</a:t>
                      </a:r>
                    </a:p>
                    <a:p>
                      <a:pPr>
                        <a:buFont typeface="Arial" pitchFamily="34" charset="0"/>
                        <a:buChar char="•"/>
                      </a:pPr>
                      <a:r>
                        <a:rPr lang="en-US" sz="2000" kern="1200" dirty="0">
                          <a:solidFill>
                            <a:schemeClr val="dk1"/>
                          </a:solidFill>
                          <a:latin typeface="+mn-lt"/>
                          <a:ea typeface="+mn-ea"/>
                          <a:cs typeface="+mn-cs"/>
                        </a:rPr>
                        <a:t> Low throughput</a:t>
                      </a:r>
                    </a:p>
                    <a:p>
                      <a:pPr>
                        <a:buFont typeface="Arial" pitchFamily="34" charset="0"/>
                        <a:buChar char="•"/>
                      </a:pPr>
                      <a:r>
                        <a:rPr lang="en-US" sz="2000" kern="1200" dirty="0">
                          <a:solidFill>
                            <a:schemeClr val="dk1"/>
                          </a:solidFill>
                          <a:latin typeface="+mn-lt"/>
                          <a:ea typeface="+mn-ea"/>
                          <a:cs typeface="+mn-cs"/>
                        </a:rPr>
                        <a:t> Poor service</a:t>
                      </a:r>
                    </a:p>
                    <a:p>
                      <a:pPr>
                        <a:buFont typeface="Arial" pitchFamily="34" charset="0"/>
                        <a:buChar char="•"/>
                      </a:pPr>
                      <a:r>
                        <a:rPr lang="en-US" sz="2000" kern="1200" baseline="0" dirty="0">
                          <a:solidFill>
                            <a:schemeClr val="dk1"/>
                          </a:solidFill>
                          <a:latin typeface="+mn-lt"/>
                          <a:ea typeface="+mn-ea"/>
                          <a:cs typeface="+mn-cs"/>
                        </a:rPr>
                        <a:t> Bottlenecks</a:t>
                      </a:r>
                      <a:endParaRPr lang="en-US" sz="2000" kern="1200" dirty="0">
                        <a:solidFill>
                          <a:schemeClr val="dk1"/>
                        </a:solidFill>
                        <a:latin typeface="+mn-lt"/>
                        <a:ea typeface="+mn-ea"/>
                        <a:cs typeface="+mn-cs"/>
                      </a:endParaRPr>
                    </a:p>
                    <a:p>
                      <a:pPr>
                        <a:buFont typeface="Arial" pitchFamily="34" charset="0"/>
                        <a:buChar char="•"/>
                      </a:pPr>
                      <a:endParaRPr lang="en-US" sz="2000" kern="1200" dirty="0">
                        <a:solidFill>
                          <a:schemeClr val="dk1"/>
                        </a:solidFill>
                        <a:latin typeface="+mn-lt"/>
                        <a:ea typeface="+mn-ea"/>
                        <a:cs typeface="+mn-cs"/>
                      </a:endParaRPr>
                    </a:p>
                  </a:txBody>
                  <a:tcPr>
                    <a:solidFill>
                      <a:srgbClr val="DDDDDD"/>
                    </a:solidFill>
                  </a:tcPr>
                </a:tc>
                <a:tc>
                  <a:txBody>
                    <a:bodyPr/>
                    <a:lstStyle/>
                    <a:p>
                      <a:pPr>
                        <a:buFont typeface="Arial" pitchFamily="34" charset="0"/>
                        <a:buChar char="•"/>
                      </a:pPr>
                      <a:r>
                        <a:rPr lang="en-US" sz="2000" dirty="0"/>
                        <a:t> 5S and Visual Management</a:t>
                      </a:r>
                    </a:p>
                    <a:p>
                      <a:pPr>
                        <a:buFont typeface="Arial" pitchFamily="34" charset="0"/>
                        <a:buChar char="•"/>
                      </a:pPr>
                      <a:r>
                        <a:rPr lang="en-US" sz="2000" dirty="0"/>
                        <a:t> Triage workflow</a:t>
                      </a:r>
                    </a:p>
                    <a:p>
                      <a:pPr>
                        <a:buFont typeface="Arial" pitchFamily="34" charset="0"/>
                        <a:buChar char="•"/>
                      </a:pPr>
                      <a:r>
                        <a:rPr lang="en-US" sz="2000" dirty="0"/>
                        <a:t> Performance</a:t>
                      </a:r>
                      <a:r>
                        <a:rPr lang="en-US" sz="2000" baseline="0" dirty="0"/>
                        <a:t> goals</a:t>
                      </a:r>
                      <a:endParaRPr lang="en-US" sz="2000" dirty="0"/>
                    </a:p>
                    <a:p>
                      <a:pPr>
                        <a:buFont typeface="Arial" pitchFamily="34" charset="0"/>
                        <a:buChar char="•"/>
                      </a:pPr>
                      <a:endParaRPr lang="en-US" sz="2000" dirty="0"/>
                    </a:p>
                  </a:txBody>
                  <a:tcPr>
                    <a:solidFill>
                      <a:srgbClr val="DDDDDD"/>
                    </a:solidFill>
                  </a:tcPr>
                </a:tc>
                <a:extLst>
                  <a:ext uri="{0D108BD9-81ED-4DB2-BD59-A6C34878D82A}">
                    <a16:rowId xmlns:a16="http://schemas.microsoft.com/office/drawing/2014/main" val="10001"/>
                  </a:ext>
                </a:extLst>
              </a:tr>
            </a:tbl>
          </a:graphicData>
        </a:graphic>
      </p:graphicFrame>
      <p:sp>
        <p:nvSpPr>
          <p:cNvPr id="7" name="Title 3"/>
          <p:cNvSpPr>
            <a:spLocks noGrp="1"/>
          </p:cNvSpPr>
          <p:nvPr>
            <p:ph type="title"/>
          </p:nvPr>
        </p:nvSpPr>
        <p:spPr>
          <a:xfrm>
            <a:off x="457200" y="274638"/>
            <a:ext cx="8229600" cy="1143000"/>
          </a:xfrm>
        </p:spPr>
        <p:txBody>
          <a:bodyPr>
            <a:normAutofit/>
          </a:bodyPr>
          <a:lstStyle/>
          <a:p>
            <a:r>
              <a:rPr lang="en-US" sz="6000" dirty="0">
                <a:solidFill>
                  <a:srgbClr val="7CB059"/>
                </a:solidFill>
              </a:rPr>
              <a:t>INVENTORY </a:t>
            </a:r>
            <a:endParaRPr lang="en-US" dirty="0">
              <a:solidFill>
                <a:srgbClr val="7CB059"/>
              </a:solidFill>
            </a:endParaRPr>
          </a:p>
        </p:txBody>
      </p:sp>
    </p:spTree>
    <p:extLst>
      <p:ext uri="{BB962C8B-B14F-4D97-AF65-F5344CB8AC3E}">
        <p14:creationId xmlns:p14="http://schemas.microsoft.com/office/powerpoint/2010/main" val="109784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381000" y="1981200"/>
            <a:ext cx="8458200" cy="3810000"/>
          </a:xfrm>
        </p:spPr>
        <p:txBody>
          <a:bodyPr/>
          <a:lstStyle/>
          <a:p>
            <a:pPr marL="457200" indent="-220663" eaLnBrk="1" hangingPunct="1">
              <a:spcBef>
                <a:spcPct val="0"/>
              </a:spcBef>
              <a:spcAft>
                <a:spcPts val="1100"/>
              </a:spcAft>
              <a:tabLst>
                <a:tab pos="515938" algn="l"/>
                <a:tab pos="977900" algn="l"/>
                <a:tab pos="1143000" algn="l"/>
              </a:tabLst>
            </a:pPr>
            <a:endParaRPr lang="en-US" altLang="en-US" sz="3600" dirty="0"/>
          </a:p>
          <a:p>
            <a:pPr marL="457200" indent="-220663" eaLnBrk="1" hangingPunct="1">
              <a:spcBef>
                <a:spcPct val="0"/>
              </a:spcBef>
              <a:spcAft>
                <a:spcPts val="1100"/>
              </a:spcAft>
              <a:buFontTx/>
              <a:buNone/>
              <a:tabLst>
                <a:tab pos="515938" algn="l"/>
                <a:tab pos="977900" algn="l"/>
                <a:tab pos="1143000" algn="l"/>
              </a:tabLst>
            </a:pPr>
            <a:endParaRPr lang="en-US" altLang="en-US" dirty="0"/>
          </a:p>
          <a:p>
            <a:pPr marL="457200" indent="-220663" eaLnBrk="1" hangingPunct="1">
              <a:spcBef>
                <a:spcPct val="0"/>
              </a:spcBef>
              <a:spcAft>
                <a:spcPts val="1100"/>
              </a:spcAft>
              <a:tabLst>
                <a:tab pos="515938" algn="l"/>
                <a:tab pos="977900" algn="l"/>
                <a:tab pos="1143000" algn="l"/>
              </a:tabLst>
            </a:pPr>
            <a:endParaRPr lang="en-US" altLang="en-US" sz="4000" dirty="0">
              <a:latin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45949868"/>
              </p:ext>
            </p:extLst>
          </p:nvPr>
        </p:nvGraphicFramePr>
        <p:xfrm>
          <a:off x="381000" y="2244401"/>
          <a:ext cx="8458200" cy="2632399"/>
        </p:xfrm>
        <a:graphic>
          <a:graphicData uri="http://schemas.openxmlformats.org/drawingml/2006/table">
            <a:tbl>
              <a:tblPr firstRow="1" bandRow="1">
                <a:effectLst>
                  <a:reflection blurRad="6350" stA="50000" endA="300" endPos="38500" dist="50800" dir="5400000" sy="-100000" algn="bl" rotWithShape="0"/>
                </a:effectLst>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624952">
                <a:tc>
                  <a:txBody>
                    <a:bodyPr/>
                    <a:lstStyle/>
                    <a:p>
                      <a:pPr algn="ctr"/>
                      <a:r>
                        <a:rPr lang="en-US" sz="2400" dirty="0">
                          <a:solidFill>
                            <a:schemeClr val="bg1"/>
                          </a:solidFill>
                          <a:effectLst/>
                          <a:latin typeface="Arial Narrow" panose="020B0606020202030204" pitchFamily="34" charset="0"/>
                        </a:rPr>
                        <a:t>Examples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Creates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Tools/Solutions</a:t>
                      </a:r>
                    </a:p>
                  </a:txBody>
                  <a:tcPr anchor="ctr">
                    <a:solidFill>
                      <a:srgbClr val="7CB059"/>
                    </a:solidFill>
                  </a:tcPr>
                </a:tc>
                <a:extLst>
                  <a:ext uri="{0D108BD9-81ED-4DB2-BD59-A6C34878D82A}">
                    <a16:rowId xmlns:a16="http://schemas.microsoft.com/office/drawing/2014/main" val="10000"/>
                  </a:ext>
                </a:extLst>
              </a:tr>
              <a:tr h="2007447">
                <a:tc>
                  <a:txBody>
                    <a:bodyPr/>
                    <a:lstStyle/>
                    <a:p>
                      <a:pPr>
                        <a:buFont typeface="Arial" pitchFamily="34" charset="0"/>
                        <a:buChar char="•"/>
                      </a:pPr>
                      <a:r>
                        <a:rPr lang="en-US" sz="2000" dirty="0"/>
                        <a:t> “Search parties” in       the office</a:t>
                      </a:r>
                    </a:p>
                    <a:p>
                      <a:pPr>
                        <a:buFont typeface="Arial" pitchFamily="34" charset="0"/>
                        <a:buChar char="•"/>
                      </a:pPr>
                      <a:r>
                        <a:rPr lang="en-US" sz="2000" dirty="0"/>
                        <a:t> Forms/Supplies</a:t>
                      </a:r>
                      <a:r>
                        <a:rPr lang="en-US" sz="2000" baseline="0" dirty="0"/>
                        <a:t> centrally located</a:t>
                      </a:r>
                    </a:p>
                    <a:p>
                      <a:pPr>
                        <a:buFont typeface="Arial" pitchFamily="34" charset="0"/>
                        <a:buChar char="•"/>
                      </a:pPr>
                      <a:r>
                        <a:rPr lang="en-US" sz="2000" baseline="0" dirty="0"/>
                        <a:t> Trips to printer/copiers</a:t>
                      </a:r>
                      <a:endParaRPr lang="en-US" sz="2000" dirty="0"/>
                    </a:p>
                    <a:p>
                      <a:pPr>
                        <a:buFont typeface="Arial" pitchFamily="34" charset="0"/>
                        <a:buChar char="•"/>
                      </a:pPr>
                      <a:endParaRPr lang="en-US" sz="2000" dirty="0"/>
                    </a:p>
                  </a:txBody>
                  <a:tcPr>
                    <a:solidFill>
                      <a:srgbClr val="DDDDDD"/>
                    </a:solidFill>
                  </a:tcPr>
                </a:tc>
                <a:tc>
                  <a:txBody>
                    <a:bodyPr/>
                    <a:lstStyle/>
                    <a:p>
                      <a:pPr>
                        <a:buFont typeface="Arial" pitchFamily="34" charset="0"/>
                        <a:buChar char="•"/>
                      </a:pPr>
                      <a:r>
                        <a:rPr lang="en-US" sz="2000" kern="1200" dirty="0">
                          <a:solidFill>
                            <a:schemeClr val="dk1"/>
                          </a:solidFill>
                          <a:latin typeface="+mn-lt"/>
                          <a:ea typeface="+mn-ea"/>
                          <a:cs typeface="+mn-cs"/>
                        </a:rPr>
                        <a:t> Longer cycle</a:t>
                      </a:r>
                      <a:r>
                        <a:rPr lang="en-US" sz="2000" kern="1200" baseline="0" dirty="0">
                          <a:solidFill>
                            <a:schemeClr val="dk1"/>
                          </a:solidFill>
                          <a:latin typeface="+mn-lt"/>
                          <a:ea typeface="+mn-ea"/>
                          <a:cs typeface="+mn-cs"/>
                        </a:rPr>
                        <a:t> time</a:t>
                      </a:r>
                    </a:p>
                    <a:p>
                      <a:pPr>
                        <a:buFont typeface="Arial" pitchFamily="34" charset="0"/>
                        <a:buChar char="•"/>
                      </a:pPr>
                      <a:r>
                        <a:rPr lang="en-US" sz="2000" kern="1200" baseline="0" dirty="0">
                          <a:solidFill>
                            <a:schemeClr val="dk1"/>
                          </a:solidFill>
                          <a:latin typeface="+mn-lt"/>
                          <a:ea typeface="+mn-ea"/>
                          <a:cs typeface="+mn-cs"/>
                        </a:rPr>
                        <a:t> Increased costs</a:t>
                      </a:r>
                    </a:p>
                    <a:p>
                      <a:pPr>
                        <a:buFont typeface="Arial" pitchFamily="34" charset="0"/>
                        <a:buChar char="•"/>
                      </a:pPr>
                      <a:r>
                        <a:rPr lang="en-US" sz="2000" kern="1200" baseline="0" dirty="0">
                          <a:solidFill>
                            <a:schemeClr val="dk1"/>
                          </a:solidFill>
                          <a:latin typeface="+mn-lt"/>
                          <a:ea typeface="+mn-ea"/>
                          <a:cs typeface="+mn-cs"/>
                        </a:rPr>
                        <a:t> Chaos</a:t>
                      </a:r>
                      <a:endParaRPr lang="en-US" sz="2000" kern="1200" dirty="0">
                        <a:solidFill>
                          <a:schemeClr val="dk1"/>
                        </a:solidFill>
                        <a:latin typeface="+mn-lt"/>
                        <a:ea typeface="+mn-ea"/>
                        <a:cs typeface="+mn-cs"/>
                      </a:endParaRPr>
                    </a:p>
                  </a:txBody>
                  <a:tcPr>
                    <a:solidFill>
                      <a:srgbClr val="DDDDDD"/>
                    </a:solidFill>
                  </a:tcPr>
                </a:tc>
                <a:tc>
                  <a:txBody>
                    <a:bodyPr/>
                    <a:lstStyle/>
                    <a:p>
                      <a:pPr>
                        <a:buFont typeface="Arial" pitchFamily="34" charset="0"/>
                        <a:buChar char="•"/>
                      </a:pPr>
                      <a:r>
                        <a:rPr lang="en-US" sz="2000" dirty="0"/>
                        <a:t> Evaluating</a:t>
                      </a:r>
                      <a:r>
                        <a:rPr lang="en-US" sz="2000" baseline="0" dirty="0"/>
                        <a:t> workflow</a:t>
                      </a:r>
                    </a:p>
                    <a:p>
                      <a:pPr>
                        <a:buFont typeface="Arial" pitchFamily="34" charset="0"/>
                        <a:buChar char="•"/>
                      </a:pPr>
                      <a:r>
                        <a:rPr lang="en-US" sz="2000" baseline="0" dirty="0"/>
                        <a:t> Properly set up work centers</a:t>
                      </a:r>
                      <a:endParaRPr lang="en-US" sz="2000" dirty="0"/>
                    </a:p>
                  </a:txBody>
                  <a:tcPr>
                    <a:solidFill>
                      <a:srgbClr val="DDDDDD"/>
                    </a:solidFill>
                  </a:tcPr>
                </a:tc>
                <a:extLst>
                  <a:ext uri="{0D108BD9-81ED-4DB2-BD59-A6C34878D82A}">
                    <a16:rowId xmlns:a16="http://schemas.microsoft.com/office/drawing/2014/main" val="10001"/>
                  </a:ext>
                </a:extLst>
              </a:tr>
            </a:tbl>
          </a:graphicData>
        </a:graphic>
      </p:graphicFrame>
      <p:sp>
        <p:nvSpPr>
          <p:cNvPr id="7" name="Title 3"/>
          <p:cNvSpPr>
            <a:spLocks noGrp="1"/>
          </p:cNvSpPr>
          <p:nvPr>
            <p:ph type="title"/>
          </p:nvPr>
        </p:nvSpPr>
        <p:spPr>
          <a:xfrm>
            <a:off x="457200" y="274638"/>
            <a:ext cx="8229600" cy="1143000"/>
          </a:xfrm>
        </p:spPr>
        <p:txBody>
          <a:bodyPr>
            <a:normAutofit/>
          </a:bodyPr>
          <a:lstStyle/>
          <a:p>
            <a:r>
              <a:rPr lang="en-US" sz="6000" dirty="0">
                <a:solidFill>
                  <a:srgbClr val="7CB059"/>
                </a:solidFill>
              </a:rPr>
              <a:t>MOTION</a:t>
            </a:r>
          </a:p>
        </p:txBody>
      </p:sp>
    </p:spTree>
    <p:extLst>
      <p:ext uri="{BB962C8B-B14F-4D97-AF65-F5344CB8AC3E}">
        <p14:creationId xmlns:p14="http://schemas.microsoft.com/office/powerpoint/2010/main" val="17433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ttp://amyapplebaum.com/wp-content/uploads/2012/09/Shutterstock-27744664-Make-Money.jpg"/>
          <p:cNvPicPr>
            <a:picLocks noChangeAspect="1" noChangeArrowheads="1"/>
          </p:cNvPicPr>
          <p:nvPr/>
        </p:nvPicPr>
        <p:blipFill>
          <a:blip r:embed="rId3" cstate="print"/>
          <a:srcRect l="7105" t="11743" r="9059" b="11927"/>
          <a:stretch>
            <a:fillRect/>
          </a:stretch>
        </p:blipFill>
        <p:spPr bwMode="auto">
          <a:xfrm>
            <a:off x="2133600" y="1371600"/>
            <a:ext cx="4596910" cy="4051515"/>
          </a:xfrm>
          <a:prstGeom prst="rect">
            <a:avLst/>
          </a:prstGeom>
          <a:noFill/>
        </p:spPr>
      </p:pic>
      <p:sp>
        <p:nvSpPr>
          <p:cNvPr id="6" name="Title 3"/>
          <p:cNvSpPr>
            <a:spLocks noGrp="1"/>
          </p:cNvSpPr>
          <p:nvPr>
            <p:ph type="title"/>
          </p:nvPr>
        </p:nvSpPr>
        <p:spPr>
          <a:xfrm>
            <a:off x="457200" y="274638"/>
            <a:ext cx="8229600" cy="1143000"/>
          </a:xfrm>
        </p:spPr>
        <p:txBody>
          <a:bodyPr/>
          <a:lstStyle/>
          <a:p>
            <a:r>
              <a:rPr lang="en-US" dirty="0">
                <a:solidFill>
                  <a:srgbClr val="7CB059"/>
                </a:solidFill>
              </a:rPr>
              <a:t>What is the Goal?</a:t>
            </a:r>
          </a:p>
        </p:txBody>
      </p:sp>
    </p:spTree>
    <p:extLst>
      <p:ext uri="{BB962C8B-B14F-4D97-AF65-F5344CB8AC3E}">
        <p14:creationId xmlns:p14="http://schemas.microsoft.com/office/powerpoint/2010/main" val="137547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fade">
                                      <p:cBhvr>
                                        <p:cTn id="7" dur="1000"/>
                                        <p:tgtEl>
                                          <p:spTgt spid="126978"/>
                                        </p:tgtEl>
                                      </p:cBhvr>
                                    </p:animEffect>
                                    <p:anim calcmode="lin" valueType="num">
                                      <p:cBhvr>
                                        <p:cTn id="8" dur="1000" fill="hold"/>
                                        <p:tgtEl>
                                          <p:spTgt spid="126978"/>
                                        </p:tgtEl>
                                        <p:attrNameLst>
                                          <p:attrName>ppt_x</p:attrName>
                                        </p:attrNameLst>
                                      </p:cBhvr>
                                      <p:tavLst>
                                        <p:tav tm="0">
                                          <p:val>
                                            <p:strVal val="#ppt_x"/>
                                          </p:val>
                                        </p:tav>
                                        <p:tav tm="100000">
                                          <p:val>
                                            <p:strVal val="#ppt_x"/>
                                          </p:val>
                                        </p:tav>
                                      </p:tavLst>
                                    </p:anim>
                                    <p:anim calcmode="lin" valueType="num">
                                      <p:cBhvr>
                                        <p:cTn id="9" dur="1000" fill="hold"/>
                                        <p:tgtEl>
                                          <p:spTgt spid="1269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381000" y="1981200"/>
            <a:ext cx="8458200" cy="3810000"/>
          </a:xfrm>
        </p:spPr>
        <p:txBody>
          <a:bodyPr/>
          <a:lstStyle/>
          <a:p>
            <a:pPr marL="457200" indent="-220663" eaLnBrk="1" hangingPunct="1">
              <a:spcBef>
                <a:spcPct val="0"/>
              </a:spcBef>
              <a:spcAft>
                <a:spcPts val="1100"/>
              </a:spcAft>
              <a:tabLst>
                <a:tab pos="515938" algn="l"/>
                <a:tab pos="977900" algn="l"/>
                <a:tab pos="1143000" algn="l"/>
              </a:tabLst>
            </a:pPr>
            <a:endParaRPr lang="en-US" altLang="en-US" sz="3600" dirty="0"/>
          </a:p>
          <a:p>
            <a:pPr marL="457200" indent="-220663" eaLnBrk="1" hangingPunct="1">
              <a:spcBef>
                <a:spcPct val="0"/>
              </a:spcBef>
              <a:spcAft>
                <a:spcPts val="1100"/>
              </a:spcAft>
              <a:buFontTx/>
              <a:buNone/>
              <a:tabLst>
                <a:tab pos="515938" algn="l"/>
                <a:tab pos="977900" algn="l"/>
                <a:tab pos="1143000" algn="l"/>
              </a:tabLst>
            </a:pPr>
            <a:endParaRPr lang="en-US" altLang="en-US" dirty="0"/>
          </a:p>
          <a:p>
            <a:pPr marL="457200" indent="-220663" eaLnBrk="1" hangingPunct="1">
              <a:spcBef>
                <a:spcPct val="0"/>
              </a:spcBef>
              <a:spcAft>
                <a:spcPts val="1100"/>
              </a:spcAft>
              <a:tabLst>
                <a:tab pos="515938" algn="l"/>
                <a:tab pos="977900" algn="l"/>
                <a:tab pos="1143000" algn="l"/>
              </a:tabLst>
            </a:pPr>
            <a:endParaRPr lang="en-US" altLang="en-US" sz="4000" dirty="0">
              <a:latin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08037379"/>
              </p:ext>
            </p:extLst>
          </p:nvPr>
        </p:nvGraphicFramePr>
        <p:xfrm>
          <a:off x="381000" y="2137377"/>
          <a:ext cx="8458200" cy="2968023"/>
        </p:xfrm>
        <a:graphic>
          <a:graphicData uri="http://schemas.openxmlformats.org/drawingml/2006/table">
            <a:tbl>
              <a:tblPr firstRow="1" bandRow="1">
                <a:effectLst>
                  <a:reflection blurRad="6350" stA="50000" endA="300" endPos="38500" dist="50800" dir="5400000" sy="-100000" algn="bl" rotWithShape="0"/>
                </a:effectLst>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724785">
                <a:tc>
                  <a:txBody>
                    <a:bodyPr/>
                    <a:lstStyle/>
                    <a:p>
                      <a:pPr algn="ctr"/>
                      <a:r>
                        <a:rPr lang="en-US" sz="2400" dirty="0">
                          <a:solidFill>
                            <a:schemeClr val="bg1"/>
                          </a:solidFill>
                          <a:effectLst/>
                          <a:latin typeface="Arial Narrow" panose="020B0606020202030204" pitchFamily="34" charset="0"/>
                        </a:rPr>
                        <a:t>Examples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Creates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Tools/Solutions</a:t>
                      </a:r>
                    </a:p>
                  </a:txBody>
                  <a:tcPr anchor="ctr">
                    <a:solidFill>
                      <a:srgbClr val="7CB059"/>
                    </a:solidFill>
                  </a:tcPr>
                </a:tc>
                <a:extLst>
                  <a:ext uri="{0D108BD9-81ED-4DB2-BD59-A6C34878D82A}">
                    <a16:rowId xmlns:a16="http://schemas.microsoft.com/office/drawing/2014/main" val="10000"/>
                  </a:ext>
                </a:extLst>
              </a:tr>
              <a:tr h="2243238">
                <a:tc>
                  <a:txBody>
                    <a:bodyPr/>
                    <a:lstStyle/>
                    <a:p>
                      <a:pPr>
                        <a:buFont typeface="Arial" pitchFamily="34" charset="0"/>
                        <a:buChar char="•"/>
                      </a:pPr>
                      <a:r>
                        <a:rPr lang="en-US" sz="2000" dirty="0"/>
                        <a:t> Performing more</a:t>
                      </a:r>
                      <a:r>
                        <a:rPr lang="en-US" sz="2000" baseline="0" dirty="0"/>
                        <a:t> work than necessary</a:t>
                      </a:r>
                    </a:p>
                    <a:p>
                      <a:pPr>
                        <a:buFont typeface="Arial" pitchFamily="34" charset="0"/>
                        <a:buChar char="•"/>
                      </a:pPr>
                      <a:r>
                        <a:rPr lang="en-US" sz="2000" baseline="0" dirty="0"/>
                        <a:t> Over-documentation</a:t>
                      </a:r>
                    </a:p>
                    <a:p>
                      <a:pPr>
                        <a:buFont typeface="Arial" pitchFamily="34" charset="0"/>
                        <a:buChar char="•"/>
                      </a:pPr>
                      <a:r>
                        <a:rPr lang="en-US" sz="2000" baseline="0" dirty="0"/>
                        <a:t> Creating “works of art”</a:t>
                      </a:r>
                    </a:p>
                    <a:p>
                      <a:pPr>
                        <a:buFont typeface="Arial" pitchFamily="34" charset="0"/>
                        <a:buChar char="•"/>
                      </a:pPr>
                      <a:endParaRPr lang="en-US" sz="2000" dirty="0"/>
                    </a:p>
                  </a:txBody>
                  <a:tcPr>
                    <a:solidFill>
                      <a:srgbClr val="DDDDDD"/>
                    </a:solidFill>
                  </a:tcPr>
                </a:tc>
                <a:tc>
                  <a:txBody>
                    <a:bodyPr/>
                    <a:lstStyle/>
                    <a:p>
                      <a:pPr>
                        <a:buFont typeface="Arial" pitchFamily="34" charset="0"/>
                        <a:buChar char="•"/>
                      </a:pPr>
                      <a:r>
                        <a:rPr lang="en-US" sz="2000" kern="1200" dirty="0">
                          <a:solidFill>
                            <a:schemeClr val="dk1"/>
                          </a:solidFill>
                          <a:latin typeface="+mn-lt"/>
                          <a:ea typeface="+mn-ea"/>
                          <a:cs typeface="+mn-cs"/>
                        </a:rPr>
                        <a:t> Non-value added project time</a:t>
                      </a:r>
                    </a:p>
                    <a:p>
                      <a:pPr>
                        <a:buFont typeface="Arial" pitchFamily="34" charset="0"/>
                        <a:buChar char="•"/>
                      </a:pPr>
                      <a:r>
                        <a:rPr lang="en-US" sz="2000" kern="1200" baseline="0" dirty="0">
                          <a:solidFill>
                            <a:schemeClr val="dk1"/>
                          </a:solidFill>
                          <a:latin typeface="+mn-lt"/>
                          <a:ea typeface="+mn-ea"/>
                          <a:cs typeface="+mn-cs"/>
                        </a:rPr>
                        <a:t> Increased costs</a:t>
                      </a:r>
                    </a:p>
                    <a:p>
                      <a:pPr>
                        <a:buFont typeface="Arial" pitchFamily="34" charset="0"/>
                        <a:buChar char="•"/>
                      </a:pPr>
                      <a:r>
                        <a:rPr lang="en-US" sz="2000" kern="1200" baseline="0" dirty="0">
                          <a:solidFill>
                            <a:schemeClr val="dk1"/>
                          </a:solidFill>
                          <a:latin typeface="+mn-lt"/>
                          <a:ea typeface="+mn-ea"/>
                          <a:cs typeface="+mn-cs"/>
                        </a:rPr>
                        <a:t> Lost capacity</a:t>
                      </a:r>
                    </a:p>
                    <a:p>
                      <a:pPr>
                        <a:buFont typeface="Arial" pitchFamily="34" charset="0"/>
                        <a:buChar char="•"/>
                      </a:pPr>
                      <a:r>
                        <a:rPr lang="en-US" sz="2000" kern="1200" baseline="0" dirty="0">
                          <a:solidFill>
                            <a:schemeClr val="dk1"/>
                          </a:solidFill>
                          <a:latin typeface="+mn-lt"/>
                          <a:ea typeface="+mn-ea"/>
                          <a:cs typeface="+mn-cs"/>
                        </a:rPr>
                        <a:t> Bottlenecks</a:t>
                      </a:r>
                    </a:p>
                    <a:p>
                      <a:pPr>
                        <a:buFont typeface="Arial" pitchFamily="34" charset="0"/>
                        <a:buChar char="•"/>
                      </a:pPr>
                      <a:endParaRPr lang="en-US" sz="2000" kern="1200" dirty="0">
                        <a:solidFill>
                          <a:schemeClr val="dk1"/>
                        </a:solidFill>
                        <a:latin typeface="+mn-lt"/>
                        <a:ea typeface="+mn-ea"/>
                        <a:cs typeface="+mn-cs"/>
                      </a:endParaRPr>
                    </a:p>
                  </a:txBody>
                  <a:tcPr>
                    <a:solidFill>
                      <a:srgbClr val="DDDDDD"/>
                    </a:solidFill>
                  </a:tcPr>
                </a:tc>
                <a:tc>
                  <a:txBody>
                    <a:bodyPr/>
                    <a:lstStyle/>
                    <a:p>
                      <a:pPr>
                        <a:buFont typeface="Arial" pitchFamily="34" charset="0"/>
                        <a:buChar char="•"/>
                      </a:pPr>
                      <a:r>
                        <a:rPr lang="en-US" sz="2000" dirty="0"/>
                        <a:t> Understanding the VOC</a:t>
                      </a:r>
                    </a:p>
                    <a:p>
                      <a:pPr>
                        <a:buFont typeface="Arial" pitchFamily="34" charset="0"/>
                        <a:buChar char="•"/>
                      </a:pPr>
                      <a:r>
                        <a:rPr lang="en-US" sz="2000" dirty="0"/>
                        <a:t> Use 80-20 rule for getting work done</a:t>
                      </a:r>
                    </a:p>
                    <a:p>
                      <a:pPr>
                        <a:buFont typeface="Arial" pitchFamily="34" charset="0"/>
                        <a:buChar char="•"/>
                      </a:pPr>
                      <a:r>
                        <a:rPr lang="en-US" sz="2000" dirty="0"/>
                        <a:t> Training/</a:t>
                      </a:r>
                      <a:r>
                        <a:rPr lang="en-US" sz="2000" baseline="0" dirty="0"/>
                        <a:t>D</a:t>
                      </a:r>
                      <a:r>
                        <a:rPr lang="en-US" sz="2000" dirty="0"/>
                        <a:t>evelopment</a:t>
                      </a:r>
                    </a:p>
                  </a:txBody>
                  <a:tcPr>
                    <a:solidFill>
                      <a:srgbClr val="DDDDDD"/>
                    </a:solidFill>
                  </a:tcPr>
                </a:tc>
                <a:extLst>
                  <a:ext uri="{0D108BD9-81ED-4DB2-BD59-A6C34878D82A}">
                    <a16:rowId xmlns:a16="http://schemas.microsoft.com/office/drawing/2014/main" val="10001"/>
                  </a:ext>
                </a:extLst>
              </a:tr>
            </a:tbl>
          </a:graphicData>
        </a:graphic>
      </p:graphicFrame>
      <p:sp>
        <p:nvSpPr>
          <p:cNvPr id="7" name="Title 3"/>
          <p:cNvSpPr>
            <a:spLocks noGrp="1"/>
          </p:cNvSpPr>
          <p:nvPr>
            <p:ph type="title"/>
          </p:nvPr>
        </p:nvSpPr>
        <p:spPr>
          <a:xfrm>
            <a:off x="457200" y="274638"/>
            <a:ext cx="8229600" cy="1143000"/>
          </a:xfrm>
        </p:spPr>
        <p:txBody>
          <a:bodyPr>
            <a:normAutofit/>
          </a:bodyPr>
          <a:lstStyle/>
          <a:p>
            <a:r>
              <a:rPr lang="en-US" sz="6000" dirty="0">
                <a:solidFill>
                  <a:srgbClr val="7CB059"/>
                </a:solidFill>
              </a:rPr>
              <a:t>EXCESS PROCESSING</a:t>
            </a:r>
          </a:p>
        </p:txBody>
      </p:sp>
    </p:spTree>
    <p:extLst>
      <p:ext uri="{BB962C8B-B14F-4D97-AF65-F5344CB8AC3E}">
        <p14:creationId xmlns:p14="http://schemas.microsoft.com/office/powerpoint/2010/main" val="88446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81000" y="1981200"/>
            <a:ext cx="8458200" cy="3810000"/>
          </a:xfrm>
        </p:spPr>
        <p:txBody>
          <a:bodyPr/>
          <a:lstStyle/>
          <a:p>
            <a:pPr marL="457200" indent="-220663" eaLnBrk="1" hangingPunct="1">
              <a:spcBef>
                <a:spcPct val="0"/>
              </a:spcBef>
              <a:spcAft>
                <a:spcPts val="1100"/>
              </a:spcAft>
              <a:tabLst>
                <a:tab pos="515938" algn="l"/>
                <a:tab pos="977900" algn="l"/>
                <a:tab pos="1143000" algn="l"/>
              </a:tabLst>
            </a:pPr>
            <a:endParaRPr lang="en-US" altLang="en-US" sz="3600" dirty="0"/>
          </a:p>
          <a:p>
            <a:pPr marL="457200" indent="-220663" eaLnBrk="1" hangingPunct="1">
              <a:spcBef>
                <a:spcPct val="0"/>
              </a:spcBef>
              <a:spcAft>
                <a:spcPts val="1100"/>
              </a:spcAft>
              <a:buFontTx/>
              <a:buNone/>
              <a:tabLst>
                <a:tab pos="515938" algn="l"/>
                <a:tab pos="977900" algn="l"/>
                <a:tab pos="1143000" algn="l"/>
              </a:tabLst>
            </a:pPr>
            <a:endParaRPr lang="en-US" altLang="en-US" dirty="0"/>
          </a:p>
          <a:p>
            <a:pPr marL="457200" indent="-220663" eaLnBrk="1" hangingPunct="1">
              <a:spcBef>
                <a:spcPct val="0"/>
              </a:spcBef>
              <a:spcAft>
                <a:spcPts val="1100"/>
              </a:spcAft>
              <a:tabLst>
                <a:tab pos="515938" algn="l"/>
                <a:tab pos="977900" algn="l"/>
                <a:tab pos="1143000" algn="l"/>
              </a:tabLst>
            </a:pPr>
            <a:endParaRPr lang="en-US" altLang="en-US" sz="4000" dirty="0">
              <a:latin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25327859"/>
              </p:ext>
            </p:extLst>
          </p:nvPr>
        </p:nvGraphicFramePr>
        <p:xfrm>
          <a:off x="381000" y="2215426"/>
          <a:ext cx="8458200" cy="3270974"/>
        </p:xfrm>
        <a:graphic>
          <a:graphicData uri="http://schemas.openxmlformats.org/drawingml/2006/table">
            <a:tbl>
              <a:tblPr firstRow="1" bandRow="1">
                <a:effectLst>
                  <a:reflection blurRad="6350" stA="50000" endA="300" endPos="38500" dist="50800" dir="5400000" sy="-100000" algn="bl" rotWithShape="0"/>
                </a:effectLst>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497294">
                <a:tc>
                  <a:txBody>
                    <a:bodyPr/>
                    <a:lstStyle/>
                    <a:p>
                      <a:pPr algn="ctr"/>
                      <a:r>
                        <a:rPr lang="en-US" sz="2400" dirty="0">
                          <a:solidFill>
                            <a:schemeClr val="bg1"/>
                          </a:solidFill>
                          <a:effectLst/>
                          <a:latin typeface="Arial Narrow" panose="020B0606020202030204" pitchFamily="34" charset="0"/>
                        </a:rPr>
                        <a:t>Examples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Creates</a:t>
                      </a:r>
                    </a:p>
                  </a:txBody>
                  <a:tcPr anchor="ctr">
                    <a:solidFill>
                      <a:srgbClr val="7CB059"/>
                    </a:solidFill>
                  </a:tcPr>
                </a:tc>
                <a:tc>
                  <a:txBody>
                    <a:bodyPr/>
                    <a:lstStyle/>
                    <a:p>
                      <a:pPr marL="0" algn="ctr" defTabSz="914400" rtl="0" eaLnBrk="1" latinLnBrk="0" hangingPunct="1"/>
                      <a:r>
                        <a:rPr lang="en-US" sz="2400" b="1" kern="1200" dirty="0">
                          <a:solidFill>
                            <a:schemeClr val="bg1"/>
                          </a:solidFill>
                          <a:effectLst/>
                          <a:latin typeface="Arial Narrow" panose="020B0606020202030204" pitchFamily="34" charset="0"/>
                          <a:ea typeface="+mn-ea"/>
                          <a:cs typeface="+mn-cs"/>
                        </a:rPr>
                        <a:t>Tools/Solutions</a:t>
                      </a:r>
                    </a:p>
                  </a:txBody>
                  <a:tcPr anchor="ctr">
                    <a:solidFill>
                      <a:srgbClr val="7CB059"/>
                    </a:solidFill>
                  </a:tcPr>
                </a:tc>
                <a:extLst>
                  <a:ext uri="{0D108BD9-81ED-4DB2-BD59-A6C34878D82A}">
                    <a16:rowId xmlns:a16="http://schemas.microsoft.com/office/drawing/2014/main" val="10000"/>
                  </a:ext>
                </a:extLst>
              </a:tr>
              <a:tr h="2395087">
                <a:tc>
                  <a:txBody>
                    <a:bodyPr/>
                    <a:lstStyle/>
                    <a:p>
                      <a:pPr>
                        <a:buFont typeface="Arial" pitchFamily="34" charset="0"/>
                        <a:buChar char="•"/>
                      </a:pPr>
                      <a:r>
                        <a:rPr lang="en-US" sz="2200" dirty="0"/>
                        <a:t> Whether</a:t>
                      </a:r>
                      <a:r>
                        <a:rPr lang="en-US" sz="2200" baseline="0" dirty="0"/>
                        <a:t> you think you can or can’t, you’re right</a:t>
                      </a:r>
                    </a:p>
                    <a:p>
                      <a:pPr>
                        <a:buFont typeface="Arial" pitchFamily="34" charset="0"/>
                        <a:buChar char="•"/>
                      </a:pPr>
                      <a:r>
                        <a:rPr lang="en-US" sz="2200" baseline="0" dirty="0"/>
                        <a:t> Not respecting needs of the citizens</a:t>
                      </a:r>
                      <a:endParaRPr lang="en-US" sz="2200" dirty="0"/>
                    </a:p>
                  </a:txBody>
                  <a:tcPr>
                    <a:solidFill>
                      <a:srgbClr val="DDDDDD"/>
                    </a:solidFill>
                  </a:tcPr>
                </a:tc>
                <a:tc>
                  <a:txBody>
                    <a:bodyPr/>
                    <a:lstStyle/>
                    <a:p>
                      <a:pPr>
                        <a:buFont typeface="Arial" pitchFamily="34" charset="0"/>
                        <a:buChar char="•"/>
                      </a:pPr>
                      <a:r>
                        <a:rPr lang="en-US" sz="2200" kern="1200" dirty="0">
                          <a:solidFill>
                            <a:schemeClr val="dk1"/>
                          </a:solidFill>
                          <a:latin typeface="+mn-lt"/>
                          <a:ea typeface="+mn-ea"/>
                          <a:cs typeface="+mn-cs"/>
                        </a:rPr>
                        <a:t> Redundant discussions</a:t>
                      </a:r>
                    </a:p>
                    <a:p>
                      <a:pPr>
                        <a:buFont typeface="Arial" pitchFamily="34" charset="0"/>
                        <a:buChar char="•"/>
                      </a:pPr>
                      <a:r>
                        <a:rPr lang="en-US" sz="2200" kern="1200" dirty="0">
                          <a:solidFill>
                            <a:schemeClr val="dk1"/>
                          </a:solidFill>
                          <a:latin typeface="+mn-lt"/>
                          <a:ea typeface="+mn-ea"/>
                          <a:cs typeface="+mn-cs"/>
                        </a:rPr>
                        <a:t> Inaction to pressing issues</a:t>
                      </a:r>
                    </a:p>
                    <a:p>
                      <a:pPr>
                        <a:buFont typeface="Arial" pitchFamily="34" charset="0"/>
                        <a:buChar char="•"/>
                      </a:pPr>
                      <a:r>
                        <a:rPr lang="en-US" sz="2200" kern="1200" dirty="0">
                          <a:solidFill>
                            <a:schemeClr val="dk1"/>
                          </a:solidFill>
                          <a:latin typeface="+mn-lt"/>
                          <a:ea typeface="+mn-ea"/>
                          <a:cs typeface="+mn-cs"/>
                        </a:rPr>
                        <a:t> Inefficient,</a:t>
                      </a:r>
                      <a:r>
                        <a:rPr lang="en-US" sz="2200" kern="1200" baseline="0" dirty="0">
                          <a:solidFill>
                            <a:schemeClr val="dk1"/>
                          </a:solidFill>
                          <a:latin typeface="+mn-lt"/>
                          <a:ea typeface="+mn-ea"/>
                          <a:cs typeface="+mn-cs"/>
                        </a:rPr>
                        <a:t> low quality work</a:t>
                      </a:r>
                      <a:endParaRPr lang="en-US" sz="2200" kern="1200" dirty="0">
                        <a:solidFill>
                          <a:schemeClr val="dk1"/>
                        </a:solidFill>
                        <a:latin typeface="+mn-lt"/>
                        <a:ea typeface="+mn-ea"/>
                        <a:cs typeface="+mn-cs"/>
                      </a:endParaRPr>
                    </a:p>
                    <a:p>
                      <a:pPr>
                        <a:buFont typeface="Arial" pitchFamily="34" charset="0"/>
                        <a:buChar char="•"/>
                      </a:pPr>
                      <a:endParaRPr lang="en-US" sz="2200" kern="1200" dirty="0">
                        <a:solidFill>
                          <a:schemeClr val="dk1"/>
                        </a:solidFill>
                        <a:latin typeface="+mn-lt"/>
                        <a:ea typeface="+mn-ea"/>
                        <a:cs typeface="+mn-cs"/>
                      </a:endParaRPr>
                    </a:p>
                    <a:p>
                      <a:pPr>
                        <a:buFont typeface="Arial" pitchFamily="34" charset="0"/>
                        <a:buChar char="•"/>
                      </a:pPr>
                      <a:endParaRPr lang="en-US" sz="2200" kern="1200" dirty="0">
                        <a:solidFill>
                          <a:schemeClr val="dk1"/>
                        </a:solidFill>
                        <a:latin typeface="+mn-lt"/>
                        <a:ea typeface="+mn-ea"/>
                        <a:cs typeface="+mn-cs"/>
                      </a:endParaRPr>
                    </a:p>
                  </a:txBody>
                  <a:tcPr>
                    <a:solidFill>
                      <a:srgbClr val="DDDDDD"/>
                    </a:solidFill>
                  </a:tcPr>
                </a:tc>
                <a:tc>
                  <a:txBody>
                    <a:bodyPr/>
                    <a:lstStyle/>
                    <a:p>
                      <a:pPr>
                        <a:buFont typeface="Arial" pitchFamily="34" charset="0"/>
                        <a:buChar char="•"/>
                      </a:pPr>
                      <a:r>
                        <a:rPr lang="en-US" sz="2200" dirty="0"/>
                        <a:t> Performance metrics that</a:t>
                      </a:r>
                      <a:r>
                        <a:rPr lang="en-US" sz="2200" baseline="0" dirty="0"/>
                        <a:t> promote the right behaviors</a:t>
                      </a:r>
                      <a:endParaRPr lang="en-US" sz="2200" dirty="0"/>
                    </a:p>
                  </a:txBody>
                  <a:tcPr>
                    <a:solidFill>
                      <a:srgbClr val="DDDDDD"/>
                    </a:solidFill>
                  </a:tcPr>
                </a:tc>
                <a:extLst>
                  <a:ext uri="{0D108BD9-81ED-4DB2-BD59-A6C34878D82A}">
                    <a16:rowId xmlns:a16="http://schemas.microsoft.com/office/drawing/2014/main" val="10001"/>
                  </a:ext>
                </a:extLst>
              </a:tr>
            </a:tbl>
          </a:graphicData>
        </a:graphic>
      </p:graphicFrame>
      <p:sp>
        <p:nvSpPr>
          <p:cNvPr id="7" name="Title 3"/>
          <p:cNvSpPr>
            <a:spLocks noGrp="1"/>
          </p:cNvSpPr>
          <p:nvPr>
            <p:ph type="title"/>
          </p:nvPr>
        </p:nvSpPr>
        <p:spPr>
          <a:xfrm>
            <a:off x="457200" y="274638"/>
            <a:ext cx="8229600" cy="1143000"/>
          </a:xfrm>
        </p:spPr>
        <p:txBody>
          <a:bodyPr>
            <a:normAutofit/>
          </a:bodyPr>
          <a:lstStyle/>
          <a:p>
            <a:r>
              <a:rPr lang="en-US" sz="6000" dirty="0">
                <a:solidFill>
                  <a:srgbClr val="7CB059"/>
                </a:solidFill>
              </a:rPr>
              <a:t>ATTITUDE</a:t>
            </a:r>
          </a:p>
        </p:txBody>
      </p:sp>
    </p:spTree>
    <p:extLst>
      <p:ext uri="{BB962C8B-B14F-4D97-AF65-F5344CB8AC3E}">
        <p14:creationId xmlns:p14="http://schemas.microsoft.com/office/powerpoint/2010/main" val="2031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495800"/>
            <a:ext cx="9144000" cy="1066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Rectangle 3"/>
          <p:cNvSpPr>
            <a:spLocks noGrp="1" noChangeArrowheads="1"/>
          </p:cNvSpPr>
          <p:nvPr>
            <p:ph idx="1"/>
          </p:nvPr>
        </p:nvSpPr>
        <p:spPr>
          <a:xfrm>
            <a:off x="457200" y="1600200"/>
            <a:ext cx="7543800" cy="4525963"/>
          </a:xfrm>
        </p:spPr>
        <p:txBody>
          <a:bodyPr>
            <a:normAutofit/>
          </a:bodyPr>
          <a:lstStyle/>
          <a:p>
            <a:pPr>
              <a:spcBef>
                <a:spcPts val="200"/>
              </a:spcBef>
              <a:buFont typeface="Wingdings" panose="05000000000000000000" pitchFamily="2" charset="2"/>
              <a:buChar char="ü"/>
            </a:pPr>
            <a:r>
              <a:rPr lang="en-US" altLang="en-US" sz="2000" dirty="0"/>
              <a:t>Variation in process cycle times to customers</a:t>
            </a:r>
          </a:p>
          <a:p>
            <a:pPr>
              <a:spcBef>
                <a:spcPts val="200"/>
              </a:spcBef>
              <a:buFont typeface="Wingdings" panose="05000000000000000000" pitchFamily="2" charset="2"/>
              <a:buChar char="ü"/>
            </a:pPr>
            <a:r>
              <a:rPr lang="en-US" altLang="en-US" sz="2000" dirty="0"/>
              <a:t>Waiting for customer information to filter in</a:t>
            </a:r>
          </a:p>
          <a:p>
            <a:pPr>
              <a:spcBef>
                <a:spcPts val="200"/>
              </a:spcBef>
              <a:buFont typeface="Wingdings" panose="05000000000000000000" pitchFamily="2" charset="2"/>
              <a:buChar char="ü"/>
            </a:pPr>
            <a:r>
              <a:rPr lang="en-US" altLang="en-US" sz="2000" dirty="0"/>
              <a:t>Variation in processes between employees</a:t>
            </a:r>
          </a:p>
          <a:p>
            <a:pPr>
              <a:spcBef>
                <a:spcPts val="200"/>
              </a:spcBef>
              <a:buFont typeface="Wingdings" panose="05000000000000000000" pitchFamily="2" charset="2"/>
              <a:buChar char="ü"/>
            </a:pPr>
            <a:r>
              <a:rPr lang="en-US" altLang="en-US" sz="2000" dirty="0"/>
              <a:t>Numerous and repeatable mistakes</a:t>
            </a:r>
          </a:p>
          <a:p>
            <a:pPr>
              <a:spcBef>
                <a:spcPts val="200"/>
              </a:spcBef>
              <a:buFont typeface="Wingdings" panose="05000000000000000000" pitchFamily="2" charset="2"/>
              <a:buChar char="ü"/>
            </a:pPr>
            <a:r>
              <a:rPr lang="en-US" altLang="en-US" sz="2000" dirty="0"/>
              <a:t>Complex filing structure or inconsistent filing system</a:t>
            </a:r>
          </a:p>
          <a:p>
            <a:pPr>
              <a:spcBef>
                <a:spcPts val="200"/>
              </a:spcBef>
              <a:buFont typeface="Wingdings" panose="05000000000000000000" pitchFamily="2" charset="2"/>
              <a:buChar char="ü"/>
            </a:pPr>
            <a:r>
              <a:rPr lang="en-US" altLang="en-US" sz="2000" dirty="0"/>
              <a:t>Excessive management time in the minute details – not enough time spent for high-level activities</a:t>
            </a:r>
          </a:p>
          <a:p>
            <a:pPr>
              <a:spcBef>
                <a:spcPts val="200"/>
              </a:spcBef>
              <a:buFont typeface="Wingdings" panose="05000000000000000000" pitchFamily="2" charset="2"/>
              <a:buChar char="ü"/>
            </a:pPr>
            <a:r>
              <a:rPr lang="en-US" altLang="en-US" sz="2000" dirty="0"/>
              <a:t>Working ever harder, not smarter</a:t>
            </a:r>
          </a:p>
        </p:txBody>
      </p:sp>
      <p:sp>
        <p:nvSpPr>
          <p:cNvPr id="6" name="TextBox 5"/>
          <p:cNvSpPr txBox="1"/>
          <p:nvPr/>
        </p:nvSpPr>
        <p:spPr>
          <a:xfrm>
            <a:off x="609600" y="4800600"/>
            <a:ext cx="7467600" cy="461665"/>
          </a:xfrm>
          <a:prstGeom prst="rect">
            <a:avLst/>
          </a:prstGeom>
          <a:noFill/>
        </p:spPr>
        <p:txBody>
          <a:bodyPr wrap="square" rtlCol="0">
            <a:spAutoFit/>
          </a:bodyPr>
          <a:lstStyle/>
          <a:p>
            <a:pPr algn="ctr"/>
            <a:r>
              <a:rPr lang="en-US" sz="2400" i="1" dirty="0">
                <a:solidFill>
                  <a:schemeClr val="accent5"/>
                </a:solidFill>
                <a:effectLst>
                  <a:outerShdw blurRad="38100" dist="38100" dir="2700000" algn="tl">
                    <a:srgbClr val="000000">
                      <a:alpha val="43137"/>
                    </a:srgbClr>
                  </a:outerShdw>
                </a:effectLst>
                <a:latin typeface="+mj-lt"/>
                <a:ea typeface="Verdana" pitchFamily="34" charset="0"/>
                <a:cs typeface="Verdana" pitchFamily="34" charset="0"/>
              </a:rPr>
              <a:t>“Develop success from failures.” – Dale Carnegie</a:t>
            </a:r>
          </a:p>
        </p:txBody>
      </p:sp>
      <p:sp>
        <p:nvSpPr>
          <p:cNvPr id="7" name="Title 3"/>
          <p:cNvSpPr>
            <a:spLocks noGrp="1"/>
          </p:cNvSpPr>
          <p:nvPr>
            <p:ph type="title"/>
          </p:nvPr>
        </p:nvSpPr>
        <p:spPr>
          <a:xfrm>
            <a:off x="457200" y="274638"/>
            <a:ext cx="8229600" cy="1143000"/>
          </a:xfrm>
        </p:spPr>
        <p:txBody>
          <a:bodyPr>
            <a:normAutofit/>
          </a:bodyPr>
          <a:lstStyle/>
          <a:p>
            <a:r>
              <a:rPr lang="en-US" dirty="0">
                <a:solidFill>
                  <a:srgbClr val="7CB059"/>
                </a:solidFill>
              </a:rPr>
              <a:t>Symptoms of Inefficiency</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6572" b="16452"/>
          <a:stretch/>
        </p:blipFill>
        <p:spPr>
          <a:xfrm>
            <a:off x="762000" y="4572000"/>
            <a:ext cx="502743" cy="92392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6572" b="16452"/>
          <a:stretch/>
        </p:blipFill>
        <p:spPr>
          <a:xfrm>
            <a:off x="457200" y="4572000"/>
            <a:ext cx="502743" cy="923925"/>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6572" b="16452"/>
          <a:stretch/>
        </p:blipFill>
        <p:spPr>
          <a:xfrm>
            <a:off x="609600" y="4572000"/>
            <a:ext cx="502743" cy="923925"/>
          </a:xfrm>
          <a:prstGeom prst="rect">
            <a:avLst/>
          </a:prstGeom>
        </p:spPr>
      </p:pic>
    </p:spTree>
    <p:extLst>
      <p:ext uri="{BB962C8B-B14F-4D97-AF65-F5344CB8AC3E}">
        <p14:creationId xmlns:p14="http://schemas.microsoft.com/office/powerpoint/2010/main" val="316242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1000"/>
                                        <p:tgtEl>
                                          <p:spTgt spid="15363">
                                            <p:txEl>
                                              <p:pRg st="1" end="1"/>
                                            </p:txEl>
                                          </p:spTgt>
                                        </p:tgtEl>
                                      </p:cBhvr>
                                    </p:animEffect>
                                    <p:anim calcmode="lin" valueType="num">
                                      <p:cBhvr>
                                        <p:cTn id="15"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fade">
                                      <p:cBhvr>
                                        <p:cTn id="21" dur="1000"/>
                                        <p:tgtEl>
                                          <p:spTgt spid="15363">
                                            <p:txEl>
                                              <p:pRg st="2" end="2"/>
                                            </p:txEl>
                                          </p:spTgt>
                                        </p:tgtEl>
                                      </p:cBhvr>
                                    </p:animEffect>
                                    <p:anim calcmode="lin" valueType="num">
                                      <p:cBhvr>
                                        <p:cTn id="22"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3">
                                            <p:txEl>
                                              <p:pRg st="3" end="3"/>
                                            </p:txEl>
                                          </p:spTgt>
                                        </p:tgtEl>
                                        <p:attrNameLst>
                                          <p:attrName>style.visibility</p:attrName>
                                        </p:attrNameLst>
                                      </p:cBhvr>
                                      <p:to>
                                        <p:strVal val="visible"/>
                                      </p:to>
                                    </p:set>
                                    <p:animEffect transition="in" filter="fade">
                                      <p:cBhvr>
                                        <p:cTn id="28" dur="1000"/>
                                        <p:tgtEl>
                                          <p:spTgt spid="15363">
                                            <p:txEl>
                                              <p:pRg st="3" end="3"/>
                                            </p:txEl>
                                          </p:spTgt>
                                        </p:tgtEl>
                                      </p:cBhvr>
                                    </p:animEffect>
                                    <p:anim calcmode="lin" valueType="num">
                                      <p:cBhvr>
                                        <p:cTn id="29"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363">
                                            <p:txEl>
                                              <p:pRg st="4" end="4"/>
                                            </p:txEl>
                                          </p:spTgt>
                                        </p:tgtEl>
                                        <p:attrNameLst>
                                          <p:attrName>style.visibility</p:attrName>
                                        </p:attrNameLst>
                                      </p:cBhvr>
                                      <p:to>
                                        <p:strVal val="visible"/>
                                      </p:to>
                                    </p:set>
                                    <p:animEffect transition="in" filter="fade">
                                      <p:cBhvr>
                                        <p:cTn id="35" dur="1000"/>
                                        <p:tgtEl>
                                          <p:spTgt spid="15363">
                                            <p:txEl>
                                              <p:pRg st="4" end="4"/>
                                            </p:txEl>
                                          </p:spTgt>
                                        </p:tgtEl>
                                      </p:cBhvr>
                                    </p:animEffect>
                                    <p:anim calcmode="lin" valueType="num">
                                      <p:cBhvr>
                                        <p:cTn id="36"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363">
                                            <p:txEl>
                                              <p:pRg st="5" end="5"/>
                                            </p:txEl>
                                          </p:spTgt>
                                        </p:tgtEl>
                                        <p:attrNameLst>
                                          <p:attrName>style.visibility</p:attrName>
                                        </p:attrNameLst>
                                      </p:cBhvr>
                                      <p:to>
                                        <p:strVal val="visible"/>
                                      </p:to>
                                    </p:set>
                                    <p:animEffect transition="in" filter="fade">
                                      <p:cBhvr>
                                        <p:cTn id="42" dur="1000"/>
                                        <p:tgtEl>
                                          <p:spTgt spid="15363">
                                            <p:txEl>
                                              <p:pRg st="5" end="5"/>
                                            </p:txEl>
                                          </p:spTgt>
                                        </p:tgtEl>
                                      </p:cBhvr>
                                    </p:animEffect>
                                    <p:anim calcmode="lin" valueType="num">
                                      <p:cBhvr>
                                        <p:cTn id="43" dur="10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3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363">
                                            <p:txEl>
                                              <p:pRg st="6" end="6"/>
                                            </p:txEl>
                                          </p:spTgt>
                                        </p:tgtEl>
                                        <p:attrNameLst>
                                          <p:attrName>style.visibility</p:attrName>
                                        </p:attrNameLst>
                                      </p:cBhvr>
                                      <p:to>
                                        <p:strVal val="visible"/>
                                      </p:to>
                                    </p:set>
                                    <p:animEffect transition="in" filter="fade">
                                      <p:cBhvr>
                                        <p:cTn id="49" dur="1000"/>
                                        <p:tgtEl>
                                          <p:spTgt spid="15363">
                                            <p:txEl>
                                              <p:pRg st="6" end="6"/>
                                            </p:txEl>
                                          </p:spTgt>
                                        </p:tgtEl>
                                      </p:cBhvr>
                                    </p:animEffect>
                                    <p:anim calcmode="lin" valueType="num">
                                      <p:cBhvr>
                                        <p:cTn id="50" dur="10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536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0-#ppt_w/2"/>
                                          </p:val>
                                        </p:tav>
                                        <p:tav tm="100000">
                                          <p:val>
                                            <p:strVal val="#ppt_x"/>
                                          </p:val>
                                        </p:tav>
                                      </p:tavLst>
                                    </p:anim>
                                    <p:anim calcmode="lin" valueType="num">
                                      <p:cBhvr additive="base">
                                        <p:cTn id="5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274638"/>
            <a:ext cx="6705600" cy="1143000"/>
          </a:xfrm>
        </p:spPr>
        <p:txBody>
          <a:bodyPr>
            <a:normAutofit/>
          </a:bodyPr>
          <a:lstStyle/>
          <a:p>
            <a:r>
              <a:rPr lang="en-US" dirty="0">
                <a:solidFill>
                  <a:srgbClr val="7CB059"/>
                </a:solidFill>
              </a:rPr>
              <a:t>Where is Waste in Your Processes?</a:t>
            </a:r>
          </a:p>
        </p:txBody>
      </p:sp>
      <p:pic>
        <p:nvPicPr>
          <p:cNvPr id="1026" name="Picture 2" descr="http://i.kinja-img.com/gawker-media/image/upload/s--rxL11IjT--/188nn6pw0e08p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2" y="1905001"/>
            <a:ext cx="5283198" cy="2971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7CB059"/>
                </a:solidFill>
              </a:rPr>
              <a:t>Where Do You Start?</a:t>
            </a:r>
          </a:p>
        </p:txBody>
      </p:sp>
      <p:graphicFrame>
        <p:nvGraphicFramePr>
          <p:cNvPr id="5" name="Table 4"/>
          <p:cNvGraphicFramePr>
            <a:graphicFrameLocks noGrp="1"/>
          </p:cNvGraphicFramePr>
          <p:nvPr>
            <p:extLst>
              <p:ext uri="{D42A27DB-BD31-4B8C-83A1-F6EECF244321}">
                <p14:modId xmlns:p14="http://schemas.microsoft.com/office/powerpoint/2010/main" val="2746728653"/>
              </p:ext>
            </p:extLst>
          </p:nvPr>
        </p:nvGraphicFramePr>
        <p:xfrm>
          <a:off x="304800" y="1752600"/>
          <a:ext cx="1143000" cy="3505200"/>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20000"/>
                    </a:ext>
                  </a:extLst>
                </a:gridCol>
              </a:tblGrid>
              <a:tr h="476452">
                <a:tc>
                  <a:txBody>
                    <a:bodyPr/>
                    <a:lstStyle/>
                    <a:p>
                      <a:pPr algn="ctr" fontAlgn="b"/>
                      <a:r>
                        <a:rPr lang="en-US" sz="2000" b="1" u="sng" strike="noStrike" dirty="0">
                          <a:effectLst/>
                          <a:latin typeface="Arial Narrow" panose="020B0606020202030204" pitchFamily="34" charset="0"/>
                        </a:rPr>
                        <a:t>S</a:t>
                      </a:r>
                      <a:r>
                        <a:rPr lang="en-US" sz="1600" b="1" u="none" strike="noStrike" dirty="0">
                          <a:effectLst/>
                          <a:latin typeface="Arial Narrow" panose="020B0606020202030204" pitchFamily="34" charset="0"/>
                        </a:rPr>
                        <a:t>UPPLIERS</a:t>
                      </a:r>
                      <a:endParaRPr lang="en-US" sz="1600" b="1" i="0" u="none" strike="noStrike" dirty="0">
                        <a:effectLst/>
                        <a:latin typeface="Arial Narrow" panose="020B0606020202030204" pitchFamily="34" charset="0"/>
                      </a:endParaRPr>
                    </a:p>
                  </a:txBody>
                  <a:tcPr marL="9525" marR="9525" marT="9525" marB="0" anchor="ctr">
                    <a:solidFill>
                      <a:srgbClr val="7CB059"/>
                    </a:solidFill>
                  </a:tcPr>
                </a:tc>
                <a:extLst>
                  <a:ext uri="{0D108BD9-81ED-4DB2-BD59-A6C34878D82A}">
                    <a16:rowId xmlns:a16="http://schemas.microsoft.com/office/drawing/2014/main" val="10000"/>
                  </a:ext>
                </a:extLst>
              </a:tr>
              <a:tr h="797252">
                <a:tc>
                  <a:txBody>
                    <a:bodyPr/>
                    <a:lstStyle/>
                    <a:p>
                      <a:pPr algn="ctr" fontAlgn="t"/>
                      <a:r>
                        <a:rPr lang="en-US" sz="1200" b="1" u="none" strike="noStrike" dirty="0">
                          <a:effectLst/>
                          <a:latin typeface="Arial Narrow" panose="020B0606020202030204" pitchFamily="34" charset="0"/>
                        </a:rPr>
                        <a:t>Providers of</a:t>
                      </a:r>
                    </a:p>
                    <a:p>
                      <a:pPr algn="ctr" fontAlgn="t"/>
                      <a:r>
                        <a:rPr lang="en-US" sz="1200" b="1" u="none" strike="noStrike" dirty="0">
                          <a:effectLst/>
                          <a:latin typeface="Arial Narrow" panose="020B0606020202030204" pitchFamily="34" charset="0"/>
                        </a:rPr>
                        <a:t>required resources</a:t>
                      </a:r>
                      <a:endParaRPr lang="en-US" sz="1200" b="1" i="0" u="none" strike="noStrike" dirty="0">
                        <a:effectLst/>
                        <a:latin typeface="Arial Narrow" panose="020B0606020202030204" pitchFamily="34" charset="0"/>
                      </a:endParaRPr>
                    </a:p>
                  </a:txBody>
                  <a:tcPr marL="9525" marR="9525" marT="9525" marB="0" anchor="ctr">
                    <a:solidFill>
                      <a:srgbClr val="7CB059"/>
                    </a:solidFill>
                  </a:tcPr>
                </a:tc>
                <a:extLst>
                  <a:ext uri="{0D108BD9-81ED-4DB2-BD59-A6C34878D82A}">
                    <a16:rowId xmlns:a16="http://schemas.microsoft.com/office/drawing/2014/main" val="10001"/>
                  </a:ext>
                </a:extLst>
              </a:tr>
              <a:tr h="2231496">
                <a:tc>
                  <a:txBody>
                    <a:bodyPr/>
                    <a:lstStyle/>
                    <a:p>
                      <a:pPr algn="ctr" fontAlgn="t"/>
                      <a:r>
                        <a:rPr lang="en-US" sz="1400" u="none" strike="noStrike" dirty="0">
                          <a:effectLst/>
                          <a:latin typeface="Arial Narrow" panose="020B0606020202030204" pitchFamily="34" charset="0"/>
                        </a:rPr>
                        <a:t>Who supplies</a:t>
                      </a:r>
                    </a:p>
                    <a:p>
                      <a:pPr algn="ctr" fontAlgn="t"/>
                      <a:r>
                        <a:rPr lang="en-US" sz="1400" u="none" strike="noStrike" dirty="0">
                          <a:effectLst/>
                          <a:latin typeface="Arial Narrow" panose="020B0606020202030204" pitchFamily="34" charset="0"/>
                        </a:rPr>
                        <a:t>each input?</a:t>
                      </a:r>
                    </a:p>
                    <a:p>
                      <a:pPr algn="ctr" fontAlgn="t"/>
                      <a:r>
                        <a:rPr lang="en-US" sz="1400" u="none" strike="noStrike" dirty="0">
                          <a:effectLst/>
                          <a:latin typeface="Arial Narrow" panose="020B0606020202030204" pitchFamily="34" charset="0"/>
                        </a:rPr>
                        <a:t>List all of the people/ organizations who provide input to the process.</a:t>
                      </a:r>
                      <a:endParaRPr lang="en-US" sz="1400" b="0" i="0" u="none" strike="noStrike" dirty="0">
                        <a:solidFill>
                          <a:srgbClr val="4F81BD"/>
                        </a:solidFill>
                        <a:effectLst/>
                        <a:latin typeface="Arial Narrow" panose="020B0606020202030204" pitchFamily="34" charset="0"/>
                      </a:endParaRPr>
                    </a:p>
                  </a:txBody>
                  <a:tcPr marL="9525" marR="9525" marT="9525" marB="0" anchor="ctr">
                    <a:solidFill>
                      <a:srgbClr val="7CB059"/>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9577766"/>
              </p:ext>
            </p:extLst>
          </p:nvPr>
        </p:nvGraphicFramePr>
        <p:xfrm>
          <a:off x="1600200" y="1752600"/>
          <a:ext cx="2286000" cy="3525342"/>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473675">
                <a:tc gridSpan="2">
                  <a:txBody>
                    <a:bodyPr/>
                    <a:lstStyle/>
                    <a:p>
                      <a:pPr algn="ctr" fontAlgn="b"/>
                      <a:r>
                        <a:rPr lang="en-US" sz="2000" b="1" u="sng" strike="noStrike" dirty="0">
                          <a:effectLst/>
                          <a:latin typeface="Arial Narrow" panose="020B0606020202030204" pitchFamily="34" charset="0"/>
                        </a:rPr>
                        <a:t>I</a:t>
                      </a:r>
                      <a:r>
                        <a:rPr lang="en-US" sz="1600" b="1" u="none" strike="noStrike" dirty="0">
                          <a:effectLst/>
                          <a:latin typeface="Arial Narrow" panose="020B0606020202030204" pitchFamily="34" charset="0"/>
                        </a:rPr>
                        <a:t>NPUTS</a:t>
                      </a:r>
                      <a:endParaRPr lang="en-US" sz="1600" b="1" i="0" u="none" strike="noStrike" dirty="0">
                        <a:effectLst/>
                        <a:latin typeface="Arial Narrow" panose="020B0606020202030204" pitchFamily="34" charset="0"/>
                      </a:endParaRPr>
                    </a:p>
                  </a:txBody>
                  <a:tcPr marL="9525" marR="9525" marT="9525" marB="0" anchor="ctr">
                    <a:solidFill>
                      <a:srgbClr val="A8CB91"/>
                    </a:solidFill>
                  </a:tcPr>
                </a:tc>
                <a:tc hMerge="1">
                  <a:txBody>
                    <a:bodyPr/>
                    <a:lstStyle/>
                    <a:p>
                      <a:pPr algn="ctr" fontAlgn="b"/>
                      <a:endParaRPr lang="en-US" sz="1600" b="1" i="0" u="none" strike="noStrike" dirty="0">
                        <a:effectLst/>
                        <a:latin typeface="Arial"/>
                      </a:endParaRPr>
                    </a:p>
                  </a:txBody>
                  <a:tcPr marL="9525" marR="9525" marT="9525" marB="0" anchor="b"/>
                </a:tc>
                <a:extLst>
                  <a:ext uri="{0D108BD9-81ED-4DB2-BD59-A6C34878D82A}">
                    <a16:rowId xmlns:a16="http://schemas.microsoft.com/office/drawing/2014/main" val="10000"/>
                  </a:ext>
                </a:extLst>
              </a:tr>
              <a:tr h="693934">
                <a:tc>
                  <a:txBody>
                    <a:bodyPr/>
                    <a:lstStyle/>
                    <a:p>
                      <a:pPr algn="ctr" fontAlgn="t"/>
                      <a:r>
                        <a:rPr lang="en-US" sz="1200" b="1" u="none" strike="noStrike" dirty="0">
                          <a:effectLst/>
                          <a:latin typeface="Arial Narrow" panose="020B0606020202030204" pitchFamily="34" charset="0"/>
                        </a:rPr>
                        <a:t>Resources required</a:t>
                      </a:r>
                    </a:p>
                    <a:p>
                      <a:pPr algn="ctr" fontAlgn="t"/>
                      <a:r>
                        <a:rPr lang="en-US" sz="1200" b="1" u="none" strike="noStrike" dirty="0">
                          <a:effectLst/>
                          <a:latin typeface="Arial Narrow" panose="020B0606020202030204" pitchFamily="34" charset="0"/>
                        </a:rPr>
                        <a:t>by the process</a:t>
                      </a:r>
                      <a:endParaRPr lang="en-US" sz="1200" b="1" i="0" u="none" strike="noStrike" dirty="0">
                        <a:effectLst/>
                        <a:latin typeface="Arial Narrow" panose="020B0606020202030204" pitchFamily="34" charset="0"/>
                      </a:endParaRPr>
                    </a:p>
                  </a:txBody>
                  <a:tcPr marL="9525" marR="9525" marT="9525" marB="0" anchor="ctr">
                    <a:solidFill>
                      <a:srgbClr val="A8CB91"/>
                    </a:solidFill>
                  </a:tcPr>
                </a:tc>
                <a:tc>
                  <a:txBody>
                    <a:bodyPr/>
                    <a:lstStyle/>
                    <a:p>
                      <a:pPr algn="ctr" fontAlgn="t"/>
                      <a:r>
                        <a:rPr lang="en-US" sz="1200" b="1" u="none" strike="noStrike" dirty="0">
                          <a:effectLst/>
                          <a:latin typeface="Arial Narrow" panose="020B0606020202030204" pitchFamily="34" charset="0"/>
                        </a:rPr>
                        <a:t>Numerical requirements</a:t>
                      </a:r>
                    </a:p>
                    <a:p>
                      <a:pPr algn="ctr" fontAlgn="t"/>
                      <a:r>
                        <a:rPr lang="en-US" sz="1200" b="1" u="none" strike="noStrike" dirty="0">
                          <a:effectLst/>
                          <a:latin typeface="Arial Narrow" panose="020B0606020202030204" pitchFamily="34" charset="0"/>
                        </a:rPr>
                        <a:t>on inputs</a:t>
                      </a:r>
                      <a:endParaRPr lang="en-US" sz="1200" b="1" i="0" u="none" strike="noStrike" dirty="0">
                        <a:effectLst/>
                        <a:latin typeface="Arial Narrow" panose="020B0606020202030204" pitchFamily="34" charset="0"/>
                      </a:endParaRPr>
                    </a:p>
                  </a:txBody>
                  <a:tcPr marL="9525" marR="9525" marT="9525" marB="0" anchor="ctr">
                    <a:solidFill>
                      <a:srgbClr val="A8CB91"/>
                    </a:solidFill>
                  </a:tcPr>
                </a:tc>
                <a:extLst>
                  <a:ext uri="{0D108BD9-81ED-4DB2-BD59-A6C34878D82A}">
                    <a16:rowId xmlns:a16="http://schemas.microsoft.com/office/drawing/2014/main" val="10001"/>
                  </a:ext>
                </a:extLst>
              </a:tr>
              <a:tr h="340775">
                <a:tc>
                  <a:txBody>
                    <a:bodyPr/>
                    <a:lstStyle/>
                    <a:p>
                      <a:pPr algn="l" fontAlgn="t"/>
                      <a:r>
                        <a:rPr lang="en-US" sz="1200" u="none" strike="noStrike" dirty="0">
                          <a:effectLst/>
                          <a:latin typeface="Arial Narrow" panose="020B0606020202030204" pitchFamily="34" charset="0"/>
                        </a:rPr>
                        <a:t> </a:t>
                      </a:r>
                      <a:endParaRPr lang="en-US" sz="1200" b="0" i="0" u="none" strike="noStrike" dirty="0">
                        <a:effectLst/>
                        <a:latin typeface="Arial Narrow" panose="020B0606020202030204" pitchFamily="34" charset="0"/>
                      </a:endParaRPr>
                    </a:p>
                  </a:txBody>
                  <a:tcPr marL="9525" marR="9525" marT="9525" marB="0" anchor="ctr">
                    <a:solidFill>
                      <a:srgbClr val="A8CB91"/>
                    </a:solidFill>
                  </a:tcPr>
                </a:tc>
                <a:tc>
                  <a:txBody>
                    <a:bodyPr/>
                    <a:lstStyle/>
                    <a:p>
                      <a:pPr algn="ctr" fontAlgn="t"/>
                      <a:r>
                        <a:rPr lang="en-US" sz="1400" b="1" i="1" u="none" strike="noStrike" dirty="0">
                          <a:effectLst/>
                          <a:latin typeface="Arial Narrow" panose="020B0606020202030204" pitchFamily="34" charset="0"/>
                        </a:rPr>
                        <a:t>Requirements:</a:t>
                      </a:r>
                    </a:p>
                  </a:txBody>
                  <a:tcPr marL="9525" marR="9525" marT="9525" marB="0" anchor="ctr">
                    <a:solidFill>
                      <a:srgbClr val="A8CB91"/>
                    </a:solidFill>
                  </a:tcPr>
                </a:tc>
                <a:extLst>
                  <a:ext uri="{0D108BD9-81ED-4DB2-BD59-A6C34878D82A}">
                    <a16:rowId xmlns:a16="http://schemas.microsoft.com/office/drawing/2014/main" val="10002"/>
                  </a:ext>
                </a:extLst>
              </a:tr>
              <a:tr h="2016958">
                <a:tc>
                  <a:txBody>
                    <a:bodyPr/>
                    <a:lstStyle/>
                    <a:p>
                      <a:pPr algn="ctr" fontAlgn="t"/>
                      <a:r>
                        <a:rPr lang="en-US" sz="1400" u="none" strike="noStrike" dirty="0">
                          <a:effectLst/>
                          <a:latin typeface="Arial Narrow" panose="020B0606020202030204" pitchFamily="34" charset="0"/>
                        </a:rPr>
                        <a:t>What inputs are required to enable this process? </a:t>
                      </a:r>
                    </a:p>
                    <a:p>
                      <a:pPr algn="ctr" fontAlgn="t"/>
                      <a:r>
                        <a:rPr lang="en-US" sz="1400" u="none" strike="noStrike" dirty="0">
                          <a:effectLst/>
                          <a:latin typeface="Arial Narrow" panose="020B0606020202030204" pitchFamily="34" charset="0"/>
                        </a:rPr>
                        <a:t>List the inputs  from the suppliers which are needed by the process.</a:t>
                      </a:r>
                      <a:endParaRPr lang="en-US" sz="1400" b="0" i="0" u="none" strike="noStrike" dirty="0">
                        <a:solidFill>
                          <a:srgbClr val="4F81BD"/>
                        </a:solidFill>
                        <a:effectLst/>
                        <a:latin typeface="Arial Narrow" panose="020B0606020202030204" pitchFamily="34" charset="0"/>
                      </a:endParaRPr>
                    </a:p>
                  </a:txBody>
                  <a:tcPr marL="9525" marR="9525" marT="9525" marB="0" anchor="ctr">
                    <a:solidFill>
                      <a:srgbClr val="A8CB91"/>
                    </a:solidFill>
                  </a:tcPr>
                </a:tc>
                <a:tc>
                  <a:txBody>
                    <a:bodyPr/>
                    <a:lstStyle/>
                    <a:p>
                      <a:pPr algn="ctr" fontAlgn="t"/>
                      <a:r>
                        <a:rPr lang="en-US" sz="1400" u="none" strike="noStrike" dirty="0">
                          <a:effectLst/>
                          <a:latin typeface="Arial Narrow" panose="020B0606020202030204" pitchFamily="34" charset="0"/>
                        </a:rPr>
                        <a:t>What are the requirements</a:t>
                      </a:r>
                    </a:p>
                    <a:p>
                      <a:pPr algn="ctr" fontAlgn="t"/>
                      <a:r>
                        <a:rPr lang="en-US" sz="1400" u="none" strike="noStrike" dirty="0">
                          <a:effectLst/>
                          <a:latin typeface="Arial Narrow" panose="020B0606020202030204" pitchFamily="34" charset="0"/>
                        </a:rPr>
                        <a:t> for the input to</a:t>
                      </a:r>
                    </a:p>
                    <a:p>
                      <a:pPr algn="ctr" fontAlgn="t"/>
                      <a:r>
                        <a:rPr lang="en-US" sz="1400" u="none" strike="noStrike" dirty="0">
                          <a:effectLst/>
                          <a:latin typeface="Arial Narrow" panose="020B0606020202030204" pitchFamily="34" charset="0"/>
                        </a:rPr>
                        <a:t>be acceptable to</a:t>
                      </a:r>
                    </a:p>
                    <a:p>
                      <a:pPr algn="ctr" fontAlgn="t"/>
                      <a:r>
                        <a:rPr lang="en-US" sz="1400" u="none" strike="noStrike" dirty="0">
                          <a:effectLst/>
                          <a:latin typeface="Arial Narrow" panose="020B0606020202030204" pitchFamily="34" charset="0"/>
                        </a:rPr>
                        <a:t> the process?</a:t>
                      </a:r>
                      <a:endParaRPr lang="en-US" sz="1400" b="0" i="0" u="none" strike="noStrike" dirty="0">
                        <a:solidFill>
                          <a:srgbClr val="4F81BD"/>
                        </a:solidFill>
                        <a:effectLst/>
                        <a:latin typeface="Arial Narrow" panose="020B0606020202030204" pitchFamily="34" charset="0"/>
                      </a:endParaRPr>
                    </a:p>
                  </a:txBody>
                  <a:tcPr marL="9525" marR="9525" marT="9525" marB="0">
                    <a:solidFill>
                      <a:srgbClr val="A8CB91"/>
                    </a:solid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52490449"/>
              </p:ext>
            </p:extLst>
          </p:nvPr>
        </p:nvGraphicFramePr>
        <p:xfrm>
          <a:off x="4038600" y="1752600"/>
          <a:ext cx="1219200" cy="3505200"/>
        </p:xfrm>
        <a:graphic>
          <a:graphicData uri="http://schemas.openxmlformats.org/drawingml/2006/table">
            <a:tbl>
              <a:tblPr>
                <a:tableStyleId>{5C22544A-7EE6-4342-B048-85BDC9FD1C3A}</a:tableStyleId>
              </a:tblPr>
              <a:tblGrid>
                <a:gridCol w="1219200">
                  <a:extLst>
                    <a:ext uri="{9D8B030D-6E8A-4147-A177-3AD203B41FA5}">
                      <a16:colId xmlns:a16="http://schemas.microsoft.com/office/drawing/2014/main" val="20000"/>
                    </a:ext>
                  </a:extLst>
                </a:gridCol>
              </a:tblGrid>
              <a:tr h="477202">
                <a:tc>
                  <a:txBody>
                    <a:bodyPr/>
                    <a:lstStyle/>
                    <a:p>
                      <a:pPr algn="ctr" fontAlgn="b"/>
                      <a:r>
                        <a:rPr lang="en-US" sz="2000" b="1" u="sng" strike="noStrike" dirty="0">
                          <a:effectLst/>
                          <a:latin typeface="Arial Narrow" panose="020B0606020202030204" pitchFamily="34" charset="0"/>
                        </a:rPr>
                        <a:t>P</a:t>
                      </a:r>
                      <a:r>
                        <a:rPr lang="en-US" sz="1600" b="1" u="none" strike="noStrike" dirty="0">
                          <a:effectLst/>
                          <a:latin typeface="Arial Narrow" panose="020B0606020202030204" pitchFamily="34" charset="0"/>
                        </a:rPr>
                        <a:t>ROCESS</a:t>
                      </a:r>
                      <a:endParaRPr lang="en-US" sz="1600" b="1" i="0" u="none" strike="noStrike" dirty="0">
                        <a:effectLst/>
                        <a:latin typeface="Arial Narrow" panose="020B060602020203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0000"/>
                  </a:ext>
                </a:extLst>
              </a:tr>
              <a:tr h="3027998">
                <a:tc>
                  <a:txBody>
                    <a:bodyPr/>
                    <a:lstStyle/>
                    <a:p>
                      <a:pPr algn="ctr" fontAlgn="t"/>
                      <a:r>
                        <a:rPr lang="en-US" sz="1400" u="none" strike="noStrike" dirty="0">
                          <a:effectLst/>
                          <a:latin typeface="Arial Narrow" panose="020B0606020202030204" pitchFamily="34" charset="0"/>
                        </a:rPr>
                        <a:t>Top level</a:t>
                      </a:r>
                    </a:p>
                    <a:p>
                      <a:pPr algn="ctr" fontAlgn="t"/>
                      <a:r>
                        <a:rPr lang="en-US" sz="1400" u="none" strike="noStrike" dirty="0">
                          <a:effectLst/>
                          <a:latin typeface="Arial Narrow" panose="020B0606020202030204" pitchFamily="34" charset="0"/>
                        </a:rPr>
                        <a:t>description</a:t>
                      </a:r>
                    </a:p>
                    <a:p>
                      <a:pPr algn="ctr" fontAlgn="t"/>
                      <a:r>
                        <a:rPr lang="en-US" sz="1400" u="none" strike="noStrike" dirty="0">
                          <a:effectLst/>
                          <a:latin typeface="Arial Narrow" panose="020B0606020202030204" pitchFamily="34" charset="0"/>
                        </a:rPr>
                        <a:t>of the activity.</a:t>
                      </a:r>
                      <a:endParaRPr lang="en-US" sz="1400" b="0" i="0" u="none" strike="noStrike" dirty="0">
                        <a:solidFill>
                          <a:srgbClr val="4F81BD"/>
                        </a:solidFill>
                        <a:effectLst/>
                        <a:latin typeface="Arial Narrow" panose="020B060602020203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4451976"/>
              </p:ext>
            </p:extLst>
          </p:nvPr>
        </p:nvGraphicFramePr>
        <p:xfrm>
          <a:off x="5410200" y="1752600"/>
          <a:ext cx="2057400" cy="3525342"/>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473675">
                <a:tc gridSpan="2">
                  <a:txBody>
                    <a:bodyPr/>
                    <a:lstStyle/>
                    <a:p>
                      <a:pPr algn="ctr" fontAlgn="b"/>
                      <a:r>
                        <a:rPr lang="en-US" sz="2000" b="1" u="sng" strike="noStrike" dirty="0">
                          <a:effectLst/>
                          <a:latin typeface="Arial Narrow" panose="020B0606020202030204" pitchFamily="34" charset="0"/>
                        </a:rPr>
                        <a:t>O</a:t>
                      </a:r>
                      <a:r>
                        <a:rPr lang="en-US" sz="1600" b="1" u="none" strike="noStrike" dirty="0">
                          <a:effectLst/>
                          <a:latin typeface="Arial Narrow" panose="020B0606020202030204" pitchFamily="34" charset="0"/>
                        </a:rPr>
                        <a:t>UTPUTS</a:t>
                      </a:r>
                      <a:endParaRPr lang="en-US" sz="1600" b="1" i="0" u="none" strike="noStrike" dirty="0">
                        <a:effectLst/>
                        <a:latin typeface="Arial Narrow" panose="020B0606020202030204" pitchFamily="34" charset="0"/>
                      </a:endParaRPr>
                    </a:p>
                  </a:txBody>
                  <a:tcPr marL="9525" marR="9525" marT="9525" marB="0" anchor="ctr">
                    <a:solidFill>
                      <a:schemeClr val="tx2">
                        <a:lumMod val="20000"/>
                        <a:lumOff val="80000"/>
                      </a:schemeClr>
                    </a:solidFill>
                  </a:tcPr>
                </a:tc>
                <a:tc hMerge="1">
                  <a:txBody>
                    <a:bodyPr/>
                    <a:lstStyle/>
                    <a:p>
                      <a:pPr algn="ctr" fontAlgn="b"/>
                      <a:endParaRPr lang="en-US" sz="1600" b="1" i="0" u="none" strike="noStrike" dirty="0">
                        <a:effectLst/>
                        <a:latin typeface="Arial"/>
                      </a:endParaRPr>
                    </a:p>
                  </a:txBody>
                  <a:tcPr marL="9525" marR="9525" marT="9525" marB="0" anchor="b"/>
                </a:tc>
                <a:extLst>
                  <a:ext uri="{0D108BD9-81ED-4DB2-BD59-A6C34878D82A}">
                    <a16:rowId xmlns:a16="http://schemas.microsoft.com/office/drawing/2014/main" val="10000"/>
                  </a:ext>
                </a:extLst>
              </a:tr>
              <a:tr h="693934">
                <a:tc>
                  <a:txBody>
                    <a:bodyPr/>
                    <a:lstStyle/>
                    <a:p>
                      <a:pPr algn="ctr" fontAlgn="t"/>
                      <a:r>
                        <a:rPr lang="en-US" sz="1200" b="1" u="none" strike="noStrike" dirty="0">
                          <a:effectLst/>
                          <a:latin typeface="Arial Narrow" panose="020B0606020202030204" pitchFamily="34" charset="0"/>
                        </a:rPr>
                        <a:t>Resources required</a:t>
                      </a:r>
                    </a:p>
                    <a:p>
                      <a:pPr algn="ctr" fontAlgn="t"/>
                      <a:r>
                        <a:rPr lang="en-US" sz="1200" b="1" u="none" strike="noStrike" dirty="0">
                          <a:effectLst/>
                          <a:latin typeface="Arial Narrow" panose="020B0606020202030204" pitchFamily="34" charset="0"/>
                        </a:rPr>
                        <a:t>by the process</a:t>
                      </a:r>
                      <a:endParaRPr lang="en-US" sz="1200" b="1" i="0" u="none" strike="noStrike" dirty="0">
                        <a:effectLst/>
                        <a:latin typeface="Arial Narrow" panose="020B0606020202030204" pitchFamily="34" charset="0"/>
                      </a:endParaRPr>
                    </a:p>
                  </a:txBody>
                  <a:tcPr marL="9525" marR="9525" marT="9525" marB="0" anchor="ctr">
                    <a:solidFill>
                      <a:schemeClr val="tx2">
                        <a:lumMod val="20000"/>
                        <a:lumOff val="80000"/>
                      </a:schemeClr>
                    </a:solidFill>
                  </a:tcPr>
                </a:tc>
                <a:tc>
                  <a:txBody>
                    <a:bodyPr/>
                    <a:lstStyle/>
                    <a:p>
                      <a:pPr algn="ctr" fontAlgn="t"/>
                      <a:r>
                        <a:rPr lang="en-US" sz="1200" b="1" u="none" strike="noStrike" dirty="0">
                          <a:effectLst/>
                          <a:latin typeface="Arial Narrow" panose="020B0606020202030204" pitchFamily="34" charset="0"/>
                        </a:rPr>
                        <a:t>Numerical requirements</a:t>
                      </a:r>
                    </a:p>
                    <a:p>
                      <a:pPr algn="ctr" fontAlgn="t"/>
                      <a:r>
                        <a:rPr lang="en-US" sz="1200" b="1" u="none" strike="noStrike" dirty="0">
                          <a:effectLst/>
                          <a:latin typeface="Arial Narrow" panose="020B0606020202030204" pitchFamily="34" charset="0"/>
                        </a:rPr>
                        <a:t>on inputs</a:t>
                      </a:r>
                      <a:endParaRPr lang="en-US" sz="1200" b="1" i="0" u="none" strike="noStrike" dirty="0">
                        <a:effectLst/>
                        <a:latin typeface="Arial Narrow" panose="020B0606020202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40775">
                <a:tc>
                  <a:txBody>
                    <a:bodyPr/>
                    <a:lstStyle/>
                    <a:p>
                      <a:pPr algn="l" fontAlgn="t"/>
                      <a:r>
                        <a:rPr lang="en-US" sz="1200" u="none" strike="noStrike">
                          <a:effectLst/>
                          <a:latin typeface="Arial Narrow" panose="020B0606020202030204" pitchFamily="34" charset="0"/>
                        </a:rPr>
                        <a:t> </a:t>
                      </a:r>
                      <a:endParaRPr lang="en-US" sz="1200" b="0" i="0" u="none" strike="noStrike">
                        <a:effectLst/>
                        <a:latin typeface="Arial Narrow" panose="020B0606020202030204" pitchFamily="34" charset="0"/>
                      </a:endParaRPr>
                    </a:p>
                  </a:txBody>
                  <a:tcPr marL="9525" marR="9525" marT="9525" marB="0" anchor="ctr">
                    <a:solidFill>
                      <a:schemeClr val="tx2">
                        <a:lumMod val="20000"/>
                        <a:lumOff val="80000"/>
                      </a:schemeClr>
                    </a:solidFill>
                  </a:tcPr>
                </a:tc>
                <a:tc>
                  <a:txBody>
                    <a:bodyPr/>
                    <a:lstStyle/>
                    <a:p>
                      <a:pPr algn="ctr" fontAlgn="t"/>
                      <a:r>
                        <a:rPr lang="en-US" sz="1300" b="1" i="1" u="none" strike="noStrike" dirty="0">
                          <a:effectLst/>
                          <a:latin typeface="Arial Narrow" panose="020B0606020202030204" pitchFamily="34" charset="0"/>
                        </a:rPr>
                        <a:t>Requirements:</a:t>
                      </a:r>
                    </a:p>
                  </a:txBody>
                  <a:tcPr marL="9525" marR="9525" marT="9525" marB="0" anchor="ctr">
                    <a:solidFill>
                      <a:schemeClr val="tx2">
                        <a:lumMod val="20000"/>
                        <a:lumOff val="80000"/>
                      </a:schemeClr>
                    </a:solidFill>
                  </a:tcPr>
                </a:tc>
                <a:extLst>
                  <a:ext uri="{0D108BD9-81ED-4DB2-BD59-A6C34878D82A}">
                    <a16:rowId xmlns:a16="http://schemas.microsoft.com/office/drawing/2014/main" val="10002"/>
                  </a:ext>
                </a:extLst>
              </a:tr>
              <a:tr h="2016958">
                <a:tc>
                  <a:txBody>
                    <a:bodyPr/>
                    <a:lstStyle/>
                    <a:p>
                      <a:pPr algn="ctr" fontAlgn="t"/>
                      <a:r>
                        <a:rPr lang="en-US" sz="1400" u="none" strike="noStrike" dirty="0">
                          <a:effectLst/>
                          <a:latin typeface="Arial Narrow" panose="020B0606020202030204" pitchFamily="34" charset="0"/>
                        </a:rPr>
                        <a:t>What inputs are required to enable this process? </a:t>
                      </a:r>
                    </a:p>
                    <a:p>
                      <a:pPr algn="ctr" fontAlgn="t"/>
                      <a:r>
                        <a:rPr lang="en-US" sz="1400" u="none" strike="noStrike" dirty="0">
                          <a:effectLst/>
                          <a:latin typeface="Arial Narrow" panose="020B0606020202030204" pitchFamily="34" charset="0"/>
                        </a:rPr>
                        <a:t>List  the inputs from the suppliers which are needed by the process.</a:t>
                      </a:r>
                      <a:endParaRPr lang="en-US" sz="1400" b="0" i="0" u="none" strike="noStrike" dirty="0">
                        <a:solidFill>
                          <a:srgbClr val="4F81BD"/>
                        </a:solidFill>
                        <a:effectLst/>
                        <a:latin typeface="Arial Narrow" panose="020B0606020202030204" pitchFamily="34" charset="0"/>
                      </a:endParaRPr>
                    </a:p>
                  </a:txBody>
                  <a:tcPr marL="9525" marR="9525" marT="9525" marB="0" anchor="ctr">
                    <a:solidFill>
                      <a:schemeClr val="tx2">
                        <a:lumMod val="20000"/>
                        <a:lumOff val="80000"/>
                      </a:schemeClr>
                    </a:solidFill>
                  </a:tcPr>
                </a:tc>
                <a:tc>
                  <a:txBody>
                    <a:bodyPr/>
                    <a:lstStyle/>
                    <a:p>
                      <a:pPr algn="ctr" fontAlgn="t"/>
                      <a:r>
                        <a:rPr lang="en-US" sz="1400" u="none" strike="noStrike" dirty="0">
                          <a:effectLst/>
                          <a:latin typeface="Arial Narrow" panose="020B0606020202030204" pitchFamily="34" charset="0"/>
                        </a:rPr>
                        <a:t>What are the requirements </a:t>
                      </a:r>
                    </a:p>
                    <a:p>
                      <a:pPr algn="ctr" fontAlgn="t"/>
                      <a:r>
                        <a:rPr lang="en-US" sz="1400" u="none" strike="noStrike" dirty="0">
                          <a:effectLst/>
                          <a:latin typeface="Arial Narrow" panose="020B0606020202030204" pitchFamily="34" charset="0"/>
                        </a:rPr>
                        <a:t>for the</a:t>
                      </a:r>
                    </a:p>
                    <a:p>
                      <a:pPr algn="ctr" fontAlgn="t"/>
                      <a:r>
                        <a:rPr lang="en-US" sz="1400" u="none" strike="noStrike" dirty="0">
                          <a:effectLst/>
                          <a:latin typeface="Arial Narrow" panose="020B0606020202030204" pitchFamily="34" charset="0"/>
                        </a:rPr>
                        <a:t>Input</a:t>
                      </a:r>
                      <a:r>
                        <a:rPr lang="en-US" sz="1400" u="none" strike="noStrike" baseline="0" dirty="0">
                          <a:effectLst/>
                          <a:latin typeface="Arial Narrow" panose="020B0606020202030204" pitchFamily="34" charset="0"/>
                        </a:rPr>
                        <a:t> </a:t>
                      </a:r>
                      <a:r>
                        <a:rPr lang="en-US" sz="1400" u="none" strike="noStrike" dirty="0">
                          <a:effectLst/>
                          <a:latin typeface="Arial Narrow" panose="020B0606020202030204" pitchFamily="34" charset="0"/>
                        </a:rPr>
                        <a:t>to be acceptable to</a:t>
                      </a:r>
                    </a:p>
                    <a:p>
                      <a:pPr algn="ctr" fontAlgn="t"/>
                      <a:r>
                        <a:rPr lang="en-US" sz="1400" u="none" strike="noStrike" dirty="0">
                          <a:effectLst/>
                          <a:latin typeface="Arial Narrow" panose="020B0606020202030204" pitchFamily="34" charset="0"/>
                        </a:rPr>
                        <a:t>the process?</a:t>
                      </a:r>
                      <a:endParaRPr lang="en-US" sz="1400" b="0" i="0" u="none" strike="noStrike" dirty="0">
                        <a:solidFill>
                          <a:srgbClr val="4F81BD"/>
                        </a:solidFill>
                        <a:effectLst/>
                        <a:latin typeface="Arial Narrow" panose="020B0606020202030204" pitchFamily="34" charset="0"/>
                      </a:endParaRPr>
                    </a:p>
                  </a:txBody>
                  <a:tcPr marL="9525" marR="9525" marT="9525" marB="0">
                    <a:solidFill>
                      <a:schemeClr val="tx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21874768"/>
              </p:ext>
            </p:extLst>
          </p:nvPr>
        </p:nvGraphicFramePr>
        <p:xfrm>
          <a:off x="7620000" y="1752600"/>
          <a:ext cx="1143000" cy="3505200"/>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20000"/>
                    </a:ext>
                  </a:extLst>
                </a:gridCol>
              </a:tblGrid>
              <a:tr h="482943">
                <a:tc>
                  <a:txBody>
                    <a:bodyPr/>
                    <a:lstStyle/>
                    <a:p>
                      <a:pPr algn="ctr" fontAlgn="b"/>
                      <a:r>
                        <a:rPr lang="en-US" sz="2000" b="1" u="sng" strike="noStrike" dirty="0">
                          <a:effectLst/>
                          <a:latin typeface="Arial Narrow" panose="020B0606020202030204" pitchFamily="34" charset="0"/>
                        </a:rPr>
                        <a:t>C</a:t>
                      </a:r>
                      <a:r>
                        <a:rPr lang="en-US" sz="1600" b="1" u="none" strike="noStrike" dirty="0">
                          <a:effectLst/>
                          <a:latin typeface="Arial Narrow" panose="020B0606020202030204" pitchFamily="34" charset="0"/>
                        </a:rPr>
                        <a:t>USTOMERS</a:t>
                      </a:r>
                      <a:endParaRPr lang="en-US" sz="1600" b="1" i="0" u="none" strike="noStrike" dirty="0">
                        <a:effectLst/>
                        <a:latin typeface="Arial Narrow" panose="020B0606020202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0"/>
                  </a:ext>
                </a:extLst>
              </a:tr>
              <a:tr h="818412">
                <a:tc>
                  <a:txBody>
                    <a:bodyPr/>
                    <a:lstStyle/>
                    <a:p>
                      <a:pPr algn="ctr" fontAlgn="t"/>
                      <a:r>
                        <a:rPr lang="en-US" sz="1200" b="1" u="none" strike="noStrike" dirty="0">
                          <a:effectLst/>
                          <a:latin typeface="Arial Narrow" panose="020B0606020202030204" pitchFamily="34" charset="0"/>
                        </a:rPr>
                        <a:t>Stakeholders</a:t>
                      </a:r>
                    </a:p>
                    <a:p>
                      <a:pPr algn="ctr" fontAlgn="t"/>
                      <a:r>
                        <a:rPr lang="en-US" sz="1200" b="1" u="none" strike="noStrike" dirty="0">
                          <a:effectLst/>
                          <a:latin typeface="Arial Narrow" panose="020B0606020202030204" pitchFamily="34" charset="0"/>
                        </a:rPr>
                        <a:t>who place the requirements</a:t>
                      </a:r>
                      <a:endParaRPr lang="en-US" sz="1200" b="1" i="0" u="none" strike="noStrike" dirty="0">
                        <a:effectLst/>
                        <a:latin typeface="Arial Narrow" panose="020B0606020202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1"/>
                  </a:ext>
                </a:extLst>
              </a:tr>
              <a:tr h="2203845">
                <a:tc>
                  <a:txBody>
                    <a:bodyPr/>
                    <a:lstStyle/>
                    <a:p>
                      <a:pPr algn="ctr" fontAlgn="t"/>
                      <a:r>
                        <a:rPr lang="en-US" sz="1400" u="none" strike="noStrike" dirty="0">
                          <a:effectLst/>
                          <a:latin typeface="Arial Narrow" panose="020B0606020202030204" pitchFamily="34" charset="0"/>
                        </a:rPr>
                        <a:t>Who is the</a:t>
                      </a:r>
                    </a:p>
                    <a:p>
                      <a:pPr algn="ctr" fontAlgn="t"/>
                      <a:r>
                        <a:rPr lang="en-US" sz="1400" u="none" strike="noStrike" dirty="0">
                          <a:effectLst/>
                          <a:latin typeface="Arial Narrow" panose="020B0606020202030204" pitchFamily="34" charset="0"/>
                        </a:rPr>
                        <a:t>customer of</a:t>
                      </a:r>
                    </a:p>
                    <a:p>
                      <a:pPr algn="ctr" fontAlgn="t"/>
                      <a:r>
                        <a:rPr lang="en-US" sz="1400" u="none" strike="noStrike" dirty="0">
                          <a:effectLst/>
                          <a:latin typeface="Arial Narrow" panose="020B0606020202030204" pitchFamily="34" charset="0"/>
                        </a:rPr>
                        <a:t>each output?</a:t>
                      </a:r>
                    </a:p>
                    <a:p>
                      <a:pPr algn="ctr" fontAlgn="t"/>
                      <a:r>
                        <a:rPr lang="en-US" sz="1400" u="none" strike="noStrike" dirty="0">
                          <a:effectLst/>
                          <a:latin typeface="Arial Narrow" panose="020B0606020202030204" pitchFamily="34" charset="0"/>
                        </a:rPr>
                        <a:t>List all of the customers, both internal and external, who receive the</a:t>
                      </a:r>
                    </a:p>
                    <a:p>
                      <a:pPr algn="ctr" fontAlgn="t"/>
                      <a:r>
                        <a:rPr lang="en-US" sz="1400" u="none" strike="noStrike" dirty="0">
                          <a:effectLst/>
                          <a:latin typeface="Arial Narrow" panose="020B0606020202030204" pitchFamily="34" charset="0"/>
                        </a:rPr>
                        <a:t>outputs.</a:t>
                      </a:r>
                      <a:endParaRPr lang="en-US" sz="1400" b="0" i="0" u="none" strike="noStrike" dirty="0">
                        <a:solidFill>
                          <a:srgbClr val="4F81BD"/>
                        </a:solidFill>
                        <a:effectLst/>
                        <a:latin typeface="Arial Narrow" panose="020B0606020202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43600"/>
            <a:ext cx="2667000" cy="629412"/>
          </a:xfrm>
          <a:prstGeom prst="rect">
            <a:avLst/>
          </a:prstGeom>
        </p:spPr>
      </p:pic>
      <p:sp>
        <p:nvSpPr>
          <p:cNvPr id="11" name="Footer Placeholder 4"/>
          <p:cNvSpPr txBox="1">
            <a:spLocks/>
          </p:cNvSpPr>
          <p:nvPr/>
        </p:nvSpPr>
        <p:spPr>
          <a:xfrm>
            <a:off x="3581400" y="5967046"/>
            <a:ext cx="4724400" cy="680639"/>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b="1" kern="1200">
                <a:solidFill>
                  <a:srgbClr val="A8CB91"/>
                </a:solidFill>
                <a:latin typeface="+mj-lt"/>
                <a:ea typeface="ＭＳ Ｐゴシック"/>
                <a:cs typeface="ＭＳ Ｐゴシック"/>
              </a:defRPr>
            </a:lvl1pPr>
            <a:lvl2pPr marL="4572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2pPr>
            <a:lvl3pPr marL="9144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3pPr>
            <a:lvl4pPr marL="13716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4pPr>
            <a:lvl5pPr marL="18288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5pPr>
            <a:lvl6pPr marL="2286000" algn="l" defTabSz="914400" rtl="0" eaLnBrk="1" latinLnBrk="0" hangingPunct="1">
              <a:defRPr sz="2600" b="1" kern="1200">
                <a:solidFill>
                  <a:schemeClr val="tx1"/>
                </a:solidFill>
                <a:latin typeface="Verdana" pitchFamily="34" charset="0"/>
                <a:ea typeface="ＭＳ Ｐゴシック"/>
                <a:cs typeface="ＭＳ Ｐゴシック"/>
              </a:defRPr>
            </a:lvl6pPr>
            <a:lvl7pPr marL="2743200" algn="l" defTabSz="914400" rtl="0" eaLnBrk="1" latinLnBrk="0" hangingPunct="1">
              <a:defRPr sz="2600" b="1" kern="1200">
                <a:solidFill>
                  <a:schemeClr val="tx1"/>
                </a:solidFill>
                <a:latin typeface="Verdana" pitchFamily="34" charset="0"/>
                <a:ea typeface="ＭＳ Ｐゴシック"/>
                <a:cs typeface="ＭＳ Ｐゴシック"/>
              </a:defRPr>
            </a:lvl7pPr>
            <a:lvl8pPr marL="3200400" algn="l" defTabSz="914400" rtl="0" eaLnBrk="1" latinLnBrk="0" hangingPunct="1">
              <a:defRPr sz="2600" b="1" kern="1200">
                <a:solidFill>
                  <a:schemeClr val="tx1"/>
                </a:solidFill>
                <a:latin typeface="Verdana" pitchFamily="34" charset="0"/>
                <a:ea typeface="ＭＳ Ｐゴシック"/>
                <a:cs typeface="ＭＳ Ｐゴシック"/>
              </a:defRPr>
            </a:lvl8pPr>
            <a:lvl9pPr marL="3657600" algn="l" defTabSz="914400" rtl="0" eaLnBrk="1" latinLnBrk="0" hangingPunct="1">
              <a:defRPr sz="2600" b="1" kern="1200">
                <a:solidFill>
                  <a:schemeClr val="tx1"/>
                </a:solidFill>
                <a:latin typeface="Verdana" pitchFamily="34" charset="0"/>
                <a:ea typeface="ＭＳ Ｐゴシック"/>
                <a:cs typeface="ＭＳ Ｐゴシック"/>
              </a:defRPr>
            </a:lvl9pPr>
          </a:lstStyle>
          <a:p>
            <a:pPr>
              <a:defRPr/>
            </a:pPr>
            <a:r>
              <a:rPr lang="en-US" sz="1200" b="0" dirty="0">
                <a:solidFill>
                  <a:schemeClr val="tx1">
                    <a:lumMod val="75000"/>
                    <a:lumOff val="25000"/>
                  </a:schemeClr>
                </a:solidFill>
                <a:latin typeface="Arial Narrow" panose="020B0606020202030204" pitchFamily="34" charset="0"/>
              </a:rPr>
              <a:t>Providing Tax, Auditing, Accounting &amp; Controllership, Technology Solutions,</a:t>
            </a:r>
            <a:r>
              <a:rPr lang="en-US" sz="1200" b="0" baseline="0" dirty="0">
                <a:solidFill>
                  <a:schemeClr val="tx1">
                    <a:lumMod val="75000"/>
                    <a:lumOff val="25000"/>
                  </a:schemeClr>
                </a:solidFill>
                <a:latin typeface="Arial Narrow" panose="020B0606020202030204" pitchFamily="34" charset="0"/>
              </a:rPr>
              <a:t> </a:t>
            </a:r>
            <a:r>
              <a:rPr lang="en-US" sz="1200" b="0" dirty="0">
                <a:solidFill>
                  <a:schemeClr val="tx1">
                    <a:lumMod val="75000"/>
                    <a:lumOff val="25000"/>
                  </a:schemeClr>
                </a:solidFill>
                <a:latin typeface="Arial Narrow" panose="020B0606020202030204" pitchFamily="34" charset="0"/>
              </a:rPr>
              <a:t>Consulting, and Wealth Management Services Since 1964.</a:t>
            </a:r>
          </a:p>
        </p:txBody>
      </p:sp>
      <p:sp>
        <p:nvSpPr>
          <p:cNvPr id="12" name="TextBox 11"/>
          <p:cNvSpPr txBox="1"/>
          <p:nvPr/>
        </p:nvSpPr>
        <p:spPr>
          <a:xfrm>
            <a:off x="457200" y="5574268"/>
            <a:ext cx="8839200" cy="261610"/>
          </a:xfrm>
          <a:prstGeom prst="rect">
            <a:avLst/>
          </a:prstGeom>
          <a:noFill/>
        </p:spPr>
        <p:txBody>
          <a:bodyPr wrap="square" rtlCol="0">
            <a:spAutoFit/>
          </a:bodyPr>
          <a:lstStyle/>
          <a:p>
            <a:r>
              <a:rPr lang="en-US" sz="1100" dirty="0">
                <a:solidFill>
                  <a:schemeClr val="tx1">
                    <a:lumMod val="75000"/>
                    <a:lumOff val="25000"/>
                  </a:schemeClr>
                </a:solidFill>
                <a:latin typeface="+mj-lt"/>
              </a:rPr>
              <a:t>……………………………………………………………………………………………………………………………………………………………………………………………………………………………..…..</a:t>
            </a:r>
          </a:p>
        </p:txBody>
      </p:sp>
    </p:spTree>
    <p:extLst>
      <p:ext uri="{BB962C8B-B14F-4D97-AF65-F5344CB8AC3E}">
        <p14:creationId xmlns:p14="http://schemas.microsoft.com/office/powerpoint/2010/main" val="328313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p:cNvGraphicFramePr>
            <a:graphicFrameLocks noGrp="1"/>
          </p:cNvGraphicFramePr>
          <p:nvPr>
            <p:extLst>
              <p:ext uri="{D42A27DB-BD31-4B8C-83A1-F6EECF244321}">
                <p14:modId xmlns:p14="http://schemas.microsoft.com/office/powerpoint/2010/main" val="3301676310"/>
              </p:ext>
            </p:extLst>
          </p:nvPr>
        </p:nvGraphicFramePr>
        <p:xfrm>
          <a:off x="304800" y="1757065"/>
          <a:ext cx="1143000" cy="3505200"/>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20000"/>
                    </a:ext>
                  </a:extLst>
                </a:gridCol>
              </a:tblGrid>
              <a:tr h="476452">
                <a:tc>
                  <a:txBody>
                    <a:bodyPr/>
                    <a:lstStyle/>
                    <a:p>
                      <a:pPr algn="ctr" fontAlgn="b"/>
                      <a:r>
                        <a:rPr lang="en-US" sz="2000" b="1" u="sng" strike="noStrike" dirty="0">
                          <a:effectLst/>
                          <a:latin typeface="Arial Narrow" panose="020B0606020202030204" pitchFamily="34" charset="0"/>
                        </a:rPr>
                        <a:t>S</a:t>
                      </a:r>
                      <a:r>
                        <a:rPr lang="en-US" sz="1600" b="1" u="none" strike="noStrike" dirty="0">
                          <a:effectLst/>
                          <a:latin typeface="Arial Narrow" panose="020B0606020202030204" pitchFamily="34" charset="0"/>
                        </a:rPr>
                        <a:t>UPPLIERS</a:t>
                      </a:r>
                      <a:endParaRPr lang="en-US" sz="1600" b="1" i="0" u="none" strike="noStrike" dirty="0">
                        <a:effectLst/>
                        <a:latin typeface="Arial Narrow" panose="020B0606020202030204" pitchFamily="34" charset="0"/>
                      </a:endParaRPr>
                    </a:p>
                  </a:txBody>
                  <a:tcPr marL="9525" marR="9525" marT="9525" marB="0" anchor="ctr">
                    <a:solidFill>
                      <a:srgbClr val="7CB059"/>
                    </a:solidFill>
                  </a:tcPr>
                </a:tc>
                <a:extLst>
                  <a:ext uri="{0D108BD9-81ED-4DB2-BD59-A6C34878D82A}">
                    <a16:rowId xmlns:a16="http://schemas.microsoft.com/office/drawing/2014/main" val="10000"/>
                  </a:ext>
                </a:extLst>
              </a:tr>
              <a:tr h="797252">
                <a:tc>
                  <a:txBody>
                    <a:bodyPr/>
                    <a:lstStyle/>
                    <a:p>
                      <a:pPr algn="ctr" fontAlgn="t"/>
                      <a:endParaRPr lang="en-US" sz="1200" b="1" i="0" u="none" strike="noStrike" dirty="0">
                        <a:effectLst/>
                        <a:latin typeface="Myriad Pro Cond" pitchFamily="34" charset="0"/>
                      </a:endParaRPr>
                    </a:p>
                  </a:txBody>
                  <a:tcPr marL="9525" marR="9525" marT="9525" marB="0" anchor="ctr">
                    <a:solidFill>
                      <a:srgbClr val="7CB059"/>
                    </a:solidFill>
                  </a:tcPr>
                </a:tc>
                <a:extLst>
                  <a:ext uri="{0D108BD9-81ED-4DB2-BD59-A6C34878D82A}">
                    <a16:rowId xmlns:a16="http://schemas.microsoft.com/office/drawing/2014/main" val="10001"/>
                  </a:ext>
                </a:extLst>
              </a:tr>
              <a:tr h="2231496">
                <a:tc>
                  <a:txBody>
                    <a:bodyPr/>
                    <a:lstStyle/>
                    <a:p>
                      <a:pPr algn="ctr" fontAlgn="t"/>
                      <a:endParaRPr lang="en-US" sz="1400" b="0" i="0" u="none" strike="noStrike" dirty="0">
                        <a:solidFill>
                          <a:srgbClr val="4F81BD"/>
                        </a:solidFill>
                        <a:effectLst/>
                        <a:latin typeface="Myriad Pro Cond" pitchFamily="34" charset="0"/>
                      </a:endParaRPr>
                    </a:p>
                  </a:txBody>
                  <a:tcPr marL="9525" marR="9525" marT="9525" marB="0" anchor="ctr">
                    <a:solidFill>
                      <a:srgbClr val="7CB059"/>
                    </a:solidFill>
                  </a:tcPr>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458555880"/>
              </p:ext>
            </p:extLst>
          </p:nvPr>
        </p:nvGraphicFramePr>
        <p:xfrm>
          <a:off x="4038600" y="1752600"/>
          <a:ext cx="1219200" cy="3509665"/>
        </p:xfrm>
        <a:graphic>
          <a:graphicData uri="http://schemas.openxmlformats.org/drawingml/2006/table">
            <a:tbl>
              <a:tblPr>
                <a:tableStyleId>{5C22544A-7EE6-4342-B048-85BDC9FD1C3A}</a:tableStyleId>
              </a:tblPr>
              <a:tblGrid>
                <a:gridCol w="1219200">
                  <a:extLst>
                    <a:ext uri="{9D8B030D-6E8A-4147-A177-3AD203B41FA5}">
                      <a16:colId xmlns:a16="http://schemas.microsoft.com/office/drawing/2014/main" val="20000"/>
                    </a:ext>
                  </a:extLst>
                </a:gridCol>
              </a:tblGrid>
              <a:tr h="392251">
                <a:tc>
                  <a:txBody>
                    <a:bodyPr/>
                    <a:lstStyle/>
                    <a:p>
                      <a:pPr algn="ctr" fontAlgn="b"/>
                      <a:r>
                        <a:rPr lang="en-US" sz="2000" b="1" u="sng" strike="noStrike" dirty="0">
                          <a:effectLst/>
                          <a:latin typeface="Myriad Pro Cond" pitchFamily="34" charset="0"/>
                        </a:rPr>
                        <a:t>P</a:t>
                      </a:r>
                      <a:r>
                        <a:rPr lang="en-US" sz="1600" b="1" u="none" strike="noStrike" dirty="0">
                          <a:effectLst/>
                          <a:latin typeface="Myriad Pro Cond" pitchFamily="34" charset="0"/>
                        </a:rPr>
                        <a:t>ROCESS</a:t>
                      </a:r>
                      <a:endParaRPr lang="en-US" sz="1600" b="1" i="0" u="none" strike="noStrike" dirty="0">
                        <a:effectLst/>
                        <a:latin typeface="Myriad Pro Cond"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0000"/>
                  </a:ext>
                </a:extLst>
              </a:tr>
              <a:tr h="3117414">
                <a:tc>
                  <a:txBody>
                    <a:bodyPr/>
                    <a:lstStyle/>
                    <a:p>
                      <a:pPr algn="ctr" fontAlgn="t"/>
                      <a:endParaRPr lang="en-US" sz="1400" b="0" i="0" u="none" strike="noStrike" dirty="0">
                        <a:solidFill>
                          <a:srgbClr val="4F81BD"/>
                        </a:solidFill>
                        <a:effectLst/>
                        <a:latin typeface="Myriad Pro Cond"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normAutofit/>
          </a:bodyPr>
          <a:lstStyle/>
          <a:p>
            <a:r>
              <a:rPr lang="en-US" dirty="0">
                <a:solidFill>
                  <a:srgbClr val="7CB059"/>
                </a:solidFill>
              </a:rPr>
              <a:t>Where Do You Start?</a:t>
            </a:r>
          </a:p>
        </p:txBody>
      </p:sp>
      <p:sp>
        <p:nvSpPr>
          <p:cNvPr id="10" name="Oval 9"/>
          <p:cNvSpPr/>
          <p:nvPr/>
        </p:nvSpPr>
        <p:spPr>
          <a:xfrm>
            <a:off x="4038600" y="2290296"/>
            <a:ext cx="1219200" cy="353199"/>
          </a:xfrm>
          <a:prstGeom prst="ellipse">
            <a:avLst/>
          </a:prstGeom>
          <a:solidFill>
            <a:schemeClr val="bg1">
              <a:lumMod val="85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8600" y="2318097"/>
            <a:ext cx="1219200" cy="276999"/>
          </a:xfrm>
          <a:prstGeom prst="rect">
            <a:avLst/>
          </a:prstGeom>
          <a:noFill/>
        </p:spPr>
        <p:txBody>
          <a:bodyPr wrap="square" rtlCol="0">
            <a:spAutoFit/>
          </a:bodyPr>
          <a:lstStyle/>
          <a:p>
            <a:pPr algn="ctr"/>
            <a:r>
              <a:rPr lang="en-US" sz="1150" dirty="0">
                <a:latin typeface="Arial Narrow" panose="020B0606020202030204" pitchFamily="34" charset="0"/>
              </a:rPr>
              <a:t>Meet new client</a:t>
            </a:r>
          </a:p>
        </p:txBody>
      </p:sp>
      <p:sp>
        <p:nvSpPr>
          <p:cNvPr id="12" name="Oval 11"/>
          <p:cNvSpPr/>
          <p:nvPr/>
        </p:nvSpPr>
        <p:spPr>
          <a:xfrm>
            <a:off x="4038600" y="4848830"/>
            <a:ext cx="1219200" cy="461665"/>
          </a:xfrm>
          <a:prstGeom prst="ellipse">
            <a:avLst/>
          </a:prstGeom>
          <a:solidFill>
            <a:schemeClr val="bg1">
              <a:lumMod val="85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521906664"/>
              </p:ext>
            </p:extLst>
          </p:nvPr>
        </p:nvGraphicFramePr>
        <p:xfrm>
          <a:off x="1600200" y="1752601"/>
          <a:ext cx="2286000" cy="3509662"/>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442568">
                <a:tc gridSpan="2">
                  <a:txBody>
                    <a:bodyPr/>
                    <a:lstStyle/>
                    <a:p>
                      <a:pPr algn="ctr" fontAlgn="b"/>
                      <a:r>
                        <a:rPr lang="en-US" sz="2000" b="1" u="sng" strike="noStrike" dirty="0">
                          <a:effectLst/>
                          <a:latin typeface="Myriad Pro Cond" pitchFamily="34" charset="0"/>
                        </a:rPr>
                        <a:t>I</a:t>
                      </a:r>
                      <a:r>
                        <a:rPr lang="en-US" sz="1600" b="1" u="none" strike="noStrike" dirty="0">
                          <a:effectLst/>
                          <a:latin typeface="Myriad Pro Cond" pitchFamily="34" charset="0"/>
                        </a:rPr>
                        <a:t>NPUTS</a:t>
                      </a:r>
                      <a:endParaRPr lang="en-US" sz="1600" b="1" i="0" u="none" strike="noStrike" dirty="0">
                        <a:effectLst/>
                        <a:latin typeface="Myriad Pro Cond" pitchFamily="34" charset="0"/>
                      </a:endParaRPr>
                    </a:p>
                  </a:txBody>
                  <a:tcPr marL="9525" marR="9525" marT="9525" marB="0" anchor="ctr">
                    <a:solidFill>
                      <a:srgbClr val="A8CB91"/>
                    </a:solidFill>
                  </a:tcPr>
                </a:tc>
                <a:tc hMerge="1">
                  <a:txBody>
                    <a:bodyPr/>
                    <a:lstStyle/>
                    <a:p>
                      <a:pPr algn="ctr" fontAlgn="b"/>
                      <a:endParaRPr lang="en-US" sz="1600" b="1" i="0" u="none" strike="noStrike" dirty="0">
                        <a:effectLst/>
                        <a:latin typeface="Arial"/>
                      </a:endParaRPr>
                    </a:p>
                  </a:txBody>
                  <a:tcPr marL="9525" marR="9525" marT="9525" marB="0" anchor="b"/>
                </a:tc>
                <a:extLst>
                  <a:ext uri="{0D108BD9-81ED-4DB2-BD59-A6C34878D82A}">
                    <a16:rowId xmlns:a16="http://schemas.microsoft.com/office/drawing/2014/main" val="10000"/>
                  </a:ext>
                </a:extLst>
              </a:tr>
              <a:tr h="301125">
                <a:tc>
                  <a:txBody>
                    <a:bodyPr/>
                    <a:lstStyle/>
                    <a:p>
                      <a:pPr algn="l" fontAlgn="t"/>
                      <a:r>
                        <a:rPr lang="en-US" sz="1200" u="none" strike="noStrike" dirty="0">
                          <a:effectLst/>
                          <a:latin typeface="Myriad Pro Cond" pitchFamily="34" charset="0"/>
                        </a:rPr>
                        <a:t> </a:t>
                      </a:r>
                      <a:endParaRPr lang="en-US" sz="1200" b="0" i="0" u="none" strike="noStrike" dirty="0">
                        <a:effectLst/>
                        <a:latin typeface="Myriad Pro Cond" pitchFamily="34" charset="0"/>
                      </a:endParaRPr>
                    </a:p>
                  </a:txBody>
                  <a:tcPr marL="9525" marR="9525" marT="9525" marB="0" anchor="ctr">
                    <a:solidFill>
                      <a:srgbClr val="A8CB91"/>
                    </a:solidFill>
                  </a:tcPr>
                </a:tc>
                <a:tc>
                  <a:txBody>
                    <a:bodyPr/>
                    <a:lstStyle/>
                    <a:p>
                      <a:pPr algn="ctr" fontAlgn="t"/>
                      <a:r>
                        <a:rPr lang="en-US" sz="1400" b="1" i="1" u="none" strike="noStrike" dirty="0">
                          <a:effectLst/>
                          <a:latin typeface="Arial Narrow" panose="020B0606020202030204" pitchFamily="34" charset="0"/>
                        </a:rPr>
                        <a:t>Requirements</a:t>
                      </a:r>
                      <a:r>
                        <a:rPr lang="en-US" sz="1400" b="1" i="1" u="none" strike="noStrike" dirty="0">
                          <a:effectLst/>
                          <a:latin typeface="Myriad Pro Cond" pitchFamily="34" charset="0"/>
                        </a:rPr>
                        <a:t>:</a:t>
                      </a:r>
                    </a:p>
                  </a:txBody>
                  <a:tcPr marL="9525" marR="9525" marT="9525" marB="0" anchor="ctr">
                    <a:solidFill>
                      <a:srgbClr val="A8CB91"/>
                    </a:solidFill>
                  </a:tcPr>
                </a:tc>
                <a:extLst>
                  <a:ext uri="{0D108BD9-81ED-4DB2-BD59-A6C34878D82A}">
                    <a16:rowId xmlns:a16="http://schemas.microsoft.com/office/drawing/2014/main" val="10001"/>
                  </a:ext>
                </a:extLst>
              </a:tr>
              <a:tr h="350829">
                <a:tc>
                  <a:txBody>
                    <a:bodyPr/>
                    <a:lstStyle/>
                    <a:p>
                      <a:endParaRPr lang="en-US" dirty="0"/>
                    </a:p>
                  </a:txBody>
                  <a:tcPr marL="9525" marR="9525" marT="9525" marB="0" anchor="ctr">
                    <a:solidFill>
                      <a:srgbClr val="A8CB91"/>
                    </a:solidFill>
                  </a:tcPr>
                </a:tc>
                <a:tc>
                  <a:txBody>
                    <a:bodyPr/>
                    <a:lstStyle/>
                    <a:p>
                      <a:endParaRPr lang="en-US" dirty="0"/>
                    </a:p>
                  </a:txBody>
                  <a:tcPr marL="9525" marR="9525" marT="9525" marB="0" anchor="ctr">
                    <a:solidFill>
                      <a:srgbClr val="A8CB91"/>
                    </a:solidFill>
                  </a:tcPr>
                </a:tc>
                <a:extLst>
                  <a:ext uri="{0D108BD9-81ED-4DB2-BD59-A6C34878D82A}">
                    <a16:rowId xmlns:a16="http://schemas.microsoft.com/office/drawing/2014/main" val="10002"/>
                  </a:ext>
                </a:extLst>
              </a:tr>
              <a:tr h="350829">
                <a:tc>
                  <a:txBody>
                    <a:bodyPr/>
                    <a:lstStyle/>
                    <a:p>
                      <a:endParaRPr lang="en-US"/>
                    </a:p>
                  </a:txBody>
                  <a:tcPr marL="9525" marR="9525" marT="9525" marB="0" anchor="ctr">
                    <a:solidFill>
                      <a:srgbClr val="A8CB91"/>
                    </a:solidFill>
                  </a:tcPr>
                </a:tc>
                <a:tc>
                  <a:txBody>
                    <a:bodyPr/>
                    <a:lstStyle/>
                    <a:p>
                      <a:endParaRPr lang="en-US"/>
                    </a:p>
                  </a:txBody>
                  <a:tcPr marL="9525" marR="9525" marT="9525" marB="0" anchor="ctr">
                    <a:solidFill>
                      <a:srgbClr val="A8CB91"/>
                    </a:solidFill>
                  </a:tcPr>
                </a:tc>
                <a:extLst>
                  <a:ext uri="{0D108BD9-81ED-4DB2-BD59-A6C34878D82A}">
                    <a16:rowId xmlns:a16="http://schemas.microsoft.com/office/drawing/2014/main" val="10003"/>
                  </a:ext>
                </a:extLst>
              </a:tr>
              <a:tr h="319857">
                <a:tc>
                  <a:txBody>
                    <a:bodyPr/>
                    <a:lstStyle/>
                    <a:p>
                      <a:endParaRPr lang="en-US"/>
                    </a:p>
                  </a:txBody>
                  <a:tcPr marL="9525" marR="9525" marT="9525" marB="0" anchor="ctr">
                    <a:solidFill>
                      <a:srgbClr val="A8CB91"/>
                    </a:solidFill>
                  </a:tcPr>
                </a:tc>
                <a:tc>
                  <a:txBody>
                    <a:bodyPr/>
                    <a:lstStyle/>
                    <a:p>
                      <a:endParaRPr lang="en-US"/>
                    </a:p>
                  </a:txBody>
                  <a:tcPr marL="9525" marR="9525" marT="9525" marB="0" anchor="ctr">
                    <a:solidFill>
                      <a:srgbClr val="A8CB91"/>
                    </a:solidFill>
                  </a:tcPr>
                </a:tc>
                <a:extLst>
                  <a:ext uri="{0D108BD9-81ED-4DB2-BD59-A6C34878D82A}">
                    <a16:rowId xmlns:a16="http://schemas.microsoft.com/office/drawing/2014/main" val="10004"/>
                  </a:ext>
                </a:extLst>
              </a:tr>
              <a:tr h="521398">
                <a:tc>
                  <a:txBody>
                    <a:bodyPr/>
                    <a:lstStyle/>
                    <a:p>
                      <a:endParaRPr lang="en-US"/>
                    </a:p>
                  </a:txBody>
                  <a:tcPr marL="9525" marR="9525" marT="9525" marB="0" anchor="ctr">
                    <a:solidFill>
                      <a:srgbClr val="A8CB91"/>
                    </a:solidFill>
                  </a:tcPr>
                </a:tc>
                <a:tc>
                  <a:txBody>
                    <a:bodyPr/>
                    <a:lstStyle/>
                    <a:p>
                      <a:endParaRPr lang="en-US"/>
                    </a:p>
                  </a:txBody>
                  <a:tcPr marL="9525" marR="9525" marT="9525" marB="0" anchor="ctr">
                    <a:solidFill>
                      <a:srgbClr val="A8CB91"/>
                    </a:solidFill>
                  </a:tcPr>
                </a:tc>
                <a:extLst>
                  <a:ext uri="{0D108BD9-81ED-4DB2-BD59-A6C34878D82A}">
                    <a16:rowId xmlns:a16="http://schemas.microsoft.com/office/drawing/2014/main" val="10005"/>
                  </a:ext>
                </a:extLst>
              </a:tr>
              <a:tr h="350829">
                <a:tc>
                  <a:txBody>
                    <a:bodyPr/>
                    <a:lstStyle/>
                    <a:p>
                      <a:endParaRPr lang="en-US"/>
                    </a:p>
                  </a:txBody>
                  <a:tcPr marL="9525" marR="9525" marT="9525" marB="0" anchor="ctr">
                    <a:solidFill>
                      <a:srgbClr val="A8CB91"/>
                    </a:solidFill>
                  </a:tcPr>
                </a:tc>
                <a:tc>
                  <a:txBody>
                    <a:bodyPr/>
                    <a:lstStyle/>
                    <a:p>
                      <a:endParaRPr lang="en-US"/>
                    </a:p>
                  </a:txBody>
                  <a:tcPr marL="9525" marR="9525" marT="9525" marB="0" anchor="ctr">
                    <a:solidFill>
                      <a:srgbClr val="A8CB91"/>
                    </a:solidFill>
                  </a:tcPr>
                </a:tc>
                <a:extLst>
                  <a:ext uri="{0D108BD9-81ED-4DB2-BD59-A6C34878D82A}">
                    <a16:rowId xmlns:a16="http://schemas.microsoft.com/office/drawing/2014/main" val="10006"/>
                  </a:ext>
                </a:extLst>
              </a:tr>
              <a:tr h="350829">
                <a:tc>
                  <a:txBody>
                    <a:bodyPr/>
                    <a:lstStyle/>
                    <a:p>
                      <a:endParaRPr lang="en-US"/>
                    </a:p>
                  </a:txBody>
                  <a:tcPr marL="9525" marR="9525" marT="9525" marB="0" anchor="ctr">
                    <a:solidFill>
                      <a:srgbClr val="A8CB91"/>
                    </a:solidFill>
                  </a:tcPr>
                </a:tc>
                <a:tc>
                  <a:txBody>
                    <a:bodyPr/>
                    <a:lstStyle/>
                    <a:p>
                      <a:endParaRPr lang="en-US"/>
                    </a:p>
                  </a:txBody>
                  <a:tcPr marL="9525" marR="9525" marT="9525" marB="0" anchor="ctr">
                    <a:solidFill>
                      <a:srgbClr val="A8CB91"/>
                    </a:solidFill>
                  </a:tcPr>
                </a:tc>
                <a:extLst>
                  <a:ext uri="{0D108BD9-81ED-4DB2-BD59-A6C34878D82A}">
                    <a16:rowId xmlns:a16="http://schemas.microsoft.com/office/drawing/2014/main" val="10007"/>
                  </a:ext>
                </a:extLst>
              </a:tr>
              <a:tr h="521398">
                <a:tc>
                  <a:txBody>
                    <a:bodyPr/>
                    <a:lstStyle/>
                    <a:p>
                      <a:endParaRPr lang="en-US" dirty="0"/>
                    </a:p>
                  </a:txBody>
                  <a:tcPr marL="9525" marR="9525" marT="9525" marB="0" anchor="ctr">
                    <a:solidFill>
                      <a:srgbClr val="A8CB91"/>
                    </a:solidFill>
                  </a:tcPr>
                </a:tc>
                <a:tc>
                  <a:txBody>
                    <a:bodyPr/>
                    <a:lstStyle/>
                    <a:p>
                      <a:endParaRPr lang="en-US" dirty="0"/>
                    </a:p>
                  </a:txBody>
                  <a:tcPr marL="9525" marR="9525" marT="9525" marB="0" anchor="ctr">
                    <a:solidFill>
                      <a:srgbClr val="A8CB91"/>
                    </a:solidFill>
                  </a:tcPr>
                </a:tc>
                <a:extLst>
                  <a:ext uri="{0D108BD9-81ED-4DB2-BD59-A6C34878D82A}">
                    <a16:rowId xmlns:a16="http://schemas.microsoft.com/office/drawing/2014/main" val="10008"/>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757791719"/>
              </p:ext>
            </p:extLst>
          </p:nvPr>
        </p:nvGraphicFramePr>
        <p:xfrm>
          <a:off x="5410200" y="1752601"/>
          <a:ext cx="2057400" cy="3499463"/>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81000">
                <a:tc gridSpan="2">
                  <a:txBody>
                    <a:bodyPr/>
                    <a:lstStyle/>
                    <a:p>
                      <a:pPr algn="ctr" fontAlgn="b"/>
                      <a:r>
                        <a:rPr lang="en-US" sz="2000" b="1" u="sng" strike="noStrike" dirty="0">
                          <a:effectLst/>
                          <a:latin typeface="Myriad Pro Cond" pitchFamily="34" charset="0"/>
                        </a:rPr>
                        <a:t>O</a:t>
                      </a:r>
                      <a:r>
                        <a:rPr lang="en-US" sz="1600" b="1" u="none" strike="noStrike" dirty="0">
                          <a:effectLst/>
                          <a:latin typeface="Myriad Pro Cond" pitchFamily="34" charset="0"/>
                        </a:rPr>
                        <a:t>UTPUTS</a:t>
                      </a:r>
                      <a:endParaRPr lang="en-US" sz="1600" b="1" i="0" u="none" strike="noStrike" dirty="0">
                        <a:effectLst/>
                        <a:latin typeface="Myriad Pro Cond" pitchFamily="34" charset="0"/>
                      </a:endParaRPr>
                    </a:p>
                  </a:txBody>
                  <a:tcPr marL="9525" marR="9525" marT="9525" marB="0" anchor="ctr">
                    <a:solidFill>
                      <a:schemeClr val="tx2">
                        <a:lumMod val="20000"/>
                        <a:lumOff val="80000"/>
                      </a:schemeClr>
                    </a:solidFill>
                  </a:tcPr>
                </a:tc>
                <a:tc hMerge="1">
                  <a:txBody>
                    <a:bodyPr/>
                    <a:lstStyle/>
                    <a:p>
                      <a:pPr algn="ctr" fontAlgn="b"/>
                      <a:endParaRPr lang="en-US" sz="1600" b="1" i="0" u="none" strike="noStrike" dirty="0">
                        <a:effectLst/>
                        <a:latin typeface="Arial"/>
                      </a:endParaRPr>
                    </a:p>
                  </a:txBody>
                  <a:tcPr marL="9525" marR="9525" marT="9525" marB="0" anchor="b"/>
                </a:tc>
                <a:extLst>
                  <a:ext uri="{0D108BD9-81ED-4DB2-BD59-A6C34878D82A}">
                    <a16:rowId xmlns:a16="http://schemas.microsoft.com/office/drawing/2014/main" val="10000"/>
                  </a:ext>
                </a:extLst>
              </a:tr>
              <a:tr h="312961">
                <a:tc>
                  <a:txBody>
                    <a:bodyPr/>
                    <a:lstStyle/>
                    <a:p>
                      <a:pPr algn="ctr" fontAlgn="t"/>
                      <a:endParaRPr lang="en-US" sz="1200" b="1" i="0" u="none" strike="noStrike" dirty="0">
                        <a:effectLst/>
                        <a:latin typeface="Myriad Pro Cond" pitchFamily="34" charset="0"/>
                      </a:endParaRPr>
                    </a:p>
                  </a:txBody>
                  <a:tcPr marL="9525" marR="9525" marT="9525" marB="0" anchor="ctr">
                    <a:solidFill>
                      <a:schemeClr val="tx2">
                        <a:lumMod val="20000"/>
                        <a:lumOff val="80000"/>
                      </a:schemeClr>
                    </a:solidFill>
                  </a:tcPr>
                </a:tc>
                <a:tc>
                  <a:txBody>
                    <a:bodyPr/>
                    <a:lstStyle/>
                    <a:p>
                      <a:pPr algn="ctr" fontAlgn="t"/>
                      <a:r>
                        <a:rPr lang="en-US" sz="1400" b="1" i="1" u="none" strike="noStrike" dirty="0">
                          <a:effectLst/>
                          <a:latin typeface="Arial Narrow" panose="020B0606020202030204" pitchFamily="34" charset="0"/>
                        </a:rPr>
                        <a:t>Requirements:</a:t>
                      </a:r>
                    </a:p>
                  </a:txBody>
                  <a:tcPr marL="9525" marR="9525" marT="9525" marB="0" anchor="b">
                    <a:solidFill>
                      <a:schemeClr val="tx2">
                        <a:lumMod val="20000"/>
                        <a:lumOff val="80000"/>
                      </a:schemeClr>
                    </a:solidFill>
                  </a:tcPr>
                </a:tc>
                <a:extLst>
                  <a:ext uri="{0D108BD9-81ED-4DB2-BD59-A6C34878D82A}">
                    <a16:rowId xmlns:a16="http://schemas.microsoft.com/office/drawing/2014/main" val="10001"/>
                  </a:ext>
                </a:extLst>
              </a:tr>
              <a:tr h="405494">
                <a:tc>
                  <a:txBody>
                    <a:bodyPr/>
                    <a:lstStyle/>
                    <a:p>
                      <a:pPr algn="l" fontAlgn="t"/>
                      <a:r>
                        <a:rPr lang="en-US" sz="1200" u="none" strike="noStrike">
                          <a:effectLst/>
                          <a:latin typeface="Myriad Pro Cond" pitchFamily="34" charset="0"/>
                        </a:rPr>
                        <a:t> </a:t>
                      </a:r>
                      <a:endParaRPr lang="en-US" sz="1200" b="0" i="0" u="none" strike="noStrike">
                        <a:effectLst/>
                        <a:latin typeface="Myriad Pro Cond" pitchFamily="34" charset="0"/>
                      </a:endParaRPr>
                    </a:p>
                  </a:txBody>
                  <a:tcPr marL="9525" marR="9525" marT="9525" marB="0" anchor="ctr">
                    <a:solidFill>
                      <a:schemeClr val="tx2">
                        <a:lumMod val="20000"/>
                        <a:lumOff val="80000"/>
                      </a:schemeClr>
                    </a:solidFill>
                  </a:tcPr>
                </a:tc>
                <a:tc>
                  <a:txBody>
                    <a:bodyPr/>
                    <a:lstStyle/>
                    <a:p>
                      <a:endParaRPr lang="en-US" dirty="0"/>
                    </a:p>
                  </a:txBody>
                  <a:tcPr marL="9525" marR="9525" marT="9525" marB="0" anchor="ctr">
                    <a:solidFill>
                      <a:schemeClr val="tx2">
                        <a:lumMod val="20000"/>
                        <a:lumOff val="80000"/>
                      </a:schemeClr>
                    </a:solidFill>
                  </a:tcPr>
                </a:tc>
                <a:extLst>
                  <a:ext uri="{0D108BD9-81ED-4DB2-BD59-A6C34878D82A}">
                    <a16:rowId xmlns:a16="http://schemas.microsoft.com/office/drawing/2014/main" val="10002"/>
                  </a:ext>
                </a:extLst>
              </a:tr>
              <a:tr h="2400008">
                <a:tc>
                  <a:txBody>
                    <a:bodyPr/>
                    <a:lstStyle/>
                    <a:p>
                      <a:pPr algn="ctr" fontAlgn="t"/>
                      <a:endParaRPr lang="en-US" sz="1400" b="0" i="0" u="none" strike="noStrike" dirty="0">
                        <a:solidFill>
                          <a:srgbClr val="4F81BD"/>
                        </a:solidFill>
                        <a:effectLst/>
                        <a:latin typeface="Myriad Pro Cond" pitchFamily="34" charset="0"/>
                      </a:endParaRPr>
                    </a:p>
                  </a:txBody>
                  <a:tcPr marL="9525" marR="9525" marT="9525" marB="0" anchor="ctr">
                    <a:solidFill>
                      <a:schemeClr val="tx2">
                        <a:lumMod val="20000"/>
                        <a:lumOff val="80000"/>
                      </a:schemeClr>
                    </a:solidFill>
                  </a:tcPr>
                </a:tc>
                <a:tc>
                  <a:txBody>
                    <a:bodyPr/>
                    <a:lstStyle/>
                    <a:p>
                      <a:endParaRPr lang="en-US" dirty="0"/>
                    </a:p>
                  </a:txBody>
                  <a:tcPr marL="9525" marR="9525" marT="9525" marB="0">
                    <a:solidFill>
                      <a:schemeClr val="tx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121626318"/>
              </p:ext>
            </p:extLst>
          </p:nvPr>
        </p:nvGraphicFramePr>
        <p:xfrm>
          <a:off x="7620000" y="1752601"/>
          <a:ext cx="1143000" cy="3670952"/>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20000"/>
                    </a:ext>
                  </a:extLst>
                </a:gridCol>
              </a:tblGrid>
              <a:tr h="392413">
                <a:tc>
                  <a:txBody>
                    <a:bodyPr/>
                    <a:lstStyle/>
                    <a:p>
                      <a:pPr algn="ctr" fontAlgn="b"/>
                      <a:r>
                        <a:rPr lang="en-US" sz="2000" b="1" u="sng" strike="noStrike" dirty="0">
                          <a:effectLst/>
                          <a:latin typeface="Myriad Pro Cond" pitchFamily="34" charset="0"/>
                        </a:rPr>
                        <a:t>C</a:t>
                      </a:r>
                      <a:r>
                        <a:rPr lang="en-US" sz="1600" b="1" u="none" strike="noStrike" dirty="0">
                          <a:effectLst/>
                          <a:latin typeface="Myriad Pro Cond" pitchFamily="34" charset="0"/>
                        </a:rPr>
                        <a:t>USTOMERS</a:t>
                      </a:r>
                      <a:endParaRPr lang="en-US" sz="1600" b="1" i="0" u="none" strike="noStrike" dirty="0">
                        <a:effectLst/>
                        <a:latin typeface="Myriad Pro Cond"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0"/>
                  </a:ext>
                </a:extLst>
              </a:tr>
              <a:tr h="3112787">
                <a:tc>
                  <a:txBody>
                    <a:bodyPr/>
                    <a:lstStyle/>
                    <a:p>
                      <a:pPr algn="ctr" fontAlgn="t"/>
                      <a:endParaRPr lang="en-US" sz="1200" b="1" i="0" u="none" strike="noStrike" dirty="0">
                        <a:effectLst/>
                        <a:latin typeface="Myriad Pro Cond"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18" name="TextBox 17"/>
          <p:cNvSpPr txBox="1"/>
          <p:nvPr/>
        </p:nvSpPr>
        <p:spPr>
          <a:xfrm>
            <a:off x="4038600" y="4881265"/>
            <a:ext cx="1219200" cy="430887"/>
          </a:xfrm>
          <a:prstGeom prst="rect">
            <a:avLst/>
          </a:prstGeom>
          <a:noFill/>
        </p:spPr>
        <p:txBody>
          <a:bodyPr wrap="square" rtlCol="0">
            <a:spAutoFit/>
          </a:bodyPr>
          <a:lstStyle/>
          <a:p>
            <a:pPr algn="ctr"/>
            <a:r>
              <a:rPr lang="en-US" sz="1050" dirty="0">
                <a:latin typeface="Arial Narrow" panose="020B0606020202030204" pitchFamily="34" charset="0"/>
              </a:rPr>
              <a:t>Sign paperwork &amp; hand over keys</a:t>
            </a:r>
          </a:p>
        </p:txBody>
      </p:sp>
      <p:sp>
        <p:nvSpPr>
          <p:cNvPr id="19" name="Rectangle 18"/>
          <p:cNvSpPr/>
          <p:nvPr/>
        </p:nvSpPr>
        <p:spPr>
          <a:xfrm>
            <a:off x="4038600" y="2715230"/>
            <a:ext cx="1219200" cy="461665"/>
          </a:xfrm>
          <a:prstGeom prst="rect">
            <a:avLst/>
          </a:prstGeom>
          <a:solidFill>
            <a:schemeClr val="bg1">
              <a:lumMod val="8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038600" y="2719695"/>
            <a:ext cx="1219200" cy="415498"/>
          </a:xfrm>
          <a:prstGeom prst="rect">
            <a:avLst/>
          </a:prstGeom>
          <a:noFill/>
        </p:spPr>
        <p:txBody>
          <a:bodyPr wrap="square" rtlCol="0">
            <a:spAutoFit/>
          </a:bodyPr>
          <a:lstStyle/>
          <a:p>
            <a:pPr algn="ctr"/>
            <a:r>
              <a:rPr lang="en-US" sz="1050" dirty="0">
                <a:latin typeface="Arial Narrow" panose="020B0606020202030204" pitchFamily="34" charset="0"/>
              </a:rPr>
              <a:t>Understand client’s needs in new car</a:t>
            </a:r>
          </a:p>
        </p:txBody>
      </p:sp>
      <p:sp>
        <p:nvSpPr>
          <p:cNvPr id="22" name="Rectangle 21"/>
          <p:cNvSpPr/>
          <p:nvPr/>
        </p:nvSpPr>
        <p:spPr>
          <a:xfrm>
            <a:off x="4038600" y="3253095"/>
            <a:ext cx="1219200" cy="457200"/>
          </a:xfrm>
          <a:prstGeom prst="rect">
            <a:avLst/>
          </a:prstGeom>
          <a:solidFill>
            <a:schemeClr val="bg1">
              <a:lumMod val="8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38600" y="3253095"/>
            <a:ext cx="1219200" cy="430887"/>
          </a:xfrm>
          <a:prstGeom prst="rect">
            <a:avLst/>
          </a:prstGeom>
          <a:noFill/>
        </p:spPr>
        <p:txBody>
          <a:bodyPr wrap="square" rtlCol="0">
            <a:spAutoFit/>
          </a:bodyPr>
          <a:lstStyle/>
          <a:p>
            <a:pPr algn="ctr"/>
            <a:r>
              <a:rPr lang="en-US" sz="1050" dirty="0">
                <a:latin typeface="Arial Narrow" panose="020B0606020202030204" pitchFamily="34" charset="0"/>
              </a:rPr>
              <a:t>Present options to client, test drive</a:t>
            </a:r>
          </a:p>
        </p:txBody>
      </p:sp>
      <p:sp>
        <p:nvSpPr>
          <p:cNvPr id="23" name="Rectangle 22"/>
          <p:cNvSpPr/>
          <p:nvPr/>
        </p:nvSpPr>
        <p:spPr>
          <a:xfrm>
            <a:off x="4038600" y="3786495"/>
            <a:ext cx="1219200" cy="457200"/>
          </a:xfrm>
          <a:prstGeom prst="rect">
            <a:avLst/>
          </a:prstGeom>
          <a:solidFill>
            <a:schemeClr val="bg1">
              <a:lumMod val="8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52875" y="3738265"/>
            <a:ext cx="1381125" cy="553998"/>
          </a:xfrm>
          <a:prstGeom prst="rect">
            <a:avLst/>
          </a:prstGeom>
          <a:noFill/>
        </p:spPr>
        <p:txBody>
          <a:bodyPr wrap="square" rtlCol="0">
            <a:spAutoFit/>
          </a:bodyPr>
          <a:lstStyle/>
          <a:p>
            <a:pPr algn="ctr"/>
            <a:r>
              <a:rPr lang="en-US" sz="1000" dirty="0">
                <a:latin typeface="Arial Narrow" panose="020B0606020202030204" pitchFamily="34" charset="0"/>
              </a:rPr>
              <a:t>Co-agreement on</a:t>
            </a:r>
          </a:p>
          <a:p>
            <a:pPr algn="ctr"/>
            <a:r>
              <a:rPr lang="en-US" sz="1000" dirty="0">
                <a:latin typeface="Arial Narrow" panose="020B0606020202030204" pitchFamily="34" charset="0"/>
              </a:rPr>
              <a:t>options, price &amp; delivery</a:t>
            </a:r>
          </a:p>
        </p:txBody>
      </p:sp>
      <p:sp>
        <p:nvSpPr>
          <p:cNvPr id="26" name="Rectangle 25"/>
          <p:cNvSpPr/>
          <p:nvPr/>
        </p:nvSpPr>
        <p:spPr>
          <a:xfrm>
            <a:off x="4038600" y="4319895"/>
            <a:ext cx="1219200" cy="457200"/>
          </a:xfrm>
          <a:prstGeom prst="rect">
            <a:avLst/>
          </a:prstGeom>
          <a:solidFill>
            <a:schemeClr val="bg1">
              <a:lumMod val="8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048125" y="4319895"/>
            <a:ext cx="1219200" cy="430887"/>
          </a:xfrm>
          <a:prstGeom prst="rect">
            <a:avLst/>
          </a:prstGeom>
          <a:noFill/>
        </p:spPr>
        <p:txBody>
          <a:bodyPr wrap="square" rtlCol="0">
            <a:spAutoFit/>
          </a:bodyPr>
          <a:lstStyle/>
          <a:p>
            <a:pPr algn="ctr"/>
            <a:r>
              <a:rPr lang="en-US" sz="1050" dirty="0">
                <a:latin typeface="Arial Narrow" panose="020B0606020202030204" pitchFamily="34" charset="0"/>
              </a:rPr>
              <a:t>Complete credit check &amp; financing</a:t>
            </a:r>
          </a:p>
        </p:txBody>
      </p:sp>
      <p:graphicFrame>
        <p:nvGraphicFramePr>
          <p:cNvPr id="28" name="Table 27"/>
          <p:cNvGraphicFramePr>
            <a:graphicFrameLocks noGrp="1"/>
          </p:cNvGraphicFramePr>
          <p:nvPr>
            <p:extLst>
              <p:ext uri="{D42A27DB-BD31-4B8C-83A1-F6EECF244321}">
                <p14:modId xmlns:p14="http://schemas.microsoft.com/office/powerpoint/2010/main" val="4134990676"/>
              </p:ext>
            </p:extLst>
          </p:nvPr>
        </p:nvGraphicFramePr>
        <p:xfrm>
          <a:off x="1600200" y="2480240"/>
          <a:ext cx="914400" cy="2834719"/>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20000"/>
                    </a:ext>
                  </a:extLst>
                </a:gridCol>
              </a:tblGrid>
              <a:tr h="359549">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en-US" sz="1050" b="1" u="none" strike="noStrike" dirty="0">
                          <a:effectLst/>
                          <a:latin typeface="Arial Narrow" panose="020B0606020202030204" pitchFamily="34" charset="0"/>
                        </a:rPr>
                        <a:t>New Car</a:t>
                      </a:r>
                    </a:p>
                  </a:txBody>
                  <a:tcPr marL="9525" marR="9525" marT="9525" marB="0" anchor="ctr">
                    <a:solidFill>
                      <a:srgbClr val="A8CB91"/>
                    </a:solidFill>
                  </a:tcPr>
                </a:tc>
                <a:extLst>
                  <a:ext uri="{0D108BD9-81ED-4DB2-BD59-A6C34878D82A}">
                    <a16:rowId xmlns:a16="http://schemas.microsoft.com/office/drawing/2014/main" val="10000"/>
                  </a:ext>
                </a:extLst>
              </a:tr>
              <a:tr h="359549">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en-US" sz="1050" b="1" u="none" strike="noStrike" dirty="0">
                          <a:effectLst/>
                          <a:latin typeface="Arial Narrow" panose="020B0606020202030204" pitchFamily="34" charset="0"/>
                        </a:rPr>
                        <a:t>Option</a:t>
                      </a:r>
                      <a:r>
                        <a:rPr lang="en-US" sz="1050" b="1" u="none" strike="noStrike" baseline="0" dirty="0">
                          <a:effectLst/>
                          <a:latin typeface="Arial Narrow" panose="020B0606020202030204" pitchFamily="34" charset="0"/>
                        </a:rPr>
                        <a:t> Packages</a:t>
                      </a:r>
                    </a:p>
                  </a:txBody>
                  <a:tcPr marL="9525" marR="9525" marT="9525" marB="0" anchor="ctr">
                    <a:solidFill>
                      <a:srgbClr val="A8CB91"/>
                    </a:solidFill>
                  </a:tcPr>
                </a:tc>
                <a:extLst>
                  <a:ext uri="{0D108BD9-81ED-4DB2-BD59-A6C34878D82A}">
                    <a16:rowId xmlns:a16="http://schemas.microsoft.com/office/drawing/2014/main" val="10001"/>
                  </a:ext>
                </a:extLst>
              </a:tr>
              <a:tr h="327807">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en-US" sz="1050" b="1" u="none" strike="noStrike" baseline="0" dirty="0">
                          <a:effectLst/>
                          <a:latin typeface="Arial Narrow" panose="020B0606020202030204" pitchFamily="34" charset="0"/>
                        </a:rPr>
                        <a:t>Wash / Fuel</a:t>
                      </a:r>
                    </a:p>
                  </a:txBody>
                  <a:tcPr marL="9525" marR="9525" marT="9525" marB="0" anchor="ctr">
                    <a:solidFill>
                      <a:srgbClr val="A8CB91"/>
                    </a:solidFill>
                  </a:tcPr>
                </a:tc>
                <a:extLst>
                  <a:ext uri="{0D108BD9-81ED-4DB2-BD59-A6C34878D82A}">
                    <a16:rowId xmlns:a16="http://schemas.microsoft.com/office/drawing/2014/main" val="10002"/>
                  </a:ext>
                </a:extLst>
              </a:tr>
              <a:tr h="53435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50" b="1" u="none" strike="noStrike" baseline="0" dirty="0">
                          <a:effectLst/>
                          <a:latin typeface="Arial Narrow" panose="020B0606020202030204" pitchFamily="34" charset="0"/>
                        </a:rPr>
                        <a:t>Credit Check Forms</a:t>
                      </a:r>
                    </a:p>
                  </a:txBody>
                  <a:tcPr marL="9525" marR="9525" marT="9525" marB="0" anchor="ctr">
                    <a:solidFill>
                      <a:srgbClr val="A8CB91"/>
                    </a:solidFill>
                  </a:tcPr>
                </a:tc>
                <a:extLst>
                  <a:ext uri="{0D108BD9-81ED-4DB2-BD59-A6C34878D82A}">
                    <a16:rowId xmlns:a16="http://schemas.microsoft.com/office/drawing/2014/main" val="10003"/>
                  </a:ext>
                </a:extLst>
              </a:tr>
              <a:tr h="359549">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en-US" sz="1050" b="1" u="none" strike="noStrike" baseline="0">
                          <a:effectLst/>
                          <a:latin typeface="Arial Narrow" panose="020B0606020202030204" pitchFamily="34" charset="0"/>
                        </a:rPr>
                        <a:t>Financing Forms</a:t>
                      </a:r>
                      <a:endParaRPr lang="en-US" sz="1050" b="1" u="none" strike="noStrike" baseline="0" dirty="0">
                        <a:effectLst/>
                        <a:latin typeface="Arial Narrow" panose="020B0606020202030204" pitchFamily="34" charset="0"/>
                      </a:endParaRPr>
                    </a:p>
                  </a:txBody>
                  <a:tcPr marL="9525" marR="9525" marT="9525" marB="0" anchor="ctr">
                    <a:solidFill>
                      <a:srgbClr val="A8CB91"/>
                    </a:solidFill>
                  </a:tcPr>
                </a:tc>
                <a:extLst>
                  <a:ext uri="{0D108BD9-81ED-4DB2-BD59-A6C34878D82A}">
                    <a16:rowId xmlns:a16="http://schemas.microsoft.com/office/drawing/2014/main" val="10004"/>
                  </a:ext>
                </a:extLst>
              </a:tr>
              <a:tr h="359549">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en-US" sz="1050" b="1" u="none" strike="noStrike" baseline="0" dirty="0">
                          <a:effectLst/>
                          <a:latin typeface="Arial Narrow" panose="020B0606020202030204" pitchFamily="34" charset="0"/>
                        </a:rPr>
                        <a:t>Options Guide</a:t>
                      </a:r>
                    </a:p>
                  </a:txBody>
                  <a:tcPr marL="9525" marR="9525" marT="9525" marB="0" anchor="ctr">
                    <a:solidFill>
                      <a:srgbClr val="A8CB91"/>
                    </a:solidFill>
                  </a:tcPr>
                </a:tc>
                <a:extLst>
                  <a:ext uri="{0D108BD9-81ED-4DB2-BD59-A6C34878D82A}">
                    <a16:rowId xmlns:a16="http://schemas.microsoft.com/office/drawing/2014/main" val="10005"/>
                  </a:ext>
                </a:extLst>
              </a:tr>
              <a:tr h="534358">
                <a:tc>
                  <a:txBody>
                    <a:bodyPr/>
                    <a:lstStyle/>
                    <a:p>
                      <a:pPr algn="l" fontAlgn="t">
                        <a:lnSpc>
                          <a:spcPct val="150000"/>
                        </a:lnSpc>
                      </a:pPr>
                      <a:r>
                        <a:rPr lang="en-US" sz="1050" b="1" u="none" strike="noStrike" baseline="0" dirty="0">
                          <a:effectLst/>
                          <a:latin typeface="Arial Narrow" panose="020B0606020202030204" pitchFamily="34" charset="0"/>
                        </a:rPr>
                        <a:t>Pricing Guide</a:t>
                      </a:r>
                    </a:p>
                  </a:txBody>
                  <a:tcPr marL="9525" marR="9525" marT="9525" marB="0" anchor="ctr">
                    <a:solidFill>
                      <a:srgbClr val="A8CB91"/>
                    </a:solidFill>
                  </a:tcPr>
                </a:tc>
                <a:extLst>
                  <a:ext uri="{0D108BD9-81ED-4DB2-BD59-A6C34878D82A}">
                    <a16:rowId xmlns:a16="http://schemas.microsoft.com/office/drawing/2014/main" val="10006"/>
                  </a:ext>
                </a:extLst>
              </a:tr>
            </a:tbl>
          </a:graphicData>
        </a:graphic>
      </p:graphicFrame>
      <p:sp>
        <p:nvSpPr>
          <p:cNvPr id="29" name="TextBox 28"/>
          <p:cNvSpPr txBox="1"/>
          <p:nvPr/>
        </p:nvSpPr>
        <p:spPr>
          <a:xfrm>
            <a:off x="1828800" y="1392078"/>
            <a:ext cx="1219200" cy="492443"/>
          </a:xfrm>
          <a:prstGeom prst="rect">
            <a:avLst/>
          </a:prstGeom>
          <a:noFill/>
        </p:spPr>
        <p:txBody>
          <a:bodyPr wrap="square" rtlCol="0">
            <a:spAutoFit/>
          </a:bodyPr>
          <a:lstStyle/>
          <a:p>
            <a:endParaRPr lang="en-US" dirty="0"/>
          </a:p>
        </p:txBody>
      </p:sp>
      <p:graphicFrame>
        <p:nvGraphicFramePr>
          <p:cNvPr id="30" name="Table 29"/>
          <p:cNvGraphicFramePr>
            <a:graphicFrameLocks noGrp="1"/>
          </p:cNvGraphicFramePr>
          <p:nvPr>
            <p:extLst>
              <p:ext uri="{D42A27DB-BD31-4B8C-83A1-F6EECF244321}">
                <p14:modId xmlns:p14="http://schemas.microsoft.com/office/powerpoint/2010/main" val="3792500560"/>
              </p:ext>
            </p:extLst>
          </p:nvPr>
        </p:nvGraphicFramePr>
        <p:xfrm>
          <a:off x="2514600" y="2491095"/>
          <a:ext cx="1371600" cy="2830255"/>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000"/>
                    </a:ext>
                  </a:extLst>
                </a:gridCol>
              </a:tblGrid>
              <a:tr h="358983">
                <a:tc>
                  <a:txBody>
                    <a:bodyPr/>
                    <a:lstStyle/>
                    <a:p>
                      <a:pPr algn="ctr" fontAlgn="t"/>
                      <a:r>
                        <a:rPr lang="en-US" sz="900" b="0" i="0" u="none" strike="noStrike" dirty="0">
                          <a:solidFill>
                            <a:schemeClr val="tx1"/>
                          </a:solidFill>
                          <a:effectLst/>
                          <a:latin typeface="Arial Narrow" panose="020B0606020202030204" pitchFamily="34" charset="0"/>
                        </a:rPr>
                        <a:t>Car has low mileage</a:t>
                      </a:r>
                    </a:p>
                    <a:p>
                      <a:pPr algn="ctr" fontAlgn="t"/>
                      <a:r>
                        <a:rPr lang="en-US" sz="900" b="0" i="0" u="none" strike="noStrike" dirty="0">
                          <a:solidFill>
                            <a:schemeClr val="tx1"/>
                          </a:solidFill>
                          <a:effectLst/>
                          <a:latin typeface="Arial Narrow" panose="020B0606020202030204" pitchFamily="34" charset="0"/>
                        </a:rPr>
                        <a:t>to qualify as new</a:t>
                      </a:r>
                    </a:p>
                  </a:txBody>
                  <a:tcPr marL="9525" marR="9525" marT="9525" marB="0" anchor="ctr">
                    <a:solidFill>
                      <a:srgbClr val="A8CB91"/>
                    </a:solidFill>
                  </a:tcPr>
                </a:tc>
                <a:extLst>
                  <a:ext uri="{0D108BD9-81ED-4DB2-BD59-A6C34878D82A}">
                    <a16:rowId xmlns:a16="http://schemas.microsoft.com/office/drawing/2014/main" val="10000"/>
                  </a:ext>
                </a:extLst>
              </a:tr>
              <a:tr h="358983">
                <a:tc>
                  <a:txBody>
                    <a:bodyPr/>
                    <a:lstStyle/>
                    <a:p>
                      <a:pPr algn="ctr" fontAlgn="t"/>
                      <a:r>
                        <a:rPr lang="en-US" sz="900" b="0" i="0" u="none" strike="noStrike" dirty="0">
                          <a:solidFill>
                            <a:schemeClr val="tx1"/>
                          </a:solidFill>
                          <a:effectLst/>
                          <a:latin typeface="Arial Narrow" panose="020B0606020202030204" pitchFamily="34" charset="0"/>
                        </a:rPr>
                        <a:t>Option packages are</a:t>
                      </a:r>
                    </a:p>
                    <a:p>
                      <a:pPr algn="ctr" fontAlgn="t"/>
                      <a:r>
                        <a:rPr lang="en-US" sz="900" b="0" i="0" u="none" strike="noStrike" dirty="0">
                          <a:solidFill>
                            <a:schemeClr val="tx1"/>
                          </a:solidFill>
                          <a:effectLst/>
                          <a:latin typeface="Arial Narrow" panose="020B0606020202030204" pitchFamily="34" charset="0"/>
                        </a:rPr>
                        <a:t>installed and functional</a:t>
                      </a:r>
                    </a:p>
                  </a:txBody>
                  <a:tcPr marL="9525" marR="9525" marT="9525" marB="0" anchor="ctr">
                    <a:solidFill>
                      <a:srgbClr val="A8CB91"/>
                    </a:solidFill>
                  </a:tcPr>
                </a:tc>
                <a:extLst>
                  <a:ext uri="{0D108BD9-81ED-4DB2-BD59-A6C34878D82A}">
                    <a16:rowId xmlns:a16="http://schemas.microsoft.com/office/drawing/2014/main" val="10001"/>
                  </a:ext>
                </a:extLst>
              </a:tr>
              <a:tr h="327291">
                <a:tc>
                  <a:txBody>
                    <a:bodyPr/>
                    <a:lstStyle/>
                    <a:p>
                      <a:pPr algn="ctr" fontAlgn="t"/>
                      <a:r>
                        <a:rPr lang="en-US" sz="900" b="0" i="0" u="none" strike="noStrike" dirty="0">
                          <a:solidFill>
                            <a:schemeClr val="tx1"/>
                          </a:solidFill>
                          <a:effectLst/>
                          <a:latin typeface="Arial Narrow" panose="020B0606020202030204" pitchFamily="34" charset="0"/>
                        </a:rPr>
                        <a:t>Car is clean and full tank of gas</a:t>
                      </a:r>
                    </a:p>
                  </a:txBody>
                  <a:tcPr marL="9525" marR="9525" marT="9525" marB="0" anchor="ctr">
                    <a:solidFill>
                      <a:srgbClr val="A8CB91"/>
                    </a:solidFill>
                  </a:tcPr>
                </a:tc>
                <a:extLst>
                  <a:ext uri="{0D108BD9-81ED-4DB2-BD59-A6C34878D82A}">
                    <a16:rowId xmlns:a16="http://schemas.microsoft.com/office/drawing/2014/main" val="10002"/>
                  </a:ext>
                </a:extLst>
              </a:tr>
              <a:tr h="533516">
                <a:tc>
                  <a:txBody>
                    <a:bodyPr/>
                    <a:lstStyle/>
                    <a:p>
                      <a:pPr algn="ctr" fontAlgn="t"/>
                      <a:r>
                        <a:rPr lang="en-US" sz="900" b="0" i="0" u="none" strike="noStrike" dirty="0">
                          <a:solidFill>
                            <a:schemeClr val="tx1"/>
                          </a:solidFill>
                          <a:effectLst/>
                          <a:latin typeface="Arial Narrow" panose="020B0606020202030204" pitchFamily="34" charset="0"/>
                        </a:rPr>
                        <a:t>Forms are current and acceptable by credit check agency</a:t>
                      </a:r>
                    </a:p>
                  </a:txBody>
                  <a:tcPr marL="9525" marR="9525" marT="9525" marB="0" anchor="ctr">
                    <a:solidFill>
                      <a:srgbClr val="A8CB91"/>
                    </a:solidFill>
                  </a:tcPr>
                </a:tc>
                <a:extLst>
                  <a:ext uri="{0D108BD9-81ED-4DB2-BD59-A6C34878D82A}">
                    <a16:rowId xmlns:a16="http://schemas.microsoft.com/office/drawing/2014/main" val="10003"/>
                  </a:ext>
                </a:extLst>
              </a:tr>
              <a:tr h="358983">
                <a:tc>
                  <a:txBody>
                    <a:bodyPr/>
                    <a:lstStyle/>
                    <a:p>
                      <a:pPr algn="ctr" fontAlgn="t"/>
                      <a:r>
                        <a:rPr lang="en-US" sz="900" b="0" i="0" u="none" strike="noStrike" dirty="0">
                          <a:solidFill>
                            <a:schemeClr val="tx1"/>
                          </a:solidFill>
                          <a:effectLst/>
                          <a:latin typeface="Arial Narrow" panose="020B0606020202030204" pitchFamily="34" charset="0"/>
                        </a:rPr>
                        <a:t>Finance forms are current and apply to correct finance agency</a:t>
                      </a:r>
                    </a:p>
                  </a:txBody>
                  <a:tcPr marL="9525" marR="9525" marT="9525" marB="0" anchor="ctr">
                    <a:solidFill>
                      <a:srgbClr val="A8CB91"/>
                    </a:solidFill>
                  </a:tcPr>
                </a:tc>
                <a:extLst>
                  <a:ext uri="{0D108BD9-81ED-4DB2-BD59-A6C34878D82A}">
                    <a16:rowId xmlns:a16="http://schemas.microsoft.com/office/drawing/2014/main" val="10004"/>
                  </a:ext>
                </a:extLst>
              </a:tr>
              <a:tr h="358983">
                <a:tc>
                  <a:txBody>
                    <a:bodyPr/>
                    <a:lstStyle/>
                    <a:p>
                      <a:pPr algn="ctr" fontAlgn="t"/>
                      <a:r>
                        <a:rPr lang="en-US" sz="900" b="0" i="0" u="none" strike="noStrike" dirty="0">
                          <a:solidFill>
                            <a:schemeClr val="tx1"/>
                          </a:solidFill>
                          <a:effectLst/>
                          <a:latin typeface="Arial Narrow" panose="020B0606020202030204" pitchFamily="34" charset="0"/>
                        </a:rPr>
                        <a:t>Options guide is clear to the customer and sales person</a:t>
                      </a:r>
                    </a:p>
                  </a:txBody>
                  <a:tcPr marL="9525" marR="9525" marT="9525" marB="0" anchor="ctr">
                    <a:solidFill>
                      <a:srgbClr val="A8CB91"/>
                    </a:solidFill>
                  </a:tcPr>
                </a:tc>
                <a:extLst>
                  <a:ext uri="{0D108BD9-81ED-4DB2-BD59-A6C34878D82A}">
                    <a16:rowId xmlns:a16="http://schemas.microsoft.com/office/drawing/2014/main" val="10005"/>
                  </a:ext>
                </a:extLst>
              </a:tr>
              <a:tr h="533516">
                <a:tc>
                  <a:txBody>
                    <a:bodyPr/>
                    <a:lstStyle/>
                    <a:p>
                      <a:pPr algn="ctr" fontAlgn="t"/>
                      <a:r>
                        <a:rPr lang="en-US" sz="900" b="0" i="0" u="none" strike="noStrike" dirty="0">
                          <a:solidFill>
                            <a:schemeClr val="tx1"/>
                          </a:solidFill>
                          <a:effectLst/>
                          <a:latin typeface="Arial Narrow" panose="020B0606020202030204" pitchFamily="34" charset="0"/>
                        </a:rPr>
                        <a:t>Pricing guide for the sale person is up to date and accurate</a:t>
                      </a:r>
                    </a:p>
                  </a:txBody>
                  <a:tcPr marL="9525" marR="9525" marT="9525" marB="0" anchor="ctr">
                    <a:solidFill>
                      <a:srgbClr val="A8CB91"/>
                    </a:solidFill>
                  </a:tcPr>
                </a:tc>
                <a:extLst>
                  <a:ext uri="{0D108BD9-81ED-4DB2-BD59-A6C34878D82A}">
                    <a16:rowId xmlns:a16="http://schemas.microsoft.com/office/drawing/2014/main" val="10006"/>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312565098"/>
              </p:ext>
            </p:extLst>
          </p:nvPr>
        </p:nvGraphicFramePr>
        <p:xfrm>
          <a:off x="304800" y="2466895"/>
          <a:ext cx="1143000" cy="2834719"/>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20000"/>
                    </a:ext>
                  </a:extLst>
                </a:gridCol>
              </a:tblGrid>
              <a:tr h="359549">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en-US" sz="1200" b="1" u="none" strike="noStrike" dirty="0">
                          <a:effectLst/>
                          <a:latin typeface="Arial Narrow" panose="020B0606020202030204" pitchFamily="34" charset="0"/>
                        </a:rPr>
                        <a:t>Car Manufacturer</a:t>
                      </a:r>
                    </a:p>
                  </a:txBody>
                  <a:tcPr marL="9525" marR="9525" marT="9525" marB="0" anchor="ctr">
                    <a:solidFill>
                      <a:srgbClr val="7CB059"/>
                    </a:solidFill>
                  </a:tcPr>
                </a:tc>
                <a:extLst>
                  <a:ext uri="{0D108BD9-81ED-4DB2-BD59-A6C34878D82A}">
                    <a16:rowId xmlns:a16="http://schemas.microsoft.com/office/drawing/2014/main" val="10000"/>
                  </a:ext>
                </a:extLst>
              </a:tr>
              <a:tr h="359549">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en-US" sz="1200" b="1" u="none" strike="noStrike" dirty="0">
                          <a:effectLst/>
                          <a:latin typeface="Arial Narrow" panose="020B0606020202030204" pitchFamily="34" charset="0"/>
                        </a:rPr>
                        <a:t>Detail Shop</a:t>
                      </a:r>
                      <a:endParaRPr lang="en-US" sz="1200" b="1" u="none" strike="noStrike" baseline="0" dirty="0">
                        <a:effectLst/>
                        <a:latin typeface="Arial Narrow" panose="020B0606020202030204" pitchFamily="34" charset="0"/>
                      </a:endParaRPr>
                    </a:p>
                  </a:txBody>
                  <a:tcPr marL="9525" marR="9525" marT="9525" marB="0" anchor="ctr">
                    <a:solidFill>
                      <a:srgbClr val="7CB059"/>
                    </a:solidFill>
                  </a:tcPr>
                </a:tc>
                <a:extLst>
                  <a:ext uri="{0D108BD9-81ED-4DB2-BD59-A6C34878D82A}">
                    <a16:rowId xmlns:a16="http://schemas.microsoft.com/office/drawing/2014/main" val="10001"/>
                  </a:ext>
                </a:extLst>
              </a:tr>
              <a:tr h="327807">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en-US" sz="1200" b="1" u="none" strike="noStrike" baseline="0" dirty="0">
                          <a:effectLst/>
                          <a:latin typeface="Arial Narrow" panose="020B0606020202030204" pitchFamily="34" charset="0"/>
                        </a:rPr>
                        <a:t>Service Garage</a:t>
                      </a:r>
                    </a:p>
                  </a:txBody>
                  <a:tcPr marL="9525" marR="9525" marT="9525" marB="0" anchor="ctr">
                    <a:solidFill>
                      <a:srgbClr val="7CB059"/>
                    </a:solidFill>
                  </a:tcPr>
                </a:tc>
                <a:extLst>
                  <a:ext uri="{0D108BD9-81ED-4DB2-BD59-A6C34878D82A}">
                    <a16:rowId xmlns:a16="http://schemas.microsoft.com/office/drawing/2014/main" val="10002"/>
                  </a:ext>
                </a:extLst>
              </a:tr>
              <a:tr h="53435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b="1" u="none" strike="noStrike" baseline="0" dirty="0">
                          <a:effectLst/>
                          <a:latin typeface="Arial Narrow" panose="020B0606020202030204" pitchFamily="34" charset="0"/>
                        </a:rPr>
                        <a:t>Bank of Credit Union</a:t>
                      </a:r>
                    </a:p>
                  </a:txBody>
                  <a:tcPr marL="9525" marR="9525" marT="9525" marB="0" anchor="ctr">
                    <a:solidFill>
                      <a:srgbClr val="7CB059"/>
                    </a:solidFill>
                  </a:tcPr>
                </a:tc>
                <a:extLst>
                  <a:ext uri="{0D108BD9-81ED-4DB2-BD59-A6C34878D82A}">
                    <a16:rowId xmlns:a16="http://schemas.microsoft.com/office/drawing/2014/main" val="10003"/>
                  </a:ext>
                </a:extLst>
              </a:tr>
              <a:tr h="359549">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en-US" sz="1200" b="1" u="none" strike="noStrike" baseline="0" dirty="0">
                          <a:effectLst/>
                          <a:latin typeface="Arial Narrow" panose="020B0606020202030204" pitchFamily="34" charset="0"/>
                        </a:rPr>
                        <a:t>Credit Agency</a:t>
                      </a:r>
                    </a:p>
                  </a:txBody>
                  <a:tcPr marL="9525" marR="9525" marT="9525" marB="0" anchor="ctr">
                    <a:solidFill>
                      <a:srgbClr val="7CB059"/>
                    </a:solidFill>
                  </a:tcPr>
                </a:tc>
                <a:extLst>
                  <a:ext uri="{0D108BD9-81ED-4DB2-BD59-A6C34878D82A}">
                    <a16:rowId xmlns:a16="http://schemas.microsoft.com/office/drawing/2014/main" val="10004"/>
                  </a:ext>
                </a:extLst>
              </a:tr>
              <a:tr h="893907">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en-US" sz="1200" b="1" u="none" strike="noStrike" baseline="0" dirty="0">
                          <a:effectLst/>
                          <a:latin typeface="Arial Narrow" panose="020B0606020202030204" pitchFamily="34" charset="0"/>
                        </a:rPr>
                        <a:t>Sales and Printing</a:t>
                      </a:r>
                    </a:p>
                  </a:txBody>
                  <a:tcPr marL="9525" marR="9525" marT="9525" marB="0" anchor="ctr">
                    <a:solidFill>
                      <a:srgbClr val="7CB059"/>
                    </a:solidFill>
                  </a:tcPr>
                </a:tc>
                <a:extLst>
                  <a:ext uri="{0D108BD9-81ED-4DB2-BD59-A6C34878D82A}">
                    <a16:rowId xmlns:a16="http://schemas.microsoft.com/office/drawing/2014/main" val="10005"/>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3997346856"/>
              </p:ext>
            </p:extLst>
          </p:nvPr>
        </p:nvGraphicFramePr>
        <p:xfrm>
          <a:off x="5410200" y="2442866"/>
          <a:ext cx="685800" cy="2819397"/>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20000"/>
                    </a:ext>
                  </a:extLst>
                </a:gridCol>
              </a:tblGrid>
              <a:tr h="35405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50" b="1" u="none" strike="noStrike" dirty="0">
                          <a:effectLst/>
                          <a:latin typeface="Arial Narrow" panose="020B0606020202030204" pitchFamily="34" charset="0"/>
                        </a:rPr>
                        <a:t>New Client</a:t>
                      </a:r>
                      <a:r>
                        <a:rPr lang="en-US" sz="1050" b="1" u="none" strike="noStrike" baseline="0" dirty="0">
                          <a:effectLst/>
                          <a:latin typeface="Arial Narrow" panose="020B0606020202030204" pitchFamily="34" charset="0"/>
                        </a:rPr>
                        <a:t> Account</a:t>
                      </a:r>
                      <a:endParaRPr lang="en-US" sz="1050" b="1" u="none" strike="noStrike" dirty="0">
                        <a:effectLst/>
                        <a:latin typeface="Arial Narrow" panose="020B0606020202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0"/>
                  </a:ext>
                </a:extLst>
              </a:tr>
              <a:tr h="35405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50" b="1" u="none" strike="noStrike" dirty="0">
                          <a:effectLst/>
                          <a:latin typeface="Arial Narrow" panose="020B0606020202030204" pitchFamily="34" charset="0"/>
                        </a:rPr>
                        <a:t>Dealer Sales Paperwork</a:t>
                      </a:r>
                      <a:endParaRPr lang="en-US" sz="1050" b="1" u="none" strike="noStrike" baseline="0" dirty="0">
                        <a:effectLst/>
                        <a:latin typeface="Arial Narrow" panose="020B0606020202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5405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50" b="1" u="none" strike="noStrike" baseline="0" dirty="0">
                          <a:effectLst/>
                          <a:latin typeface="Arial Narrow" panose="020B0606020202030204" pitchFamily="34" charset="0"/>
                        </a:rPr>
                        <a:t>State</a:t>
                      </a:r>
                    </a:p>
                    <a:p>
                      <a:pPr marL="0" marR="0" indent="0" algn="l" defTabSz="914400" rtl="0" eaLnBrk="1" fontAlgn="t" latinLnBrk="0" hangingPunct="1">
                        <a:lnSpc>
                          <a:spcPct val="100000"/>
                        </a:lnSpc>
                        <a:spcBef>
                          <a:spcPts val="0"/>
                        </a:spcBef>
                        <a:spcAft>
                          <a:spcPts val="0"/>
                        </a:spcAft>
                        <a:buClrTx/>
                        <a:buSzTx/>
                        <a:buFontTx/>
                        <a:buNone/>
                        <a:tabLst/>
                        <a:defRPr/>
                      </a:pPr>
                      <a:r>
                        <a:rPr lang="en-US" sz="1050" b="1" u="none" strike="noStrike" baseline="0" dirty="0">
                          <a:effectLst/>
                          <a:latin typeface="Arial Narrow" panose="020B0606020202030204" pitchFamily="34" charset="0"/>
                        </a:rPr>
                        <a:t>Paperwork </a:t>
                      </a:r>
                    </a:p>
                  </a:txBody>
                  <a:tcPr marL="9525" marR="9525" marT="9525" marB="0" anchor="ctr">
                    <a:solidFill>
                      <a:schemeClr val="tx2">
                        <a:lumMod val="20000"/>
                        <a:lumOff val="80000"/>
                      </a:schemeClr>
                    </a:solidFill>
                  </a:tcPr>
                </a:tc>
                <a:extLst>
                  <a:ext uri="{0D108BD9-81ED-4DB2-BD59-A6C34878D82A}">
                    <a16:rowId xmlns:a16="http://schemas.microsoft.com/office/drawing/2014/main" val="10002"/>
                  </a:ext>
                </a:extLst>
              </a:tr>
              <a:tr h="49290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50" b="1" u="none" strike="noStrike" baseline="0" dirty="0">
                          <a:effectLst/>
                          <a:latin typeface="Arial Narrow" panose="020B0606020202030204" pitchFamily="34" charset="0"/>
                        </a:rPr>
                        <a:t>Financing Paperwork</a:t>
                      </a:r>
                    </a:p>
                  </a:txBody>
                  <a:tcPr marL="9525" marR="9525" marT="9525" marB="0" anchor="ctr">
                    <a:solidFill>
                      <a:schemeClr val="tx2">
                        <a:lumMod val="20000"/>
                        <a:lumOff val="80000"/>
                      </a:schemeClr>
                    </a:solidFill>
                  </a:tcPr>
                </a:tc>
                <a:extLst>
                  <a:ext uri="{0D108BD9-81ED-4DB2-BD59-A6C34878D82A}">
                    <a16:rowId xmlns:a16="http://schemas.microsoft.com/office/drawing/2014/main" val="10003"/>
                  </a:ext>
                </a:extLst>
              </a:tr>
              <a:tr h="43977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50" b="1" u="none" strike="noStrike" baseline="0" dirty="0">
                          <a:effectLst/>
                          <a:latin typeface="Arial Narrow" panose="020B0606020202030204" pitchFamily="34" charset="0"/>
                        </a:rPr>
                        <a:t>Service Contract</a:t>
                      </a:r>
                    </a:p>
                  </a:txBody>
                  <a:tcPr marL="9525" marR="9525" marT="9525" marB="0" anchor="ctr">
                    <a:solidFill>
                      <a:schemeClr val="tx2">
                        <a:lumMod val="20000"/>
                        <a:lumOff val="80000"/>
                      </a:schemeClr>
                    </a:solidFill>
                  </a:tcPr>
                </a:tc>
                <a:extLst>
                  <a:ext uri="{0D108BD9-81ED-4DB2-BD59-A6C34878D82A}">
                    <a16:rowId xmlns:a16="http://schemas.microsoft.com/office/drawing/2014/main" val="10004"/>
                  </a:ext>
                </a:extLst>
              </a:tr>
              <a:tr h="82455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50" b="1" u="none" strike="noStrike" baseline="0" dirty="0">
                          <a:effectLst/>
                          <a:latin typeface="Arial Narrow" panose="020B0606020202030204" pitchFamily="34" charset="0"/>
                        </a:rPr>
                        <a:t>Client Payment</a:t>
                      </a:r>
                    </a:p>
                  </a:txBody>
                  <a:tcPr marL="9525" marR="9525" marT="9525" marB="0" anchor="ctr">
                    <a:solidFill>
                      <a:schemeClr val="tx2">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4101769116"/>
              </p:ext>
            </p:extLst>
          </p:nvPr>
        </p:nvGraphicFramePr>
        <p:xfrm>
          <a:off x="6096000" y="2442865"/>
          <a:ext cx="1371600" cy="2802093"/>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000"/>
                    </a:ext>
                  </a:extLst>
                </a:gridCol>
              </a:tblGrid>
              <a:tr h="386930">
                <a:tc>
                  <a:txBody>
                    <a:bodyPr/>
                    <a:lstStyle/>
                    <a:p>
                      <a:pPr algn="ctr" fontAlgn="t"/>
                      <a:r>
                        <a:rPr lang="en-US" sz="1050" b="0" i="0" u="none" strike="noStrike" dirty="0">
                          <a:solidFill>
                            <a:schemeClr val="tx1"/>
                          </a:solidFill>
                          <a:effectLst/>
                          <a:latin typeface="Arial Narrow" panose="020B0606020202030204" pitchFamily="34" charset="0"/>
                        </a:rPr>
                        <a:t>Rapid transactions, no excess waiting</a:t>
                      </a:r>
                      <a:r>
                        <a:rPr lang="en-US" sz="1050" b="0" i="0" u="none" strike="noStrike" baseline="0" dirty="0">
                          <a:solidFill>
                            <a:schemeClr val="tx1"/>
                          </a:solidFill>
                          <a:effectLst/>
                          <a:latin typeface="Arial Narrow" panose="020B0606020202030204" pitchFamily="34" charset="0"/>
                        </a:rPr>
                        <a:t> </a:t>
                      </a:r>
                      <a:r>
                        <a:rPr lang="en-US" sz="1050" b="0" i="0" u="none" strike="noStrike" dirty="0">
                          <a:solidFill>
                            <a:schemeClr val="tx1"/>
                          </a:solidFill>
                          <a:effectLst/>
                          <a:latin typeface="Arial Narrow" panose="020B0606020202030204" pitchFamily="34" charset="0"/>
                        </a:rPr>
                        <a:t>(max 1 hour)</a:t>
                      </a:r>
                    </a:p>
                  </a:txBody>
                  <a:tcPr marL="9525" marR="9525" marT="9525" marB="0" anchor="ctr">
                    <a:solidFill>
                      <a:schemeClr val="tx2">
                        <a:lumMod val="20000"/>
                        <a:lumOff val="80000"/>
                      </a:schemeClr>
                    </a:solidFill>
                  </a:tcPr>
                </a:tc>
                <a:extLst>
                  <a:ext uri="{0D108BD9-81ED-4DB2-BD59-A6C34878D82A}">
                    <a16:rowId xmlns:a16="http://schemas.microsoft.com/office/drawing/2014/main" val="10000"/>
                  </a:ext>
                </a:extLst>
              </a:tr>
              <a:tr h="375070">
                <a:tc>
                  <a:txBody>
                    <a:bodyPr/>
                    <a:lstStyle/>
                    <a:p>
                      <a:pPr algn="ctr" fontAlgn="t"/>
                      <a:r>
                        <a:rPr lang="en-US" sz="1050" b="0" i="0" u="none" strike="noStrike" dirty="0">
                          <a:solidFill>
                            <a:schemeClr val="tx1"/>
                          </a:solidFill>
                          <a:effectLst/>
                          <a:latin typeface="Arial Narrow" panose="020B0606020202030204" pitchFamily="34" charset="0"/>
                        </a:rPr>
                        <a:t>All options</a:t>
                      </a:r>
                      <a:r>
                        <a:rPr lang="en-US" sz="1050" b="0" i="0" u="none" strike="noStrike" baseline="0" dirty="0">
                          <a:solidFill>
                            <a:schemeClr val="tx1"/>
                          </a:solidFill>
                          <a:effectLst/>
                          <a:latin typeface="Arial Narrow" panose="020B0606020202030204" pitchFamily="34" charset="0"/>
                        </a:rPr>
                        <a:t> available and installed same day</a:t>
                      </a:r>
                      <a:endParaRPr lang="en-US" sz="1050" b="0" i="0" u="none" strike="noStrike" dirty="0">
                        <a:solidFill>
                          <a:schemeClr val="tx1"/>
                        </a:solidFill>
                        <a:effectLst/>
                        <a:latin typeface="Arial Narrow" panose="020B0606020202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1"/>
                  </a:ext>
                </a:extLst>
              </a:tr>
              <a:tr h="381000">
                <a:tc>
                  <a:txBody>
                    <a:bodyPr/>
                    <a:lstStyle/>
                    <a:p>
                      <a:pPr algn="ctr" fontAlgn="t"/>
                      <a:r>
                        <a:rPr lang="en-US" sz="1050" b="0" i="0" u="none" strike="noStrike" dirty="0">
                          <a:solidFill>
                            <a:schemeClr val="tx1"/>
                          </a:solidFill>
                          <a:effectLst/>
                          <a:latin typeface="Arial Narrow" panose="020B0606020202030204" pitchFamily="34" charset="0"/>
                        </a:rPr>
                        <a:t>Car clean and fueled</a:t>
                      </a:r>
                    </a:p>
                  </a:txBody>
                  <a:tcPr marL="9525" marR="9525" marT="9525" marB="0" anchor="ctr">
                    <a:solidFill>
                      <a:schemeClr val="tx2">
                        <a:lumMod val="20000"/>
                        <a:lumOff val="80000"/>
                      </a:schemeClr>
                    </a:solidFill>
                  </a:tcPr>
                </a:tc>
                <a:extLst>
                  <a:ext uri="{0D108BD9-81ED-4DB2-BD59-A6C34878D82A}">
                    <a16:rowId xmlns:a16="http://schemas.microsoft.com/office/drawing/2014/main" val="10002"/>
                  </a:ext>
                </a:extLst>
              </a:tr>
              <a:tr h="457200">
                <a:tc>
                  <a:txBody>
                    <a:bodyPr/>
                    <a:lstStyle/>
                    <a:p>
                      <a:pPr algn="ctr" fontAlgn="t"/>
                      <a:r>
                        <a:rPr lang="en-US" sz="1050" b="0" i="0" u="none" strike="noStrike" dirty="0">
                          <a:solidFill>
                            <a:schemeClr val="tx1"/>
                          </a:solidFill>
                          <a:effectLst/>
                          <a:latin typeface="Arial Narrow" panose="020B0606020202030204" pitchFamily="34" charset="0"/>
                        </a:rPr>
                        <a:t>Paperwork correct</a:t>
                      </a:r>
                    </a:p>
                  </a:txBody>
                  <a:tcPr marL="9525" marR="9525" marT="9525" marB="0" anchor="ctr">
                    <a:solidFill>
                      <a:schemeClr val="tx2">
                        <a:lumMod val="20000"/>
                        <a:lumOff val="80000"/>
                      </a:schemeClr>
                    </a:solidFill>
                  </a:tcPr>
                </a:tc>
                <a:extLst>
                  <a:ext uri="{0D108BD9-81ED-4DB2-BD59-A6C34878D82A}">
                    <a16:rowId xmlns:a16="http://schemas.microsoft.com/office/drawing/2014/main" val="10003"/>
                  </a:ext>
                </a:extLst>
              </a:tr>
              <a:tr h="397667">
                <a:tc>
                  <a:txBody>
                    <a:bodyPr/>
                    <a:lstStyle/>
                    <a:p>
                      <a:pPr algn="ctr" fontAlgn="t"/>
                      <a:r>
                        <a:rPr lang="en-US" sz="1050" b="0" i="0" u="none" strike="noStrike" dirty="0">
                          <a:solidFill>
                            <a:schemeClr val="tx1"/>
                          </a:solidFill>
                          <a:effectLst/>
                          <a:latin typeface="Arial Narrow" panose="020B0606020202030204" pitchFamily="34" charset="0"/>
                        </a:rPr>
                        <a:t>Best</a:t>
                      </a:r>
                      <a:r>
                        <a:rPr lang="en-US" sz="1050" b="0" i="0" u="none" strike="noStrike" baseline="0" dirty="0">
                          <a:solidFill>
                            <a:schemeClr val="tx1"/>
                          </a:solidFill>
                          <a:effectLst/>
                          <a:latin typeface="Arial Narrow" panose="020B0606020202030204" pitchFamily="34" charset="0"/>
                        </a:rPr>
                        <a:t> financing terms</a:t>
                      </a:r>
                      <a:endParaRPr lang="en-US" sz="1050" b="0" i="0" u="none" strike="noStrike" dirty="0">
                        <a:solidFill>
                          <a:schemeClr val="tx1"/>
                        </a:solidFill>
                        <a:effectLst/>
                        <a:latin typeface="Arial Narrow" panose="020B0606020202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4"/>
                  </a:ext>
                </a:extLst>
              </a:tr>
              <a:tr h="804226">
                <a:tc>
                  <a:txBody>
                    <a:bodyPr/>
                    <a:lstStyle/>
                    <a:p>
                      <a:pPr algn="ctr" fontAlgn="t"/>
                      <a:r>
                        <a:rPr lang="en-US" sz="1050" b="0" i="0" u="none" strike="noStrike" dirty="0">
                          <a:solidFill>
                            <a:schemeClr val="tx1"/>
                          </a:solidFill>
                          <a:effectLst/>
                          <a:latin typeface="Arial Narrow" panose="020B0606020202030204" pitchFamily="34" charset="0"/>
                        </a:rPr>
                        <a:t>All manuals and service</a:t>
                      </a:r>
                      <a:r>
                        <a:rPr lang="en-US" sz="1050" b="0" i="0" u="none" strike="noStrike" baseline="0" dirty="0">
                          <a:solidFill>
                            <a:schemeClr val="tx1"/>
                          </a:solidFill>
                          <a:effectLst/>
                          <a:latin typeface="Arial Narrow" panose="020B0606020202030204" pitchFamily="34" charset="0"/>
                        </a:rPr>
                        <a:t> contract available and accurate</a:t>
                      </a:r>
                      <a:endParaRPr lang="en-US" sz="1050" b="0" i="0" u="none" strike="noStrike" dirty="0">
                        <a:solidFill>
                          <a:schemeClr val="tx1"/>
                        </a:solidFill>
                        <a:effectLst/>
                        <a:latin typeface="Arial Narrow" panose="020B0606020202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185126254"/>
              </p:ext>
            </p:extLst>
          </p:nvPr>
        </p:nvGraphicFramePr>
        <p:xfrm>
          <a:off x="7620000" y="2186295"/>
          <a:ext cx="1143000" cy="3124201"/>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20000"/>
                    </a:ext>
                  </a:extLst>
                </a:gridCol>
              </a:tblGrid>
              <a:tr h="396266">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en-US" sz="1100" b="1" u="none" strike="noStrike" dirty="0">
                          <a:effectLst/>
                          <a:latin typeface="Arial Narrow" panose="020B0606020202030204" pitchFamily="34" charset="0"/>
                        </a:rPr>
                        <a:t>Car Buyer</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0000"/>
                  </a:ext>
                </a:extLst>
              </a:tr>
              <a:tr h="396266">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en-US" sz="1100" b="1" u="none" strike="noStrike" dirty="0">
                          <a:effectLst/>
                          <a:latin typeface="Arial Narrow" panose="020B0606020202030204" pitchFamily="34" charset="0"/>
                        </a:rPr>
                        <a:t>Dealership</a:t>
                      </a:r>
                      <a:endParaRPr lang="en-US" sz="1100" b="1" u="none" strike="noStrike" baseline="0" dirty="0">
                        <a:effectLst/>
                        <a:latin typeface="Arial Narrow" panose="020B0606020202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1"/>
                  </a:ext>
                </a:extLst>
              </a:tr>
              <a:tr h="361283">
                <a:tc>
                  <a:txBody>
                    <a:bodyPr/>
                    <a:lstStyle/>
                    <a:p>
                      <a:pPr marL="0" marR="0" indent="0" algn="l" defTabSz="914400" rtl="0" eaLnBrk="1" fontAlgn="t" latinLnBrk="0" hangingPunct="1">
                        <a:lnSpc>
                          <a:spcPct val="150000"/>
                        </a:lnSpc>
                        <a:spcBef>
                          <a:spcPts val="0"/>
                        </a:spcBef>
                        <a:spcAft>
                          <a:spcPts val="0"/>
                        </a:spcAft>
                        <a:buClrTx/>
                        <a:buSzTx/>
                        <a:buFontTx/>
                        <a:buNone/>
                        <a:tabLst/>
                        <a:defRPr/>
                      </a:pPr>
                      <a:r>
                        <a:rPr lang="en-US" sz="1100" b="1" u="none" strike="noStrike" baseline="0" dirty="0">
                          <a:effectLst/>
                          <a:latin typeface="Arial Narrow" panose="020B0606020202030204" pitchFamily="34" charset="0"/>
                        </a:rPr>
                        <a:t>Service Department</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0002"/>
                  </a:ext>
                </a:extLst>
              </a:tr>
              <a:tr h="58892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1" u="none" strike="noStrike" baseline="0" dirty="0">
                          <a:effectLst/>
                          <a:latin typeface="Arial Narrow" panose="020B0606020202030204" pitchFamily="34" charset="0"/>
                        </a:rPr>
                        <a:t>US DMV</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0003"/>
                  </a:ext>
                </a:extLst>
              </a:tr>
              <a:tr h="138145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1" u="none" strike="noStrike" baseline="0" dirty="0">
                          <a:effectLst/>
                          <a:latin typeface="Arial Narrow" panose="020B0606020202030204" pitchFamily="34" charset="0"/>
                        </a:rPr>
                        <a:t>Bank or Credit Union</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131821264"/>
              </p:ext>
            </p:extLst>
          </p:nvPr>
        </p:nvGraphicFramePr>
        <p:xfrm>
          <a:off x="1600200" y="1752600"/>
          <a:ext cx="2286000" cy="473675"/>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20000"/>
                    </a:ext>
                  </a:extLst>
                </a:gridCol>
              </a:tblGrid>
              <a:tr h="473675">
                <a:tc>
                  <a:txBody>
                    <a:bodyPr/>
                    <a:lstStyle/>
                    <a:p>
                      <a:pPr algn="ctr" fontAlgn="b"/>
                      <a:r>
                        <a:rPr lang="en-US" sz="2000" b="1" u="sng" strike="noStrike" dirty="0">
                          <a:effectLst/>
                          <a:latin typeface="Arial Narrow" panose="020B0606020202030204" pitchFamily="34" charset="0"/>
                        </a:rPr>
                        <a:t>I</a:t>
                      </a:r>
                      <a:r>
                        <a:rPr lang="en-US" sz="1600" b="1" u="none" strike="noStrike" dirty="0">
                          <a:effectLst/>
                          <a:latin typeface="Arial Narrow" panose="020B0606020202030204" pitchFamily="34" charset="0"/>
                        </a:rPr>
                        <a:t>NPUTS</a:t>
                      </a:r>
                      <a:endParaRPr lang="en-US" sz="1600" b="1" i="0" u="none" strike="noStrike" dirty="0">
                        <a:effectLst/>
                        <a:latin typeface="Arial Narrow" panose="020B0606020202030204" pitchFamily="34" charset="0"/>
                      </a:endParaRPr>
                    </a:p>
                  </a:txBody>
                  <a:tcPr marL="9525" marR="9525" marT="9525" marB="0" anchor="ctr">
                    <a:solidFill>
                      <a:srgbClr val="A8CB91"/>
                    </a:solidFill>
                  </a:tcPr>
                </a:tc>
                <a:extLst>
                  <a:ext uri="{0D108BD9-81ED-4DB2-BD59-A6C34878D82A}">
                    <a16:rowId xmlns:a16="http://schemas.microsoft.com/office/drawing/2014/main" val="10000"/>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1101422349"/>
              </p:ext>
            </p:extLst>
          </p:nvPr>
        </p:nvGraphicFramePr>
        <p:xfrm>
          <a:off x="4048125" y="1752600"/>
          <a:ext cx="1219200" cy="477202"/>
        </p:xfrm>
        <a:graphic>
          <a:graphicData uri="http://schemas.openxmlformats.org/drawingml/2006/table">
            <a:tbl>
              <a:tblPr>
                <a:tableStyleId>{5C22544A-7EE6-4342-B048-85BDC9FD1C3A}</a:tableStyleId>
              </a:tblPr>
              <a:tblGrid>
                <a:gridCol w="1219200">
                  <a:extLst>
                    <a:ext uri="{9D8B030D-6E8A-4147-A177-3AD203B41FA5}">
                      <a16:colId xmlns:a16="http://schemas.microsoft.com/office/drawing/2014/main" val="20000"/>
                    </a:ext>
                  </a:extLst>
                </a:gridCol>
              </a:tblGrid>
              <a:tr h="477202">
                <a:tc>
                  <a:txBody>
                    <a:bodyPr/>
                    <a:lstStyle/>
                    <a:p>
                      <a:pPr algn="ctr" fontAlgn="b"/>
                      <a:r>
                        <a:rPr lang="en-US" sz="2000" b="1" u="sng" strike="noStrike" dirty="0">
                          <a:effectLst/>
                          <a:latin typeface="Arial Narrow" panose="020B0606020202030204" pitchFamily="34" charset="0"/>
                        </a:rPr>
                        <a:t>P</a:t>
                      </a:r>
                      <a:r>
                        <a:rPr lang="en-US" sz="1600" b="1" u="none" strike="noStrike" dirty="0">
                          <a:effectLst/>
                          <a:latin typeface="Arial Narrow" panose="020B0606020202030204" pitchFamily="34" charset="0"/>
                        </a:rPr>
                        <a:t>ROCESS</a:t>
                      </a:r>
                      <a:endParaRPr lang="en-US" sz="1600" b="1" i="0" u="none" strike="noStrike" dirty="0">
                        <a:effectLst/>
                        <a:latin typeface="Arial Narrow" panose="020B0606020202030204" pitchFamily="34" charset="0"/>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3882316091"/>
              </p:ext>
            </p:extLst>
          </p:nvPr>
        </p:nvGraphicFramePr>
        <p:xfrm>
          <a:off x="5410200" y="1752600"/>
          <a:ext cx="2057400" cy="473675"/>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20000"/>
                    </a:ext>
                  </a:extLst>
                </a:gridCol>
              </a:tblGrid>
              <a:tr h="473675">
                <a:tc>
                  <a:txBody>
                    <a:bodyPr/>
                    <a:lstStyle/>
                    <a:p>
                      <a:pPr algn="ctr" fontAlgn="b"/>
                      <a:r>
                        <a:rPr lang="en-US" sz="2000" b="1" u="sng" strike="noStrike" dirty="0">
                          <a:effectLst/>
                          <a:latin typeface="Arial Narrow" panose="020B0606020202030204" pitchFamily="34" charset="0"/>
                        </a:rPr>
                        <a:t>O</a:t>
                      </a:r>
                      <a:r>
                        <a:rPr lang="en-US" sz="1600" b="1" u="none" strike="noStrike" dirty="0">
                          <a:effectLst/>
                          <a:latin typeface="Arial Narrow" panose="020B0606020202030204" pitchFamily="34" charset="0"/>
                        </a:rPr>
                        <a:t>UTPUTS</a:t>
                      </a:r>
                      <a:endParaRPr lang="en-US" sz="1600" b="1" i="0" u="none" strike="noStrike" dirty="0">
                        <a:effectLst/>
                        <a:latin typeface="Arial Narrow" panose="020B0606020202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2547456502"/>
              </p:ext>
            </p:extLst>
          </p:nvPr>
        </p:nvGraphicFramePr>
        <p:xfrm>
          <a:off x="7620000" y="1752600"/>
          <a:ext cx="1143000" cy="482943"/>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20000"/>
                    </a:ext>
                  </a:extLst>
                </a:gridCol>
              </a:tblGrid>
              <a:tr h="482943">
                <a:tc>
                  <a:txBody>
                    <a:bodyPr/>
                    <a:lstStyle/>
                    <a:p>
                      <a:pPr algn="ctr" fontAlgn="b"/>
                      <a:r>
                        <a:rPr lang="en-US" sz="2000" b="1" u="sng" strike="noStrike" dirty="0">
                          <a:effectLst/>
                          <a:latin typeface="Arial Narrow" panose="020B0606020202030204" pitchFamily="34" charset="0"/>
                        </a:rPr>
                        <a:t>C</a:t>
                      </a:r>
                      <a:r>
                        <a:rPr lang="en-US" sz="1600" b="1" u="none" strike="noStrike" dirty="0">
                          <a:effectLst/>
                          <a:latin typeface="Arial Narrow" panose="020B0606020202030204" pitchFamily="34" charset="0"/>
                        </a:rPr>
                        <a:t>USTOMERS</a:t>
                      </a:r>
                      <a:endParaRPr lang="en-US" sz="1600" b="1" i="0" u="none" strike="noStrike" dirty="0">
                        <a:effectLst/>
                        <a:latin typeface="Arial Narrow" panose="020B0606020202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0"/>
                  </a:ext>
                </a:extLst>
              </a:tr>
            </a:tbl>
          </a:graphicData>
        </a:graphic>
      </p:graphicFrame>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43600"/>
            <a:ext cx="2667000" cy="629412"/>
          </a:xfrm>
          <a:prstGeom prst="rect">
            <a:avLst/>
          </a:prstGeom>
        </p:spPr>
      </p:pic>
      <p:sp>
        <p:nvSpPr>
          <p:cNvPr id="36" name="Footer Placeholder 4"/>
          <p:cNvSpPr txBox="1">
            <a:spLocks/>
          </p:cNvSpPr>
          <p:nvPr/>
        </p:nvSpPr>
        <p:spPr>
          <a:xfrm>
            <a:off x="3581400" y="5967046"/>
            <a:ext cx="4724400" cy="680639"/>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b="1" kern="1200">
                <a:solidFill>
                  <a:srgbClr val="A8CB91"/>
                </a:solidFill>
                <a:latin typeface="+mj-lt"/>
                <a:ea typeface="ＭＳ Ｐゴシック"/>
                <a:cs typeface="ＭＳ Ｐゴシック"/>
              </a:defRPr>
            </a:lvl1pPr>
            <a:lvl2pPr marL="4572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2pPr>
            <a:lvl3pPr marL="9144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3pPr>
            <a:lvl4pPr marL="13716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4pPr>
            <a:lvl5pPr marL="18288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5pPr>
            <a:lvl6pPr marL="2286000" algn="l" defTabSz="914400" rtl="0" eaLnBrk="1" latinLnBrk="0" hangingPunct="1">
              <a:defRPr sz="2600" b="1" kern="1200">
                <a:solidFill>
                  <a:schemeClr val="tx1"/>
                </a:solidFill>
                <a:latin typeface="Verdana" pitchFamily="34" charset="0"/>
                <a:ea typeface="ＭＳ Ｐゴシック"/>
                <a:cs typeface="ＭＳ Ｐゴシック"/>
              </a:defRPr>
            </a:lvl6pPr>
            <a:lvl7pPr marL="2743200" algn="l" defTabSz="914400" rtl="0" eaLnBrk="1" latinLnBrk="0" hangingPunct="1">
              <a:defRPr sz="2600" b="1" kern="1200">
                <a:solidFill>
                  <a:schemeClr val="tx1"/>
                </a:solidFill>
                <a:latin typeface="Verdana" pitchFamily="34" charset="0"/>
                <a:ea typeface="ＭＳ Ｐゴシック"/>
                <a:cs typeface="ＭＳ Ｐゴシック"/>
              </a:defRPr>
            </a:lvl7pPr>
            <a:lvl8pPr marL="3200400" algn="l" defTabSz="914400" rtl="0" eaLnBrk="1" latinLnBrk="0" hangingPunct="1">
              <a:defRPr sz="2600" b="1" kern="1200">
                <a:solidFill>
                  <a:schemeClr val="tx1"/>
                </a:solidFill>
                <a:latin typeface="Verdana" pitchFamily="34" charset="0"/>
                <a:ea typeface="ＭＳ Ｐゴシック"/>
                <a:cs typeface="ＭＳ Ｐゴシック"/>
              </a:defRPr>
            </a:lvl8pPr>
            <a:lvl9pPr marL="3657600" algn="l" defTabSz="914400" rtl="0" eaLnBrk="1" latinLnBrk="0" hangingPunct="1">
              <a:defRPr sz="2600" b="1" kern="1200">
                <a:solidFill>
                  <a:schemeClr val="tx1"/>
                </a:solidFill>
                <a:latin typeface="Verdana" pitchFamily="34" charset="0"/>
                <a:ea typeface="ＭＳ Ｐゴシック"/>
                <a:cs typeface="ＭＳ Ｐゴシック"/>
              </a:defRPr>
            </a:lvl9pPr>
          </a:lstStyle>
          <a:p>
            <a:pPr>
              <a:defRPr/>
            </a:pPr>
            <a:r>
              <a:rPr lang="en-US" sz="1200" b="0" dirty="0">
                <a:solidFill>
                  <a:schemeClr val="tx1">
                    <a:lumMod val="75000"/>
                    <a:lumOff val="25000"/>
                  </a:schemeClr>
                </a:solidFill>
                <a:latin typeface="Arial Narrow" panose="020B0606020202030204" pitchFamily="34" charset="0"/>
              </a:rPr>
              <a:t>Providing Tax, Auditing, Accounting &amp; Controllership, Technology Solutions,</a:t>
            </a:r>
            <a:r>
              <a:rPr lang="en-US" sz="1200" b="0" baseline="0" dirty="0">
                <a:solidFill>
                  <a:schemeClr val="tx1">
                    <a:lumMod val="75000"/>
                    <a:lumOff val="25000"/>
                  </a:schemeClr>
                </a:solidFill>
                <a:latin typeface="Arial Narrow" panose="020B0606020202030204" pitchFamily="34" charset="0"/>
              </a:rPr>
              <a:t> </a:t>
            </a:r>
            <a:r>
              <a:rPr lang="en-US" sz="1200" b="0" dirty="0">
                <a:solidFill>
                  <a:schemeClr val="tx1">
                    <a:lumMod val="75000"/>
                    <a:lumOff val="25000"/>
                  </a:schemeClr>
                </a:solidFill>
                <a:latin typeface="Arial Narrow" panose="020B0606020202030204" pitchFamily="34" charset="0"/>
              </a:rPr>
              <a:t>Consulting, and Wealth Management Services Since 1964.</a:t>
            </a:r>
          </a:p>
        </p:txBody>
      </p:sp>
      <p:sp>
        <p:nvSpPr>
          <p:cNvPr id="37" name="TextBox 36"/>
          <p:cNvSpPr txBox="1"/>
          <p:nvPr/>
        </p:nvSpPr>
        <p:spPr>
          <a:xfrm>
            <a:off x="457200" y="5574268"/>
            <a:ext cx="8839200" cy="261610"/>
          </a:xfrm>
          <a:prstGeom prst="rect">
            <a:avLst/>
          </a:prstGeom>
          <a:noFill/>
        </p:spPr>
        <p:txBody>
          <a:bodyPr wrap="square" rtlCol="0">
            <a:spAutoFit/>
          </a:bodyPr>
          <a:lstStyle/>
          <a:p>
            <a:r>
              <a:rPr lang="en-US" sz="1100" dirty="0">
                <a:solidFill>
                  <a:schemeClr val="tx1">
                    <a:lumMod val="75000"/>
                    <a:lumOff val="25000"/>
                  </a:schemeClr>
                </a:solidFill>
                <a:latin typeface="+mj-lt"/>
              </a:rPr>
              <a:t>……………………………………………………………………………………………………………………………………………………………………………………………………………………………..…..</a:t>
            </a:r>
          </a:p>
        </p:txBody>
      </p:sp>
    </p:spTree>
    <p:extLst>
      <p:ext uri="{BB962C8B-B14F-4D97-AF65-F5344CB8AC3E}">
        <p14:creationId xmlns:p14="http://schemas.microsoft.com/office/powerpoint/2010/main" val="242617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up)">
                                      <p:cBhvr>
                                        <p:cTn id="55" dur="500"/>
                                        <p:tgtEl>
                                          <p:spTgt spid="30"/>
                                        </p:tgtEl>
                                      </p:cBhvr>
                                    </p:animEffect>
                                  </p:childTnLst>
                                </p:cTn>
                              </p:par>
                              <p:par>
                                <p:cTn id="56" presetID="22" presetClass="entr" presetSubtype="1"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up)">
                                      <p:cBhvr>
                                        <p:cTn id="68" dur="500"/>
                                        <p:tgtEl>
                                          <p:spTgt spid="34"/>
                                        </p:tgtEl>
                                      </p:cBhvr>
                                    </p:animEffect>
                                  </p:childTnLst>
                                </p:cTn>
                              </p:par>
                              <p:par>
                                <p:cTn id="69" presetID="22" presetClass="entr" presetSubtype="1"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up)">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8" grpId="0"/>
      <p:bldP spid="19" grpId="0" animBg="1"/>
      <p:bldP spid="20" grpId="0"/>
      <p:bldP spid="22" grpId="0" animBg="1"/>
      <p:bldP spid="21" grpId="0"/>
      <p:bldP spid="23" grpId="0" animBg="1"/>
      <p:bldP spid="24" grpId="0"/>
      <p:bldP spid="26" grpId="0" animBg="1"/>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0" y="1981200"/>
            <a:ext cx="8839200" cy="2209800"/>
          </a:xfrm>
          <a:prstGeom prst="rect">
            <a:avLst/>
          </a:prstGeom>
          <a:solidFill>
            <a:srgbClr val="7CB059">
              <a:alpha val="65000"/>
            </a:srgbClr>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52400" y="4267200"/>
            <a:ext cx="2684270" cy="1143000"/>
          </a:xfrm>
          <a:prstGeom prst="rect">
            <a:avLst/>
          </a:prstGeom>
          <a:solidFill>
            <a:schemeClr val="bg1">
              <a:lumMod val="50000"/>
              <a:alpha val="25000"/>
            </a:schemeClr>
          </a:solidFill>
          <a:ln w="19050">
            <a:solidFill>
              <a:schemeClr val="bg1">
                <a:lumMod val="85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a:solidFill>
                  <a:srgbClr val="7CB059"/>
                </a:solidFill>
              </a:rPr>
              <a:t>Value Stream Map</a:t>
            </a:r>
          </a:p>
        </p:txBody>
      </p:sp>
      <p:sp>
        <p:nvSpPr>
          <p:cNvPr id="3" name="AutoShape 7"/>
          <p:cNvSpPr>
            <a:spLocks noChangeArrowheads="1"/>
          </p:cNvSpPr>
          <p:nvPr/>
        </p:nvSpPr>
        <p:spPr bwMode="auto">
          <a:xfrm>
            <a:off x="4572000" y="2824956"/>
            <a:ext cx="1219200" cy="778387"/>
          </a:xfrm>
          <a:prstGeom prst="flowChartDecision">
            <a:avLst/>
          </a:prstGeom>
          <a:solidFill>
            <a:srgbClr val="FFFFFF"/>
          </a:solidFill>
          <a:ln w="15875">
            <a:solidFill>
              <a:schemeClr val="tx1">
                <a:lumMod val="50000"/>
                <a:lumOff val="50000"/>
              </a:schemeClr>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700" i="0" u="none" strike="noStrike" baseline="0" dirty="0">
              <a:solidFill>
                <a:srgbClr val="000000"/>
              </a:solidFill>
              <a:latin typeface="Arial Narrow" panose="020B0606020202030204" pitchFamily="34" charset="0"/>
              <a:cs typeface="Arial"/>
            </a:endParaRPr>
          </a:p>
          <a:p>
            <a:pPr algn="ctr" rtl="0">
              <a:defRPr sz="1000"/>
            </a:pPr>
            <a:r>
              <a:rPr lang="en-US" sz="1200" i="0" u="none" strike="noStrike" baseline="0" dirty="0">
                <a:solidFill>
                  <a:srgbClr val="000000"/>
                </a:solidFill>
                <a:latin typeface="Arial Narrow" panose="020B0606020202030204" pitchFamily="34" charset="0"/>
                <a:cs typeface="Arial"/>
              </a:rPr>
              <a:t>Decision</a:t>
            </a:r>
          </a:p>
        </p:txBody>
      </p:sp>
      <p:sp>
        <p:nvSpPr>
          <p:cNvPr id="5" name="AutoShape 8"/>
          <p:cNvSpPr>
            <a:spLocks noChangeArrowheads="1"/>
          </p:cNvSpPr>
          <p:nvPr/>
        </p:nvSpPr>
        <p:spPr bwMode="auto">
          <a:xfrm>
            <a:off x="6857999" y="2863286"/>
            <a:ext cx="1211103" cy="870513"/>
          </a:xfrm>
          <a:prstGeom prst="flowChartExtract">
            <a:avLst/>
          </a:prstGeom>
          <a:solidFill>
            <a:srgbClr val="FFFFFF"/>
          </a:solidFill>
          <a:ln w="15875">
            <a:solidFill>
              <a:schemeClr val="accent6">
                <a:lumMod val="75000"/>
              </a:schemeClr>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200" i="0" u="none" strike="noStrike" baseline="0" dirty="0">
                <a:solidFill>
                  <a:srgbClr val="000000"/>
                </a:solidFill>
                <a:latin typeface="Arial Narrow" panose="020B0606020202030204" pitchFamily="34" charset="0"/>
                <a:cs typeface="Arial"/>
              </a:rPr>
              <a:t>Waiting / Queue</a:t>
            </a:r>
          </a:p>
        </p:txBody>
      </p:sp>
      <p:sp>
        <p:nvSpPr>
          <p:cNvPr id="6" name="AutoShape 8"/>
          <p:cNvSpPr>
            <a:spLocks noChangeArrowheads="1"/>
          </p:cNvSpPr>
          <p:nvPr/>
        </p:nvSpPr>
        <p:spPr bwMode="auto">
          <a:xfrm>
            <a:off x="2413829" y="2819399"/>
            <a:ext cx="1091371" cy="914401"/>
          </a:xfrm>
          <a:prstGeom prst="flowChartExtract">
            <a:avLst/>
          </a:prstGeom>
          <a:solidFill>
            <a:srgbClr val="FFFFFF"/>
          </a:solidFill>
          <a:ln w="15875">
            <a:solidFill>
              <a:schemeClr val="accent6">
                <a:lumMod val="75000"/>
              </a:schemeClr>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200" i="0" u="none" strike="noStrike" baseline="0" dirty="0">
                <a:solidFill>
                  <a:srgbClr val="000000"/>
                </a:solidFill>
                <a:latin typeface="Arial Narrow" panose="020B0606020202030204" pitchFamily="34" charset="0"/>
                <a:cs typeface="Arial"/>
              </a:rPr>
              <a:t>Waiting / Queue</a:t>
            </a:r>
          </a:p>
        </p:txBody>
      </p:sp>
      <p:sp>
        <p:nvSpPr>
          <p:cNvPr id="7" name="AutoShape 10"/>
          <p:cNvSpPr>
            <a:spLocks noChangeArrowheads="1"/>
          </p:cNvSpPr>
          <p:nvPr/>
        </p:nvSpPr>
        <p:spPr bwMode="auto">
          <a:xfrm>
            <a:off x="7921525" y="2863285"/>
            <a:ext cx="993876" cy="740057"/>
          </a:xfrm>
          <a:prstGeom prst="flowChartManualOperation">
            <a:avLst/>
          </a:prstGeom>
          <a:solidFill>
            <a:srgbClr val="FFFFFF"/>
          </a:solidFill>
          <a:ln w="15875">
            <a:solidFill>
              <a:schemeClr val="tx1">
                <a:lumMod val="50000"/>
                <a:lumOff val="50000"/>
              </a:schemeClr>
            </a:solidFill>
            <a:miter lim="800000"/>
            <a:headEnd/>
            <a:tailEnd/>
          </a:ln>
        </p:spPr>
        <p:txBody>
          <a:bodyPr wrap="square" lIns="27432" tIns="18288" rIns="27432"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600" b="0" i="0" u="none" strike="noStrike" baseline="0" dirty="0">
              <a:solidFill>
                <a:srgbClr val="000000"/>
              </a:solidFill>
              <a:latin typeface="Arial Narrow" panose="020B0606020202030204" pitchFamily="34" charset="0"/>
              <a:cs typeface="Arial"/>
            </a:endParaRPr>
          </a:p>
          <a:p>
            <a:pPr algn="ctr" rtl="0">
              <a:defRPr sz="1000"/>
            </a:pPr>
            <a:r>
              <a:rPr lang="en-US" sz="1200" i="0" u="none" strike="noStrike" baseline="0" dirty="0">
                <a:solidFill>
                  <a:srgbClr val="000000"/>
                </a:solidFill>
                <a:latin typeface="Arial Narrow" panose="020B0606020202030204" pitchFamily="34" charset="0"/>
                <a:cs typeface="Arial"/>
              </a:rPr>
              <a:t>Manual Process</a:t>
            </a:r>
          </a:p>
        </p:txBody>
      </p:sp>
      <p:sp>
        <p:nvSpPr>
          <p:cNvPr id="8" name="AutoShape 10"/>
          <p:cNvSpPr>
            <a:spLocks noChangeArrowheads="1"/>
          </p:cNvSpPr>
          <p:nvPr/>
        </p:nvSpPr>
        <p:spPr bwMode="auto">
          <a:xfrm>
            <a:off x="5930820" y="3320486"/>
            <a:ext cx="927180" cy="565714"/>
          </a:xfrm>
          <a:prstGeom prst="flowChartManualOperation">
            <a:avLst/>
          </a:prstGeom>
          <a:solidFill>
            <a:srgbClr val="FFFFFF"/>
          </a:solidFill>
          <a:ln w="15875">
            <a:solidFill>
              <a:schemeClr val="tx1">
                <a:lumMod val="50000"/>
                <a:lumOff val="50000"/>
              </a:schemeClr>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600" b="0" i="0" u="none" strike="noStrike" baseline="0" dirty="0">
              <a:solidFill>
                <a:srgbClr val="000000"/>
              </a:solidFill>
              <a:latin typeface="Arial Narrow" panose="020B0606020202030204" pitchFamily="34" charset="0"/>
              <a:cs typeface="Arial"/>
            </a:endParaRPr>
          </a:p>
          <a:p>
            <a:pPr algn="ctr" rtl="0">
              <a:defRPr sz="1000"/>
            </a:pPr>
            <a:r>
              <a:rPr lang="en-US" sz="1200" i="0" u="none" strike="noStrike" baseline="0" dirty="0">
                <a:solidFill>
                  <a:srgbClr val="000000"/>
                </a:solidFill>
                <a:latin typeface="Arial Narrow" panose="020B0606020202030204" pitchFamily="34" charset="0"/>
                <a:cs typeface="Arial"/>
              </a:rPr>
              <a:t>Manual Process</a:t>
            </a:r>
          </a:p>
        </p:txBody>
      </p:sp>
      <p:sp>
        <p:nvSpPr>
          <p:cNvPr id="9" name="AutoShape 10"/>
          <p:cNvSpPr>
            <a:spLocks noChangeArrowheads="1"/>
          </p:cNvSpPr>
          <p:nvPr/>
        </p:nvSpPr>
        <p:spPr bwMode="auto">
          <a:xfrm>
            <a:off x="6002337" y="2647156"/>
            <a:ext cx="1029366" cy="565714"/>
          </a:xfrm>
          <a:prstGeom prst="flowChartManualOperation">
            <a:avLst/>
          </a:prstGeom>
          <a:solidFill>
            <a:srgbClr val="FFFFFF"/>
          </a:solidFill>
          <a:ln w="15875">
            <a:solidFill>
              <a:schemeClr val="accent6">
                <a:lumMod val="75000"/>
              </a:schemeClr>
            </a:solidFill>
            <a:miter lim="800000"/>
            <a:headEnd/>
            <a:tailEnd/>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600" b="0" i="0" u="none" strike="noStrike" baseline="0" dirty="0">
              <a:solidFill>
                <a:srgbClr val="000000"/>
              </a:solidFill>
              <a:latin typeface="Arial Narrow" panose="020B0606020202030204" pitchFamily="34" charset="0"/>
              <a:cs typeface="Arial"/>
            </a:endParaRPr>
          </a:p>
          <a:p>
            <a:pPr algn="ctr" rtl="0">
              <a:defRPr sz="1000"/>
            </a:pPr>
            <a:r>
              <a:rPr lang="en-US" sz="1200" i="0" u="none" strike="noStrike" baseline="0" dirty="0">
                <a:solidFill>
                  <a:srgbClr val="000000"/>
                </a:solidFill>
                <a:latin typeface="Arial Narrow" panose="020B0606020202030204" pitchFamily="34" charset="0"/>
                <a:cs typeface="Arial"/>
              </a:rPr>
              <a:t>Manual Process</a:t>
            </a:r>
          </a:p>
        </p:txBody>
      </p:sp>
      <p:sp>
        <p:nvSpPr>
          <p:cNvPr id="10" name="AutoShape 10"/>
          <p:cNvSpPr>
            <a:spLocks noChangeArrowheads="1"/>
          </p:cNvSpPr>
          <p:nvPr/>
        </p:nvSpPr>
        <p:spPr bwMode="auto">
          <a:xfrm>
            <a:off x="3533774" y="2910680"/>
            <a:ext cx="962026" cy="823120"/>
          </a:xfrm>
          <a:prstGeom prst="flowChartManualOperation">
            <a:avLst/>
          </a:prstGeom>
          <a:solidFill>
            <a:srgbClr val="FFFFFF"/>
          </a:solidFill>
          <a:ln w="15875">
            <a:solidFill>
              <a:schemeClr val="tx1">
                <a:lumMod val="50000"/>
                <a:lumOff val="50000"/>
              </a:schemeClr>
            </a:solidFill>
            <a:miter lim="800000"/>
            <a:headEnd/>
            <a:tailEnd/>
          </a:ln>
        </p:spPr>
        <p:txBody>
          <a:bodyPr wrap="square" lIns="27432" tIns="18288" rIns="27432"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600" b="0" i="0" u="none" strike="noStrike" baseline="0" dirty="0">
              <a:solidFill>
                <a:srgbClr val="000000"/>
              </a:solidFill>
              <a:latin typeface="Arial Narrow" panose="020B0606020202030204" pitchFamily="34" charset="0"/>
              <a:cs typeface="Arial"/>
            </a:endParaRPr>
          </a:p>
          <a:p>
            <a:pPr algn="ctr" rtl="0">
              <a:defRPr sz="1000"/>
            </a:pPr>
            <a:r>
              <a:rPr lang="en-US" sz="1200" i="0" u="none" strike="noStrike" baseline="0" dirty="0">
                <a:solidFill>
                  <a:srgbClr val="000000"/>
                </a:solidFill>
                <a:latin typeface="Arial Narrow" panose="020B0606020202030204" pitchFamily="34" charset="0"/>
                <a:cs typeface="Arial"/>
              </a:rPr>
              <a:t>Manual Process</a:t>
            </a:r>
          </a:p>
        </p:txBody>
      </p:sp>
      <p:sp>
        <p:nvSpPr>
          <p:cNvPr id="11" name="AutoShape 10"/>
          <p:cNvSpPr>
            <a:spLocks noChangeArrowheads="1"/>
          </p:cNvSpPr>
          <p:nvPr/>
        </p:nvSpPr>
        <p:spPr bwMode="auto">
          <a:xfrm>
            <a:off x="1447800" y="2930013"/>
            <a:ext cx="981030" cy="803787"/>
          </a:xfrm>
          <a:prstGeom prst="flowChartManualOperation">
            <a:avLst/>
          </a:prstGeom>
          <a:solidFill>
            <a:srgbClr val="FFFFFF"/>
          </a:solidFill>
          <a:ln w="15875">
            <a:solidFill>
              <a:schemeClr val="tx1">
                <a:lumMod val="50000"/>
                <a:lumOff val="50000"/>
              </a:schemeClr>
            </a:solidFill>
            <a:miter lim="800000"/>
            <a:headEnd/>
            <a:tailEnd/>
          </a:ln>
        </p:spPr>
        <p:txBody>
          <a:bodyPr wrap="square" lIns="27432" tIns="18288" rIns="27432"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600" b="0" i="0" u="none" strike="noStrike" baseline="0" dirty="0">
              <a:solidFill>
                <a:srgbClr val="000000"/>
              </a:solidFill>
              <a:latin typeface="Arial Narrow" panose="020B0606020202030204" pitchFamily="34" charset="0"/>
              <a:cs typeface="Arial"/>
            </a:endParaRPr>
          </a:p>
          <a:p>
            <a:pPr algn="ctr" rtl="0">
              <a:defRPr sz="1000"/>
            </a:pPr>
            <a:r>
              <a:rPr lang="en-US" sz="1200" i="0" u="none" strike="noStrike" baseline="0" dirty="0">
                <a:solidFill>
                  <a:srgbClr val="000000"/>
                </a:solidFill>
                <a:latin typeface="Arial Narrow" panose="020B0606020202030204" pitchFamily="34" charset="0"/>
                <a:cs typeface="Arial"/>
              </a:rPr>
              <a:t>Manual Process</a:t>
            </a:r>
          </a:p>
        </p:txBody>
      </p:sp>
      <p:grpSp>
        <p:nvGrpSpPr>
          <p:cNvPr id="12" name="Group 11"/>
          <p:cNvGrpSpPr>
            <a:grpSpLocks/>
          </p:cNvGrpSpPr>
          <p:nvPr/>
        </p:nvGrpSpPr>
        <p:grpSpPr bwMode="auto">
          <a:xfrm>
            <a:off x="228600" y="2833098"/>
            <a:ext cx="1070084" cy="900702"/>
            <a:chOff x="-86" y="185738"/>
            <a:chExt cx="1214" cy="912"/>
          </a:xfrm>
        </p:grpSpPr>
        <p:sp>
          <p:nvSpPr>
            <p:cNvPr id="22" name="Rectangle 21"/>
            <p:cNvSpPr>
              <a:spLocks noChangeArrowheads="1"/>
            </p:cNvSpPr>
            <p:nvPr/>
          </p:nvSpPr>
          <p:spPr bwMode="auto">
            <a:xfrm>
              <a:off x="-86" y="186070"/>
              <a:ext cx="1152" cy="580"/>
            </a:xfrm>
            <a:prstGeom prst="rect">
              <a:avLst/>
            </a:prstGeom>
            <a:solidFill>
              <a:srgbClr val="C0C0C0"/>
            </a:solidFill>
            <a:ln w="15875" algn="ctr">
              <a:solidFill>
                <a:schemeClr val="tx1">
                  <a:lumMod val="50000"/>
                  <a:lumOff val="50000"/>
                </a:schemeClr>
              </a:solidFill>
              <a:miter lim="800000"/>
              <a:headEnd/>
              <a:tailEnd/>
            </a:ln>
            <a:effec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800" i="0" u="none" strike="noStrike" baseline="0" dirty="0">
                <a:solidFill>
                  <a:srgbClr val="000000"/>
                </a:solidFill>
                <a:latin typeface="Arial Narrow" panose="020B0606020202030204" pitchFamily="34" charset="0"/>
                <a:cs typeface="Arial"/>
              </a:endParaRPr>
            </a:p>
            <a:p>
              <a:pPr algn="ctr" rtl="0">
                <a:defRPr sz="1000"/>
              </a:pPr>
              <a:r>
                <a:rPr lang="en-US" sz="1200" i="0" u="none" strike="noStrike" baseline="0" dirty="0">
                  <a:solidFill>
                    <a:srgbClr val="000000"/>
                  </a:solidFill>
                  <a:latin typeface="Arial Narrow" panose="020B0606020202030204" pitchFamily="34" charset="0"/>
                  <a:cs typeface="Arial"/>
                </a:rPr>
                <a:t>Customer</a:t>
              </a:r>
            </a:p>
            <a:p>
              <a:pPr algn="ctr" rtl="0">
                <a:defRPr sz="1000"/>
              </a:pPr>
              <a:endParaRPr lang="en-US" sz="1600" b="0" i="0" u="none" strike="noStrike" baseline="0" dirty="0">
                <a:solidFill>
                  <a:srgbClr val="000000"/>
                </a:solidFill>
                <a:latin typeface="Arial Narrow" panose="020B0606020202030204" pitchFamily="34" charset="0"/>
                <a:cs typeface="Arial"/>
              </a:endParaRPr>
            </a:p>
          </p:txBody>
        </p:sp>
        <p:sp>
          <p:nvSpPr>
            <p:cNvPr id="23" name="AutoShape 17"/>
            <p:cNvSpPr>
              <a:spLocks noChangeArrowheads="1"/>
            </p:cNvSpPr>
            <p:nvPr/>
          </p:nvSpPr>
          <p:spPr bwMode="auto">
            <a:xfrm rot="-5400000">
              <a:off x="396" y="185726"/>
              <a:ext cx="336" cy="360"/>
            </a:xfrm>
            <a:prstGeom prst="rtTriangle">
              <a:avLst/>
            </a:prstGeom>
            <a:solidFill>
              <a:srgbClr val="C0C0C0"/>
            </a:solidFill>
            <a:ln w="15875" algn="ctr">
              <a:solidFill>
                <a:schemeClr val="tx1">
                  <a:lumMod val="50000"/>
                  <a:lumOff val="50000"/>
                </a:schemeClr>
              </a:solidFill>
              <a:miter lim="800000"/>
              <a:headEnd/>
              <a:tailEnd/>
            </a:ln>
          </p:spPr>
          <p:txBody>
            <a:bodyPr/>
            <a:lstStyle/>
            <a:p>
              <a:endParaRPr lang="en-US" sz="2400">
                <a:latin typeface="Arial Narrow" panose="020B0606020202030204" pitchFamily="34" charset="0"/>
              </a:endParaRPr>
            </a:p>
          </p:txBody>
        </p:sp>
        <p:sp>
          <p:nvSpPr>
            <p:cNvPr id="24" name="AutoShape 18"/>
            <p:cNvSpPr>
              <a:spLocks noChangeArrowheads="1"/>
            </p:cNvSpPr>
            <p:nvPr/>
          </p:nvSpPr>
          <p:spPr bwMode="auto">
            <a:xfrm rot="-5400000">
              <a:off x="780" y="185726"/>
              <a:ext cx="336" cy="360"/>
            </a:xfrm>
            <a:prstGeom prst="rtTriangle">
              <a:avLst/>
            </a:prstGeom>
            <a:solidFill>
              <a:srgbClr val="C0C0C0"/>
            </a:solidFill>
            <a:ln w="15875" algn="ctr">
              <a:solidFill>
                <a:schemeClr val="tx1">
                  <a:lumMod val="50000"/>
                  <a:lumOff val="50000"/>
                </a:schemeClr>
              </a:solidFill>
              <a:miter lim="800000"/>
              <a:headEnd/>
              <a:tailEnd/>
            </a:ln>
          </p:spPr>
          <p:txBody>
            <a:bodyPr/>
            <a:lstStyle/>
            <a:p>
              <a:endParaRPr lang="en-US" sz="2400">
                <a:latin typeface="Arial Narrow" panose="020B0606020202030204" pitchFamily="34" charset="0"/>
              </a:endParaRPr>
            </a:p>
          </p:txBody>
        </p:sp>
        <p:sp>
          <p:nvSpPr>
            <p:cNvPr id="25" name="AutoShape 19"/>
            <p:cNvSpPr>
              <a:spLocks noChangeArrowheads="1"/>
            </p:cNvSpPr>
            <p:nvPr/>
          </p:nvSpPr>
          <p:spPr bwMode="auto">
            <a:xfrm rot="-5400000">
              <a:off x="12" y="185726"/>
              <a:ext cx="336" cy="360"/>
            </a:xfrm>
            <a:prstGeom prst="rtTriangle">
              <a:avLst/>
            </a:prstGeom>
            <a:solidFill>
              <a:srgbClr val="C0C0C0"/>
            </a:solidFill>
            <a:ln w="15875" algn="ctr">
              <a:solidFill>
                <a:schemeClr val="tx1">
                  <a:lumMod val="50000"/>
                  <a:lumOff val="50000"/>
                </a:schemeClr>
              </a:solidFill>
              <a:miter lim="800000"/>
              <a:headEnd/>
              <a:tailEnd/>
            </a:ln>
          </p:spPr>
          <p:txBody>
            <a:bodyPr/>
            <a:lstStyle/>
            <a:p>
              <a:endParaRPr lang="en-US" sz="2400">
                <a:latin typeface="Arial Narrow" panose="020B0606020202030204" pitchFamily="34" charset="0"/>
              </a:endParaRPr>
            </a:p>
          </p:txBody>
        </p:sp>
      </p:grpSp>
      <p:cxnSp>
        <p:nvCxnSpPr>
          <p:cNvPr id="13" name="Straight Arrow Connector 12"/>
          <p:cNvCxnSpPr>
            <a:stCxn id="22" idx="3"/>
            <a:endCxn id="11" idx="1"/>
          </p:cNvCxnSpPr>
          <p:nvPr/>
        </p:nvCxnSpPr>
        <p:spPr>
          <a:xfrm flipV="1">
            <a:off x="1244034" y="3331907"/>
            <a:ext cx="301869" cy="115486"/>
          </a:xfrm>
          <a:prstGeom prst="straightConnector1">
            <a:avLst/>
          </a:prstGeom>
          <a:ln w="158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3"/>
            <a:endCxn id="6" idx="1"/>
          </p:cNvCxnSpPr>
          <p:nvPr/>
        </p:nvCxnSpPr>
        <p:spPr>
          <a:xfrm flipV="1">
            <a:off x="2330727" y="3276600"/>
            <a:ext cx="355945" cy="55307"/>
          </a:xfrm>
          <a:prstGeom prst="straightConnector1">
            <a:avLst/>
          </a:prstGeom>
          <a:ln w="158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10" idx="1"/>
          </p:cNvCxnSpPr>
          <p:nvPr/>
        </p:nvCxnSpPr>
        <p:spPr>
          <a:xfrm>
            <a:off x="3232357" y="3276600"/>
            <a:ext cx="397620" cy="45640"/>
          </a:xfrm>
          <a:prstGeom prst="straightConnector1">
            <a:avLst/>
          </a:prstGeom>
          <a:ln w="158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a:endCxn id="3" idx="1"/>
          </p:cNvCxnSpPr>
          <p:nvPr/>
        </p:nvCxnSpPr>
        <p:spPr>
          <a:xfrm flipV="1">
            <a:off x="4399597" y="3214150"/>
            <a:ext cx="172403" cy="108090"/>
          </a:xfrm>
          <a:prstGeom prst="straightConnector1">
            <a:avLst/>
          </a:prstGeom>
          <a:ln w="158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3"/>
            <a:endCxn id="9" idx="1"/>
          </p:cNvCxnSpPr>
          <p:nvPr/>
        </p:nvCxnSpPr>
        <p:spPr>
          <a:xfrm flipV="1">
            <a:off x="5791200" y="2930013"/>
            <a:ext cx="314074" cy="284137"/>
          </a:xfrm>
          <a:prstGeom prst="straightConnector1">
            <a:avLst/>
          </a:prstGeom>
          <a:ln w="158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3"/>
            <a:endCxn id="8" idx="1"/>
          </p:cNvCxnSpPr>
          <p:nvPr/>
        </p:nvCxnSpPr>
        <p:spPr>
          <a:xfrm>
            <a:off x="5791200" y="3214150"/>
            <a:ext cx="232338" cy="389193"/>
          </a:xfrm>
          <a:prstGeom prst="straightConnector1">
            <a:avLst/>
          </a:prstGeom>
          <a:ln w="158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9" idx="0"/>
            <a:endCxn id="10" idx="0"/>
          </p:cNvCxnSpPr>
          <p:nvPr/>
        </p:nvCxnSpPr>
        <p:spPr>
          <a:xfrm rot="16200000" flipH="1" flipV="1">
            <a:off x="5134142" y="1527801"/>
            <a:ext cx="263524" cy="2502233"/>
          </a:xfrm>
          <a:prstGeom prst="bentConnector3">
            <a:avLst>
              <a:gd name="adj1" fmla="val -86747"/>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a:endCxn id="5" idx="1"/>
          </p:cNvCxnSpPr>
          <p:nvPr/>
        </p:nvCxnSpPr>
        <p:spPr>
          <a:xfrm flipV="1">
            <a:off x="6765282" y="3298543"/>
            <a:ext cx="395493" cy="304800"/>
          </a:xfrm>
          <a:prstGeom prst="straightConnector1">
            <a:avLst/>
          </a:prstGeom>
          <a:ln w="158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p:cNvCxnSpPr>
          <p:nvPr/>
        </p:nvCxnSpPr>
        <p:spPr>
          <a:xfrm flipV="1">
            <a:off x="7766326" y="3233314"/>
            <a:ext cx="254587" cy="65229"/>
          </a:xfrm>
          <a:prstGeom prst="straightConnector1">
            <a:avLst/>
          </a:prstGeom>
          <a:ln w="158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752600" y="4724400"/>
            <a:ext cx="548917" cy="0"/>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Isosceles Triangle 47"/>
          <p:cNvSpPr/>
          <p:nvPr/>
        </p:nvSpPr>
        <p:spPr>
          <a:xfrm>
            <a:off x="530122" y="4495800"/>
            <a:ext cx="455483" cy="381000"/>
          </a:xfrm>
          <a:prstGeom prst="triangle">
            <a:avLst/>
          </a:prstGeom>
          <a:solidFill>
            <a:schemeClr val="bg1"/>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0800000">
            <a:off x="1109317" y="4572000"/>
            <a:ext cx="526624" cy="304800"/>
          </a:xfrm>
          <a:prstGeom prst="trapezoid">
            <a:avLst/>
          </a:prstGeom>
          <a:solidFill>
            <a:schemeClr val="bg1"/>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81000" y="4888468"/>
            <a:ext cx="4536459" cy="369332"/>
          </a:xfrm>
          <a:prstGeom prst="rect">
            <a:avLst/>
          </a:prstGeom>
          <a:noFill/>
        </p:spPr>
        <p:txBody>
          <a:bodyPr wrap="square" rtlCol="0">
            <a:spAutoFit/>
          </a:bodyPr>
          <a:lstStyle/>
          <a:p>
            <a:r>
              <a:rPr lang="en-US" sz="1800" dirty="0">
                <a:solidFill>
                  <a:schemeClr val="accent6">
                    <a:lumMod val="75000"/>
                  </a:schemeClr>
                </a:solidFill>
                <a:latin typeface="Arial Narrow" panose="020B0606020202030204" pitchFamily="34" charset="0"/>
              </a:rPr>
              <a:t>* Indicates inefficiency</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43600"/>
            <a:ext cx="2667000" cy="629412"/>
          </a:xfrm>
          <a:prstGeom prst="rect">
            <a:avLst/>
          </a:prstGeom>
        </p:spPr>
      </p:pic>
      <p:sp>
        <p:nvSpPr>
          <p:cNvPr id="33" name="Footer Placeholder 4"/>
          <p:cNvSpPr txBox="1">
            <a:spLocks/>
          </p:cNvSpPr>
          <p:nvPr/>
        </p:nvSpPr>
        <p:spPr>
          <a:xfrm>
            <a:off x="3581400" y="5967046"/>
            <a:ext cx="4724400" cy="680639"/>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b="1" kern="1200">
                <a:solidFill>
                  <a:srgbClr val="A8CB91"/>
                </a:solidFill>
                <a:latin typeface="+mj-lt"/>
                <a:ea typeface="ＭＳ Ｐゴシック"/>
                <a:cs typeface="ＭＳ Ｐゴシック"/>
              </a:defRPr>
            </a:lvl1pPr>
            <a:lvl2pPr marL="4572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2pPr>
            <a:lvl3pPr marL="9144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3pPr>
            <a:lvl4pPr marL="13716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4pPr>
            <a:lvl5pPr marL="1828800" algn="l" rtl="0" fontAlgn="base">
              <a:spcBef>
                <a:spcPct val="0"/>
              </a:spcBef>
              <a:spcAft>
                <a:spcPct val="0"/>
              </a:spcAft>
              <a:defRPr sz="2600" b="1" kern="1200">
                <a:solidFill>
                  <a:schemeClr val="tx1"/>
                </a:solidFill>
                <a:latin typeface="Verdana" pitchFamily="34" charset="0"/>
                <a:ea typeface="ＭＳ Ｐゴシック"/>
                <a:cs typeface="ＭＳ Ｐゴシック"/>
              </a:defRPr>
            </a:lvl5pPr>
            <a:lvl6pPr marL="2286000" algn="l" defTabSz="914400" rtl="0" eaLnBrk="1" latinLnBrk="0" hangingPunct="1">
              <a:defRPr sz="2600" b="1" kern="1200">
                <a:solidFill>
                  <a:schemeClr val="tx1"/>
                </a:solidFill>
                <a:latin typeface="Verdana" pitchFamily="34" charset="0"/>
                <a:ea typeface="ＭＳ Ｐゴシック"/>
                <a:cs typeface="ＭＳ Ｐゴシック"/>
              </a:defRPr>
            </a:lvl6pPr>
            <a:lvl7pPr marL="2743200" algn="l" defTabSz="914400" rtl="0" eaLnBrk="1" latinLnBrk="0" hangingPunct="1">
              <a:defRPr sz="2600" b="1" kern="1200">
                <a:solidFill>
                  <a:schemeClr val="tx1"/>
                </a:solidFill>
                <a:latin typeface="Verdana" pitchFamily="34" charset="0"/>
                <a:ea typeface="ＭＳ Ｐゴシック"/>
                <a:cs typeface="ＭＳ Ｐゴシック"/>
              </a:defRPr>
            </a:lvl7pPr>
            <a:lvl8pPr marL="3200400" algn="l" defTabSz="914400" rtl="0" eaLnBrk="1" latinLnBrk="0" hangingPunct="1">
              <a:defRPr sz="2600" b="1" kern="1200">
                <a:solidFill>
                  <a:schemeClr val="tx1"/>
                </a:solidFill>
                <a:latin typeface="Verdana" pitchFamily="34" charset="0"/>
                <a:ea typeface="ＭＳ Ｐゴシック"/>
                <a:cs typeface="ＭＳ Ｐゴシック"/>
              </a:defRPr>
            </a:lvl8pPr>
            <a:lvl9pPr marL="3657600" algn="l" defTabSz="914400" rtl="0" eaLnBrk="1" latinLnBrk="0" hangingPunct="1">
              <a:defRPr sz="2600" b="1" kern="1200">
                <a:solidFill>
                  <a:schemeClr val="tx1"/>
                </a:solidFill>
                <a:latin typeface="Verdana" pitchFamily="34" charset="0"/>
                <a:ea typeface="ＭＳ Ｐゴシック"/>
                <a:cs typeface="ＭＳ Ｐゴシック"/>
              </a:defRPr>
            </a:lvl9pPr>
          </a:lstStyle>
          <a:p>
            <a:pPr>
              <a:defRPr/>
            </a:pPr>
            <a:r>
              <a:rPr lang="en-US" sz="1200" b="0" dirty="0">
                <a:solidFill>
                  <a:schemeClr val="tx1">
                    <a:lumMod val="75000"/>
                    <a:lumOff val="25000"/>
                  </a:schemeClr>
                </a:solidFill>
                <a:latin typeface="Arial Narrow" panose="020B0606020202030204" pitchFamily="34" charset="0"/>
              </a:rPr>
              <a:t>Providing Tax, Auditing, Accounting &amp; Controllership, Technology Solutions,</a:t>
            </a:r>
            <a:r>
              <a:rPr lang="en-US" sz="1200" b="0" baseline="0" dirty="0">
                <a:solidFill>
                  <a:schemeClr val="tx1">
                    <a:lumMod val="75000"/>
                    <a:lumOff val="25000"/>
                  </a:schemeClr>
                </a:solidFill>
                <a:latin typeface="Arial Narrow" panose="020B0606020202030204" pitchFamily="34" charset="0"/>
              </a:rPr>
              <a:t> </a:t>
            </a:r>
            <a:r>
              <a:rPr lang="en-US" sz="1200" b="0" dirty="0">
                <a:solidFill>
                  <a:schemeClr val="tx1">
                    <a:lumMod val="75000"/>
                    <a:lumOff val="25000"/>
                  </a:schemeClr>
                </a:solidFill>
                <a:latin typeface="Arial Narrow" panose="020B0606020202030204" pitchFamily="34" charset="0"/>
              </a:rPr>
              <a:t>Consulting, and Wealth Management Services Since 1964.</a:t>
            </a:r>
          </a:p>
        </p:txBody>
      </p:sp>
      <p:sp>
        <p:nvSpPr>
          <p:cNvPr id="34" name="TextBox 33"/>
          <p:cNvSpPr txBox="1"/>
          <p:nvPr/>
        </p:nvSpPr>
        <p:spPr>
          <a:xfrm>
            <a:off x="457200" y="5574268"/>
            <a:ext cx="8839200" cy="261610"/>
          </a:xfrm>
          <a:prstGeom prst="rect">
            <a:avLst/>
          </a:prstGeom>
          <a:noFill/>
        </p:spPr>
        <p:txBody>
          <a:bodyPr wrap="square" rtlCol="0">
            <a:spAutoFit/>
          </a:bodyPr>
          <a:lstStyle/>
          <a:p>
            <a:r>
              <a:rPr lang="en-US" sz="1100" dirty="0">
                <a:solidFill>
                  <a:schemeClr val="tx1">
                    <a:lumMod val="75000"/>
                    <a:lumOff val="25000"/>
                  </a:schemeClr>
                </a:solidFill>
                <a:latin typeface="+mj-lt"/>
              </a:rPr>
              <a:t>……………………………………………………………………………………………………………………………………………………………………………………………………………………………..…..</a:t>
            </a:r>
          </a:p>
        </p:txBody>
      </p:sp>
    </p:spTree>
    <p:extLst>
      <p:ext uri="{BB962C8B-B14F-4D97-AF65-F5344CB8AC3E}">
        <p14:creationId xmlns:p14="http://schemas.microsoft.com/office/powerpoint/2010/main" val="249975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fltVal val="0"/>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animEffect transition="in" filter="fade">
                                      <p:cBhvr>
                                        <p:cTn id="81" dur="5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5"/>
                                        </p:tgtEl>
                                        <p:attrNameLst>
                                          <p:attrName>style.visibility</p:attrName>
                                        </p:attrNameLst>
                                      </p:cBhvr>
                                      <p:to>
                                        <p:strVal val="visible"/>
                                      </p:to>
                                    </p:set>
                                    <p:anim calcmode="lin" valueType="num">
                                      <p:cBhvr>
                                        <p:cTn id="96" dur="500" fill="hold"/>
                                        <p:tgtEl>
                                          <p:spTgt spid="5"/>
                                        </p:tgtEl>
                                        <p:attrNameLst>
                                          <p:attrName>ppt_w</p:attrName>
                                        </p:attrNameLst>
                                      </p:cBhvr>
                                      <p:tavLst>
                                        <p:tav tm="0">
                                          <p:val>
                                            <p:fltVal val="0"/>
                                          </p:val>
                                        </p:tav>
                                        <p:tav tm="100000">
                                          <p:val>
                                            <p:strVal val="#ppt_w"/>
                                          </p:val>
                                        </p:tav>
                                      </p:tavLst>
                                    </p:anim>
                                    <p:anim calcmode="lin" valueType="num">
                                      <p:cBhvr>
                                        <p:cTn id="97" dur="500" fill="hold"/>
                                        <p:tgtEl>
                                          <p:spTgt spid="5"/>
                                        </p:tgtEl>
                                        <p:attrNameLst>
                                          <p:attrName>ppt_h</p:attrName>
                                        </p:attrNameLst>
                                      </p:cBhvr>
                                      <p:tavLst>
                                        <p:tav tm="0">
                                          <p:val>
                                            <p:fltVal val="0"/>
                                          </p:val>
                                        </p:tav>
                                        <p:tav tm="100000">
                                          <p:val>
                                            <p:strVal val="#ppt_h"/>
                                          </p:val>
                                        </p:tav>
                                      </p:tavLst>
                                    </p:anim>
                                    <p:animEffect transition="in" filter="fade">
                                      <p:cBhvr>
                                        <p:cTn id="98" dur="500"/>
                                        <p:tgtEl>
                                          <p:spTgt spid="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500"/>
                                        <p:tgtEl>
                                          <p:spTgt spid="21"/>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7"/>
                                        </p:tgtEl>
                                        <p:attrNameLst>
                                          <p:attrName>style.visibility</p:attrName>
                                        </p:attrNameLst>
                                      </p:cBhvr>
                                      <p:to>
                                        <p:strVal val="visible"/>
                                      </p:to>
                                    </p:set>
                                    <p:anim calcmode="lin" valueType="num">
                                      <p:cBhvr>
                                        <p:cTn id="108" dur="500" fill="hold"/>
                                        <p:tgtEl>
                                          <p:spTgt spid="7"/>
                                        </p:tgtEl>
                                        <p:attrNameLst>
                                          <p:attrName>ppt_w</p:attrName>
                                        </p:attrNameLst>
                                      </p:cBhvr>
                                      <p:tavLst>
                                        <p:tav tm="0">
                                          <p:val>
                                            <p:fltVal val="0"/>
                                          </p:val>
                                        </p:tav>
                                        <p:tav tm="100000">
                                          <p:val>
                                            <p:strVal val="#ppt_w"/>
                                          </p:val>
                                        </p:tav>
                                      </p:tavLst>
                                    </p:anim>
                                    <p:anim calcmode="lin" valueType="num">
                                      <p:cBhvr>
                                        <p:cTn id="109" dur="500" fill="hold"/>
                                        <p:tgtEl>
                                          <p:spTgt spid="7"/>
                                        </p:tgtEl>
                                        <p:attrNameLst>
                                          <p:attrName>ppt_h</p:attrName>
                                        </p:attrNameLst>
                                      </p:cBhvr>
                                      <p:tavLst>
                                        <p:tav tm="0">
                                          <p:val>
                                            <p:fltVal val="0"/>
                                          </p:val>
                                        </p:tav>
                                        <p:tav tm="100000">
                                          <p:val>
                                            <p:strVal val="#ppt_h"/>
                                          </p:val>
                                        </p:tav>
                                      </p:tavLst>
                                    </p:anim>
                                    <p:animEffect transition="in" filter="fade">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3352799" cy="2743199"/>
          </a:xfrm>
        </p:spPr>
        <p:txBody>
          <a:bodyPr>
            <a:noAutofit/>
          </a:bodyPr>
          <a:lstStyle/>
          <a:p>
            <a:pPr>
              <a:spcBef>
                <a:spcPts val="600"/>
              </a:spcBef>
              <a:buClr>
                <a:schemeClr val="accent5"/>
              </a:buClr>
              <a:buFont typeface="Wingdings" panose="05000000000000000000" pitchFamily="2" charset="2"/>
              <a:buChar char="§"/>
            </a:pPr>
            <a:r>
              <a:rPr lang="en-US" sz="2200" b="1" dirty="0">
                <a:latin typeface="+mj-lt"/>
              </a:rPr>
              <a:t>Problem: </a:t>
            </a:r>
            <a:r>
              <a:rPr lang="en-US" sz="2200" dirty="0">
                <a:latin typeface="+mj-lt"/>
              </a:rPr>
              <a:t>The stone on the Jefferson Memorial is deteriorating.</a:t>
            </a:r>
          </a:p>
          <a:p>
            <a:pPr>
              <a:spcBef>
                <a:spcPts val="600"/>
              </a:spcBef>
              <a:buClr>
                <a:schemeClr val="accent5"/>
              </a:buClr>
              <a:buFont typeface="Wingdings" panose="05000000000000000000" pitchFamily="2" charset="2"/>
              <a:buChar char="§"/>
            </a:pPr>
            <a:r>
              <a:rPr lang="en-US" sz="2200" b="1" dirty="0">
                <a:latin typeface="+mj-lt"/>
              </a:rPr>
              <a:t>Cause: </a:t>
            </a:r>
            <a:r>
              <a:rPr lang="en-US" sz="2200" dirty="0">
                <a:latin typeface="+mj-lt"/>
              </a:rPr>
              <a:t>Frequent washing of the stone</a:t>
            </a:r>
          </a:p>
          <a:p>
            <a:pPr>
              <a:spcBef>
                <a:spcPts val="600"/>
              </a:spcBef>
              <a:buClr>
                <a:schemeClr val="accent5"/>
              </a:buClr>
              <a:buFont typeface="Wingdings" panose="05000000000000000000" pitchFamily="2" charset="2"/>
              <a:buChar char="§"/>
            </a:pPr>
            <a:r>
              <a:rPr lang="en-US" sz="2200" b="1" i="1" dirty="0">
                <a:solidFill>
                  <a:srgbClr val="7CB059"/>
                </a:solidFill>
                <a:latin typeface="+mj-lt"/>
                <a:ea typeface="Verdana" pitchFamily="34" charset="0"/>
                <a:cs typeface="Verdana" pitchFamily="34" charset="0"/>
              </a:rPr>
              <a:t>The rest of the story ...</a:t>
            </a:r>
          </a:p>
        </p:txBody>
      </p:sp>
      <p:sp>
        <p:nvSpPr>
          <p:cNvPr id="7" name="Title 3"/>
          <p:cNvSpPr>
            <a:spLocks noGrp="1"/>
          </p:cNvSpPr>
          <p:nvPr>
            <p:ph type="title"/>
          </p:nvPr>
        </p:nvSpPr>
        <p:spPr>
          <a:xfrm>
            <a:off x="457200" y="274638"/>
            <a:ext cx="8229600" cy="1143000"/>
          </a:xfrm>
        </p:spPr>
        <p:txBody>
          <a:bodyPr>
            <a:normAutofit/>
          </a:bodyPr>
          <a:lstStyle/>
          <a:p>
            <a:r>
              <a:rPr lang="en-US" dirty="0">
                <a:solidFill>
                  <a:srgbClr val="7CB059"/>
                </a:solidFill>
              </a:rPr>
              <a:t>Cause &amp; Effect</a:t>
            </a:r>
          </a:p>
        </p:txBody>
      </p:sp>
      <p:pic>
        <p:nvPicPr>
          <p:cNvPr id="1026" name="Picture 2" descr="https://upload.wikimedia.org/wikipedia/commons/b/ba/Jefferson_Memorial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752600"/>
            <a:ext cx="4172347" cy="2380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820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sz="half" idx="1"/>
          </p:nvPr>
        </p:nvSpPr>
        <p:spPr>
          <a:xfrm>
            <a:off x="457200" y="1524000"/>
            <a:ext cx="6096000" cy="4678363"/>
          </a:xfrm>
        </p:spPr>
        <p:txBody>
          <a:bodyPr>
            <a:normAutofit/>
          </a:bodyPr>
          <a:lstStyle/>
          <a:p>
            <a:pPr eaLnBrk="1" hangingPunct="1">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100" dirty="0">
                <a:cs typeface="Times New Roman" pitchFamily="18" charset="0"/>
              </a:rPr>
              <a:t>Managing the front door</a:t>
            </a:r>
          </a:p>
          <a:p>
            <a:pPr>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100" dirty="0">
                <a:cs typeface="Times New Roman" pitchFamily="18" charset="0"/>
              </a:rPr>
              <a:t>Setting consistent expectations and </a:t>
            </a:r>
            <a:br>
              <a:rPr lang="en-US" altLang="en-US" sz="2100" dirty="0">
                <a:cs typeface="Times New Roman" pitchFamily="18" charset="0"/>
              </a:rPr>
            </a:br>
            <a:r>
              <a:rPr lang="en-US" altLang="en-US" sz="2100" dirty="0">
                <a:cs typeface="Times New Roman" pitchFamily="18" charset="0"/>
              </a:rPr>
              <a:t>expecting consistent performance</a:t>
            </a:r>
          </a:p>
          <a:p>
            <a:pPr eaLnBrk="1" hangingPunct="1">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100" dirty="0">
                <a:cs typeface="Times New Roman" pitchFamily="18" charset="0"/>
              </a:rPr>
              <a:t>Bust the bottlenecks</a:t>
            </a:r>
          </a:p>
          <a:p>
            <a:pPr eaLnBrk="1" hangingPunct="1">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100" dirty="0">
                <a:cs typeface="Times New Roman" pitchFamily="18" charset="0"/>
              </a:rPr>
              <a:t>Level loading</a:t>
            </a:r>
          </a:p>
          <a:p>
            <a:pPr eaLnBrk="1" hangingPunct="1">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100" dirty="0">
                <a:cs typeface="Times New Roman" pitchFamily="18" charset="0"/>
              </a:rPr>
              <a:t>Implement “pull” and reduce WIP</a:t>
            </a:r>
          </a:p>
          <a:p>
            <a:pPr eaLnBrk="1" hangingPunct="1">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100" dirty="0">
                <a:cs typeface="Times New Roman" pitchFamily="18" charset="0"/>
              </a:rPr>
              <a:t>Utilizing lead time goals to help with project management</a:t>
            </a:r>
          </a:p>
          <a:p>
            <a:pPr marL="228600" indent="-228600" eaLnBrk="1" hangingPunct="1">
              <a:spcBef>
                <a:spcPct val="0"/>
              </a:spcBef>
              <a:spcAft>
                <a:spcPts val="1100"/>
              </a:spcAft>
              <a:tabLst>
                <a:tab pos="457200" algn="l"/>
                <a:tab pos="977900" algn="l"/>
                <a:tab pos="1143000" algn="l"/>
              </a:tabLst>
            </a:pPr>
            <a:endParaRPr lang="en-US" altLang="en-US" dirty="0">
              <a:cs typeface="Times New Roman" pitchFamily="18" charset="0"/>
            </a:endParaRPr>
          </a:p>
          <a:p>
            <a:pPr marL="228600" indent="-228600" eaLnBrk="1" hangingPunct="1">
              <a:spcBef>
                <a:spcPct val="0"/>
              </a:spcBef>
              <a:spcAft>
                <a:spcPts val="1100"/>
              </a:spcAft>
              <a:tabLst>
                <a:tab pos="457200" algn="l"/>
                <a:tab pos="977900" algn="l"/>
                <a:tab pos="1143000" algn="l"/>
              </a:tabLst>
            </a:pPr>
            <a:endParaRPr lang="en-US" altLang="en-US" dirty="0">
              <a:cs typeface="Times New Roman" pitchFamily="18" charset="0"/>
            </a:endParaRPr>
          </a:p>
          <a:p>
            <a:pPr marL="228600" indent="-228600" eaLnBrk="1" hangingPunct="1">
              <a:spcBef>
                <a:spcPct val="0"/>
              </a:spcBef>
              <a:spcAft>
                <a:spcPts val="1100"/>
              </a:spcAft>
              <a:tabLst>
                <a:tab pos="457200" algn="l"/>
                <a:tab pos="977900" algn="l"/>
                <a:tab pos="1143000" algn="l"/>
              </a:tabLst>
            </a:pPr>
            <a:endParaRPr lang="en-US" altLang="en-US" dirty="0">
              <a:cs typeface="Times New Roman" pitchFamily="18" charset="0"/>
            </a:endParaRPr>
          </a:p>
          <a:p>
            <a:pPr marL="228600" indent="-228600" eaLnBrk="1" hangingPunct="1">
              <a:spcBef>
                <a:spcPct val="0"/>
              </a:spcBef>
              <a:spcAft>
                <a:spcPts val="1100"/>
              </a:spcAft>
              <a:tabLst>
                <a:tab pos="457200" algn="l"/>
                <a:tab pos="977900" algn="l"/>
                <a:tab pos="1143000" algn="l"/>
              </a:tabLst>
            </a:pPr>
            <a:endParaRPr lang="en-US" altLang="en-US" dirty="0">
              <a:cs typeface="Times New Roman" pitchFamily="18" charset="0"/>
            </a:endParaRPr>
          </a:p>
          <a:p>
            <a:pPr marL="228600" indent="-228600" eaLnBrk="1" hangingPunct="1">
              <a:spcBef>
                <a:spcPct val="0"/>
              </a:spcBef>
              <a:spcAft>
                <a:spcPts val="1100"/>
              </a:spcAft>
              <a:tabLst>
                <a:tab pos="457200" algn="l"/>
                <a:tab pos="977900" algn="l"/>
                <a:tab pos="1143000" algn="l"/>
              </a:tabLst>
            </a:pPr>
            <a:endParaRPr lang="en-US" altLang="en-US" sz="2600" dirty="0">
              <a:cs typeface="Times New Roman" pitchFamily="18" charset="0"/>
            </a:endParaRPr>
          </a:p>
        </p:txBody>
      </p:sp>
      <p:sp>
        <p:nvSpPr>
          <p:cNvPr id="6" name="Title 3"/>
          <p:cNvSpPr>
            <a:spLocks noGrp="1"/>
          </p:cNvSpPr>
          <p:nvPr>
            <p:ph type="title"/>
          </p:nvPr>
        </p:nvSpPr>
        <p:spPr>
          <a:xfrm>
            <a:off x="457200" y="274638"/>
            <a:ext cx="8229600" cy="1143000"/>
          </a:xfrm>
        </p:spPr>
        <p:txBody>
          <a:bodyPr>
            <a:normAutofit/>
          </a:bodyPr>
          <a:lstStyle/>
          <a:p>
            <a:r>
              <a:rPr lang="en-US" dirty="0">
                <a:solidFill>
                  <a:srgbClr val="7CB059"/>
                </a:solidFill>
              </a:rPr>
              <a:t>Lean Practices in Action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099"/>
          <a:stretch/>
        </p:blipFill>
        <p:spPr>
          <a:xfrm flipH="1">
            <a:off x="4829174" y="3048000"/>
            <a:ext cx="4314825" cy="2667000"/>
          </a:xfrm>
          <a:prstGeom prst="rect">
            <a:avLst/>
          </a:prstGeom>
        </p:spPr>
      </p:pic>
    </p:spTree>
    <p:extLst>
      <p:ext uri="{BB962C8B-B14F-4D97-AF65-F5344CB8AC3E}">
        <p14:creationId xmlns:p14="http://schemas.microsoft.com/office/powerpoint/2010/main" val="315867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500" fill="hold"/>
                                        <p:tgtEl>
                                          <p:spTgt spid="563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63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63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6323">
                                            <p:txEl>
                                              <p:pRg st="1" end="1"/>
                                            </p:txEl>
                                          </p:spTgt>
                                        </p:tgtEl>
                                        <p:attrNameLst>
                                          <p:attrName>style.visibility</p:attrName>
                                        </p:attrNameLst>
                                      </p:cBhvr>
                                      <p:to>
                                        <p:strVal val="visible"/>
                                      </p:to>
                                    </p:set>
                                    <p:anim calcmode="lin" valueType="num">
                                      <p:cBhvr>
                                        <p:cTn id="14" dur="500" fill="hold"/>
                                        <p:tgtEl>
                                          <p:spTgt spid="563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63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63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6323">
                                            <p:txEl>
                                              <p:pRg st="2" end="2"/>
                                            </p:txEl>
                                          </p:spTgt>
                                        </p:tgtEl>
                                        <p:attrNameLst>
                                          <p:attrName>style.visibility</p:attrName>
                                        </p:attrNameLst>
                                      </p:cBhvr>
                                      <p:to>
                                        <p:strVal val="visible"/>
                                      </p:to>
                                    </p:set>
                                    <p:anim calcmode="lin" valueType="num">
                                      <p:cBhvr>
                                        <p:cTn id="21" dur="500" fill="hold"/>
                                        <p:tgtEl>
                                          <p:spTgt spid="563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63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63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6323">
                                            <p:txEl>
                                              <p:pRg st="3" end="3"/>
                                            </p:txEl>
                                          </p:spTgt>
                                        </p:tgtEl>
                                        <p:attrNameLst>
                                          <p:attrName>style.visibility</p:attrName>
                                        </p:attrNameLst>
                                      </p:cBhvr>
                                      <p:to>
                                        <p:strVal val="visible"/>
                                      </p:to>
                                    </p:set>
                                    <p:anim calcmode="lin" valueType="num">
                                      <p:cBhvr>
                                        <p:cTn id="28" dur="500" fill="hold"/>
                                        <p:tgtEl>
                                          <p:spTgt spid="5632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632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63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6323">
                                            <p:txEl>
                                              <p:pRg st="4" end="4"/>
                                            </p:txEl>
                                          </p:spTgt>
                                        </p:tgtEl>
                                        <p:attrNameLst>
                                          <p:attrName>style.visibility</p:attrName>
                                        </p:attrNameLst>
                                      </p:cBhvr>
                                      <p:to>
                                        <p:strVal val="visible"/>
                                      </p:to>
                                    </p:set>
                                    <p:anim calcmode="lin" valueType="num">
                                      <p:cBhvr>
                                        <p:cTn id="35" dur="500" fill="hold"/>
                                        <p:tgtEl>
                                          <p:spTgt spid="5632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632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632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6323">
                                            <p:txEl>
                                              <p:pRg st="5" end="5"/>
                                            </p:txEl>
                                          </p:spTgt>
                                        </p:tgtEl>
                                        <p:attrNameLst>
                                          <p:attrName>style.visibility</p:attrName>
                                        </p:attrNameLst>
                                      </p:cBhvr>
                                      <p:to>
                                        <p:strVal val="visible"/>
                                      </p:to>
                                    </p:set>
                                    <p:anim calcmode="lin" valueType="num">
                                      <p:cBhvr>
                                        <p:cTn id="42" dur="500" fill="hold"/>
                                        <p:tgtEl>
                                          <p:spTgt spid="5632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632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6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1676400"/>
            <a:ext cx="7620000" cy="4419600"/>
          </a:xfrm>
        </p:spPr>
        <p:txBody>
          <a:bodyPr>
            <a:normAutofit/>
          </a:bodyPr>
          <a:lstStyle/>
          <a:p>
            <a:pPr eaLnBrk="1" hangingPunct="1">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000" b="1" dirty="0">
                <a:cs typeface="Times New Roman" pitchFamily="18" charset="0"/>
              </a:rPr>
              <a:t>Everything that is done prior to starting the job.</a:t>
            </a:r>
          </a:p>
          <a:p>
            <a:pPr eaLnBrk="1" hangingPunct="1">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000" b="1" dirty="0">
                <a:cs typeface="Times New Roman" pitchFamily="18" charset="0"/>
              </a:rPr>
              <a:t>Being proactive </a:t>
            </a:r>
            <a:r>
              <a:rPr lang="en-US" altLang="en-US" sz="2000" dirty="0">
                <a:cs typeface="Times New Roman" pitchFamily="18" charset="0"/>
              </a:rPr>
              <a:t>can go a long way toward dictating how effective the job will be.</a:t>
            </a:r>
          </a:p>
          <a:p>
            <a:pPr eaLnBrk="1" hangingPunct="1">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000" dirty="0">
                <a:cs typeface="Times New Roman" pitchFamily="18" charset="0"/>
              </a:rPr>
              <a:t>The more hours that can be moved out of higher capacity periods and into time periods of less constraint will </a:t>
            </a:r>
            <a:r>
              <a:rPr lang="en-US" altLang="en-US" sz="2000" b="1" dirty="0">
                <a:cs typeface="Times New Roman" pitchFamily="18" charset="0"/>
              </a:rPr>
              <a:t>alleviate bottlenecks.</a:t>
            </a:r>
          </a:p>
          <a:p>
            <a:pPr eaLnBrk="1" hangingPunct="1">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000" dirty="0">
                <a:cs typeface="Times New Roman" pitchFamily="18" charset="0"/>
              </a:rPr>
              <a:t>Purposeful planning with clients up-front to </a:t>
            </a:r>
            <a:r>
              <a:rPr lang="en-US" altLang="en-US" sz="2000" b="1" dirty="0">
                <a:cs typeface="Times New Roman" pitchFamily="18" charset="0"/>
              </a:rPr>
              <a:t>set expectations </a:t>
            </a:r>
            <a:r>
              <a:rPr lang="en-US" altLang="en-US" sz="2000" dirty="0">
                <a:cs typeface="Times New Roman" pitchFamily="18" charset="0"/>
              </a:rPr>
              <a:t>in order to meet stated deadlines.</a:t>
            </a:r>
          </a:p>
          <a:p>
            <a:pPr eaLnBrk="1" hangingPunct="1">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000" b="1" dirty="0">
                <a:cs typeface="Times New Roman" pitchFamily="18" charset="0"/>
              </a:rPr>
              <a:t>Preventing confusion </a:t>
            </a:r>
            <a:r>
              <a:rPr lang="en-US" altLang="en-US" sz="2000" dirty="0">
                <a:cs typeface="Times New Roman" pitchFamily="18" charset="0"/>
              </a:rPr>
              <a:t>and communication loops.</a:t>
            </a:r>
          </a:p>
          <a:p>
            <a:pPr marL="228600" indent="-228600" eaLnBrk="1" hangingPunct="1">
              <a:spcBef>
                <a:spcPct val="0"/>
              </a:spcBef>
              <a:spcAft>
                <a:spcPts val="1100"/>
              </a:spcAft>
              <a:buNone/>
              <a:tabLst>
                <a:tab pos="457200" algn="l"/>
                <a:tab pos="977900" algn="l"/>
                <a:tab pos="1143000" algn="l"/>
              </a:tabLst>
            </a:pPr>
            <a:endParaRPr lang="en-US" altLang="en-US" sz="2600" dirty="0">
              <a:cs typeface="Times New Roman" pitchFamily="18" charset="0"/>
            </a:endParaRPr>
          </a:p>
        </p:txBody>
      </p:sp>
      <p:sp>
        <p:nvSpPr>
          <p:cNvPr id="5" name="Title 3"/>
          <p:cNvSpPr>
            <a:spLocks noGrp="1"/>
          </p:cNvSpPr>
          <p:nvPr>
            <p:ph type="title"/>
          </p:nvPr>
        </p:nvSpPr>
        <p:spPr>
          <a:xfrm>
            <a:off x="457200" y="274638"/>
            <a:ext cx="7239000" cy="1143000"/>
          </a:xfrm>
        </p:spPr>
        <p:txBody>
          <a:bodyPr>
            <a:normAutofit/>
          </a:bodyPr>
          <a:lstStyle/>
          <a:p>
            <a:r>
              <a:rPr lang="en-US" dirty="0">
                <a:solidFill>
                  <a:srgbClr val="7CB059"/>
                </a:solidFill>
              </a:rPr>
              <a:t>What is “Managing the Front Door”?</a:t>
            </a:r>
          </a:p>
        </p:txBody>
      </p:sp>
      <p:grpSp>
        <p:nvGrpSpPr>
          <p:cNvPr id="4" name="Group 3"/>
          <p:cNvGrpSpPr/>
          <p:nvPr/>
        </p:nvGrpSpPr>
        <p:grpSpPr>
          <a:xfrm>
            <a:off x="7924800" y="1120304"/>
            <a:ext cx="810816" cy="1622896"/>
            <a:chOff x="831851" y="3744104"/>
            <a:chExt cx="740396" cy="1481947"/>
          </a:xfrm>
          <a:solidFill>
            <a:schemeClr val="bg1">
              <a:lumMod val="65000"/>
            </a:schemeClr>
          </a:solidFill>
        </p:grpSpPr>
        <p:grpSp>
          <p:nvGrpSpPr>
            <p:cNvPr id="6" name="Group 5"/>
            <p:cNvGrpSpPr/>
            <p:nvPr/>
          </p:nvGrpSpPr>
          <p:grpSpPr>
            <a:xfrm>
              <a:off x="831851" y="4159251"/>
              <a:ext cx="577850" cy="1066800"/>
              <a:chOff x="831851" y="4159251"/>
              <a:chExt cx="577850" cy="1066800"/>
            </a:xfrm>
            <a:grpFill/>
          </p:grpSpPr>
          <p:sp>
            <p:nvSpPr>
              <p:cNvPr id="15" name="Oval 39"/>
              <p:cNvSpPr>
                <a:spLocks noChangeArrowheads="1"/>
              </p:cNvSpPr>
              <p:nvPr/>
            </p:nvSpPr>
            <p:spPr bwMode="auto">
              <a:xfrm>
                <a:off x="969963" y="4159251"/>
                <a:ext cx="217488" cy="214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6" name="Freeform 40"/>
              <p:cNvSpPr>
                <a:spLocks noEditPoints="1"/>
              </p:cNvSpPr>
              <p:nvPr/>
            </p:nvSpPr>
            <p:spPr bwMode="auto">
              <a:xfrm>
                <a:off x="831851" y="4227513"/>
                <a:ext cx="577850" cy="998538"/>
              </a:xfrm>
              <a:custGeom>
                <a:avLst/>
                <a:gdLst>
                  <a:gd name="T0" fmla="*/ 113 w 117"/>
                  <a:gd name="T1" fmla="*/ 2 h 205"/>
                  <a:gd name="T2" fmla="*/ 112 w 117"/>
                  <a:gd name="T3" fmla="*/ 1 h 205"/>
                  <a:gd name="T4" fmla="*/ 107 w 117"/>
                  <a:gd name="T5" fmla="*/ 0 h 205"/>
                  <a:gd name="T6" fmla="*/ 97 w 117"/>
                  <a:gd name="T7" fmla="*/ 10 h 205"/>
                  <a:gd name="T8" fmla="*/ 97 w 117"/>
                  <a:gd name="T9" fmla="*/ 12 h 205"/>
                  <a:gd name="T10" fmla="*/ 79 w 117"/>
                  <a:gd name="T11" fmla="*/ 32 h 205"/>
                  <a:gd name="T12" fmla="*/ 79 w 117"/>
                  <a:gd name="T13" fmla="*/ 32 h 205"/>
                  <a:gd name="T14" fmla="*/ 77 w 117"/>
                  <a:gd name="T15" fmla="*/ 32 h 205"/>
                  <a:gd name="T16" fmla="*/ 24 w 117"/>
                  <a:gd name="T17" fmla="*/ 32 h 205"/>
                  <a:gd name="T18" fmla="*/ 21 w 117"/>
                  <a:gd name="T19" fmla="*/ 32 h 205"/>
                  <a:gd name="T20" fmla="*/ 21 w 117"/>
                  <a:gd name="T21" fmla="*/ 32 h 205"/>
                  <a:gd name="T22" fmla="*/ 0 w 117"/>
                  <a:gd name="T23" fmla="*/ 56 h 205"/>
                  <a:gd name="T24" fmla="*/ 0 w 117"/>
                  <a:gd name="T25" fmla="*/ 112 h 205"/>
                  <a:gd name="T26" fmla="*/ 0 w 117"/>
                  <a:gd name="T27" fmla="*/ 114 h 205"/>
                  <a:gd name="T28" fmla="*/ 21 w 117"/>
                  <a:gd name="T29" fmla="*/ 113 h 205"/>
                  <a:gd name="T30" fmla="*/ 21 w 117"/>
                  <a:gd name="T31" fmla="*/ 112 h 205"/>
                  <a:gd name="T32" fmla="*/ 21 w 117"/>
                  <a:gd name="T33" fmla="*/ 101 h 205"/>
                  <a:gd name="T34" fmla="*/ 24 w 117"/>
                  <a:gd name="T35" fmla="*/ 53 h 205"/>
                  <a:gd name="T36" fmla="*/ 24 w 117"/>
                  <a:gd name="T37" fmla="*/ 96 h 205"/>
                  <a:gd name="T38" fmla="*/ 36 w 117"/>
                  <a:gd name="T39" fmla="*/ 205 h 205"/>
                  <a:gd name="T40" fmla="*/ 48 w 117"/>
                  <a:gd name="T41" fmla="*/ 123 h 205"/>
                  <a:gd name="T42" fmla="*/ 50 w 117"/>
                  <a:gd name="T43" fmla="*/ 123 h 205"/>
                  <a:gd name="T44" fmla="*/ 53 w 117"/>
                  <a:gd name="T45" fmla="*/ 123 h 205"/>
                  <a:gd name="T46" fmla="*/ 65 w 117"/>
                  <a:gd name="T47" fmla="*/ 205 h 205"/>
                  <a:gd name="T48" fmla="*/ 77 w 117"/>
                  <a:gd name="T49" fmla="*/ 96 h 205"/>
                  <a:gd name="T50" fmla="*/ 77 w 117"/>
                  <a:gd name="T51" fmla="*/ 53 h 205"/>
                  <a:gd name="T52" fmla="*/ 82 w 117"/>
                  <a:gd name="T53" fmla="*/ 53 h 205"/>
                  <a:gd name="T54" fmla="*/ 106 w 117"/>
                  <a:gd name="T55" fmla="*/ 53 h 205"/>
                  <a:gd name="T56" fmla="*/ 117 w 117"/>
                  <a:gd name="T57" fmla="*/ 43 h 205"/>
                  <a:gd name="T58" fmla="*/ 117 w 117"/>
                  <a:gd name="T59" fmla="*/ 12 h 205"/>
                  <a:gd name="T60" fmla="*/ 47 w 117"/>
                  <a:gd name="T61" fmla="*/ 42 h 205"/>
                  <a:gd name="T62" fmla="*/ 54 w 117"/>
                  <a:gd name="T63" fmla="*/ 42 h 205"/>
                  <a:gd name="T64" fmla="*/ 53 w 117"/>
                  <a:gd name="T65" fmla="*/ 52 h 205"/>
                  <a:gd name="T66" fmla="*/ 48 w 117"/>
                  <a:gd name="T67" fmla="*/ 52 h 205"/>
                  <a:gd name="T68" fmla="*/ 47 w 117"/>
                  <a:gd name="T69" fmla="*/ 42 h 205"/>
                  <a:gd name="T70" fmla="*/ 44 w 117"/>
                  <a:gd name="T71" fmla="*/ 83 h 205"/>
                  <a:gd name="T72" fmla="*/ 50 w 117"/>
                  <a:gd name="T73" fmla="*/ 53 h 205"/>
                  <a:gd name="T74" fmla="*/ 53 w 117"/>
                  <a:gd name="T75" fmla="*/ 53 h 205"/>
                  <a:gd name="T76" fmla="*/ 50 w 117"/>
                  <a:gd name="T77" fmla="*/ 9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205">
                    <a:moveTo>
                      <a:pt x="117" y="10"/>
                    </a:moveTo>
                    <a:cubicBezTo>
                      <a:pt x="117" y="7"/>
                      <a:pt x="115" y="4"/>
                      <a:pt x="113" y="2"/>
                    </a:cubicBezTo>
                    <a:cubicBezTo>
                      <a:pt x="113" y="2"/>
                      <a:pt x="113" y="2"/>
                      <a:pt x="113" y="2"/>
                    </a:cubicBezTo>
                    <a:cubicBezTo>
                      <a:pt x="112" y="2"/>
                      <a:pt x="112" y="1"/>
                      <a:pt x="112" y="1"/>
                    </a:cubicBezTo>
                    <a:cubicBezTo>
                      <a:pt x="111" y="0"/>
                      <a:pt x="109" y="0"/>
                      <a:pt x="107" y="0"/>
                    </a:cubicBezTo>
                    <a:cubicBezTo>
                      <a:pt x="107" y="0"/>
                      <a:pt x="107" y="0"/>
                      <a:pt x="107" y="0"/>
                    </a:cubicBezTo>
                    <a:cubicBezTo>
                      <a:pt x="107" y="0"/>
                      <a:pt x="107" y="0"/>
                      <a:pt x="107" y="0"/>
                    </a:cubicBezTo>
                    <a:cubicBezTo>
                      <a:pt x="101" y="0"/>
                      <a:pt x="97" y="5"/>
                      <a:pt x="97" y="10"/>
                    </a:cubicBezTo>
                    <a:cubicBezTo>
                      <a:pt x="97" y="12"/>
                      <a:pt x="97" y="12"/>
                      <a:pt x="97" y="12"/>
                    </a:cubicBezTo>
                    <a:cubicBezTo>
                      <a:pt x="97" y="12"/>
                      <a:pt x="97" y="12"/>
                      <a:pt x="97" y="12"/>
                    </a:cubicBezTo>
                    <a:cubicBezTo>
                      <a:pt x="97" y="32"/>
                      <a:pt x="97" y="32"/>
                      <a:pt x="97" y="32"/>
                    </a:cubicBezTo>
                    <a:cubicBezTo>
                      <a:pt x="79" y="32"/>
                      <a:pt x="79" y="32"/>
                      <a:pt x="79" y="32"/>
                    </a:cubicBezTo>
                    <a:cubicBezTo>
                      <a:pt x="79" y="32"/>
                      <a:pt x="79" y="32"/>
                      <a:pt x="79" y="32"/>
                    </a:cubicBezTo>
                    <a:cubicBezTo>
                      <a:pt x="79" y="32"/>
                      <a:pt x="79" y="32"/>
                      <a:pt x="79" y="32"/>
                    </a:cubicBezTo>
                    <a:cubicBezTo>
                      <a:pt x="77" y="32"/>
                      <a:pt x="77" y="32"/>
                      <a:pt x="77" y="32"/>
                    </a:cubicBezTo>
                    <a:cubicBezTo>
                      <a:pt x="77" y="32"/>
                      <a:pt x="77" y="32"/>
                      <a:pt x="77" y="32"/>
                    </a:cubicBezTo>
                    <a:cubicBezTo>
                      <a:pt x="24" y="32"/>
                      <a:pt x="24" y="32"/>
                      <a:pt x="24" y="32"/>
                    </a:cubicBezTo>
                    <a:cubicBezTo>
                      <a:pt x="24" y="32"/>
                      <a:pt x="24" y="32"/>
                      <a:pt x="24"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0" y="32"/>
                      <a:pt x="20" y="32"/>
                    </a:cubicBezTo>
                    <a:cubicBezTo>
                      <a:pt x="0" y="32"/>
                      <a:pt x="0" y="56"/>
                      <a:pt x="0" y="56"/>
                    </a:cubicBezTo>
                    <a:cubicBezTo>
                      <a:pt x="0" y="110"/>
                      <a:pt x="0" y="110"/>
                      <a:pt x="0" y="110"/>
                    </a:cubicBezTo>
                    <a:cubicBezTo>
                      <a:pt x="0" y="112"/>
                      <a:pt x="0" y="112"/>
                      <a:pt x="0" y="112"/>
                    </a:cubicBezTo>
                    <a:cubicBezTo>
                      <a:pt x="0" y="112"/>
                      <a:pt x="0" y="112"/>
                      <a:pt x="0" y="112"/>
                    </a:cubicBezTo>
                    <a:cubicBezTo>
                      <a:pt x="0" y="113"/>
                      <a:pt x="0" y="113"/>
                      <a:pt x="0" y="114"/>
                    </a:cubicBezTo>
                    <a:cubicBezTo>
                      <a:pt x="1" y="119"/>
                      <a:pt x="5" y="123"/>
                      <a:pt x="10" y="123"/>
                    </a:cubicBezTo>
                    <a:cubicBezTo>
                      <a:pt x="16" y="123"/>
                      <a:pt x="20" y="119"/>
                      <a:pt x="21" y="113"/>
                    </a:cubicBezTo>
                    <a:cubicBezTo>
                      <a:pt x="21" y="113"/>
                      <a:pt x="21" y="113"/>
                      <a:pt x="21" y="112"/>
                    </a:cubicBezTo>
                    <a:cubicBezTo>
                      <a:pt x="21" y="112"/>
                      <a:pt x="21" y="112"/>
                      <a:pt x="21" y="112"/>
                    </a:cubicBezTo>
                    <a:cubicBezTo>
                      <a:pt x="21" y="110"/>
                      <a:pt x="21" y="110"/>
                      <a:pt x="21" y="110"/>
                    </a:cubicBezTo>
                    <a:cubicBezTo>
                      <a:pt x="21" y="101"/>
                      <a:pt x="21" y="101"/>
                      <a:pt x="21" y="101"/>
                    </a:cubicBezTo>
                    <a:cubicBezTo>
                      <a:pt x="21" y="101"/>
                      <a:pt x="21" y="74"/>
                      <a:pt x="21" y="53"/>
                    </a:cubicBezTo>
                    <a:cubicBezTo>
                      <a:pt x="24" y="53"/>
                      <a:pt x="24" y="53"/>
                      <a:pt x="24" y="53"/>
                    </a:cubicBezTo>
                    <a:cubicBezTo>
                      <a:pt x="24" y="96"/>
                      <a:pt x="24" y="96"/>
                      <a:pt x="24" y="96"/>
                    </a:cubicBezTo>
                    <a:cubicBezTo>
                      <a:pt x="24" y="96"/>
                      <a:pt x="24" y="96"/>
                      <a:pt x="24" y="96"/>
                    </a:cubicBezTo>
                    <a:cubicBezTo>
                      <a:pt x="24" y="193"/>
                      <a:pt x="24" y="193"/>
                      <a:pt x="24" y="193"/>
                    </a:cubicBezTo>
                    <a:cubicBezTo>
                      <a:pt x="24" y="200"/>
                      <a:pt x="30" y="205"/>
                      <a:pt x="36" y="205"/>
                    </a:cubicBezTo>
                    <a:cubicBezTo>
                      <a:pt x="43" y="205"/>
                      <a:pt x="48" y="200"/>
                      <a:pt x="48" y="193"/>
                    </a:cubicBezTo>
                    <a:cubicBezTo>
                      <a:pt x="48" y="123"/>
                      <a:pt x="48" y="123"/>
                      <a:pt x="48" y="123"/>
                    </a:cubicBezTo>
                    <a:cubicBezTo>
                      <a:pt x="48" y="123"/>
                      <a:pt x="48" y="123"/>
                      <a:pt x="48" y="123"/>
                    </a:cubicBezTo>
                    <a:cubicBezTo>
                      <a:pt x="49" y="123"/>
                      <a:pt x="50" y="123"/>
                      <a:pt x="50" y="123"/>
                    </a:cubicBezTo>
                    <a:cubicBezTo>
                      <a:pt x="51" y="123"/>
                      <a:pt x="52" y="123"/>
                      <a:pt x="53" y="123"/>
                    </a:cubicBezTo>
                    <a:cubicBezTo>
                      <a:pt x="53" y="123"/>
                      <a:pt x="53" y="123"/>
                      <a:pt x="53" y="123"/>
                    </a:cubicBezTo>
                    <a:cubicBezTo>
                      <a:pt x="53" y="193"/>
                      <a:pt x="53" y="193"/>
                      <a:pt x="53" y="193"/>
                    </a:cubicBezTo>
                    <a:cubicBezTo>
                      <a:pt x="53" y="200"/>
                      <a:pt x="58" y="205"/>
                      <a:pt x="65" y="205"/>
                    </a:cubicBezTo>
                    <a:cubicBezTo>
                      <a:pt x="71" y="205"/>
                      <a:pt x="77" y="200"/>
                      <a:pt x="77" y="193"/>
                    </a:cubicBezTo>
                    <a:cubicBezTo>
                      <a:pt x="77" y="96"/>
                      <a:pt x="77" y="96"/>
                      <a:pt x="77" y="96"/>
                    </a:cubicBezTo>
                    <a:cubicBezTo>
                      <a:pt x="77" y="96"/>
                      <a:pt x="77" y="96"/>
                      <a:pt x="77" y="96"/>
                    </a:cubicBezTo>
                    <a:cubicBezTo>
                      <a:pt x="77" y="53"/>
                      <a:pt x="77" y="53"/>
                      <a:pt x="77" y="53"/>
                    </a:cubicBezTo>
                    <a:cubicBezTo>
                      <a:pt x="82" y="53"/>
                      <a:pt x="82" y="53"/>
                      <a:pt x="82" y="53"/>
                    </a:cubicBezTo>
                    <a:cubicBezTo>
                      <a:pt x="82" y="53"/>
                      <a:pt x="82" y="53"/>
                      <a:pt x="82" y="53"/>
                    </a:cubicBezTo>
                    <a:cubicBezTo>
                      <a:pt x="106" y="53"/>
                      <a:pt x="106" y="53"/>
                      <a:pt x="106" y="53"/>
                    </a:cubicBezTo>
                    <a:cubicBezTo>
                      <a:pt x="106" y="53"/>
                      <a:pt x="106" y="53"/>
                      <a:pt x="106" y="53"/>
                    </a:cubicBezTo>
                    <a:cubicBezTo>
                      <a:pt x="107" y="53"/>
                      <a:pt x="107" y="53"/>
                      <a:pt x="107" y="53"/>
                    </a:cubicBezTo>
                    <a:cubicBezTo>
                      <a:pt x="113" y="53"/>
                      <a:pt x="117" y="49"/>
                      <a:pt x="117" y="43"/>
                    </a:cubicBezTo>
                    <a:cubicBezTo>
                      <a:pt x="117" y="43"/>
                      <a:pt x="117" y="19"/>
                      <a:pt x="117" y="12"/>
                    </a:cubicBezTo>
                    <a:cubicBezTo>
                      <a:pt x="117" y="12"/>
                      <a:pt x="117" y="12"/>
                      <a:pt x="117" y="12"/>
                    </a:cubicBezTo>
                    <a:lnTo>
                      <a:pt x="117" y="10"/>
                    </a:lnTo>
                    <a:close/>
                    <a:moveTo>
                      <a:pt x="47" y="42"/>
                    </a:moveTo>
                    <a:cubicBezTo>
                      <a:pt x="50" y="42"/>
                      <a:pt x="50" y="42"/>
                      <a:pt x="50" y="42"/>
                    </a:cubicBezTo>
                    <a:cubicBezTo>
                      <a:pt x="54" y="42"/>
                      <a:pt x="54" y="42"/>
                      <a:pt x="54" y="42"/>
                    </a:cubicBezTo>
                    <a:cubicBezTo>
                      <a:pt x="56" y="49"/>
                      <a:pt x="56" y="49"/>
                      <a:pt x="56" y="49"/>
                    </a:cubicBezTo>
                    <a:cubicBezTo>
                      <a:pt x="53" y="52"/>
                      <a:pt x="53" y="52"/>
                      <a:pt x="53" y="52"/>
                    </a:cubicBezTo>
                    <a:cubicBezTo>
                      <a:pt x="50" y="52"/>
                      <a:pt x="50" y="52"/>
                      <a:pt x="50" y="52"/>
                    </a:cubicBezTo>
                    <a:cubicBezTo>
                      <a:pt x="48" y="52"/>
                      <a:pt x="48" y="52"/>
                      <a:pt x="48" y="52"/>
                    </a:cubicBezTo>
                    <a:cubicBezTo>
                      <a:pt x="45" y="49"/>
                      <a:pt x="45" y="49"/>
                      <a:pt x="45" y="49"/>
                    </a:cubicBezTo>
                    <a:lnTo>
                      <a:pt x="47" y="42"/>
                    </a:lnTo>
                    <a:close/>
                    <a:moveTo>
                      <a:pt x="50" y="96"/>
                    </a:moveTo>
                    <a:cubicBezTo>
                      <a:pt x="44" y="83"/>
                      <a:pt x="44" y="83"/>
                      <a:pt x="44" y="83"/>
                    </a:cubicBezTo>
                    <a:cubicBezTo>
                      <a:pt x="48" y="53"/>
                      <a:pt x="48" y="53"/>
                      <a:pt x="48" y="53"/>
                    </a:cubicBezTo>
                    <a:cubicBezTo>
                      <a:pt x="50" y="53"/>
                      <a:pt x="50" y="53"/>
                      <a:pt x="50" y="53"/>
                    </a:cubicBezTo>
                    <a:cubicBezTo>
                      <a:pt x="50" y="53"/>
                      <a:pt x="50" y="53"/>
                      <a:pt x="50" y="53"/>
                    </a:cubicBezTo>
                    <a:cubicBezTo>
                      <a:pt x="53" y="53"/>
                      <a:pt x="53" y="53"/>
                      <a:pt x="53" y="53"/>
                    </a:cubicBezTo>
                    <a:cubicBezTo>
                      <a:pt x="57" y="83"/>
                      <a:pt x="57" y="83"/>
                      <a:pt x="57" y="83"/>
                    </a:cubicBezTo>
                    <a:lnTo>
                      <a:pt x="5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7" name="Group 6"/>
            <p:cNvGrpSpPr/>
            <p:nvPr/>
          </p:nvGrpSpPr>
          <p:grpSpPr>
            <a:xfrm>
              <a:off x="1149059" y="3744104"/>
              <a:ext cx="423188" cy="423188"/>
              <a:chOff x="5978526" y="4030663"/>
              <a:chExt cx="239713" cy="239713"/>
            </a:xfrm>
            <a:grpFill/>
          </p:grpSpPr>
          <p:sp>
            <p:nvSpPr>
              <p:cNvPr id="8" name="Freeform 424"/>
              <p:cNvSpPr>
                <a:spLocks/>
              </p:cNvSpPr>
              <p:nvPr/>
            </p:nvSpPr>
            <p:spPr bwMode="auto">
              <a:xfrm>
                <a:off x="6015038" y="4056063"/>
                <a:ext cx="26988" cy="26988"/>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9" name="Freeform 425"/>
              <p:cNvSpPr>
                <a:spLocks/>
              </p:cNvSpPr>
              <p:nvPr/>
            </p:nvSpPr>
            <p:spPr bwMode="auto">
              <a:xfrm>
                <a:off x="5978526" y="4135438"/>
                <a:ext cx="28575" cy="14288"/>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0" name="Freeform 426"/>
              <p:cNvSpPr>
                <a:spLocks/>
              </p:cNvSpPr>
              <p:nvPr/>
            </p:nvSpPr>
            <p:spPr bwMode="auto">
              <a:xfrm>
                <a:off x="6188076" y="4149725"/>
                <a:ext cx="30163" cy="1587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1" name="Freeform 427"/>
              <p:cNvSpPr>
                <a:spLocks/>
              </p:cNvSpPr>
              <p:nvPr/>
            </p:nvSpPr>
            <p:spPr bwMode="auto">
              <a:xfrm>
                <a:off x="6165851" y="4067175"/>
                <a:ext cx="25400" cy="26988"/>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2" name="Freeform 428"/>
              <p:cNvSpPr>
                <a:spLocks/>
              </p:cNvSpPr>
              <p:nvPr/>
            </p:nvSpPr>
            <p:spPr bwMode="auto">
              <a:xfrm>
                <a:off x="6097588" y="4030663"/>
                <a:ext cx="15875" cy="28575"/>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3" name="Freeform 429"/>
              <p:cNvSpPr>
                <a:spLocks noEditPoints="1"/>
              </p:cNvSpPr>
              <p:nvPr/>
            </p:nvSpPr>
            <p:spPr bwMode="auto">
              <a:xfrm>
                <a:off x="6037263" y="4089400"/>
                <a:ext cx="120650" cy="136525"/>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4" name="Freeform 430"/>
              <p:cNvSpPr>
                <a:spLocks/>
              </p:cNvSpPr>
              <p:nvPr/>
            </p:nvSpPr>
            <p:spPr bwMode="auto">
              <a:xfrm>
                <a:off x="6067426" y="4240213"/>
                <a:ext cx="60325" cy="30163"/>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spTree>
    <p:extLst>
      <p:ext uri="{BB962C8B-B14F-4D97-AF65-F5344CB8AC3E}">
        <p14:creationId xmlns:p14="http://schemas.microsoft.com/office/powerpoint/2010/main" val="340461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685800" y="1676400"/>
            <a:ext cx="3276600" cy="5287963"/>
          </a:xfrm>
        </p:spPr>
        <p:txBody>
          <a:bodyPr>
            <a:noAutofit/>
          </a:bodyPr>
          <a:lstStyle/>
          <a:p>
            <a:pPr eaLnBrk="1" hangingPunct="1">
              <a:lnSpc>
                <a:spcPct val="120000"/>
              </a:lnSpc>
              <a:spcBef>
                <a:spcPct val="0"/>
              </a:spcBef>
              <a:buClr>
                <a:schemeClr val="accent5"/>
              </a:buClr>
              <a:buFont typeface="Wingdings" panose="05000000000000000000" pitchFamily="2" charset="2"/>
              <a:buChar char="§"/>
              <a:tabLst>
                <a:tab pos="457200" algn="l"/>
                <a:tab pos="977900" algn="l"/>
                <a:tab pos="1143000" algn="l"/>
              </a:tabLst>
              <a:defRPr/>
            </a:pPr>
            <a:r>
              <a:rPr lang="en-US" altLang="en-US" sz="1800" dirty="0"/>
              <a:t>Increased </a:t>
            </a:r>
            <a:r>
              <a:rPr lang="en-US" altLang="en-US" sz="1800" b="1" dirty="0"/>
              <a:t>throughput</a:t>
            </a:r>
            <a:r>
              <a:rPr lang="en-US" altLang="en-US" sz="1800" dirty="0"/>
              <a:t> and </a:t>
            </a:r>
            <a:r>
              <a:rPr lang="en-US" altLang="en-US" sz="1800" b="1" dirty="0"/>
              <a:t>capacity</a:t>
            </a:r>
          </a:p>
          <a:p>
            <a:pPr eaLnBrk="1" hangingPunct="1">
              <a:lnSpc>
                <a:spcPct val="120000"/>
              </a:lnSpc>
              <a:spcBef>
                <a:spcPct val="0"/>
              </a:spcBef>
              <a:buClr>
                <a:schemeClr val="accent5"/>
              </a:buClr>
              <a:buFont typeface="Wingdings" panose="05000000000000000000" pitchFamily="2" charset="2"/>
              <a:buChar char="§"/>
              <a:tabLst>
                <a:tab pos="457200" algn="l"/>
                <a:tab pos="977900" algn="l"/>
                <a:tab pos="1143000" algn="l"/>
              </a:tabLst>
              <a:defRPr/>
            </a:pPr>
            <a:r>
              <a:rPr lang="en-US" altLang="en-US" sz="1800" b="1" dirty="0"/>
              <a:t>Better quality </a:t>
            </a:r>
            <a:r>
              <a:rPr lang="en-US" altLang="en-US" sz="1800" dirty="0"/>
              <a:t>from the start</a:t>
            </a:r>
          </a:p>
          <a:p>
            <a:pPr eaLnBrk="1" hangingPunct="1">
              <a:lnSpc>
                <a:spcPct val="120000"/>
              </a:lnSpc>
              <a:spcBef>
                <a:spcPct val="0"/>
              </a:spcBef>
              <a:buClr>
                <a:schemeClr val="accent5"/>
              </a:buClr>
              <a:buFont typeface="Wingdings" panose="05000000000000000000" pitchFamily="2" charset="2"/>
              <a:buChar char="§"/>
              <a:tabLst>
                <a:tab pos="457200" algn="l"/>
                <a:tab pos="977900" algn="l"/>
                <a:tab pos="1143000" algn="l"/>
              </a:tabLst>
              <a:defRPr/>
            </a:pPr>
            <a:r>
              <a:rPr lang="en-US" altLang="en-US" sz="1800" b="1" dirty="0"/>
              <a:t>Less management time in “the mud”</a:t>
            </a:r>
          </a:p>
          <a:p>
            <a:pPr lvl="1" eaLnBrk="1" hangingPunct="1">
              <a:lnSpc>
                <a:spcPct val="120000"/>
              </a:lnSpc>
              <a:spcBef>
                <a:spcPct val="0"/>
              </a:spcBef>
              <a:buClr>
                <a:schemeClr val="accent5"/>
              </a:buClr>
              <a:buFont typeface="Wingdings" panose="05000000000000000000" pitchFamily="2" charset="2"/>
              <a:buChar char="§"/>
              <a:tabLst>
                <a:tab pos="457200" algn="l"/>
                <a:tab pos="850900" algn="l"/>
                <a:tab pos="914400" algn="l"/>
              </a:tabLst>
              <a:defRPr/>
            </a:pPr>
            <a:r>
              <a:rPr lang="en-US" altLang="en-US" sz="1800" dirty="0"/>
              <a:t>Allows time for high level activities and identifying value-adding solutions </a:t>
            </a:r>
          </a:p>
          <a:p>
            <a:pPr eaLnBrk="1" hangingPunct="1">
              <a:lnSpc>
                <a:spcPct val="120000"/>
              </a:lnSpc>
              <a:spcBef>
                <a:spcPct val="0"/>
              </a:spcBef>
              <a:buClr>
                <a:schemeClr val="accent5"/>
              </a:buClr>
              <a:buFont typeface="Wingdings" panose="05000000000000000000" pitchFamily="2" charset="2"/>
              <a:buChar char="§"/>
              <a:tabLst>
                <a:tab pos="457200" algn="l"/>
                <a:tab pos="977900" algn="l"/>
                <a:tab pos="1143000" algn="l"/>
              </a:tabLst>
              <a:defRPr/>
            </a:pPr>
            <a:r>
              <a:rPr lang="en-US" altLang="en-US" sz="1800" dirty="0"/>
              <a:t>Increased </a:t>
            </a:r>
            <a:r>
              <a:rPr lang="en-US" altLang="en-US" sz="1800" b="1" dirty="0"/>
              <a:t>citizen service</a:t>
            </a:r>
            <a:r>
              <a:rPr lang="en-US" altLang="en-US" sz="1800" dirty="0"/>
              <a:t> and </a:t>
            </a:r>
            <a:r>
              <a:rPr lang="en-US" altLang="en-US" sz="1800" b="1" dirty="0"/>
              <a:t>satisfaction!</a:t>
            </a:r>
          </a:p>
          <a:p>
            <a:pPr eaLnBrk="1" hangingPunct="1">
              <a:lnSpc>
                <a:spcPct val="120000"/>
              </a:lnSpc>
              <a:spcBef>
                <a:spcPct val="0"/>
              </a:spcBef>
              <a:buClr>
                <a:schemeClr val="accent5"/>
              </a:buClr>
              <a:buFont typeface="Wingdings" panose="05000000000000000000" pitchFamily="2" charset="2"/>
              <a:buChar char="§"/>
              <a:tabLst>
                <a:tab pos="457200" algn="l"/>
                <a:tab pos="977900" algn="l"/>
                <a:tab pos="1143000" algn="l"/>
              </a:tabLst>
              <a:defRPr/>
            </a:pPr>
            <a:r>
              <a:rPr lang="en-US" altLang="en-US" sz="1800" b="1" dirty="0"/>
              <a:t>Decreased costs</a:t>
            </a:r>
          </a:p>
        </p:txBody>
      </p:sp>
      <p:sp>
        <p:nvSpPr>
          <p:cNvPr id="5" name="Title 3"/>
          <p:cNvSpPr>
            <a:spLocks noGrp="1"/>
          </p:cNvSpPr>
          <p:nvPr>
            <p:ph type="title"/>
          </p:nvPr>
        </p:nvSpPr>
        <p:spPr>
          <a:xfrm>
            <a:off x="457200" y="274638"/>
            <a:ext cx="8229600" cy="1143000"/>
          </a:xfrm>
        </p:spPr>
        <p:txBody>
          <a:bodyPr/>
          <a:lstStyle/>
          <a:p>
            <a:r>
              <a:rPr lang="en-US" dirty="0">
                <a:solidFill>
                  <a:srgbClr val="7CB059"/>
                </a:solidFill>
              </a:rPr>
              <a:t>Benefits of Implementation</a:t>
            </a:r>
          </a:p>
        </p:txBody>
      </p:sp>
      <p:sp>
        <p:nvSpPr>
          <p:cNvPr id="2" name="TextBox 1"/>
          <p:cNvSpPr txBox="1"/>
          <p:nvPr/>
        </p:nvSpPr>
        <p:spPr>
          <a:xfrm>
            <a:off x="4267200" y="3352800"/>
            <a:ext cx="4343400" cy="2064540"/>
          </a:xfrm>
          <a:prstGeom prst="rect">
            <a:avLst/>
          </a:prstGeom>
          <a:noFill/>
        </p:spPr>
        <p:txBody>
          <a:bodyPr wrap="square" rtlCol="0">
            <a:spAutoFit/>
          </a:bodyPr>
          <a:lstStyle/>
          <a:p>
            <a:pPr marL="342900" indent="-342900">
              <a:lnSpc>
                <a:spcPct val="120000"/>
              </a:lnSpc>
              <a:buClr>
                <a:schemeClr val="accent5"/>
              </a:buClr>
              <a:buFont typeface="Wingdings" panose="05000000000000000000" pitchFamily="2" charset="2"/>
              <a:buChar char="§"/>
              <a:tabLst>
                <a:tab pos="457200" algn="l"/>
                <a:tab pos="977900" algn="l"/>
                <a:tab pos="1143000" algn="l"/>
              </a:tabLst>
              <a:defRPr/>
            </a:pPr>
            <a:r>
              <a:rPr lang="en-US" altLang="en-US" sz="1800" b="0" dirty="0">
                <a:latin typeface="+mj-lt"/>
              </a:rPr>
              <a:t>Reduced</a:t>
            </a:r>
            <a:r>
              <a:rPr lang="en-US" altLang="en-US" sz="1800" dirty="0">
                <a:latin typeface="+mj-lt"/>
              </a:rPr>
              <a:t> turnaround time</a:t>
            </a:r>
          </a:p>
          <a:p>
            <a:pPr marL="342900" indent="-342900">
              <a:lnSpc>
                <a:spcPct val="120000"/>
              </a:lnSpc>
              <a:buClr>
                <a:schemeClr val="accent5"/>
              </a:buClr>
              <a:buFont typeface="Wingdings" panose="05000000000000000000" pitchFamily="2" charset="2"/>
              <a:buChar char="§"/>
              <a:tabLst>
                <a:tab pos="457200" algn="l"/>
                <a:tab pos="977900" algn="l"/>
                <a:tab pos="1143000" algn="l"/>
              </a:tabLst>
              <a:defRPr/>
            </a:pPr>
            <a:r>
              <a:rPr lang="en-US" altLang="en-US" sz="1800" b="0" dirty="0">
                <a:latin typeface="+mj-lt"/>
              </a:rPr>
              <a:t>Improved</a:t>
            </a:r>
            <a:r>
              <a:rPr lang="en-US" altLang="en-US" sz="1800" dirty="0">
                <a:latin typeface="+mj-lt"/>
              </a:rPr>
              <a:t> employee morale</a:t>
            </a:r>
          </a:p>
          <a:p>
            <a:pPr marL="342900" indent="-342900">
              <a:lnSpc>
                <a:spcPct val="120000"/>
              </a:lnSpc>
              <a:buClr>
                <a:schemeClr val="accent5"/>
              </a:buClr>
              <a:buFont typeface="Wingdings" panose="05000000000000000000" pitchFamily="2" charset="2"/>
              <a:buChar char="§"/>
              <a:tabLst>
                <a:tab pos="457200" algn="l"/>
                <a:tab pos="977900" algn="l"/>
                <a:tab pos="1143000" algn="l"/>
              </a:tabLst>
              <a:defRPr/>
            </a:pPr>
            <a:r>
              <a:rPr lang="en-US" altLang="en-US" sz="1800" dirty="0">
                <a:latin typeface="+mj-lt"/>
              </a:rPr>
              <a:t>Decreased overtime</a:t>
            </a:r>
          </a:p>
          <a:p>
            <a:pPr marL="342900" indent="-342900">
              <a:lnSpc>
                <a:spcPct val="120000"/>
              </a:lnSpc>
              <a:buClr>
                <a:schemeClr val="accent5"/>
              </a:buClr>
              <a:buFont typeface="Wingdings" panose="05000000000000000000" pitchFamily="2" charset="2"/>
              <a:buChar char="§"/>
              <a:tabLst>
                <a:tab pos="457200" algn="l"/>
                <a:tab pos="977900" algn="l"/>
                <a:tab pos="1143000" algn="l"/>
              </a:tabLst>
              <a:defRPr/>
            </a:pPr>
            <a:r>
              <a:rPr lang="en-US" altLang="en-US" sz="1800" b="0" dirty="0">
                <a:latin typeface="+mj-lt"/>
              </a:rPr>
              <a:t>Better</a:t>
            </a:r>
            <a:r>
              <a:rPr lang="en-US" altLang="en-US" sz="1800" dirty="0">
                <a:latin typeface="+mj-lt"/>
              </a:rPr>
              <a:t> inventory management</a:t>
            </a:r>
          </a:p>
          <a:p>
            <a:pPr marL="342900" indent="-342900">
              <a:lnSpc>
                <a:spcPct val="120000"/>
              </a:lnSpc>
              <a:buClr>
                <a:schemeClr val="accent5"/>
              </a:buClr>
              <a:buFont typeface="Wingdings" panose="05000000000000000000" pitchFamily="2" charset="2"/>
              <a:buChar char="§"/>
              <a:tabLst>
                <a:tab pos="457200" algn="l"/>
                <a:tab pos="977900" algn="l"/>
                <a:tab pos="1143000" algn="l"/>
              </a:tabLst>
              <a:defRPr/>
            </a:pPr>
            <a:r>
              <a:rPr lang="en-US" altLang="en-US" sz="1800" b="0" dirty="0">
                <a:latin typeface="+mj-lt"/>
              </a:rPr>
              <a:t>Improved </a:t>
            </a:r>
            <a:r>
              <a:rPr lang="en-US" altLang="en-US" sz="1800" dirty="0">
                <a:latin typeface="+mj-lt"/>
              </a:rPr>
              <a:t>communication</a:t>
            </a:r>
          </a:p>
          <a:p>
            <a:pPr marL="342900" indent="-342900">
              <a:lnSpc>
                <a:spcPct val="120000"/>
              </a:lnSpc>
              <a:buClr>
                <a:schemeClr val="accent5"/>
              </a:buClr>
              <a:buFont typeface="Wingdings" panose="05000000000000000000" pitchFamily="2" charset="2"/>
              <a:buChar char="§"/>
              <a:tabLst>
                <a:tab pos="457200" algn="l"/>
                <a:tab pos="977900" algn="l"/>
                <a:tab pos="1143000" algn="l"/>
              </a:tabLst>
              <a:defRPr/>
            </a:pPr>
            <a:r>
              <a:rPr lang="en-US" altLang="en-US" sz="1800" b="0" dirty="0">
                <a:latin typeface="+mj-lt"/>
              </a:rPr>
              <a:t>Better utilization of </a:t>
            </a:r>
            <a:r>
              <a:rPr lang="en-US" altLang="en-US" sz="1800" dirty="0">
                <a:latin typeface="+mj-lt"/>
              </a:rPr>
              <a:t>people’s talents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0487"/>
          <a:stretch/>
        </p:blipFill>
        <p:spPr>
          <a:xfrm>
            <a:off x="4648200" y="1143000"/>
            <a:ext cx="3505200" cy="20917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anim calcmode="lin" valueType="num">
                                      <p:cBhvr additive="base">
                                        <p:cTn id="11"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782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anim calcmode="lin" valueType="num">
                                      <p:cBhvr additive="base">
                                        <p:cTn id="15"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782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anim calcmode="lin" valueType="num">
                                      <p:cBhvr additive="base">
                                        <p:cTn id="19"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7827">
                                            <p:txEl>
                                              <p:pRg st="4" end="4"/>
                                            </p:txEl>
                                          </p:spTgt>
                                        </p:tgtEl>
                                        <p:attrNameLst>
                                          <p:attrName>style.visibility</p:attrName>
                                        </p:attrNameLst>
                                      </p:cBhvr>
                                      <p:to>
                                        <p:strVal val="visible"/>
                                      </p:to>
                                    </p:set>
                                    <p:anim calcmode="lin" valueType="num">
                                      <p:cBhvr additive="base">
                                        <p:cTn id="23"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782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7827">
                                            <p:txEl>
                                              <p:pRg st="5" end="5"/>
                                            </p:txEl>
                                          </p:spTgt>
                                        </p:tgtEl>
                                        <p:attrNameLst>
                                          <p:attrName>style.visibility</p:attrName>
                                        </p:attrNameLst>
                                      </p:cBhvr>
                                      <p:to>
                                        <p:strVal val="visible"/>
                                      </p:to>
                                    </p:set>
                                    <p:anim calcmode="lin" valueType="num">
                                      <p:cBhvr additive="base">
                                        <p:cTn id="27" dur="5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782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 calcmode="lin" valueType="num">
                                      <p:cBhvr additive="base">
                                        <p:cTn id="3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 calcmode="lin" valueType="num">
                                      <p:cBhvr additive="base">
                                        <p:cTn id="3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 calcmode="lin" valueType="num">
                                      <p:cBhvr additive="base">
                                        <p:cTn id="4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additive="base">
                                        <p:cTn id="4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 calcmode="lin" valueType="num">
                                      <p:cBhvr additive="base">
                                        <p:cTn id="5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1371600"/>
            <a:ext cx="7924800" cy="5029200"/>
          </a:xfrm>
        </p:spPr>
        <p:txBody>
          <a:bodyPr>
            <a:normAutofit/>
          </a:bodyPr>
          <a:lstStyle/>
          <a:p>
            <a:pPr eaLnBrk="1" hangingPunct="1">
              <a:lnSpc>
                <a:spcPct val="120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000" dirty="0">
                <a:cs typeface="Times New Roman" pitchFamily="18" charset="0"/>
              </a:rPr>
              <a:t>Document expectations and responsibilities at each level in the process.</a:t>
            </a:r>
          </a:p>
          <a:p>
            <a:pPr>
              <a:lnSpc>
                <a:spcPct val="120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000" dirty="0"/>
              <a:t>If used properly, each team member will be working towards the “Gold Standard” and will know exactly what to expect in their work product.</a:t>
            </a:r>
            <a:endParaRPr lang="en-US" altLang="en-US" sz="2000" dirty="0">
              <a:cs typeface="Times New Roman" pitchFamily="18" charset="0"/>
            </a:endParaRPr>
          </a:p>
          <a:p>
            <a:pPr eaLnBrk="1" hangingPunct="1">
              <a:lnSpc>
                <a:spcPct val="120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000" dirty="0">
                <a:cs typeface="Times New Roman" pitchFamily="18" charset="0"/>
              </a:rPr>
              <a:t>This includes technical and non-technical items.</a:t>
            </a:r>
          </a:p>
          <a:p>
            <a:pPr eaLnBrk="1" hangingPunct="1">
              <a:lnSpc>
                <a:spcPct val="120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000" dirty="0">
                <a:cs typeface="Times New Roman" pitchFamily="18" charset="0"/>
              </a:rPr>
              <a:t>Consider including metrics that help outline the success of each stage of the process.</a:t>
            </a:r>
          </a:p>
        </p:txBody>
      </p:sp>
      <p:pic>
        <p:nvPicPr>
          <p:cNvPr id="32769" name="Picture 1" descr="C:\Users\JohannaP\Desktop\post-grant-standards1.jpg"/>
          <p:cNvPicPr>
            <a:picLocks noChangeAspect="1" noChangeArrowheads="1"/>
          </p:cNvPicPr>
          <p:nvPr/>
        </p:nvPicPr>
        <p:blipFill>
          <a:blip r:embed="rId3" cstate="print"/>
          <a:srcRect t="34106" b="35749"/>
          <a:stretch>
            <a:fillRect/>
          </a:stretch>
        </p:blipFill>
        <p:spPr bwMode="auto">
          <a:xfrm>
            <a:off x="1828800" y="4191000"/>
            <a:ext cx="5257800" cy="911352"/>
          </a:xfrm>
          <a:prstGeom prst="rect">
            <a:avLst/>
          </a:prstGeom>
          <a:noFill/>
        </p:spPr>
      </p:pic>
      <p:sp>
        <p:nvSpPr>
          <p:cNvPr id="6" name="Title 3"/>
          <p:cNvSpPr>
            <a:spLocks noGrp="1"/>
          </p:cNvSpPr>
          <p:nvPr>
            <p:ph type="title"/>
          </p:nvPr>
        </p:nvSpPr>
        <p:spPr>
          <a:xfrm>
            <a:off x="457200" y="274638"/>
            <a:ext cx="8229600" cy="1143000"/>
          </a:xfrm>
        </p:spPr>
        <p:txBody>
          <a:bodyPr>
            <a:normAutofit/>
          </a:bodyPr>
          <a:lstStyle/>
          <a:p>
            <a:r>
              <a:rPr lang="en-US" dirty="0">
                <a:solidFill>
                  <a:srgbClr val="7CB059"/>
                </a:solidFill>
              </a:rPr>
              <a:t>Quick Checks - Summary</a:t>
            </a:r>
          </a:p>
        </p:txBody>
      </p:sp>
    </p:spTree>
    <p:extLst>
      <p:ext uri="{BB962C8B-B14F-4D97-AF65-F5344CB8AC3E}">
        <p14:creationId xmlns:p14="http://schemas.microsoft.com/office/powerpoint/2010/main" val="371341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1524000"/>
            <a:ext cx="5105400" cy="5029200"/>
          </a:xfrm>
        </p:spPr>
        <p:txBody>
          <a:bodyPr>
            <a:normAutofit/>
          </a:bodyPr>
          <a:lstStyle/>
          <a:p>
            <a:pPr eaLnBrk="1" hangingPunct="1">
              <a:lnSpc>
                <a:spcPct val="120000"/>
              </a:lnSpc>
              <a:spcBef>
                <a:spcPct val="0"/>
              </a:spcBef>
              <a:spcAft>
                <a:spcPts val="400"/>
              </a:spcAft>
              <a:buClr>
                <a:schemeClr val="accent5"/>
              </a:buClr>
              <a:buFont typeface="Wingdings" panose="05000000000000000000" pitchFamily="2" charset="2"/>
              <a:buChar char="§"/>
              <a:tabLst>
                <a:tab pos="457200" algn="l"/>
                <a:tab pos="977900" algn="l"/>
                <a:tab pos="1143000" algn="l"/>
              </a:tabLst>
            </a:pPr>
            <a:r>
              <a:rPr lang="en-US" altLang="en-US" sz="2000" dirty="0">
                <a:cs typeface="Times New Roman" pitchFamily="18" charset="0"/>
              </a:rPr>
              <a:t>Quick Checks help build </a:t>
            </a:r>
            <a:r>
              <a:rPr lang="en-US" altLang="en-US" sz="2000" b="1" i="1" dirty="0">
                <a:cs typeface="Times New Roman" pitchFamily="18" charset="0"/>
              </a:rPr>
              <a:t>consistency</a:t>
            </a:r>
            <a:r>
              <a:rPr lang="en-US" altLang="en-US" sz="2000" dirty="0">
                <a:cs typeface="Times New Roman" pitchFamily="18" charset="0"/>
              </a:rPr>
              <a:t> into </a:t>
            </a:r>
            <a:br>
              <a:rPr lang="en-US" altLang="en-US" sz="2000" dirty="0">
                <a:cs typeface="Times New Roman" pitchFamily="18" charset="0"/>
              </a:rPr>
            </a:br>
            <a:r>
              <a:rPr lang="en-US" altLang="en-US" sz="2000" dirty="0">
                <a:cs typeface="Times New Roman" pitchFamily="18" charset="0"/>
              </a:rPr>
              <a:t>the process at the various levels.</a:t>
            </a:r>
          </a:p>
          <a:p>
            <a:pPr eaLnBrk="1" hangingPunct="1">
              <a:lnSpc>
                <a:spcPct val="120000"/>
              </a:lnSpc>
              <a:spcBef>
                <a:spcPct val="0"/>
              </a:spcBef>
              <a:spcAft>
                <a:spcPts val="400"/>
              </a:spcAft>
              <a:buClr>
                <a:schemeClr val="accent5"/>
              </a:buClr>
              <a:buFont typeface="Wingdings" panose="05000000000000000000" pitchFamily="2" charset="2"/>
              <a:buChar char="§"/>
              <a:tabLst>
                <a:tab pos="457200" algn="l"/>
                <a:tab pos="977900" algn="l"/>
                <a:tab pos="1143000" algn="l"/>
              </a:tabLst>
            </a:pPr>
            <a:r>
              <a:rPr lang="en-US" altLang="en-US" sz="2000" dirty="0">
                <a:cs typeface="Times New Roman" pitchFamily="18" charset="0"/>
              </a:rPr>
              <a:t>Quick Checks help build </a:t>
            </a:r>
            <a:r>
              <a:rPr lang="en-US" altLang="en-US" sz="2000" b="1" i="1" dirty="0">
                <a:cs typeface="Times New Roman" pitchFamily="18" charset="0"/>
              </a:rPr>
              <a:t>quality</a:t>
            </a:r>
            <a:r>
              <a:rPr lang="en-US" altLang="en-US" sz="2000" i="1" dirty="0">
                <a:cs typeface="Times New Roman" pitchFamily="18" charset="0"/>
              </a:rPr>
              <a:t> </a:t>
            </a:r>
            <a:r>
              <a:rPr lang="en-US" altLang="en-US" sz="2000" dirty="0">
                <a:cs typeface="Times New Roman" pitchFamily="18" charset="0"/>
              </a:rPr>
              <a:t>into the process at all levels.</a:t>
            </a:r>
          </a:p>
          <a:p>
            <a:pPr>
              <a:lnSpc>
                <a:spcPct val="110000"/>
              </a:lnSpc>
              <a:spcBef>
                <a:spcPct val="0"/>
              </a:spcBef>
              <a:spcAft>
                <a:spcPts val="400"/>
              </a:spcAft>
              <a:buClr>
                <a:schemeClr val="accent5"/>
              </a:buClr>
              <a:buFont typeface="Wingdings" panose="05000000000000000000" pitchFamily="2" charset="2"/>
              <a:buChar char="§"/>
              <a:tabLst>
                <a:tab pos="457200" algn="l"/>
                <a:tab pos="977900" algn="l"/>
                <a:tab pos="1143000" algn="l"/>
              </a:tabLst>
            </a:pPr>
            <a:r>
              <a:rPr lang="en-US" altLang="en-US" sz="2000" b="1" dirty="0">
                <a:cs typeface="Times New Roman" pitchFamily="18" charset="0"/>
              </a:rPr>
              <a:t>Avoid the “hot potato syndrome” and get personnel at all levels to focus on providing only quality work to the next step.</a:t>
            </a:r>
          </a:p>
          <a:p>
            <a:pPr>
              <a:lnSpc>
                <a:spcPct val="110000"/>
              </a:lnSpc>
              <a:spcBef>
                <a:spcPct val="0"/>
              </a:spcBef>
              <a:spcAft>
                <a:spcPts val="400"/>
              </a:spcAft>
              <a:buClr>
                <a:schemeClr val="accent5"/>
              </a:buClr>
              <a:buFont typeface="Wingdings" panose="05000000000000000000" pitchFamily="2" charset="2"/>
              <a:buChar char="§"/>
              <a:tabLst>
                <a:tab pos="457200" algn="l"/>
                <a:tab pos="977900" algn="l"/>
                <a:tab pos="1143000" algn="l"/>
              </a:tabLst>
            </a:pPr>
            <a:r>
              <a:rPr lang="en-US" altLang="en-US" sz="2000" dirty="0">
                <a:cs typeface="Times New Roman" pitchFamily="18" charset="0"/>
              </a:rPr>
              <a:t>Set the expectations and watch personnel strive to meet it. Too often we just fail to set expectations.</a:t>
            </a:r>
          </a:p>
          <a:p>
            <a:pPr marL="228600" indent="-228600" eaLnBrk="1" hangingPunct="1">
              <a:lnSpc>
                <a:spcPct val="120000"/>
              </a:lnSpc>
              <a:spcBef>
                <a:spcPct val="0"/>
              </a:spcBef>
              <a:spcAft>
                <a:spcPts val="1200"/>
              </a:spcAft>
              <a:tabLst>
                <a:tab pos="457200" algn="l"/>
                <a:tab pos="977900" algn="l"/>
                <a:tab pos="1143000" algn="l"/>
              </a:tabLst>
            </a:pPr>
            <a:endParaRPr lang="en-US" altLang="en-US" sz="2000" dirty="0">
              <a:cs typeface="Times New Roman" pitchFamily="18" charset="0"/>
            </a:endParaRPr>
          </a:p>
          <a:p>
            <a:pPr marL="228600" indent="-228600" eaLnBrk="1" hangingPunct="1">
              <a:spcBef>
                <a:spcPct val="0"/>
              </a:spcBef>
              <a:spcAft>
                <a:spcPts val="1100"/>
              </a:spcAft>
              <a:buNone/>
              <a:tabLst>
                <a:tab pos="457200" algn="l"/>
                <a:tab pos="977900" algn="l"/>
                <a:tab pos="1143000" algn="l"/>
              </a:tabLst>
            </a:pPr>
            <a:endParaRPr lang="en-US" altLang="en-US" sz="2800" dirty="0">
              <a:cs typeface="Times New Roman" pitchFamily="18" charset="0"/>
            </a:endParaRPr>
          </a:p>
        </p:txBody>
      </p:sp>
      <p:sp>
        <p:nvSpPr>
          <p:cNvPr id="6" name="Title 3"/>
          <p:cNvSpPr>
            <a:spLocks noGrp="1"/>
          </p:cNvSpPr>
          <p:nvPr>
            <p:ph type="title"/>
          </p:nvPr>
        </p:nvSpPr>
        <p:spPr>
          <a:xfrm>
            <a:off x="457200" y="274638"/>
            <a:ext cx="8229600" cy="1143000"/>
          </a:xfrm>
        </p:spPr>
        <p:txBody>
          <a:bodyPr>
            <a:normAutofit/>
          </a:bodyPr>
          <a:lstStyle/>
          <a:p>
            <a:r>
              <a:rPr lang="en-US" dirty="0">
                <a:solidFill>
                  <a:srgbClr val="7CB059"/>
                </a:solidFill>
              </a:rPr>
              <a:t>Quick Checks - Summary</a:t>
            </a:r>
          </a:p>
        </p:txBody>
      </p:sp>
      <p:pic>
        <p:nvPicPr>
          <p:cNvPr id="3074" name="Picture 2" descr="http://blogs-images.forbes.com/rodgerdeanduncan/files/2014/09/excell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752600"/>
            <a:ext cx="2781700" cy="1855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4920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190500" y="1447800"/>
            <a:ext cx="5524500" cy="4800600"/>
          </a:xfrm>
        </p:spPr>
        <p:txBody>
          <a:bodyPr>
            <a:noAutofit/>
          </a:bodyPr>
          <a:lstStyle/>
          <a:p>
            <a:pPr marL="800100">
              <a:lnSpc>
                <a:spcPct val="114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200" dirty="0"/>
              <a:t>Eliminate non-value add activities</a:t>
            </a:r>
          </a:p>
          <a:p>
            <a:pPr marL="800100">
              <a:lnSpc>
                <a:spcPct val="114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200" dirty="0"/>
              <a:t>Level-load work responsibilities</a:t>
            </a:r>
          </a:p>
          <a:p>
            <a:pPr marL="800100">
              <a:lnSpc>
                <a:spcPct val="114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200" dirty="0"/>
              <a:t>Develop consistent work practices</a:t>
            </a:r>
          </a:p>
          <a:p>
            <a:pPr marL="800100">
              <a:lnSpc>
                <a:spcPct val="114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200" dirty="0"/>
              <a:t>Quality control before the bottleneck</a:t>
            </a:r>
          </a:p>
          <a:p>
            <a:pPr marL="800100">
              <a:lnSpc>
                <a:spcPct val="114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200" dirty="0"/>
              <a:t>Minimize re-work and loops</a:t>
            </a:r>
          </a:p>
          <a:p>
            <a:pPr marL="800100">
              <a:lnSpc>
                <a:spcPct val="114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200" dirty="0"/>
              <a:t>Avoid batch processing</a:t>
            </a:r>
          </a:p>
          <a:p>
            <a:pPr marL="800100">
              <a:lnSpc>
                <a:spcPct val="114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200" dirty="0"/>
              <a:t>Triage</a:t>
            </a:r>
          </a:p>
          <a:p>
            <a:pPr marL="800100">
              <a:lnSpc>
                <a:spcPct val="114000"/>
              </a:lnSpc>
              <a:spcBef>
                <a:spcPct val="0"/>
              </a:spcBef>
              <a:buClr>
                <a:schemeClr val="accent5"/>
              </a:buClr>
              <a:buFont typeface="Wingdings" panose="05000000000000000000" pitchFamily="2" charset="2"/>
              <a:buChar char="§"/>
              <a:tabLst>
                <a:tab pos="457200" algn="l"/>
                <a:tab pos="977900" algn="l"/>
                <a:tab pos="1143000" algn="l"/>
              </a:tabLst>
            </a:pPr>
            <a:r>
              <a:rPr lang="en-US" altLang="en-US" sz="2200" dirty="0"/>
              <a:t>Add resources</a:t>
            </a:r>
          </a:p>
          <a:p>
            <a:pPr marL="800100">
              <a:lnSpc>
                <a:spcPct val="114000"/>
              </a:lnSpc>
              <a:spcBef>
                <a:spcPct val="0"/>
              </a:spcBef>
              <a:tabLst>
                <a:tab pos="457200" algn="l"/>
                <a:tab pos="977900" algn="l"/>
                <a:tab pos="1143000" algn="l"/>
              </a:tabLst>
            </a:pPr>
            <a:endParaRPr lang="en-US" altLang="en-US" sz="2550" dirty="0"/>
          </a:p>
        </p:txBody>
      </p:sp>
      <p:pic>
        <p:nvPicPr>
          <p:cNvPr id="30724" name="Picture 4" descr="http://lessoninlife.com/images/bottleneck.jpg"/>
          <p:cNvPicPr>
            <a:picLocks noChangeAspect="1" noChangeArrowheads="1"/>
          </p:cNvPicPr>
          <p:nvPr/>
        </p:nvPicPr>
        <p:blipFill>
          <a:blip r:embed="rId3" cstate="print"/>
          <a:srcRect l="5333"/>
          <a:stretch>
            <a:fillRect/>
          </a:stretch>
        </p:blipFill>
        <p:spPr bwMode="auto">
          <a:xfrm>
            <a:off x="6096000" y="1676400"/>
            <a:ext cx="1872996" cy="2638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3"/>
          <p:cNvSpPr>
            <a:spLocks noGrp="1"/>
          </p:cNvSpPr>
          <p:nvPr>
            <p:ph type="title"/>
          </p:nvPr>
        </p:nvSpPr>
        <p:spPr>
          <a:xfrm>
            <a:off x="457200" y="274638"/>
            <a:ext cx="8229600" cy="1143000"/>
          </a:xfrm>
        </p:spPr>
        <p:txBody>
          <a:bodyPr>
            <a:normAutofit/>
          </a:bodyPr>
          <a:lstStyle/>
          <a:p>
            <a:r>
              <a:rPr lang="en-US" dirty="0">
                <a:solidFill>
                  <a:srgbClr val="7CB059"/>
                </a:solidFill>
              </a:rPr>
              <a:t>Ways to Bust the Bottlenecks</a:t>
            </a:r>
          </a:p>
        </p:txBody>
      </p:sp>
    </p:spTree>
    <p:extLst>
      <p:ext uri="{BB962C8B-B14F-4D97-AF65-F5344CB8AC3E}">
        <p14:creationId xmlns:p14="http://schemas.microsoft.com/office/powerpoint/2010/main" val="366586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down)">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down)">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wipe(down)">
                                      <p:cBhvr>
                                        <p:cTn id="17" dur="5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wipe(down)">
                                      <p:cBhvr>
                                        <p:cTn id="22" dur="500"/>
                                        <p:tgtEl>
                                          <p:spTgt spid="61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wipe(down)">
                                      <p:cBhvr>
                                        <p:cTn id="27" dur="500"/>
                                        <p:tgtEl>
                                          <p:spTgt spid="61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Effect transition="in" filter="wipe(down)">
                                      <p:cBhvr>
                                        <p:cTn id="32" dur="500"/>
                                        <p:tgtEl>
                                          <p:spTgt spid="614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1443">
                                            <p:txEl>
                                              <p:pRg st="6" end="6"/>
                                            </p:txEl>
                                          </p:spTgt>
                                        </p:tgtEl>
                                        <p:attrNameLst>
                                          <p:attrName>style.visibility</p:attrName>
                                        </p:attrNameLst>
                                      </p:cBhvr>
                                      <p:to>
                                        <p:strVal val="visible"/>
                                      </p:to>
                                    </p:set>
                                    <p:animEffect transition="in" filter="wipe(down)">
                                      <p:cBhvr>
                                        <p:cTn id="37" dur="500"/>
                                        <p:tgtEl>
                                          <p:spTgt spid="614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1443">
                                            <p:txEl>
                                              <p:pRg st="7" end="7"/>
                                            </p:txEl>
                                          </p:spTgt>
                                        </p:tgtEl>
                                        <p:attrNameLst>
                                          <p:attrName>style.visibility</p:attrName>
                                        </p:attrNameLst>
                                      </p:cBhvr>
                                      <p:to>
                                        <p:strVal val="visible"/>
                                      </p:to>
                                    </p:set>
                                    <p:animEffect transition="in" filter="wipe(down)">
                                      <p:cBhvr>
                                        <p:cTn id="42" dur="500"/>
                                        <p:tgtEl>
                                          <p:spTgt spid="61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533400" y="1600200"/>
            <a:ext cx="4724400" cy="4343400"/>
          </a:xfrm>
        </p:spPr>
        <p:txBody>
          <a:bodyPr>
            <a:normAutofit/>
          </a:bodyPr>
          <a:lstStyle/>
          <a:p>
            <a:pPr>
              <a:spcBef>
                <a:spcPts val="1200"/>
              </a:spcBef>
              <a:buClr>
                <a:schemeClr val="accent5"/>
              </a:buClr>
              <a:buFont typeface="Wingdings" panose="05000000000000000000" pitchFamily="2" charset="2"/>
              <a:buChar char="§"/>
            </a:pPr>
            <a:r>
              <a:rPr lang="en-US" sz="2000" b="1" dirty="0">
                <a:latin typeface="+mj-lt"/>
              </a:rPr>
              <a:t>3R’s – Right people, right roles, right time.</a:t>
            </a:r>
          </a:p>
          <a:p>
            <a:pPr>
              <a:spcBef>
                <a:spcPts val="1200"/>
              </a:spcBef>
              <a:buClr>
                <a:schemeClr val="accent5"/>
              </a:buClr>
              <a:buFont typeface="Wingdings" panose="05000000000000000000" pitchFamily="2" charset="2"/>
              <a:buChar char="§"/>
            </a:pPr>
            <a:r>
              <a:rPr lang="en-US" sz="2000" dirty="0">
                <a:latin typeface="+mj-lt"/>
              </a:rPr>
              <a:t>Without this you will most likely end up with bottlenecks because you will have higher level people performing way too much lower level work (and possibly vice versa).</a:t>
            </a:r>
          </a:p>
          <a:p>
            <a:pPr>
              <a:spcBef>
                <a:spcPts val="1200"/>
              </a:spcBef>
              <a:buClr>
                <a:schemeClr val="accent5"/>
              </a:buClr>
              <a:buFont typeface="Wingdings" panose="05000000000000000000" pitchFamily="2" charset="2"/>
              <a:buChar char="§"/>
            </a:pPr>
            <a:r>
              <a:rPr lang="en-US" sz="2000" dirty="0">
                <a:latin typeface="+mj-lt"/>
              </a:rPr>
              <a:t>It is important to shift workload to the level and expertise it’s most practically done at. </a:t>
            </a:r>
          </a:p>
          <a:p>
            <a:pPr>
              <a:spcBef>
                <a:spcPts val="1200"/>
              </a:spcBef>
              <a:buClr>
                <a:schemeClr val="accent5"/>
              </a:buClr>
              <a:buFont typeface="Wingdings" panose="05000000000000000000" pitchFamily="2" charset="2"/>
              <a:buChar char="§"/>
            </a:pPr>
            <a:r>
              <a:rPr lang="en-US" sz="2000" dirty="0">
                <a:latin typeface="+mj-lt"/>
              </a:rPr>
              <a:t>Match capabilities to the job.</a:t>
            </a:r>
          </a:p>
          <a:p>
            <a:endParaRPr lang="en-US" sz="3000" dirty="0">
              <a:latin typeface="+mj-lt"/>
            </a:endParaRPr>
          </a:p>
          <a:p>
            <a:endParaRPr lang="en-US" sz="3000" dirty="0">
              <a:latin typeface="+mj-lt"/>
            </a:endParaRPr>
          </a:p>
        </p:txBody>
      </p:sp>
      <p:sp>
        <p:nvSpPr>
          <p:cNvPr id="5" name="Title 3"/>
          <p:cNvSpPr>
            <a:spLocks noGrp="1"/>
          </p:cNvSpPr>
          <p:nvPr>
            <p:ph type="title"/>
          </p:nvPr>
        </p:nvSpPr>
        <p:spPr>
          <a:xfrm>
            <a:off x="457200" y="274638"/>
            <a:ext cx="8229600" cy="1143000"/>
          </a:xfrm>
        </p:spPr>
        <p:txBody>
          <a:bodyPr>
            <a:normAutofit/>
          </a:bodyPr>
          <a:lstStyle/>
          <a:p>
            <a:r>
              <a:rPr lang="en-US" dirty="0">
                <a:solidFill>
                  <a:srgbClr val="7CB059"/>
                </a:solidFill>
              </a:rPr>
              <a:t>Level Loading</a:t>
            </a:r>
          </a:p>
        </p:txBody>
      </p:sp>
      <p:pic>
        <p:nvPicPr>
          <p:cNvPr id="12290" name="Picture 2" descr="http://www.accountancyage.com/IMG/203/241203/people-pick-choose-headhunt-370x229.jpg?1417599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52600"/>
            <a:ext cx="3048000" cy="1886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2245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533400" y="1447800"/>
            <a:ext cx="5257800" cy="4724400"/>
          </a:xfrm>
        </p:spPr>
        <p:txBody>
          <a:bodyPr>
            <a:normAutofit/>
          </a:bodyPr>
          <a:lstStyle/>
          <a:p>
            <a:pPr>
              <a:spcBef>
                <a:spcPts val="1200"/>
              </a:spcBef>
              <a:buClr>
                <a:schemeClr val="accent5"/>
              </a:buClr>
              <a:buFont typeface="Wingdings" panose="05000000000000000000" pitchFamily="2" charset="2"/>
              <a:buChar char="§"/>
            </a:pPr>
            <a:r>
              <a:rPr lang="en-US" sz="1800" b="1" dirty="0"/>
              <a:t>While “managing the front door”, expectations</a:t>
            </a:r>
            <a:br>
              <a:rPr lang="en-US" sz="1800" b="1" dirty="0"/>
            </a:br>
            <a:r>
              <a:rPr lang="en-US" sz="1800" b="1" dirty="0"/>
              <a:t>are extremely effective in helping employees manage work load.</a:t>
            </a:r>
          </a:p>
          <a:p>
            <a:pPr>
              <a:spcBef>
                <a:spcPts val="1200"/>
              </a:spcBef>
              <a:buClr>
                <a:schemeClr val="accent5"/>
              </a:buClr>
              <a:buFont typeface="Wingdings" panose="05000000000000000000" pitchFamily="2" charset="2"/>
              <a:buChar char="§"/>
            </a:pPr>
            <a:r>
              <a:rPr lang="en-US" sz="1800" dirty="0"/>
              <a:t>Without setting these expectations, work tends to drag out. We begin to lose discipline. We think we still have plenty of time available until the deadline and it is easier to pick something else up.</a:t>
            </a:r>
          </a:p>
          <a:p>
            <a:pPr>
              <a:spcBef>
                <a:spcPts val="1200"/>
              </a:spcBef>
              <a:buClr>
                <a:schemeClr val="accent5"/>
              </a:buClr>
              <a:buFont typeface="Wingdings" panose="05000000000000000000" pitchFamily="2" charset="2"/>
              <a:buChar char="§"/>
            </a:pPr>
            <a:r>
              <a:rPr lang="en-US" sz="1800" dirty="0"/>
              <a:t>Setting time goals gives us an internal deadline to strive for – since it is human nature to procrastinate to a deadline.</a:t>
            </a:r>
          </a:p>
          <a:p>
            <a:pPr lvl="1">
              <a:spcBef>
                <a:spcPts val="1200"/>
              </a:spcBef>
              <a:buClr>
                <a:schemeClr val="accent5"/>
              </a:buClr>
              <a:buFont typeface="Wingdings" panose="05000000000000000000" pitchFamily="2" charset="2"/>
              <a:buChar char="§"/>
            </a:pPr>
            <a:r>
              <a:rPr lang="en-US" sz="1800" b="1" dirty="0"/>
              <a:t>It builds discipline.</a:t>
            </a:r>
          </a:p>
          <a:p>
            <a:endParaRPr lang="en-US" sz="3000" dirty="0"/>
          </a:p>
        </p:txBody>
      </p:sp>
      <p:sp>
        <p:nvSpPr>
          <p:cNvPr id="5" name="Title 3"/>
          <p:cNvSpPr>
            <a:spLocks noGrp="1"/>
          </p:cNvSpPr>
          <p:nvPr>
            <p:ph type="title"/>
          </p:nvPr>
        </p:nvSpPr>
        <p:spPr>
          <a:xfrm>
            <a:off x="457200" y="274638"/>
            <a:ext cx="8229600" cy="1143000"/>
          </a:xfrm>
        </p:spPr>
        <p:txBody>
          <a:bodyPr>
            <a:normAutofit/>
          </a:bodyPr>
          <a:lstStyle/>
          <a:p>
            <a:r>
              <a:rPr lang="en-US" dirty="0">
                <a:solidFill>
                  <a:srgbClr val="7CB059"/>
                </a:solidFill>
              </a:rPr>
              <a:t>Lead Time Goals</a:t>
            </a:r>
          </a:p>
        </p:txBody>
      </p:sp>
      <p:sp>
        <p:nvSpPr>
          <p:cNvPr id="2" name="AutoShape 4" descr="http://moodlecommons.org/file.php/54/Improvment%20Techniques/BIT%20Task6b.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moodlecommons.org/file.php/54/Improvment%20Techniques/BIT%20Task6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133600"/>
            <a:ext cx="2538413"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23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1524000"/>
            <a:ext cx="5257800" cy="4876800"/>
          </a:xfrm>
        </p:spPr>
        <p:txBody>
          <a:bodyPr>
            <a:normAutofit/>
          </a:bodyPr>
          <a:lstStyle/>
          <a:p>
            <a:pPr>
              <a:lnSpc>
                <a:spcPct val="110000"/>
              </a:lnSpc>
              <a:spcBef>
                <a:spcPts val="600"/>
              </a:spcBef>
              <a:buClr>
                <a:schemeClr val="accent5"/>
              </a:buClr>
              <a:buFont typeface="Wingdings" panose="05000000000000000000" pitchFamily="2" charset="2"/>
              <a:buChar char="§"/>
            </a:pPr>
            <a:r>
              <a:rPr lang="en-US" sz="2000" dirty="0"/>
              <a:t>Time goals help with project management because they </a:t>
            </a:r>
            <a:r>
              <a:rPr lang="en-US" sz="2000" b="1" dirty="0"/>
              <a:t>break up our steps and processes </a:t>
            </a:r>
            <a:r>
              <a:rPr lang="en-US" sz="2000" dirty="0"/>
              <a:t>into bite sized chunks.</a:t>
            </a:r>
          </a:p>
          <a:p>
            <a:pPr lvl="1">
              <a:lnSpc>
                <a:spcPct val="110000"/>
              </a:lnSpc>
              <a:spcBef>
                <a:spcPts val="600"/>
              </a:spcBef>
              <a:buClr>
                <a:schemeClr val="accent5"/>
              </a:buClr>
              <a:buFont typeface="Wingdings" panose="05000000000000000000" pitchFamily="2" charset="2"/>
              <a:buChar char="§"/>
            </a:pPr>
            <a:r>
              <a:rPr lang="en-US" sz="2000" dirty="0"/>
              <a:t>Each step has to hit their target for the project to be completed on time.</a:t>
            </a:r>
          </a:p>
          <a:p>
            <a:pPr>
              <a:lnSpc>
                <a:spcPct val="110000"/>
              </a:lnSpc>
              <a:spcBef>
                <a:spcPts val="600"/>
              </a:spcBef>
              <a:buClr>
                <a:schemeClr val="accent5"/>
              </a:buClr>
              <a:buFont typeface="Wingdings" panose="05000000000000000000" pitchFamily="2" charset="2"/>
              <a:buChar char="§"/>
            </a:pPr>
            <a:r>
              <a:rPr lang="en-US" sz="2000" dirty="0"/>
              <a:t>Effectively managing each project means we should be seeing </a:t>
            </a:r>
            <a:r>
              <a:rPr lang="en-US" sz="2000" b="1" dirty="0"/>
              <a:t>more completed projects </a:t>
            </a:r>
            <a:r>
              <a:rPr lang="en-US" sz="2000" dirty="0"/>
              <a:t>with less chaos.</a:t>
            </a:r>
          </a:p>
          <a:p>
            <a:pPr lvl="1">
              <a:lnSpc>
                <a:spcPct val="110000"/>
              </a:lnSpc>
              <a:spcBef>
                <a:spcPts val="600"/>
              </a:spcBef>
              <a:buClr>
                <a:schemeClr val="accent5"/>
              </a:buClr>
              <a:buFont typeface="Wingdings" panose="05000000000000000000" pitchFamily="2" charset="2"/>
              <a:buChar char="§"/>
            </a:pPr>
            <a:r>
              <a:rPr lang="en-US" sz="2000" dirty="0"/>
              <a:t>To make this happen each step needs to hit their time goal target.</a:t>
            </a:r>
          </a:p>
        </p:txBody>
      </p:sp>
      <p:sp>
        <p:nvSpPr>
          <p:cNvPr id="5" name="Title 3"/>
          <p:cNvSpPr>
            <a:spLocks noGrp="1"/>
          </p:cNvSpPr>
          <p:nvPr>
            <p:ph type="title"/>
          </p:nvPr>
        </p:nvSpPr>
        <p:spPr>
          <a:xfrm>
            <a:off x="457200" y="274638"/>
            <a:ext cx="7543800" cy="1143000"/>
          </a:xfrm>
        </p:spPr>
        <p:txBody>
          <a:bodyPr>
            <a:noAutofit/>
          </a:bodyPr>
          <a:lstStyle/>
          <a:p>
            <a:pPr>
              <a:lnSpc>
                <a:spcPct val="90000"/>
              </a:lnSpc>
            </a:pPr>
            <a:r>
              <a:rPr lang="en-US" dirty="0">
                <a:solidFill>
                  <a:srgbClr val="7CB059"/>
                </a:solidFill>
              </a:rPr>
              <a:t>Time Goals Help With Project Management</a:t>
            </a:r>
          </a:p>
        </p:txBody>
      </p:sp>
      <p:pic>
        <p:nvPicPr>
          <p:cNvPr id="2050" name="Picture 2" descr="http://www.industryweek.com/site-files/industryweek.com/files/imagecache/medium_img/uploads/2012/12/lessons-promo.jpg"/>
          <p:cNvPicPr>
            <a:picLocks noChangeAspect="1" noChangeArrowheads="1"/>
          </p:cNvPicPr>
          <p:nvPr/>
        </p:nvPicPr>
        <p:blipFill rotWithShape="1">
          <a:blip r:embed="rId3">
            <a:extLst>
              <a:ext uri="{28A0092B-C50C-407E-A947-70E740481C1C}">
                <a14:useLocalDpi xmlns:a14="http://schemas.microsoft.com/office/drawing/2010/main" val="0"/>
              </a:ext>
            </a:extLst>
          </a:blip>
          <a:srcRect l="20000" t="3637" r="21796"/>
          <a:stretch/>
        </p:blipFill>
        <p:spPr bwMode="auto">
          <a:xfrm>
            <a:off x="6096000" y="1717101"/>
            <a:ext cx="2404163" cy="2245299"/>
          </a:xfrm>
          <a:prstGeom prst="rect">
            <a:avLst/>
          </a:prstGeom>
          <a:noFill/>
          <a:effectLst>
            <a:reflection blurRad="6350" stA="52000" endA="300" endPos="17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92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57200" y="1600200"/>
            <a:ext cx="7924800" cy="5105400"/>
          </a:xfrm>
        </p:spPr>
        <p:txBody>
          <a:bodyPr>
            <a:normAutofit/>
          </a:bodyPr>
          <a:lstStyle/>
          <a:p>
            <a:pPr eaLnBrk="1" hangingPunct="1">
              <a:lnSpc>
                <a:spcPct val="110000"/>
              </a:lnSpc>
              <a:spcBef>
                <a:spcPts val="1200"/>
              </a:spcBef>
              <a:buClr>
                <a:schemeClr val="accent5"/>
              </a:buClr>
              <a:buFont typeface="Wingdings" panose="05000000000000000000" pitchFamily="2" charset="2"/>
              <a:buChar char="§"/>
            </a:pPr>
            <a:r>
              <a:rPr lang="en-US" sz="2000" b="1" dirty="0"/>
              <a:t>Quickly respond to external and internal customer phone calls and emails,</a:t>
            </a:r>
            <a:r>
              <a:rPr lang="en-US" sz="2000" dirty="0"/>
              <a:t> even if it is to set expectations for a later date.</a:t>
            </a:r>
          </a:p>
          <a:p>
            <a:pPr>
              <a:lnSpc>
                <a:spcPct val="110000"/>
              </a:lnSpc>
              <a:spcBef>
                <a:spcPts val="1200"/>
              </a:spcBef>
              <a:buClr>
                <a:schemeClr val="accent5"/>
              </a:buClr>
              <a:buFont typeface="Wingdings" panose="05000000000000000000" pitchFamily="2" charset="2"/>
              <a:buChar char="§"/>
            </a:pPr>
            <a:r>
              <a:rPr lang="en-US" sz="2000" b="1" dirty="0"/>
              <a:t>Start off each day tackling the most complex task or task you are dreading </a:t>
            </a:r>
            <a:r>
              <a:rPr lang="en-US" sz="2000" dirty="0"/>
              <a:t>(try doing this before you even open email). You are the most efficient first thing; get that done and watch your productivity that day soar!</a:t>
            </a:r>
          </a:p>
          <a:p>
            <a:pPr>
              <a:lnSpc>
                <a:spcPct val="110000"/>
              </a:lnSpc>
              <a:spcBef>
                <a:spcPts val="1200"/>
              </a:spcBef>
              <a:buClr>
                <a:schemeClr val="accent5"/>
              </a:buClr>
              <a:buFont typeface="Wingdings" panose="05000000000000000000" pitchFamily="2" charset="2"/>
              <a:buChar char="§"/>
            </a:pPr>
            <a:r>
              <a:rPr lang="en-US" sz="2000" dirty="0"/>
              <a:t>Utilize the </a:t>
            </a:r>
            <a:r>
              <a:rPr lang="en-US" sz="2000" b="1" dirty="0"/>
              <a:t>“3 Minute Rule” </a:t>
            </a:r>
            <a:r>
              <a:rPr lang="en-US" sz="2000" dirty="0"/>
              <a:t>to answer emails. When you are checking emails, if you can take care of the question/issue in 3 minutes or less, do it. If not, file it away and schedule a time to come back to it.</a:t>
            </a:r>
          </a:p>
          <a:p>
            <a:pPr eaLnBrk="1" hangingPunct="1"/>
            <a:endParaRPr lang="en-US" sz="2500" dirty="0">
              <a:latin typeface="Times New Roman" pitchFamily="18" charset="0"/>
            </a:endParaRPr>
          </a:p>
          <a:p>
            <a:pPr eaLnBrk="1" hangingPunct="1"/>
            <a:endParaRPr lang="en-US" sz="2500" dirty="0">
              <a:latin typeface="Times New Roman" pitchFamily="18" charset="0"/>
            </a:endParaRPr>
          </a:p>
          <a:p>
            <a:pPr eaLnBrk="1" hangingPunct="1"/>
            <a:endParaRPr lang="en-US" sz="2500" dirty="0">
              <a:latin typeface="Times New Roman" pitchFamily="18" charset="0"/>
            </a:endParaRPr>
          </a:p>
          <a:p>
            <a:pPr eaLnBrk="1" hangingPunct="1"/>
            <a:endParaRPr lang="en-US" sz="2500" dirty="0">
              <a:latin typeface="Times New Roman" pitchFamily="18" charset="0"/>
            </a:endParaRPr>
          </a:p>
          <a:p>
            <a:pPr lvl="1" eaLnBrk="1" hangingPunct="1"/>
            <a:endParaRPr lang="en-US" sz="2500" dirty="0"/>
          </a:p>
          <a:p>
            <a:pPr lvl="1" eaLnBrk="1" hangingPunct="1"/>
            <a:endParaRPr lang="en-US" sz="2500" dirty="0"/>
          </a:p>
        </p:txBody>
      </p:sp>
      <p:sp>
        <p:nvSpPr>
          <p:cNvPr id="5" name="Title 3"/>
          <p:cNvSpPr>
            <a:spLocks noGrp="1"/>
          </p:cNvSpPr>
          <p:nvPr>
            <p:ph type="title"/>
          </p:nvPr>
        </p:nvSpPr>
        <p:spPr>
          <a:xfrm>
            <a:off x="457200" y="274638"/>
            <a:ext cx="8077200" cy="1143000"/>
          </a:xfrm>
        </p:spPr>
        <p:txBody>
          <a:bodyPr>
            <a:noAutofit/>
          </a:bodyPr>
          <a:lstStyle/>
          <a:p>
            <a:pPr>
              <a:lnSpc>
                <a:spcPct val="90000"/>
              </a:lnSpc>
            </a:pPr>
            <a:r>
              <a:rPr lang="en-US" dirty="0">
                <a:solidFill>
                  <a:srgbClr val="7CB059"/>
                </a:solidFill>
              </a:rPr>
              <a:t>Individual Project Management Techniques</a:t>
            </a:r>
            <a:endParaRPr lang="en-US" sz="2800" dirty="0">
              <a:solidFill>
                <a:srgbClr val="7CB059"/>
              </a:solidFill>
            </a:endParaRPr>
          </a:p>
        </p:txBody>
      </p:sp>
    </p:spTree>
    <p:extLst>
      <p:ext uri="{BB962C8B-B14F-4D97-AF65-F5344CB8AC3E}">
        <p14:creationId xmlns:p14="http://schemas.microsoft.com/office/powerpoint/2010/main" val="54749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CB059"/>
                </a:solidFill>
              </a:rPr>
              <a:t>Questions</a:t>
            </a:r>
          </a:p>
        </p:txBody>
      </p:sp>
      <p:sp>
        <p:nvSpPr>
          <p:cNvPr id="3" name="Content Placeholder 2"/>
          <p:cNvSpPr>
            <a:spLocks noGrp="1"/>
          </p:cNvSpPr>
          <p:nvPr>
            <p:ph idx="1"/>
          </p:nvPr>
        </p:nvSpPr>
        <p:spPr/>
        <p:txBody>
          <a:bodyPr/>
          <a:lstStyle/>
          <a:p>
            <a:pPr marL="0" indent="0">
              <a:spcBef>
                <a:spcPts val="200"/>
              </a:spcBef>
              <a:buNone/>
            </a:pPr>
            <a:r>
              <a:rPr lang="en-US" sz="2400" b="1" dirty="0"/>
              <a:t>Mike Sibley, CPA</a:t>
            </a:r>
          </a:p>
          <a:p>
            <a:pPr marL="0" indent="0">
              <a:spcBef>
                <a:spcPts val="200"/>
              </a:spcBef>
              <a:buNone/>
            </a:pPr>
            <a:r>
              <a:rPr lang="en-US" sz="2400" dirty="0"/>
              <a:t>Partner</a:t>
            </a:r>
          </a:p>
          <a:p>
            <a:pPr marL="0" indent="0">
              <a:spcBef>
                <a:spcPts val="200"/>
              </a:spcBef>
              <a:spcAft>
                <a:spcPts val="1200"/>
              </a:spcAft>
              <a:buNone/>
            </a:pPr>
            <a:r>
              <a:rPr lang="en-US" sz="2400" dirty="0"/>
              <a:t>James Moore, CPAs</a:t>
            </a:r>
          </a:p>
          <a:p>
            <a:pPr marL="0" indent="0">
              <a:spcBef>
                <a:spcPts val="200"/>
              </a:spcBef>
              <a:buNone/>
            </a:pPr>
            <a:r>
              <a:rPr lang="en-US" sz="2000" dirty="0">
                <a:solidFill>
                  <a:srgbClr val="7CB059"/>
                </a:solidFill>
              </a:rPr>
              <a:t>      </a:t>
            </a:r>
            <a:r>
              <a:rPr lang="en-US" sz="2000" u="sng" dirty="0">
                <a:solidFill>
                  <a:srgbClr val="7CB059"/>
                </a:solidFill>
              </a:rPr>
              <a:t>www.jmco.com</a:t>
            </a:r>
            <a:endParaRPr lang="en-US" sz="2800" u="sng" dirty="0">
              <a:solidFill>
                <a:srgbClr val="7CB059"/>
              </a:solidFill>
            </a:endParaRPr>
          </a:p>
          <a:p>
            <a:pPr marL="0" indent="0">
              <a:spcBef>
                <a:spcPts val="200"/>
              </a:spcBef>
              <a:buNone/>
            </a:pPr>
            <a:r>
              <a:rPr lang="en-US" sz="2000" dirty="0">
                <a:solidFill>
                  <a:srgbClr val="7CB059"/>
                </a:solidFill>
              </a:rPr>
              <a:t>      </a:t>
            </a:r>
            <a:r>
              <a:rPr lang="en-US" sz="2000" u="sng" dirty="0">
                <a:solidFill>
                  <a:srgbClr val="7CB059"/>
                </a:solidFill>
              </a:rPr>
              <a:t>mike.sibley@jmco.com</a:t>
            </a:r>
          </a:p>
          <a:p>
            <a:pPr marL="0" indent="0">
              <a:spcBef>
                <a:spcPts val="200"/>
              </a:spcBef>
              <a:buNone/>
            </a:pPr>
            <a:r>
              <a:rPr lang="en-US" sz="2800" dirty="0"/>
              <a:t>    386.257.4100</a:t>
            </a:r>
          </a:p>
          <a:p>
            <a:pPr marL="0" indent="0">
              <a:spcBef>
                <a:spcPts val="200"/>
              </a:spcBef>
              <a:buNone/>
            </a:pPr>
            <a:r>
              <a:rPr lang="en-US" sz="2000" dirty="0">
                <a:solidFill>
                  <a:srgbClr val="7CB059"/>
                </a:solidFill>
              </a:rPr>
              <a:t>      </a:t>
            </a:r>
            <a:r>
              <a:rPr lang="en-US" sz="1600" u="sng" dirty="0">
                <a:solidFill>
                  <a:srgbClr val="7CB059"/>
                </a:solidFill>
              </a:rPr>
              <a:t>http://www.linkedin.com/in/mikesibleydaytonabeachcpa</a:t>
            </a:r>
          </a:p>
          <a:p>
            <a:pPr marL="0" indent="0">
              <a:spcBef>
                <a:spcPts val="200"/>
              </a:spcBef>
              <a:buNone/>
            </a:pPr>
            <a:endParaRPr lang="en-US" sz="1600" u="sng" dirty="0">
              <a:solidFill>
                <a:srgbClr val="7CB059"/>
              </a:solidFill>
            </a:endParaRPr>
          </a:p>
          <a:p>
            <a:pPr marL="0" indent="0">
              <a:spcBef>
                <a:spcPts val="200"/>
              </a:spcBef>
              <a:buNone/>
            </a:pPr>
            <a:r>
              <a:rPr lang="en-US" sz="2400" dirty="0">
                <a:solidFill>
                  <a:schemeClr val="tx1">
                    <a:lumMod val="85000"/>
                    <a:lumOff val="15000"/>
                  </a:schemeClr>
                </a:solidFill>
              </a:rPr>
              <a:t>Blog: </a:t>
            </a:r>
            <a:r>
              <a:rPr lang="en-US" sz="1600" u="sng" dirty="0">
                <a:solidFill>
                  <a:srgbClr val="7CB059"/>
                </a:solidFill>
              </a:rPr>
              <a:t>http://www.jmco.com/category/lean-six-sigma/</a:t>
            </a:r>
          </a:p>
          <a:p>
            <a:pPr marL="0" indent="0">
              <a:spcBef>
                <a:spcPts val="200"/>
              </a:spcBef>
              <a:buNone/>
            </a:pPr>
            <a:endParaRPr lang="en-US" sz="1600" u="sng" dirty="0">
              <a:solidFill>
                <a:srgbClr val="7CB059"/>
              </a:solidFill>
            </a:endParaRPr>
          </a:p>
          <a:p>
            <a:pPr marL="0" indent="0">
              <a:spcBef>
                <a:spcPts val="200"/>
              </a:spcBef>
              <a:buNone/>
            </a:pPr>
            <a:endParaRPr lang="en-US" sz="1600" u="sng" dirty="0">
              <a:solidFill>
                <a:srgbClr val="7CB059"/>
              </a:solidFill>
            </a:endParaRPr>
          </a:p>
          <a:p>
            <a:pPr marL="0" indent="0">
              <a:spcBef>
                <a:spcPts val="1200"/>
              </a:spcBef>
              <a:buNone/>
            </a:pPr>
            <a:endParaRPr lang="en-US" sz="1600" u="sng" dirty="0">
              <a:solidFill>
                <a:srgbClr val="7CB05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957184"/>
            <a:ext cx="2371198" cy="37578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30" y="4191000"/>
            <a:ext cx="248163" cy="25312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037" y="3769131"/>
            <a:ext cx="191550" cy="26946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r="81491"/>
          <a:stretch/>
        </p:blipFill>
        <p:spPr>
          <a:xfrm>
            <a:off x="6593325" y="2819400"/>
            <a:ext cx="1026675" cy="9906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3048000"/>
            <a:ext cx="256017" cy="256017"/>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3429000"/>
            <a:ext cx="256017" cy="167195"/>
          </a:xfrm>
          <a:prstGeom prst="rect">
            <a:avLst/>
          </a:prstGeom>
        </p:spPr>
      </p:pic>
    </p:spTree>
    <p:extLst>
      <p:ext uri="{BB962C8B-B14F-4D97-AF65-F5344CB8AC3E}">
        <p14:creationId xmlns:p14="http://schemas.microsoft.com/office/powerpoint/2010/main" val="329789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914400" y="1447800"/>
            <a:ext cx="4876797" cy="1371600"/>
          </a:xfrm>
        </p:spPr>
        <p:txBody>
          <a:bodyPr>
            <a:noAutofit/>
          </a:bodyPr>
          <a:lstStyle/>
          <a:p>
            <a:pPr marL="0" indent="0">
              <a:buNone/>
            </a:pPr>
            <a:r>
              <a:rPr lang="en-US" sz="1800" b="1" dirty="0"/>
              <a:t>Erie County, New York:</a:t>
            </a:r>
          </a:p>
          <a:p>
            <a:pPr>
              <a:spcBef>
                <a:spcPts val="0"/>
              </a:spcBef>
              <a:buClr>
                <a:schemeClr val="accent5"/>
              </a:buClr>
              <a:buFont typeface="Wingdings" panose="05000000000000000000" pitchFamily="2" charset="2"/>
              <a:buChar char="§"/>
            </a:pPr>
            <a:r>
              <a:rPr lang="en-US" sz="1800" dirty="0"/>
              <a:t>The first large county in the United States to implement Lean Six Sigma</a:t>
            </a:r>
          </a:p>
          <a:p>
            <a:pPr>
              <a:spcBef>
                <a:spcPts val="0"/>
              </a:spcBef>
              <a:buClr>
                <a:schemeClr val="accent5"/>
              </a:buClr>
              <a:buFont typeface="Wingdings" panose="05000000000000000000" pitchFamily="2" charset="2"/>
              <a:buChar char="§"/>
            </a:pPr>
            <a:r>
              <a:rPr lang="en-US" sz="1800" b="1" dirty="0">
                <a:solidFill>
                  <a:srgbClr val="7CB059"/>
                </a:solidFill>
              </a:rPr>
              <a:t>Saved $2.2 million in 2008</a:t>
            </a:r>
          </a:p>
        </p:txBody>
      </p:sp>
      <p:sp>
        <p:nvSpPr>
          <p:cNvPr id="5" name="Title 3"/>
          <p:cNvSpPr>
            <a:spLocks noGrp="1"/>
          </p:cNvSpPr>
          <p:nvPr>
            <p:ph type="title"/>
          </p:nvPr>
        </p:nvSpPr>
        <p:spPr>
          <a:xfrm>
            <a:off x="457200" y="274638"/>
            <a:ext cx="8229600" cy="1143000"/>
          </a:xfrm>
        </p:spPr>
        <p:txBody>
          <a:bodyPr/>
          <a:lstStyle/>
          <a:p>
            <a:r>
              <a:rPr lang="en-US" dirty="0">
                <a:solidFill>
                  <a:srgbClr val="7CB059"/>
                </a:solidFill>
              </a:rPr>
              <a:t>Benefits of Implementation</a:t>
            </a:r>
          </a:p>
        </p:txBody>
      </p:sp>
      <p:sp>
        <p:nvSpPr>
          <p:cNvPr id="6" name="Rectangle 3"/>
          <p:cNvSpPr>
            <a:spLocks noGrp="1" noChangeArrowheads="1"/>
          </p:cNvSpPr>
          <p:nvPr>
            <p:ph sz="half" idx="1"/>
          </p:nvPr>
        </p:nvSpPr>
        <p:spPr>
          <a:xfrm>
            <a:off x="914400" y="2743199"/>
            <a:ext cx="4953000" cy="4525963"/>
          </a:xfrm>
        </p:spPr>
        <p:txBody>
          <a:bodyPr>
            <a:noAutofit/>
          </a:bodyPr>
          <a:lstStyle/>
          <a:p>
            <a:pPr marL="0" indent="0">
              <a:spcBef>
                <a:spcPts val="0"/>
              </a:spcBef>
              <a:buNone/>
            </a:pPr>
            <a:r>
              <a:rPr lang="en-US" sz="1600" b="1" dirty="0"/>
              <a:t>County of McHenry, Illinois:</a:t>
            </a:r>
          </a:p>
          <a:p>
            <a:pPr>
              <a:spcBef>
                <a:spcPts val="0"/>
              </a:spcBef>
              <a:buClr>
                <a:schemeClr val="accent5"/>
              </a:buClr>
              <a:buFont typeface="Wingdings" panose="05000000000000000000" pitchFamily="2" charset="2"/>
              <a:buChar char="§"/>
            </a:pPr>
            <a:r>
              <a:rPr lang="en-US" sz="1600" dirty="0"/>
              <a:t>Used Lean for its development regulation processing</a:t>
            </a:r>
          </a:p>
          <a:p>
            <a:pPr>
              <a:spcBef>
                <a:spcPts val="0"/>
              </a:spcBef>
              <a:buClr>
                <a:schemeClr val="accent5"/>
              </a:buClr>
              <a:buFont typeface="Wingdings" panose="05000000000000000000" pitchFamily="2" charset="2"/>
              <a:buChar char="§"/>
            </a:pPr>
            <a:r>
              <a:rPr lang="en-US" sz="1600" b="1" dirty="0">
                <a:solidFill>
                  <a:srgbClr val="7CB059"/>
                </a:solidFill>
              </a:rPr>
              <a:t>Lean reduced internal processing time by 75% without requiring an investment in new technology</a:t>
            </a:r>
          </a:p>
        </p:txBody>
      </p:sp>
      <p:sp>
        <p:nvSpPr>
          <p:cNvPr id="8" name="Rectangle 3"/>
          <p:cNvSpPr>
            <a:spLocks noGrp="1" noChangeArrowheads="1"/>
          </p:cNvSpPr>
          <p:nvPr>
            <p:ph sz="half" idx="1"/>
          </p:nvPr>
        </p:nvSpPr>
        <p:spPr>
          <a:xfrm>
            <a:off x="990600" y="3886199"/>
            <a:ext cx="5105400" cy="4525963"/>
          </a:xfrm>
        </p:spPr>
        <p:txBody>
          <a:bodyPr>
            <a:noAutofit/>
          </a:bodyPr>
          <a:lstStyle/>
          <a:p>
            <a:pPr marL="0" indent="0">
              <a:spcBef>
                <a:spcPts val="1200"/>
              </a:spcBef>
              <a:buNone/>
            </a:pPr>
            <a:endParaRPr lang="en-US" sz="300" b="1" i="1" dirty="0">
              <a:solidFill>
                <a:srgbClr val="7CB059"/>
              </a:solidFill>
              <a:effectLst>
                <a:outerShdw blurRad="38100" dist="38100" dir="2700000" algn="tl">
                  <a:srgbClr val="000000">
                    <a:alpha val="43137"/>
                  </a:srgbClr>
                </a:outerShdw>
              </a:effectLst>
            </a:endParaRPr>
          </a:p>
          <a:p>
            <a:pPr marL="0" indent="0">
              <a:spcBef>
                <a:spcPts val="0"/>
              </a:spcBef>
              <a:buNone/>
            </a:pPr>
            <a:r>
              <a:rPr lang="en-US" sz="1600" b="1" dirty="0"/>
              <a:t>City of Conroe, Texas:</a:t>
            </a:r>
          </a:p>
          <a:p>
            <a:pPr>
              <a:spcBef>
                <a:spcPts val="0"/>
              </a:spcBef>
              <a:buClr>
                <a:schemeClr val="accent5"/>
              </a:buClr>
              <a:buFont typeface="Wingdings" panose="05000000000000000000" pitchFamily="2" charset="2"/>
              <a:buChar char="§"/>
            </a:pPr>
            <a:r>
              <a:rPr lang="en-US" sz="1600" dirty="0"/>
              <a:t>Wanted to imbed a Lean culture into the organization. Selected staff members were trained in Lean concepts.</a:t>
            </a:r>
          </a:p>
          <a:p>
            <a:pPr>
              <a:buClr>
                <a:schemeClr val="accent5"/>
              </a:buClr>
              <a:buFont typeface="Wingdings" panose="05000000000000000000" pitchFamily="2" charset="2"/>
              <a:buChar char="§"/>
            </a:pPr>
            <a:r>
              <a:rPr lang="en-US" sz="1600" b="1" dirty="0">
                <a:solidFill>
                  <a:srgbClr val="7CB059"/>
                </a:solidFill>
              </a:rPr>
              <a:t>$2 million in combined real-dollar savings in their $42 million general fund budget and $14.7 million enterprise fund budget</a:t>
            </a:r>
          </a:p>
        </p:txBody>
      </p:sp>
      <p:pic>
        <p:nvPicPr>
          <p:cNvPr id="3076" name="Picture 4" descr="http://www.sinfulvapor.us/wp-content/uploads/2014/05/cost-sav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14500"/>
            <a:ext cx="26289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67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95800"/>
            <a:ext cx="9144000" cy="1066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Rectangle 3"/>
          <p:cNvSpPr>
            <a:spLocks noGrp="1" noChangeArrowheads="1"/>
          </p:cNvSpPr>
          <p:nvPr>
            <p:ph idx="1"/>
          </p:nvPr>
        </p:nvSpPr>
        <p:spPr>
          <a:xfrm>
            <a:off x="304800" y="1676400"/>
            <a:ext cx="8229600" cy="3124200"/>
          </a:xfrm>
        </p:spPr>
        <p:txBody>
          <a:bodyPr vert="horz">
            <a:noAutofit/>
          </a:bodyPr>
          <a:lstStyle/>
          <a:p>
            <a:pPr marL="800100">
              <a:spcBef>
                <a:spcPct val="0"/>
              </a:spcBef>
              <a:spcAft>
                <a:spcPts val="600"/>
              </a:spcAft>
              <a:buClr>
                <a:schemeClr val="accent5"/>
              </a:buClr>
              <a:buFont typeface="Wingdings" panose="05000000000000000000" pitchFamily="2" charset="2"/>
              <a:buChar char="§"/>
              <a:tabLst>
                <a:tab pos="457200" algn="l"/>
                <a:tab pos="977900" algn="l"/>
                <a:tab pos="1143000" algn="l"/>
              </a:tabLst>
            </a:pPr>
            <a:r>
              <a:rPr lang="en-US" altLang="en-US" sz="2400" b="1" dirty="0"/>
              <a:t>Velocity!</a:t>
            </a:r>
          </a:p>
          <a:p>
            <a:pPr marL="1394460" lvl="2" indent="-342900">
              <a:spcBef>
                <a:spcPct val="0"/>
              </a:spcBef>
              <a:spcAft>
                <a:spcPts val="600"/>
              </a:spcAft>
              <a:buClr>
                <a:schemeClr val="accent5"/>
              </a:buClr>
              <a:buFont typeface="Wingdings" panose="05000000000000000000" pitchFamily="2" charset="2"/>
              <a:buChar char="§"/>
              <a:tabLst>
                <a:tab pos="457200" algn="l"/>
                <a:tab pos="977900" algn="l"/>
                <a:tab pos="1143000" algn="l"/>
              </a:tabLst>
            </a:pPr>
            <a:r>
              <a:rPr lang="en-US" altLang="en-US" dirty="0"/>
              <a:t>Efficiency</a:t>
            </a:r>
          </a:p>
          <a:p>
            <a:pPr marL="1394460" lvl="2" indent="-342900">
              <a:spcBef>
                <a:spcPct val="0"/>
              </a:spcBef>
              <a:spcAft>
                <a:spcPts val="600"/>
              </a:spcAft>
              <a:buClr>
                <a:schemeClr val="accent5"/>
              </a:buClr>
              <a:buFont typeface="Wingdings" panose="05000000000000000000" pitchFamily="2" charset="2"/>
              <a:buChar char="§"/>
              <a:tabLst>
                <a:tab pos="457200" algn="l"/>
                <a:tab pos="977900" algn="l"/>
                <a:tab pos="1143000" algn="l"/>
              </a:tabLst>
            </a:pPr>
            <a:r>
              <a:rPr lang="en-US" altLang="en-US" dirty="0"/>
              <a:t>Capacity</a:t>
            </a:r>
          </a:p>
          <a:p>
            <a:pPr marL="1394460" lvl="2" indent="-342900">
              <a:spcBef>
                <a:spcPct val="0"/>
              </a:spcBef>
              <a:spcAft>
                <a:spcPts val="600"/>
              </a:spcAft>
              <a:buClr>
                <a:schemeClr val="accent5"/>
              </a:buClr>
              <a:buFont typeface="Wingdings" panose="05000000000000000000" pitchFamily="2" charset="2"/>
              <a:buChar char="§"/>
              <a:tabLst>
                <a:tab pos="457200" algn="l"/>
                <a:tab pos="977900" algn="l"/>
                <a:tab pos="1143000" algn="l"/>
              </a:tabLst>
            </a:pPr>
            <a:r>
              <a:rPr lang="en-US" altLang="en-US" dirty="0"/>
              <a:t>Value</a:t>
            </a:r>
          </a:p>
          <a:p>
            <a:pPr marL="457200" indent="0">
              <a:spcBef>
                <a:spcPct val="0"/>
              </a:spcBef>
              <a:spcAft>
                <a:spcPts val="1100"/>
              </a:spcAft>
              <a:buNone/>
              <a:tabLst>
                <a:tab pos="457200" algn="l"/>
                <a:tab pos="977900" algn="l"/>
                <a:tab pos="1143000" algn="l"/>
              </a:tabLst>
            </a:pPr>
            <a:endParaRPr lang="en-US" altLang="en-US" sz="2600" dirty="0"/>
          </a:p>
          <a:p>
            <a:pPr marL="800100" lvl="1">
              <a:spcBef>
                <a:spcPct val="0"/>
              </a:spcBef>
              <a:spcAft>
                <a:spcPts val="1100"/>
              </a:spcAft>
              <a:buClr>
                <a:schemeClr val="accent2"/>
              </a:buClr>
              <a:tabLst>
                <a:tab pos="457200" algn="l"/>
                <a:tab pos="977900" algn="l"/>
                <a:tab pos="1143000" algn="l"/>
              </a:tabLst>
            </a:pPr>
            <a:endParaRPr lang="en-US" altLang="en-US" sz="2600" dirty="0"/>
          </a:p>
          <a:p>
            <a:pPr marL="800100">
              <a:spcBef>
                <a:spcPct val="0"/>
              </a:spcBef>
              <a:spcAft>
                <a:spcPts val="1100"/>
              </a:spcAft>
              <a:tabLst>
                <a:tab pos="457200" algn="l"/>
                <a:tab pos="977900" algn="l"/>
                <a:tab pos="1143000" algn="l"/>
              </a:tabLst>
            </a:pPr>
            <a:endParaRPr lang="en-US" altLang="en-US" sz="2600" dirty="0"/>
          </a:p>
        </p:txBody>
      </p:sp>
      <p:sp>
        <p:nvSpPr>
          <p:cNvPr id="8" name="Rectangle 7"/>
          <p:cNvSpPr/>
          <p:nvPr/>
        </p:nvSpPr>
        <p:spPr>
          <a:xfrm>
            <a:off x="1143000" y="4800600"/>
            <a:ext cx="7239000" cy="478272"/>
          </a:xfrm>
          <a:prstGeom prst="rect">
            <a:avLst/>
          </a:prstGeom>
        </p:spPr>
        <p:txBody>
          <a:bodyPr wrap="square">
            <a:spAutoFit/>
          </a:bodyPr>
          <a:lstStyle/>
          <a:p>
            <a:pPr>
              <a:lnSpc>
                <a:spcPct val="110000"/>
              </a:lnSpc>
              <a:spcAft>
                <a:spcPts val="0"/>
              </a:spcAft>
              <a:tabLst>
                <a:tab pos="457200" algn="l"/>
                <a:tab pos="977900" algn="l"/>
                <a:tab pos="1143000" algn="l"/>
              </a:tabLst>
            </a:pPr>
            <a:r>
              <a:rPr lang="en-US" altLang="en-US" sz="2400" i="1" dirty="0">
                <a:solidFill>
                  <a:schemeClr val="accent5"/>
                </a:solidFill>
                <a:effectLst>
                  <a:outerShdw blurRad="38100" dist="38100" dir="2700000" algn="tl">
                    <a:srgbClr val="000000">
                      <a:alpha val="43137"/>
                    </a:srgbClr>
                  </a:outerShdw>
                </a:effectLst>
                <a:latin typeface="+mj-lt"/>
              </a:rPr>
              <a:t>“Moving fast is not the same as going somewhere.”</a:t>
            </a:r>
          </a:p>
        </p:txBody>
      </p:sp>
      <p:sp>
        <p:nvSpPr>
          <p:cNvPr id="7" name="Title 3"/>
          <p:cNvSpPr>
            <a:spLocks noGrp="1"/>
          </p:cNvSpPr>
          <p:nvPr>
            <p:ph type="title"/>
          </p:nvPr>
        </p:nvSpPr>
        <p:spPr>
          <a:xfrm>
            <a:off x="457200" y="274638"/>
            <a:ext cx="8229600" cy="1143000"/>
          </a:xfrm>
        </p:spPr>
        <p:txBody>
          <a:bodyPr/>
          <a:lstStyle/>
          <a:p>
            <a:r>
              <a:rPr lang="en-US" dirty="0">
                <a:solidFill>
                  <a:srgbClr val="7CB059"/>
                </a:solidFill>
              </a:rPr>
              <a:t>What is Lean?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371600"/>
            <a:ext cx="4076700" cy="2717800"/>
          </a:xfrm>
          <a:prstGeom prst="roundRect">
            <a:avLst>
              <a:gd name="adj" fmla="val 8594"/>
            </a:avLst>
          </a:prstGeom>
          <a:solidFill>
            <a:srgbClr val="FFFFFF">
              <a:shade val="85000"/>
            </a:srgbClr>
          </a:solidFill>
          <a:ln>
            <a:noFill/>
          </a:ln>
          <a:effectLst>
            <a:reflection blurRad="12700" stA="38000" endPos="8000" dist="5000" dir="5400000" sy="-100000" algn="bl" rotWithShape="0"/>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6572" b="16452"/>
          <a:stretch/>
        </p:blipFill>
        <p:spPr>
          <a:xfrm>
            <a:off x="609600" y="4572000"/>
            <a:ext cx="502743" cy="923925"/>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6572" b="16452"/>
          <a:stretch/>
        </p:blipFill>
        <p:spPr>
          <a:xfrm>
            <a:off x="762000" y="4572000"/>
            <a:ext cx="502743" cy="92392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6572" b="16452"/>
          <a:stretch/>
        </p:blipFill>
        <p:spPr>
          <a:xfrm>
            <a:off x="457200" y="4572000"/>
            <a:ext cx="502743" cy="923925"/>
          </a:xfrm>
          <a:prstGeom prst="rect">
            <a:avLst/>
          </a:prstGeom>
        </p:spPr>
      </p:pic>
    </p:spTree>
    <p:extLst>
      <p:ext uri="{BB962C8B-B14F-4D97-AF65-F5344CB8AC3E}">
        <p14:creationId xmlns:p14="http://schemas.microsoft.com/office/powerpoint/2010/main" val="224367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4495800"/>
            <a:ext cx="9144000" cy="1066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Rectangle 3"/>
          <p:cNvSpPr>
            <a:spLocks noGrp="1" noChangeArrowheads="1"/>
          </p:cNvSpPr>
          <p:nvPr>
            <p:ph idx="1"/>
          </p:nvPr>
        </p:nvSpPr>
        <p:spPr>
          <a:xfrm>
            <a:off x="304800" y="1676400"/>
            <a:ext cx="8229600" cy="3124200"/>
          </a:xfrm>
        </p:spPr>
        <p:txBody>
          <a:bodyPr vert="horz">
            <a:noAutofit/>
          </a:bodyPr>
          <a:lstStyle/>
          <a:p>
            <a:pPr marL="800100">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sz="2400" b="1" dirty="0"/>
              <a:t>Quality!</a:t>
            </a:r>
          </a:p>
          <a:p>
            <a:pPr marL="1394460" lvl="2" indent="-342900">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dirty="0"/>
              <a:t>Consistency</a:t>
            </a:r>
          </a:p>
          <a:p>
            <a:pPr marL="1394460" lvl="2" indent="-342900">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dirty="0"/>
              <a:t>Capacity</a:t>
            </a:r>
          </a:p>
          <a:p>
            <a:pPr marL="1394460" lvl="2" indent="-342900">
              <a:spcBef>
                <a:spcPct val="0"/>
              </a:spcBef>
              <a:spcAft>
                <a:spcPts val="1100"/>
              </a:spcAft>
              <a:buClr>
                <a:schemeClr val="accent5"/>
              </a:buClr>
              <a:buFont typeface="Wingdings" panose="05000000000000000000" pitchFamily="2" charset="2"/>
              <a:buChar char="§"/>
              <a:tabLst>
                <a:tab pos="457200" algn="l"/>
                <a:tab pos="977900" algn="l"/>
                <a:tab pos="1143000" algn="l"/>
              </a:tabLst>
            </a:pPr>
            <a:r>
              <a:rPr lang="en-US" altLang="en-US" dirty="0"/>
              <a:t>Value</a:t>
            </a:r>
          </a:p>
          <a:p>
            <a:pPr marL="800100">
              <a:spcBef>
                <a:spcPct val="0"/>
              </a:spcBef>
              <a:spcAft>
                <a:spcPts val="1100"/>
              </a:spcAft>
              <a:tabLst>
                <a:tab pos="457200" algn="l"/>
                <a:tab pos="977900" algn="l"/>
                <a:tab pos="1143000" algn="l"/>
              </a:tabLst>
            </a:pPr>
            <a:endParaRPr lang="en-US" altLang="en-US" sz="2600" dirty="0"/>
          </a:p>
          <a:p>
            <a:pPr marL="800100" lvl="1">
              <a:spcBef>
                <a:spcPct val="0"/>
              </a:spcBef>
              <a:spcAft>
                <a:spcPts val="1100"/>
              </a:spcAft>
              <a:buClr>
                <a:schemeClr val="accent2"/>
              </a:buClr>
              <a:tabLst>
                <a:tab pos="457200" algn="l"/>
                <a:tab pos="977900" algn="l"/>
                <a:tab pos="1143000" algn="l"/>
              </a:tabLst>
            </a:pPr>
            <a:endParaRPr lang="en-US" altLang="en-US" sz="2600" dirty="0"/>
          </a:p>
          <a:p>
            <a:pPr marL="800100">
              <a:spcBef>
                <a:spcPct val="0"/>
              </a:spcBef>
              <a:spcAft>
                <a:spcPts val="1100"/>
              </a:spcAft>
              <a:tabLst>
                <a:tab pos="457200" algn="l"/>
                <a:tab pos="977900" algn="l"/>
                <a:tab pos="1143000" algn="l"/>
              </a:tabLst>
            </a:pPr>
            <a:endParaRPr lang="en-US" altLang="en-US" sz="2600" dirty="0"/>
          </a:p>
        </p:txBody>
      </p:sp>
      <p:sp>
        <p:nvSpPr>
          <p:cNvPr id="8" name="Rectangle 7"/>
          <p:cNvSpPr/>
          <p:nvPr/>
        </p:nvSpPr>
        <p:spPr>
          <a:xfrm>
            <a:off x="1295400" y="4655403"/>
            <a:ext cx="6858000" cy="830997"/>
          </a:xfrm>
          <a:prstGeom prst="rect">
            <a:avLst/>
          </a:prstGeom>
        </p:spPr>
        <p:txBody>
          <a:bodyPr wrap="square">
            <a:spAutoFit/>
          </a:bodyPr>
          <a:lstStyle/>
          <a:p>
            <a:pPr indent="-228600">
              <a:spcAft>
                <a:spcPts val="1600"/>
              </a:spcAft>
              <a:tabLst>
                <a:tab pos="457200" algn="l"/>
                <a:tab pos="977900" algn="l"/>
                <a:tab pos="1143000" algn="l"/>
              </a:tabLst>
            </a:pPr>
            <a:r>
              <a:rPr lang="en-US" altLang="en-US" sz="2400" i="1" dirty="0">
                <a:solidFill>
                  <a:schemeClr val="accent5"/>
                </a:solidFill>
                <a:effectLst>
                  <a:outerShdw blurRad="38100" dist="38100" dir="2700000" algn="tl">
                    <a:srgbClr val="000000">
                      <a:alpha val="43137"/>
                    </a:srgbClr>
                  </a:outerShdw>
                </a:effectLst>
                <a:latin typeface="+mj-lt"/>
              </a:rPr>
              <a:t>“There’s never time to do a job right, but always time to do it over.”</a:t>
            </a:r>
          </a:p>
        </p:txBody>
      </p:sp>
      <p:sp>
        <p:nvSpPr>
          <p:cNvPr id="7" name="Title 3"/>
          <p:cNvSpPr>
            <a:spLocks noGrp="1"/>
          </p:cNvSpPr>
          <p:nvPr>
            <p:ph type="title"/>
          </p:nvPr>
        </p:nvSpPr>
        <p:spPr>
          <a:xfrm>
            <a:off x="457200" y="274638"/>
            <a:ext cx="8229600" cy="1143000"/>
          </a:xfrm>
        </p:spPr>
        <p:txBody>
          <a:bodyPr/>
          <a:lstStyle/>
          <a:p>
            <a:r>
              <a:rPr lang="en-US" dirty="0">
                <a:solidFill>
                  <a:srgbClr val="7CB059"/>
                </a:solidFill>
              </a:rPr>
              <a:t>What is Six Sigma?</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16572" b="16452"/>
          <a:stretch/>
        </p:blipFill>
        <p:spPr>
          <a:xfrm>
            <a:off x="762000" y="4572000"/>
            <a:ext cx="502743" cy="923925"/>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16572" b="16452"/>
          <a:stretch/>
        </p:blipFill>
        <p:spPr>
          <a:xfrm>
            <a:off x="457200" y="4572000"/>
            <a:ext cx="502743" cy="92392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16572" b="16452"/>
          <a:stretch/>
        </p:blipFill>
        <p:spPr>
          <a:xfrm>
            <a:off x="609600" y="4572000"/>
            <a:ext cx="502743" cy="92392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5825" y="1190625"/>
            <a:ext cx="3276600" cy="3276600"/>
          </a:xfrm>
          <a:prstGeom prst="rect">
            <a:avLst/>
          </a:prstGeom>
        </p:spPr>
      </p:pic>
    </p:spTree>
    <p:extLst>
      <p:ext uri="{BB962C8B-B14F-4D97-AF65-F5344CB8AC3E}">
        <p14:creationId xmlns:p14="http://schemas.microsoft.com/office/powerpoint/2010/main" val="13558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goleansixsigma.com/wp-content/uploads/2012/02/infographic_whatisless2.png"/>
          <p:cNvPicPr>
            <a:picLocks noChangeAspect="1" noChangeArrowheads="1"/>
          </p:cNvPicPr>
          <p:nvPr/>
        </p:nvPicPr>
        <p:blipFill>
          <a:blip r:embed="rId3" cstate="print"/>
          <a:srcRect t="17297" b="15676"/>
          <a:stretch>
            <a:fillRect/>
          </a:stretch>
        </p:blipFill>
        <p:spPr bwMode="auto">
          <a:xfrm>
            <a:off x="838200" y="2133600"/>
            <a:ext cx="7177788" cy="2133600"/>
          </a:xfrm>
          <a:prstGeom prst="rect">
            <a:avLst/>
          </a:prstGeom>
          <a:noFill/>
        </p:spPr>
      </p:pic>
      <p:sp>
        <p:nvSpPr>
          <p:cNvPr id="5" name="Title 3"/>
          <p:cNvSpPr>
            <a:spLocks noGrp="1"/>
          </p:cNvSpPr>
          <p:nvPr>
            <p:ph type="title"/>
          </p:nvPr>
        </p:nvSpPr>
        <p:spPr>
          <a:xfrm>
            <a:off x="457200" y="274638"/>
            <a:ext cx="8229600" cy="1143000"/>
          </a:xfrm>
        </p:spPr>
        <p:txBody>
          <a:bodyPr/>
          <a:lstStyle/>
          <a:p>
            <a:r>
              <a:rPr lang="en-US" dirty="0">
                <a:solidFill>
                  <a:srgbClr val="7CB059"/>
                </a:solidFill>
              </a:rPr>
              <a:t>What is Lean Six Sigma?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ttp://idyeah.com/blog/wp-content/uploads/2012/02/eliminate.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3564"/>
          <a:stretch/>
        </p:blipFill>
        <p:spPr bwMode="auto">
          <a:xfrm>
            <a:off x="1533525" y="1447800"/>
            <a:ext cx="3214688" cy="19757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4" descr="http://www.tekara.com/wp-content/uploads/2013/12/communic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614198"/>
            <a:ext cx="2813323" cy="18667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descr="http://www.pardot.com/wp-content/uploads/2012/05/Culture1.jpg"/>
          <p:cNvPicPr>
            <a:picLocks noChangeAspect="1" noChangeArrowheads="1"/>
          </p:cNvPicPr>
          <p:nvPr/>
        </p:nvPicPr>
        <p:blipFill rotWithShape="1">
          <a:blip r:embed="rId5">
            <a:extLst>
              <a:ext uri="{28A0092B-C50C-407E-A947-70E740481C1C}">
                <a14:useLocalDpi xmlns:a14="http://schemas.microsoft.com/office/drawing/2010/main" val="0"/>
              </a:ext>
            </a:extLst>
          </a:blip>
          <a:srcRect r="6787"/>
          <a:stretch/>
        </p:blipFill>
        <p:spPr bwMode="auto">
          <a:xfrm>
            <a:off x="1371600" y="3614198"/>
            <a:ext cx="3376545" cy="15878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2" descr="https://c2.staticflickr.com/8/7016/6629012991_c31e17fc2d_z.jpg"/>
          <p:cNvPicPr>
            <a:picLocks noChangeAspect="1" noChangeArrowheads="1"/>
          </p:cNvPicPr>
          <p:nvPr/>
        </p:nvPicPr>
        <p:blipFill rotWithShape="1">
          <a:blip r:embed="rId6">
            <a:extLst>
              <a:ext uri="{28A0092B-C50C-407E-A947-70E740481C1C}">
                <a14:useLocalDpi xmlns:a14="http://schemas.microsoft.com/office/drawing/2010/main" val="0"/>
              </a:ext>
            </a:extLst>
          </a:blip>
          <a:srcRect l="17027" t="18135" r="18271" b="16493"/>
          <a:stretch/>
        </p:blipFill>
        <p:spPr bwMode="auto">
          <a:xfrm>
            <a:off x="5038725" y="1667701"/>
            <a:ext cx="1813198" cy="18320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a:spLocks noGrp="1"/>
          </p:cNvSpPr>
          <p:nvPr>
            <p:ph type="title"/>
          </p:nvPr>
        </p:nvSpPr>
        <p:spPr>
          <a:xfrm>
            <a:off x="457200" y="274638"/>
            <a:ext cx="8229600" cy="1143000"/>
          </a:xfrm>
        </p:spPr>
        <p:txBody>
          <a:bodyPr/>
          <a:lstStyle/>
          <a:p>
            <a:r>
              <a:rPr lang="en-US" dirty="0">
                <a:solidFill>
                  <a:srgbClr val="7CB059"/>
                </a:solidFill>
              </a:rPr>
              <a:t>What Lean Six Sigma Is</a:t>
            </a:r>
          </a:p>
        </p:txBody>
      </p:sp>
    </p:spTree>
    <p:extLst>
      <p:ext uri="{BB962C8B-B14F-4D97-AF65-F5344CB8AC3E}">
        <p14:creationId xmlns:p14="http://schemas.microsoft.com/office/powerpoint/2010/main" val="154645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8627</TotalTime>
  <Words>3320</Words>
  <Application>Microsoft Office PowerPoint</Application>
  <PresentationFormat>On-screen Show (4:3)</PresentationFormat>
  <Paragraphs>678</Paragraphs>
  <Slides>47</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ＭＳ Ｐゴシック</vt:lpstr>
      <vt:lpstr>Arial</vt:lpstr>
      <vt:lpstr>Arial Narrow</vt:lpstr>
      <vt:lpstr>Calibri</vt:lpstr>
      <vt:lpstr>Myriad Pro Cond</vt:lpstr>
      <vt:lpstr>Tahoma</vt:lpstr>
      <vt:lpstr>Times New Roman</vt:lpstr>
      <vt:lpstr>Verdana</vt:lpstr>
      <vt:lpstr>Wingdings</vt:lpstr>
      <vt:lpstr>Office Theme</vt:lpstr>
      <vt:lpstr>PowerPoint Presentation</vt:lpstr>
      <vt:lpstr>Agenda</vt:lpstr>
      <vt:lpstr>What is the Goal?</vt:lpstr>
      <vt:lpstr>Benefits of Implementation</vt:lpstr>
      <vt:lpstr>Benefits of Implementation</vt:lpstr>
      <vt:lpstr>What is Lean?</vt:lpstr>
      <vt:lpstr>What is Six Sigma?</vt:lpstr>
      <vt:lpstr>What is Lean Six Sigma?</vt:lpstr>
      <vt:lpstr>What Lean Six Sigma Is</vt:lpstr>
      <vt:lpstr>What Lean Six Sigma Is Not</vt:lpstr>
      <vt:lpstr>Powerful Model for Process Improvement</vt:lpstr>
      <vt:lpstr>Cross-Functional Team</vt:lpstr>
      <vt:lpstr>Securing Buy-In</vt:lpstr>
      <vt:lpstr>Lean Simulation</vt:lpstr>
      <vt:lpstr>Lean Simulation Instructions</vt:lpstr>
      <vt:lpstr>Exercise 1</vt:lpstr>
      <vt:lpstr>Exercise 2</vt:lpstr>
      <vt:lpstr>Exercise 3</vt:lpstr>
      <vt:lpstr>Lean Simulation</vt:lpstr>
      <vt:lpstr>5 Principles of Lean</vt:lpstr>
      <vt:lpstr>The Voice of the Customer</vt:lpstr>
      <vt:lpstr>9 Categories of Waste in Processes</vt:lpstr>
      <vt:lpstr>DEFECTS</vt:lpstr>
      <vt:lpstr>OVERPRODUCTION</vt:lpstr>
      <vt:lpstr>WAITING</vt:lpstr>
      <vt:lpstr>NOT UTILIZING PEOPLE’S TALENTS</vt:lpstr>
      <vt:lpstr>TRANSPORTING </vt:lpstr>
      <vt:lpstr>INVENTORY </vt:lpstr>
      <vt:lpstr>MOTION</vt:lpstr>
      <vt:lpstr>EXCESS PROCESSING</vt:lpstr>
      <vt:lpstr>ATTITUDE</vt:lpstr>
      <vt:lpstr>Symptoms of Inefficiency</vt:lpstr>
      <vt:lpstr>Where is Waste in Your Processes?</vt:lpstr>
      <vt:lpstr>Where Do You Start?</vt:lpstr>
      <vt:lpstr>Where Do You Start?</vt:lpstr>
      <vt:lpstr>Value Stream Map</vt:lpstr>
      <vt:lpstr>Cause &amp; Effect</vt:lpstr>
      <vt:lpstr>Lean Practices in Action</vt:lpstr>
      <vt:lpstr>What is “Managing the Front Door”?</vt:lpstr>
      <vt:lpstr>Quick Checks - Summary</vt:lpstr>
      <vt:lpstr>Quick Checks - Summary</vt:lpstr>
      <vt:lpstr>Ways to Bust the Bottlenecks</vt:lpstr>
      <vt:lpstr>Level Loading</vt:lpstr>
      <vt:lpstr>Lead Time Goals</vt:lpstr>
      <vt:lpstr>Time Goals Help With Project Management</vt:lpstr>
      <vt:lpstr>Individual Project Management Techniques</vt:lpstr>
      <vt:lpstr>Questions</vt:lpstr>
    </vt:vector>
  </TitlesOfParts>
  <Company>Lynn Shimko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Shimko</dc:creator>
  <cp:lastModifiedBy>Karen Pastula</cp:lastModifiedBy>
  <cp:revision>1022</cp:revision>
  <cp:lastPrinted>2014-11-13T18:39:23Z</cp:lastPrinted>
  <dcterms:created xsi:type="dcterms:W3CDTF">2008-03-07T15:49:45Z</dcterms:created>
  <dcterms:modified xsi:type="dcterms:W3CDTF">2017-01-11T20:34:34Z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bName">
    <vt:lpwstr>Training materials</vt:lpwstr>
  </property>
  <property fmtid="{D5CDD505-2E9C-101B-9397-08002B2CF9AE}" pid="3" name="tabIndex">
    <vt:lpwstr>G85</vt:lpwstr>
  </property>
  <property fmtid="{D5CDD505-2E9C-101B-9397-08002B2CF9AE}" pid="4" name="workpaperIndex">
    <vt:lpwstr>G85-00</vt:lpwstr>
  </property>
</Properties>
</file>