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302" r:id="rId6"/>
    <p:sldId id="261" r:id="rId7"/>
    <p:sldId id="263" r:id="rId8"/>
    <p:sldId id="265" r:id="rId9"/>
    <p:sldId id="266" r:id="rId10"/>
    <p:sldId id="305" r:id="rId11"/>
    <p:sldId id="268" r:id="rId12"/>
    <p:sldId id="269" r:id="rId13"/>
    <p:sldId id="270" r:id="rId14"/>
    <p:sldId id="271" r:id="rId15"/>
    <p:sldId id="267" r:id="rId16"/>
    <p:sldId id="278" r:id="rId17"/>
    <p:sldId id="308" r:id="rId18"/>
    <p:sldId id="279" r:id="rId19"/>
    <p:sldId id="326" r:id="rId20"/>
    <p:sldId id="280" r:id="rId21"/>
    <p:sldId id="309" r:id="rId22"/>
    <p:sldId id="272" r:id="rId23"/>
    <p:sldId id="306" r:id="rId24"/>
    <p:sldId id="275" r:id="rId25"/>
    <p:sldId id="276" r:id="rId26"/>
    <p:sldId id="294" r:id="rId27"/>
    <p:sldId id="281" r:id="rId28"/>
    <p:sldId id="310" r:id="rId29"/>
    <p:sldId id="282" r:id="rId30"/>
    <p:sldId id="283" r:id="rId31"/>
    <p:sldId id="295" r:id="rId32"/>
    <p:sldId id="285" r:id="rId33"/>
    <p:sldId id="312" r:id="rId34"/>
    <p:sldId id="286" r:id="rId35"/>
    <p:sldId id="287" r:id="rId36"/>
    <p:sldId id="288" r:id="rId37"/>
    <p:sldId id="313" r:id="rId38"/>
    <p:sldId id="289" r:id="rId39"/>
    <p:sldId id="314" r:id="rId40"/>
    <p:sldId id="290" r:id="rId41"/>
    <p:sldId id="315" r:id="rId42"/>
    <p:sldId id="291" r:id="rId43"/>
    <p:sldId id="316" r:id="rId44"/>
    <p:sldId id="292" r:id="rId45"/>
    <p:sldId id="298" r:id="rId46"/>
    <p:sldId id="296" r:id="rId47"/>
    <p:sldId id="317" r:id="rId48"/>
    <p:sldId id="318" r:id="rId49"/>
    <p:sldId id="328" r:id="rId50"/>
    <p:sldId id="297" r:id="rId51"/>
    <p:sldId id="322" r:id="rId52"/>
    <p:sldId id="329" r:id="rId53"/>
    <p:sldId id="330" r:id="rId54"/>
    <p:sldId id="331" r:id="rId5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F54"/>
    <a:srgbClr val="0000FF"/>
    <a:srgbClr val="E4EBCC"/>
    <a:srgbClr val="A53010"/>
    <a:srgbClr val="B7CB48"/>
    <a:srgbClr val="18345B"/>
    <a:srgbClr val="27607E"/>
    <a:srgbClr val="014B8F"/>
    <a:srgbClr val="130D95"/>
    <a:srgbClr val="9E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04" y="-7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mgbeta\PRMG%20Users\Matt\FGFOA%20Conferenc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dirty="0"/>
              <a:t>Example of Capital Project Prioritization Ranking</a:t>
            </a:r>
          </a:p>
        </c:rich>
      </c:tx>
      <c:layout>
        <c:manualLayout>
          <c:xMode val="edge"/>
          <c:yMode val="edge"/>
          <c:x val="0.22251651067990852"/>
          <c:y val="4.89528464046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627714581178913E-2"/>
          <c:y val="0.13220338983050894"/>
          <c:w val="0.91003102378490153"/>
          <c:h val="0.686440677966104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Data'!$C$9</c:f>
              <c:strCache>
                <c:ptCount val="1"/>
                <c:pt idx="0">
                  <c:v>Public Health and Safety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'Chart Data'!$D$7:$AG$7</c:f>
              <c:numCache>
                <c:formatCode>General</c:formatCode>
                <c:ptCount val="30"/>
                <c:pt idx="0">
                  <c:v>10</c:v>
                </c:pt>
                <c:pt idx="1">
                  <c:v>48</c:v>
                </c:pt>
                <c:pt idx="2">
                  <c:v>47</c:v>
                </c:pt>
                <c:pt idx="3">
                  <c:v>22</c:v>
                </c:pt>
                <c:pt idx="4">
                  <c:v>38</c:v>
                </c:pt>
                <c:pt idx="5">
                  <c:v>42</c:v>
                </c:pt>
                <c:pt idx="6">
                  <c:v>1</c:v>
                </c:pt>
                <c:pt idx="7">
                  <c:v>6</c:v>
                </c:pt>
                <c:pt idx="8">
                  <c:v>59</c:v>
                </c:pt>
                <c:pt idx="9">
                  <c:v>37</c:v>
                </c:pt>
                <c:pt idx="10">
                  <c:v>36</c:v>
                </c:pt>
                <c:pt idx="11">
                  <c:v>30</c:v>
                </c:pt>
                <c:pt idx="12">
                  <c:v>40</c:v>
                </c:pt>
                <c:pt idx="13">
                  <c:v>7</c:v>
                </c:pt>
                <c:pt idx="14">
                  <c:v>44</c:v>
                </c:pt>
                <c:pt idx="15">
                  <c:v>18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23</c:v>
                </c:pt>
                <c:pt idx="20">
                  <c:v>34</c:v>
                </c:pt>
                <c:pt idx="21">
                  <c:v>12</c:v>
                </c:pt>
                <c:pt idx="22">
                  <c:v>8</c:v>
                </c:pt>
                <c:pt idx="23">
                  <c:v>9</c:v>
                </c:pt>
                <c:pt idx="24">
                  <c:v>2</c:v>
                </c:pt>
                <c:pt idx="25">
                  <c:v>35</c:v>
                </c:pt>
                <c:pt idx="26">
                  <c:v>21</c:v>
                </c:pt>
                <c:pt idx="27">
                  <c:v>17</c:v>
                </c:pt>
                <c:pt idx="28">
                  <c:v>11</c:v>
                </c:pt>
                <c:pt idx="29">
                  <c:v>4</c:v>
                </c:pt>
              </c:numCache>
            </c:numRef>
          </c:cat>
          <c:val>
            <c:numRef>
              <c:f>'Chart Data'!$D$9:$AG$9</c:f>
              <c:numCache>
                <c:formatCode>General</c:formatCode>
                <c:ptCount val="30"/>
                <c:pt idx="0">
                  <c:v>28</c:v>
                </c:pt>
                <c:pt idx="1">
                  <c:v>10</c:v>
                </c:pt>
                <c:pt idx="2">
                  <c:v>10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10</c:v>
                </c:pt>
                <c:pt idx="7">
                  <c:v>10</c:v>
                </c:pt>
                <c:pt idx="8">
                  <c:v>28</c:v>
                </c:pt>
                <c:pt idx="9">
                  <c:v>28</c:v>
                </c:pt>
                <c:pt idx="10">
                  <c:v>10</c:v>
                </c:pt>
                <c:pt idx="11">
                  <c:v>10</c:v>
                </c:pt>
                <c:pt idx="12">
                  <c:v>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9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9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348-AD4F-6E4D550E516C}"/>
            </c:ext>
          </c:extLst>
        </c:ser>
        <c:ser>
          <c:idx val="1"/>
          <c:order val="1"/>
          <c:tx>
            <c:strRef>
              <c:f>'Chart Data'!$C$10</c:f>
              <c:strCache>
                <c:ptCount val="1"/>
                <c:pt idx="0">
                  <c:v>Compliance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'Chart Data'!$D$7:$AG$7</c:f>
              <c:numCache>
                <c:formatCode>General</c:formatCode>
                <c:ptCount val="30"/>
                <c:pt idx="0">
                  <c:v>10</c:v>
                </c:pt>
                <c:pt idx="1">
                  <c:v>48</c:v>
                </c:pt>
                <c:pt idx="2">
                  <c:v>47</c:v>
                </c:pt>
                <c:pt idx="3">
                  <c:v>22</c:v>
                </c:pt>
                <c:pt idx="4">
                  <c:v>38</c:v>
                </c:pt>
                <c:pt idx="5">
                  <c:v>42</c:v>
                </c:pt>
                <c:pt idx="6">
                  <c:v>1</c:v>
                </c:pt>
                <c:pt idx="7">
                  <c:v>6</c:v>
                </c:pt>
                <c:pt idx="8">
                  <c:v>59</c:v>
                </c:pt>
                <c:pt idx="9">
                  <c:v>37</c:v>
                </c:pt>
                <c:pt idx="10">
                  <c:v>36</c:v>
                </c:pt>
                <c:pt idx="11">
                  <c:v>30</c:v>
                </c:pt>
                <c:pt idx="12">
                  <c:v>40</c:v>
                </c:pt>
                <c:pt idx="13">
                  <c:v>7</c:v>
                </c:pt>
                <c:pt idx="14">
                  <c:v>44</c:v>
                </c:pt>
                <c:pt idx="15">
                  <c:v>18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23</c:v>
                </c:pt>
                <c:pt idx="20">
                  <c:v>34</c:v>
                </c:pt>
                <c:pt idx="21">
                  <c:v>12</c:v>
                </c:pt>
                <c:pt idx="22">
                  <c:v>8</c:v>
                </c:pt>
                <c:pt idx="23">
                  <c:v>9</c:v>
                </c:pt>
                <c:pt idx="24">
                  <c:v>2</c:v>
                </c:pt>
                <c:pt idx="25">
                  <c:v>35</c:v>
                </c:pt>
                <c:pt idx="26">
                  <c:v>21</c:v>
                </c:pt>
                <c:pt idx="27">
                  <c:v>17</c:v>
                </c:pt>
                <c:pt idx="28">
                  <c:v>11</c:v>
                </c:pt>
                <c:pt idx="29">
                  <c:v>4</c:v>
                </c:pt>
              </c:numCache>
            </c:numRef>
          </c:cat>
          <c:val>
            <c:numRef>
              <c:f>'Chart Data'!$D$10:$AG$10</c:f>
              <c:numCache>
                <c:formatCode>General</c:formatCode>
                <c:ptCount val="30"/>
                <c:pt idx="0">
                  <c:v>24</c:v>
                </c:pt>
                <c:pt idx="1">
                  <c:v>23</c:v>
                </c:pt>
                <c:pt idx="2">
                  <c:v>23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0</c:v>
                </c:pt>
                <c:pt idx="9">
                  <c:v>0</c:v>
                </c:pt>
                <c:pt idx="10">
                  <c:v>23</c:v>
                </c:pt>
                <c:pt idx="11">
                  <c:v>0</c:v>
                </c:pt>
                <c:pt idx="12">
                  <c:v>23</c:v>
                </c:pt>
                <c:pt idx="13">
                  <c:v>2</c:v>
                </c:pt>
                <c:pt idx="14">
                  <c:v>2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9</c:v>
                </c:pt>
                <c:pt idx="25">
                  <c:v>7</c:v>
                </c:pt>
                <c:pt idx="26">
                  <c:v>8</c:v>
                </c:pt>
                <c:pt idx="27">
                  <c:v>7</c:v>
                </c:pt>
                <c:pt idx="28">
                  <c:v>8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348-AD4F-6E4D550E516C}"/>
            </c:ext>
          </c:extLst>
        </c:ser>
        <c:ser>
          <c:idx val="2"/>
          <c:order val="2"/>
          <c:tx>
            <c:strRef>
              <c:f>'Chart Data'!$C$11</c:f>
              <c:strCache>
                <c:ptCount val="1"/>
                <c:pt idx="0">
                  <c:v>System Reliability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'Chart Data'!$D$7:$AG$7</c:f>
              <c:numCache>
                <c:formatCode>General</c:formatCode>
                <c:ptCount val="30"/>
                <c:pt idx="0">
                  <c:v>10</c:v>
                </c:pt>
                <c:pt idx="1">
                  <c:v>48</c:v>
                </c:pt>
                <c:pt idx="2">
                  <c:v>47</c:v>
                </c:pt>
                <c:pt idx="3">
                  <c:v>22</c:v>
                </c:pt>
                <c:pt idx="4">
                  <c:v>38</c:v>
                </c:pt>
                <c:pt idx="5">
                  <c:v>42</c:v>
                </c:pt>
                <c:pt idx="6">
                  <c:v>1</c:v>
                </c:pt>
                <c:pt idx="7">
                  <c:v>6</c:v>
                </c:pt>
                <c:pt idx="8">
                  <c:v>59</c:v>
                </c:pt>
                <c:pt idx="9">
                  <c:v>37</c:v>
                </c:pt>
                <c:pt idx="10">
                  <c:v>36</c:v>
                </c:pt>
                <c:pt idx="11">
                  <c:v>30</c:v>
                </c:pt>
                <c:pt idx="12">
                  <c:v>40</c:v>
                </c:pt>
                <c:pt idx="13">
                  <c:v>7</c:v>
                </c:pt>
                <c:pt idx="14">
                  <c:v>44</c:v>
                </c:pt>
                <c:pt idx="15">
                  <c:v>18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23</c:v>
                </c:pt>
                <c:pt idx="20">
                  <c:v>34</c:v>
                </c:pt>
                <c:pt idx="21">
                  <c:v>12</c:v>
                </c:pt>
                <c:pt idx="22">
                  <c:v>8</c:v>
                </c:pt>
                <c:pt idx="23">
                  <c:v>9</c:v>
                </c:pt>
                <c:pt idx="24">
                  <c:v>2</c:v>
                </c:pt>
                <c:pt idx="25">
                  <c:v>35</c:v>
                </c:pt>
                <c:pt idx="26">
                  <c:v>21</c:v>
                </c:pt>
                <c:pt idx="27">
                  <c:v>17</c:v>
                </c:pt>
                <c:pt idx="28">
                  <c:v>11</c:v>
                </c:pt>
                <c:pt idx="29">
                  <c:v>4</c:v>
                </c:pt>
              </c:numCache>
            </c:numRef>
          </c:cat>
          <c:val>
            <c:numRef>
              <c:f>'Chart Data'!$D$11:$AG$11</c:f>
              <c:numCache>
                <c:formatCode>General</c:formatCode>
                <c:ptCount val="30"/>
                <c:pt idx="0">
                  <c:v>20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20</c:v>
                </c:pt>
                <c:pt idx="10">
                  <c:v>6</c:v>
                </c:pt>
                <c:pt idx="11">
                  <c:v>20</c:v>
                </c:pt>
                <c:pt idx="12">
                  <c:v>18</c:v>
                </c:pt>
                <c:pt idx="13">
                  <c:v>17</c:v>
                </c:pt>
                <c:pt idx="14">
                  <c:v>18</c:v>
                </c:pt>
                <c:pt idx="15">
                  <c:v>20</c:v>
                </c:pt>
                <c:pt idx="16">
                  <c:v>20</c:v>
                </c:pt>
                <c:pt idx="17">
                  <c:v>18</c:v>
                </c:pt>
                <c:pt idx="18">
                  <c:v>17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18</c:v>
                </c:pt>
                <c:pt idx="23">
                  <c:v>17</c:v>
                </c:pt>
                <c:pt idx="24">
                  <c:v>18</c:v>
                </c:pt>
                <c:pt idx="25">
                  <c:v>17</c:v>
                </c:pt>
                <c:pt idx="26">
                  <c:v>16</c:v>
                </c:pt>
                <c:pt idx="27">
                  <c:v>19</c:v>
                </c:pt>
                <c:pt idx="28">
                  <c:v>17</c:v>
                </c:pt>
                <c:pt idx="2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348-AD4F-6E4D550E516C}"/>
            </c:ext>
          </c:extLst>
        </c:ser>
        <c:ser>
          <c:idx val="3"/>
          <c:order val="3"/>
          <c:tx>
            <c:strRef>
              <c:f>'Chart Data'!$C$12</c:f>
              <c:strCache>
                <c:ptCount val="1"/>
                <c:pt idx="0">
                  <c:v>Community/Customer Benefit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'Chart Data'!$D$7:$AG$7</c:f>
              <c:numCache>
                <c:formatCode>General</c:formatCode>
                <c:ptCount val="30"/>
                <c:pt idx="0">
                  <c:v>10</c:v>
                </c:pt>
                <c:pt idx="1">
                  <c:v>48</c:v>
                </c:pt>
                <c:pt idx="2">
                  <c:v>47</c:v>
                </c:pt>
                <c:pt idx="3">
                  <c:v>22</c:v>
                </c:pt>
                <c:pt idx="4">
                  <c:v>38</c:v>
                </c:pt>
                <c:pt idx="5">
                  <c:v>42</c:v>
                </c:pt>
                <c:pt idx="6">
                  <c:v>1</c:v>
                </c:pt>
                <c:pt idx="7">
                  <c:v>6</c:v>
                </c:pt>
                <c:pt idx="8">
                  <c:v>59</c:v>
                </c:pt>
                <c:pt idx="9">
                  <c:v>37</c:v>
                </c:pt>
                <c:pt idx="10">
                  <c:v>36</c:v>
                </c:pt>
                <c:pt idx="11">
                  <c:v>30</c:v>
                </c:pt>
                <c:pt idx="12">
                  <c:v>40</c:v>
                </c:pt>
                <c:pt idx="13">
                  <c:v>7</c:v>
                </c:pt>
                <c:pt idx="14">
                  <c:v>44</c:v>
                </c:pt>
                <c:pt idx="15">
                  <c:v>18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23</c:v>
                </c:pt>
                <c:pt idx="20">
                  <c:v>34</c:v>
                </c:pt>
                <c:pt idx="21">
                  <c:v>12</c:v>
                </c:pt>
                <c:pt idx="22">
                  <c:v>8</c:v>
                </c:pt>
                <c:pt idx="23">
                  <c:v>9</c:v>
                </c:pt>
                <c:pt idx="24">
                  <c:v>2</c:v>
                </c:pt>
                <c:pt idx="25">
                  <c:v>35</c:v>
                </c:pt>
                <c:pt idx="26">
                  <c:v>21</c:v>
                </c:pt>
                <c:pt idx="27">
                  <c:v>17</c:v>
                </c:pt>
                <c:pt idx="28">
                  <c:v>11</c:v>
                </c:pt>
                <c:pt idx="29">
                  <c:v>4</c:v>
                </c:pt>
              </c:numCache>
            </c:numRef>
          </c:cat>
          <c:val>
            <c:numRef>
              <c:f>'Chart Data'!$D$12:$AG$12</c:f>
              <c:numCache>
                <c:formatCode>General</c:formatCode>
                <c:ptCount val="30"/>
                <c:pt idx="0">
                  <c:v>16</c:v>
                </c:pt>
                <c:pt idx="1">
                  <c:v>18</c:v>
                </c:pt>
                <c:pt idx="2">
                  <c:v>18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19</c:v>
                </c:pt>
                <c:pt idx="7">
                  <c:v>19</c:v>
                </c:pt>
                <c:pt idx="8">
                  <c:v>16</c:v>
                </c:pt>
                <c:pt idx="9">
                  <c:v>6</c:v>
                </c:pt>
                <c:pt idx="10">
                  <c:v>8</c:v>
                </c:pt>
                <c:pt idx="11">
                  <c:v>21</c:v>
                </c:pt>
                <c:pt idx="12">
                  <c:v>8</c:v>
                </c:pt>
                <c:pt idx="13">
                  <c:v>20</c:v>
                </c:pt>
                <c:pt idx="14">
                  <c:v>19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6</c:v>
                </c:pt>
                <c:pt idx="20">
                  <c:v>8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7</c:v>
                </c:pt>
                <c:pt idx="27">
                  <c:v>5</c:v>
                </c:pt>
                <c:pt idx="28">
                  <c:v>6</c:v>
                </c:pt>
                <c:pt idx="2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348-AD4F-6E4D550E516C}"/>
            </c:ext>
          </c:extLst>
        </c:ser>
        <c:ser>
          <c:idx val="4"/>
          <c:order val="4"/>
          <c:tx>
            <c:strRef>
              <c:f>'Chart Data'!$C$13</c:f>
              <c:strCache>
                <c:ptCount val="1"/>
                <c:pt idx="0">
                  <c:v>Sustainability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'Chart Data'!$D$7:$AG$7</c:f>
              <c:numCache>
                <c:formatCode>General</c:formatCode>
                <c:ptCount val="30"/>
                <c:pt idx="0">
                  <c:v>10</c:v>
                </c:pt>
                <c:pt idx="1">
                  <c:v>48</c:v>
                </c:pt>
                <c:pt idx="2">
                  <c:v>47</c:v>
                </c:pt>
                <c:pt idx="3">
                  <c:v>22</c:v>
                </c:pt>
                <c:pt idx="4">
                  <c:v>38</c:v>
                </c:pt>
                <c:pt idx="5">
                  <c:v>42</c:v>
                </c:pt>
                <c:pt idx="6">
                  <c:v>1</c:v>
                </c:pt>
                <c:pt idx="7">
                  <c:v>6</c:v>
                </c:pt>
                <c:pt idx="8">
                  <c:v>59</c:v>
                </c:pt>
                <c:pt idx="9">
                  <c:v>37</c:v>
                </c:pt>
                <c:pt idx="10">
                  <c:v>36</c:v>
                </c:pt>
                <c:pt idx="11">
                  <c:v>30</c:v>
                </c:pt>
                <c:pt idx="12">
                  <c:v>40</c:v>
                </c:pt>
                <c:pt idx="13">
                  <c:v>7</c:v>
                </c:pt>
                <c:pt idx="14">
                  <c:v>44</c:v>
                </c:pt>
                <c:pt idx="15">
                  <c:v>18</c:v>
                </c:pt>
                <c:pt idx="16">
                  <c:v>29</c:v>
                </c:pt>
                <c:pt idx="17">
                  <c:v>28</c:v>
                </c:pt>
                <c:pt idx="18">
                  <c:v>27</c:v>
                </c:pt>
                <c:pt idx="19">
                  <c:v>23</c:v>
                </c:pt>
                <c:pt idx="20">
                  <c:v>34</c:v>
                </c:pt>
                <c:pt idx="21">
                  <c:v>12</c:v>
                </c:pt>
                <c:pt idx="22">
                  <c:v>8</c:v>
                </c:pt>
                <c:pt idx="23">
                  <c:v>9</c:v>
                </c:pt>
                <c:pt idx="24">
                  <c:v>2</c:v>
                </c:pt>
                <c:pt idx="25">
                  <c:v>35</c:v>
                </c:pt>
                <c:pt idx="26">
                  <c:v>21</c:v>
                </c:pt>
                <c:pt idx="27">
                  <c:v>17</c:v>
                </c:pt>
                <c:pt idx="28">
                  <c:v>11</c:v>
                </c:pt>
                <c:pt idx="29">
                  <c:v>4</c:v>
                </c:pt>
              </c:numCache>
            </c:numRef>
          </c:cat>
          <c:val>
            <c:numRef>
              <c:f>'Chart Data'!$D$13:$AG$13</c:f>
              <c:numCache>
                <c:formatCode>General</c:formatCode>
                <c:ptCount val="30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5</c:v>
                </c:pt>
                <c:pt idx="9">
                  <c:v>11</c:v>
                </c:pt>
                <c:pt idx="10">
                  <c:v>15</c:v>
                </c:pt>
                <c:pt idx="11">
                  <c:v>10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348-AD4F-6E4D550E5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015288"/>
        <c:axId val="169050000"/>
      </c:barChart>
      <c:catAx>
        <c:axId val="169015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Capital Project Number</a:t>
                </a:r>
              </a:p>
            </c:rich>
          </c:tx>
          <c:layout>
            <c:manualLayout>
              <c:xMode val="edge"/>
              <c:yMode val="edge"/>
              <c:x val="0.4198552223371253"/>
              <c:y val="0.877401129943502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05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05000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Weighted Project Scores</a:t>
                </a:r>
              </a:p>
            </c:rich>
          </c:tx>
          <c:layout>
            <c:manualLayout>
              <c:xMode val="edge"/>
              <c:yMode val="edge"/>
              <c:x val="5.1706308169596734E-3"/>
              <c:y val="0.310169491525425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01528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548086866597695"/>
          <c:y val="0.94745762711864412"/>
          <c:w val="0.85729058945191317"/>
          <c:h val="4.745762711864459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35BDF-7BC0-40A3-A55D-3C1D6E5EAB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108A2-46F9-4B54-8758-5682A87DB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4AD227-9A2A-4981-A1B3-CC7D3F6B65F6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BE4D0-0947-445C-BBA5-36C8D69D60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9CA90-5C69-4FEE-8F85-84A8A9C2D1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669" tIns="45834" rIns="91669" bIns="458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BA0F05-FDBD-4905-96E5-42E88813B2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5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195F0-7F0C-4BB6-8F7A-67895DE9B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677" tIns="46339" rIns="92677" bIns="4633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BC647-E9A5-4556-ADBF-F14627B14C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677" tIns="46339" rIns="92677" bIns="4633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4CF76A-0DC8-4E73-9283-44BAF254CACB}" type="datetimeFigureOut">
              <a:rPr lang="en-US"/>
              <a:pPr>
                <a:defRPr/>
              </a:pPr>
              <a:t>3/8/2018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30D4D4-CAF7-43E7-8741-A90FFDD108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7" tIns="46339" rIns="92677" bIns="463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084E23-D6B9-48B7-8747-BF9BE2F01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2677" tIns="46339" rIns="92677" bIns="4633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3CCC2-3120-49E3-B2CF-43A919E5DE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677" tIns="46339" rIns="92677" bIns="4633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001B7-8176-4EF9-9C4F-E150CD4A2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677" tIns="46339" rIns="92677" bIns="463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519A35-1F2F-47EF-B7AF-7F4FBF3931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45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8EAA519-ABFB-42C7-81B2-31C71D549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0BE7B70-AF8E-4719-9C9D-4EA2432DC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3410D48-D388-4583-88C3-EB783BC9F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C2A8DF-3737-48D9-8AC9-E1FE9B57FB6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0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FBBCCC21-D4D1-4703-A524-6CD7318A3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76B97DA-75DD-4AD2-9671-F30DA60683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0B65896-A29D-4434-82E8-68B083E0E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FFA0CF-7AF7-4C6E-A914-E4F550F8940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FD99A1EE-A19C-4DFE-A8AF-7FB2227B5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F2E1E463-A02D-436A-9133-FD88A3495F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28F01089-D779-412B-982F-3747D91AF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82082-AE90-47DD-8E24-45CEA33A226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>
            <a:extLst>
              <a:ext uri="{FF2B5EF4-FFF2-40B4-BE49-F238E27FC236}">
                <a16:creationId xmlns:a16="http://schemas.microsoft.com/office/drawing/2014/main" id="{D875D0AF-9E97-4A52-A256-FC416FA5AB02}"/>
              </a:ext>
            </a:extLst>
          </p:cNvPr>
          <p:cNvSpPr>
            <a:spLocks/>
          </p:cNvSpPr>
          <p:nvPr/>
        </p:nvSpPr>
        <p:spPr bwMode="auto">
          <a:xfrm>
            <a:off x="-31750" y="3806824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105298818 h 10000"/>
              <a:gd name="T12" fmla="*/ 2147483646 w 8042"/>
              <a:gd name="T13" fmla="*/ 76236572 h 10000"/>
              <a:gd name="T14" fmla="*/ 2147483646 w 8042"/>
              <a:gd name="T15" fmla="*/ 19533436 h 10000"/>
              <a:gd name="T16" fmla="*/ 94026232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57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74811-D4BC-4E9C-B1CE-34FFC847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EC36-2D97-40A2-9AAB-850280364BA3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918191-CDFC-4631-B287-8DDF1E5F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9D590E-E415-4EA1-B982-52C3C3E9547B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9188FFC-BB4C-4B79-91EB-8631807D46A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1F9ECF4A-8F4A-4B49-8F10-A5734258D42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85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8CA1C4-0417-4A17-BAFB-EBEC0C3E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F7241309-A39F-4905-96D1-E4646EBB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5007C-0B1F-47FF-81AE-6FE3F46BBF0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DA1E-CFAD-4A4D-87D8-D9E9342AA8AE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596155-25DF-4721-B469-51891F9DE4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CC4124-B4E8-4E92-B18B-35F83D28AC65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1A3DEFC-E305-4BB6-AAA5-F1FAC74751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Slide Number Placeholder 5">
              <a:extLst>
                <a:ext uri="{FF2B5EF4-FFF2-40B4-BE49-F238E27FC236}">
                  <a16:creationId xmlns:a16="http://schemas.microsoft.com/office/drawing/2014/main" id="{2D8EBD25-8A28-45D2-B668-26B3317249A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35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46DC5B-071C-4247-9DA7-F3170DF0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4AD8-ADEE-4676-8D6C-B2E6276A2EF3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F2E340-2D9B-4ADE-9A78-4435229D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21DE01-D9F6-4895-8B4E-3F2A54BB0789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44F111A-3593-4FCB-B65E-6DD7F23852C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Slide Number Placeholder 5">
              <a:extLst>
                <a:ext uri="{FF2B5EF4-FFF2-40B4-BE49-F238E27FC236}">
                  <a16:creationId xmlns:a16="http://schemas.microsoft.com/office/drawing/2014/main" id="{AFC94000-3F07-4569-997B-A0D2340624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94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6904CA-343E-4A6A-8F03-F5B73BD8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id="{4FAED2FB-CB27-4223-8D38-E07F481E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8E7BF34-01B2-48F5-91BA-E2C2A1D9634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4F60-8F17-43F3-9179-CA467D53328B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F9F0947-D860-44D5-9610-6347A7EB9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9852E-9C38-4FB5-ADAD-A7A5DD11C9EF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0AEDEA5-2DFA-4EAB-9B86-9E4AD555E35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Slide Number Placeholder 5">
              <a:extLst>
                <a:ext uri="{FF2B5EF4-FFF2-40B4-BE49-F238E27FC236}">
                  <a16:creationId xmlns:a16="http://schemas.microsoft.com/office/drawing/2014/main" id="{F3CF8264-9885-466A-BA01-3985060FDC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82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B891BDE-F451-4F6D-95A1-563FEF2BF2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115A-9D86-405C-B407-BB3574938FC7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DB7370-CB36-44FB-92C9-E6794A812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77CE24-E2F6-4FCB-A97E-636578AAF1CD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7F5DC73-4CB5-43D2-8933-D938A38A8CB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Slide Number Placeholder 5">
              <a:extLst>
                <a:ext uri="{FF2B5EF4-FFF2-40B4-BE49-F238E27FC236}">
                  <a16:creationId xmlns:a16="http://schemas.microsoft.com/office/drawing/2014/main" id="{DDC963CD-D4C4-468E-8131-C29B930BFB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68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907376" cy="1281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9" y="2133600"/>
            <a:ext cx="6908965" cy="43428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E1E1D-FA6E-43F5-9AD6-64F0D098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4E1C-B760-4127-990B-256602432FA5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9F99A9-86E3-47E1-87F8-6A0D77AA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71909E-F49D-4685-B20D-1927D78D3BF1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ED16882-2891-44AC-841A-92486F69BB5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07F0FCB9-DCA3-41ED-BC7F-C50F4E03EC4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23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70259C-3BFA-4A4A-BF56-E95CE346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3EDB-907E-45A7-ABA5-E040F5C9EDC8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0F39DE-5859-4847-A4FE-B3B22616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8ECBD-0E73-42E9-A419-5FE7001A8F8E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70EF011-4D9C-482A-872D-6E365742EE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AE86F714-4A37-40ED-9E62-74B7304D02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35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089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428751"/>
            <a:ext cx="7589520" cy="5119148"/>
          </a:xfrm>
          <a:prstGeom prst="rect">
            <a:avLst/>
          </a:prstGeom>
        </p:spPr>
        <p:txBody>
          <a:bodyPr/>
          <a:lstStyle>
            <a:lvl2pPr marL="971550" indent="-400050">
              <a:defRPr/>
            </a:lvl2pPr>
            <a:lvl3pPr marL="1428750" indent="-342900">
              <a:defRPr/>
            </a:lvl3pPr>
            <a:lvl4pPr marL="1885950" indent="-342900">
              <a:tabLst/>
              <a:defRPr/>
            </a:lvl4pPr>
            <a:lvl5pPr marL="2286000" indent="-2857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9D3C6B1-DF62-4EFF-90BB-8CB4BBC2CEDB}"/>
              </a:ext>
            </a:extLst>
          </p:cNvPr>
          <p:cNvSpPr>
            <a:spLocks/>
          </p:cNvSpPr>
          <p:nvPr/>
        </p:nvSpPr>
        <p:spPr bwMode="auto">
          <a:xfrm flipV="1">
            <a:off x="0" y="6039899"/>
            <a:ext cx="1358900" cy="508000"/>
          </a:xfrm>
          <a:custGeom>
            <a:avLst/>
            <a:gdLst>
              <a:gd name="T0" fmla="*/ 2147483646 w 7908"/>
              <a:gd name="T1" fmla="*/ 615366511 h 10000"/>
              <a:gd name="T2" fmla="*/ 2147483646 w 7908"/>
              <a:gd name="T3" fmla="*/ 24645112 h 10000"/>
              <a:gd name="T4" fmla="*/ 2147483646 w 7908"/>
              <a:gd name="T5" fmla="*/ 1232255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8129016 h 10000"/>
              <a:gd name="T12" fmla="*/ 0 w 7908"/>
              <a:gd name="T13" fmla="*/ 1310965120 h 10000"/>
              <a:gd name="T14" fmla="*/ 2147483646 w 7908"/>
              <a:gd name="T15" fmla="*/ 1304673540 h 10000"/>
              <a:gd name="T16" fmla="*/ 2147483646 w 7908"/>
              <a:gd name="T17" fmla="*/ 1304673540 h 10000"/>
              <a:gd name="T18" fmla="*/ 2147483646 w 7908"/>
              <a:gd name="T19" fmla="*/ 1292480016 h 10000"/>
              <a:gd name="T20" fmla="*/ 2147483646 w 7908"/>
              <a:gd name="T21" fmla="*/ 1280025837 h 10000"/>
              <a:gd name="T22" fmla="*/ 2147483646 w 7908"/>
              <a:gd name="T23" fmla="*/ 689304438 h 10000"/>
              <a:gd name="T24" fmla="*/ 2147483646 w 7908"/>
              <a:gd name="T25" fmla="*/ 6153665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2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5DA9A7-6E89-498C-B9FD-FAC064EC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EF3F-AC9A-4DA9-B86B-628C99E229B9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22CF1D-3E49-4345-877B-46135769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7C4EE4-0A94-4DC7-A06B-E48DB2352950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58338DA-4FC3-40FF-946D-32C998904ED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Slide Number Placeholder 5">
              <a:extLst>
                <a:ext uri="{FF2B5EF4-FFF2-40B4-BE49-F238E27FC236}">
                  <a16:creationId xmlns:a16="http://schemas.microsoft.com/office/drawing/2014/main" id="{35131CE8-0219-498A-85A2-654623BBD0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32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907376" cy="1281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7057496-37A4-44E3-AB71-0A6B70B3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D958-A8ED-4A86-95E8-E5DA872A1C8F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E4965FA-7CF8-4A41-A997-C3C5AF26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14F169-4750-45ED-ACD9-E297F4FB97BF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941112C-AF04-4AFA-A8B7-28CD37B26E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5CE4D5C2-5433-438D-A275-55CEC706ABD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907376" cy="1281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816AEA1-486C-4729-9E3C-DFF9EF71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6EDD-D4DE-4414-8E77-8A93B443F122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AA9C2A2-991B-4B90-883C-53ABB25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C25E4-4218-4147-AE2B-966AE47FFA00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BC4F64C-5C4B-4D30-9CA2-639E4738532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Slide Number Placeholder 5">
              <a:extLst>
                <a:ext uri="{FF2B5EF4-FFF2-40B4-BE49-F238E27FC236}">
                  <a16:creationId xmlns:a16="http://schemas.microsoft.com/office/drawing/2014/main" id="{204D8A62-2FB0-452A-A76C-D8920329F0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4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80B3F46-5FDC-4EC6-8FFA-ACBB563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A965-3C3F-4C22-939B-3B388AD87747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CB4C04-4421-4676-BCEC-A6D42C3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5485E3-DF69-4B88-BC31-698379374D05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0A79F9CF-A3A5-499F-B518-5276A8EEC2A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Slide Number Placeholder 5">
              <a:extLst>
                <a:ext uri="{FF2B5EF4-FFF2-40B4-BE49-F238E27FC236}">
                  <a16:creationId xmlns:a16="http://schemas.microsoft.com/office/drawing/2014/main" id="{9BE5B271-D3A0-4932-B899-A7A7306231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37809C7-4390-4248-9420-F7826033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78DA-200F-4122-8B4C-8040F24521FD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D3FC662-AB26-476E-BF42-AC8BBF0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90977-4311-49D5-9156-0D8A8B9AC39E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C06ECD31-391D-4F1E-83FE-DC85474BFF3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Slide Number Placeholder 5">
              <a:extLst>
                <a:ext uri="{FF2B5EF4-FFF2-40B4-BE49-F238E27FC236}">
                  <a16:creationId xmlns:a16="http://schemas.microsoft.com/office/drawing/2014/main" id="{5688A982-09FA-41D9-9C31-426B0703B5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7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BC98D40-C976-4DEA-9E0A-756D0836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D9A1-E483-40E7-9DEA-FEEC5560E94D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8886FF0-DBA2-4868-B9F5-91806AE7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7509C0-B9BA-4592-93D0-D12667280BE1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3EAF4D5-932B-48F1-9A7E-1AF9F5F506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Slide Number Placeholder 5">
              <a:extLst>
                <a:ext uri="{FF2B5EF4-FFF2-40B4-BE49-F238E27FC236}">
                  <a16:creationId xmlns:a16="http://schemas.microsoft.com/office/drawing/2014/main" id="{09A8FE54-81A1-4C5A-B4ED-BC7922A96CD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92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ED7D4F-8BA1-4D8F-8877-1F28E53C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F820-6C4F-4378-8F36-22B88FD143A8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399713A-0651-41AB-92A6-3C82E1FE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6B6176-2DA1-4AB2-9B57-E029B50D9845}"/>
              </a:ext>
            </a:extLst>
          </p:cNvPr>
          <p:cNvGrpSpPr/>
          <p:nvPr userDrawn="1"/>
        </p:nvGrpSpPr>
        <p:grpSpPr>
          <a:xfrm>
            <a:off x="0" y="6039899"/>
            <a:ext cx="1358900" cy="508000"/>
            <a:chOff x="0" y="6039899"/>
            <a:chExt cx="1358900" cy="50800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D0CD4F9-54A5-4365-AE46-4A37245025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0" y="6039899"/>
              <a:ext cx="1358900" cy="508000"/>
            </a:xfrm>
            <a:custGeom>
              <a:avLst/>
              <a:gdLst>
                <a:gd name="T0" fmla="*/ 2147483646 w 7908"/>
                <a:gd name="T1" fmla="*/ 615366511 h 10000"/>
                <a:gd name="T2" fmla="*/ 2147483646 w 7908"/>
                <a:gd name="T3" fmla="*/ 24645112 h 10000"/>
                <a:gd name="T4" fmla="*/ 2147483646 w 7908"/>
                <a:gd name="T5" fmla="*/ 12322556 h 10000"/>
                <a:gd name="T6" fmla="*/ 2147483646 w 7908"/>
                <a:gd name="T7" fmla="*/ 0 h 10000"/>
                <a:gd name="T8" fmla="*/ 2147483646 w 7908"/>
                <a:gd name="T9" fmla="*/ 0 h 10000"/>
                <a:gd name="T10" fmla="*/ 0 w 7908"/>
                <a:gd name="T11" fmla="*/ 8129016 h 10000"/>
                <a:gd name="T12" fmla="*/ 0 w 7908"/>
                <a:gd name="T13" fmla="*/ 1310965120 h 10000"/>
                <a:gd name="T14" fmla="*/ 2147483646 w 7908"/>
                <a:gd name="T15" fmla="*/ 1304673540 h 10000"/>
                <a:gd name="T16" fmla="*/ 2147483646 w 7908"/>
                <a:gd name="T17" fmla="*/ 1304673540 h 10000"/>
                <a:gd name="T18" fmla="*/ 2147483646 w 7908"/>
                <a:gd name="T19" fmla="*/ 1292480016 h 10000"/>
                <a:gd name="T20" fmla="*/ 2147483646 w 7908"/>
                <a:gd name="T21" fmla="*/ 1280025837 h 10000"/>
                <a:gd name="T22" fmla="*/ 2147483646 w 7908"/>
                <a:gd name="T23" fmla="*/ 689304438 h 10000"/>
                <a:gd name="T24" fmla="*/ 2147483646 w 7908"/>
                <a:gd name="T25" fmla="*/ 615366511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08" h="10000">
                  <a:moveTo>
                    <a:pt x="7908" y="4694"/>
                  </a:moveTo>
                  <a:lnTo>
                    <a:pt x="6575" y="188"/>
                  </a:lnTo>
                  <a:cubicBezTo>
                    <a:pt x="6566" y="157"/>
                    <a:pt x="6555" y="125"/>
                    <a:pt x="6546" y="94"/>
                  </a:cubicBezTo>
                  <a:cubicBezTo>
                    <a:pt x="6519" y="0"/>
                    <a:pt x="6491" y="0"/>
                    <a:pt x="6463" y="0"/>
                  </a:cubicBezTo>
                  <a:lnTo>
                    <a:pt x="5935" y="0"/>
                  </a:lnTo>
                  <a:lnTo>
                    <a:pt x="0" y="62"/>
                  </a:lnTo>
                  <a:lnTo>
                    <a:pt x="0" y="10000"/>
                  </a:lnTo>
                  <a:lnTo>
                    <a:pt x="5935" y="9952"/>
                  </a:lnTo>
                  <a:lnTo>
                    <a:pt x="6463" y="9952"/>
                  </a:lnTo>
                  <a:cubicBezTo>
                    <a:pt x="6491" y="9952"/>
                    <a:pt x="6519" y="9859"/>
                    <a:pt x="6546" y="9859"/>
                  </a:cubicBezTo>
                  <a:cubicBezTo>
                    <a:pt x="6546" y="9764"/>
                    <a:pt x="6575" y="9764"/>
                    <a:pt x="6575" y="9764"/>
                  </a:cubicBezTo>
                  <a:lnTo>
                    <a:pt x="7908" y="5258"/>
                  </a:lnTo>
                  <a:cubicBezTo>
                    <a:pt x="7963" y="5070"/>
                    <a:pt x="7963" y="4883"/>
                    <a:pt x="7908" y="4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Slide Number Placeholder 5">
              <a:extLst>
                <a:ext uri="{FF2B5EF4-FFF2-40B4-BE49-F238E27FC236}">
                  <a16:creationId xmlns:a16="http://schemas.microsoft.com/office/drawing/2014/main" id="{E22FFB99-0B73-4FA5-A854-2BBCE26497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1935" y="6111337"/>
              <a:ext cx="584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E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fld id="{0185C467-DBD7-45D6-AC78-6C88B9585904}" type="slidenum">
                <a:rPr lang="en-US" sz="2400" b="1" smtClean="0">
                  <a:latin typeface="Calibri" panose="020F0502020204030204" pitchFamily="34" charset="0"/>
                  <a:cs typeface="Calibri" panose="020F0502020204030204" pitchFamily="34" charset="0"/>
                </a:rPr>
                <a:pPr>
                  <a:defRPr/>
                </a:pPr>
                <a:t>‹#›</a:t>
              </a:fld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55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B4D3B9AA-B2E4-46DC-9C1E-7E31767C153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D759FD9E-428E-492B-A690-1CB17A1CE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CFD7DC73-3494-4D71-80A7-67535F09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34784186-1FDB-43D2-AF50-E1DFA659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8D99FDB5-EE19-467F-B805-B3AF5F29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335ED07E-CE28-46CE-A2F0-01648323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5DF9FF5E-5365-480B-A345-72DF974DD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D75E4DC4-2DD2-4C16-9322-AD923D19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1710322B-D774-4618-AA9C-2118660B1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204B16AA-59B7-44A3-A2E1-63587238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3CB43B43-0740-4289-9233-6A82E91C5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80142FB2-4B91-46AE-B496-36D3C61E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2F559334-6A61-4BE2-8978-3CCE3CC6C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AC39B495-DF96-4DBD-9D95-E23CB6819051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90D5758B-7D39-4F5F-8B58-FCC54A9A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900513BB-F7A7-4D6B-BB4D-83B302C3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1942BC30-D65E-4451-A282-131AF42A4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3A8FBF5A-D7D2-4AC4-9E64-CCEB0563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4BDF6749-030D-439A-AA4C-8FECF5C7F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C7B78011-6455-4B27-90F0-5DF1EE2A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9011B84F-E444-4B72-A095-395A1038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7DE08F73-150D-478C-AE9F-2381E7934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57A70413-D76C-432B-8EDB-43875777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6DEE456F-427B-4A41-86DC-4E6F876A0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3013075F-3835-4269-B058-B7D0E11D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24CB9FEB-D867-434D-88B1-27E47FCD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95B1423-64FB-40D2-95FA-5CA83E607D4D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2C608154-0B59-4254-B223-BE8C5FC082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067E5726-65D1-4D66-A231-D00260688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54480" y="1426464"/>
            <a:ext cx="758952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89816518-52DF-42B6-98F9-D18BDE265F5D}"/>
              </a:ext>
            </a:extLst>
          </p:cNvPr>
          <p:cNvSpPr txBox="1">
            <a:spLocks/>
          </p:cNvSpPr>
          <p:nvPr userDrawn="1"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62626"/>
          </a:solidFill>
          <a:effectLst/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0" indent="-457200" algn="l" defTabSz="457200" rtl="0" eaLnBrk="0" fontAlgn="base" hangingPunct="0">
        <a:spcBef>
          <a:spcPts val="0"/>
        </a:spcBef>
        <a:spcAft>
          <a:spcPts val="900"/>
        </a:spcAft>
        <a:buClr>
          <a:schemeClr val="accent1"/>
        </a:buClr>
        <a:buFont typeface="Wingdings 3" panose="05040102010807070707" pitchFamily="18" charset="2"/>
        <a:buChar char=""/>
        <a:defRPr lang="en-US" altLang="en-US" sz="2700" kern="1200" dirty="0">
          <a:solidFill>
            <a:srgbClr val="404040"/>
          </a:solidFill>
          <a:latin typeface="+mn-lt"/>
          <a:ea typeface="+mn-ea"/>
          <a:cs typeface="+mn-cs"/>
        </a:defRPr>
      </a:lvl1pPr>
      <a:lvl2pPr marL="971550" indent="-400050" algn="l" defTabSz="457200" rtl="0" eaLnBrk="0" fontAlgn="base" hangingPunct="0">
        <a:spcBef>
          <a:spcPts val="0"/>
        </a:spcBef>
        <a:spcAft>
          <a:spcPts val="900"/>
        </a:spcAft>
        <a:buClr>
          <a:schemeClr val="accent1"/>
        </a:buClr>
        <a:buFont typeface="Wingdings 3" panose="05040102010807070707" pitchFamily="18" charset="2"/>
        <a:buChar char="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428750" indent="-342900" algn="l" defTabSz="457200" rtl="0" eaLnBrk="0" fontAlgn="base" hangingPunct="0">
        <a:spcBef>
          <a:spcPts val="0"/>
        </a:spcBef>
        <a:spcAft>
          <a:spcPts val="900"/>
        </a:spcAft>
        <a:buClr>
          <a:schemeClr val="accent1"/>
        </a:buClr>
        <a:buFont typeface="Wingdings 3" panose="05040102010807070707" pitchFamily="18" charset="2"/>
        <a:buChar char=""/>
        <a:defRPr sz="2100" kern="1200">
          <a:solidFill>
            <a:srgbClr val="404040"/>
          </a:solidFill>
          <a:latin typeface="+mn-lt"/>
          <a:ea typeface="+mn-ea"/>
          <a:cs typeface="+mn-cs"/>
        </a:defRPr>
      </a:lvl3pPr>
      <a:lvl4pPr marL="1885950" indent="-342900" algn="l" defTabSz="457200" rtl="0" eaLnBrk="0" fontAlgn="base" hangingPunct="0">
        <a:spcBef>
          <a:spcPts val="0"/>
        </a:spcBef>
        <a:spcAft>
          <a:spcPts val="900"/>
        </a:spcAft>
        <a:buClr>
          <a:schemeClr val="accent1"/>
        </a:buClr>
        <a:buFont typeface="Wingdings 3" panose="05040102010807070707" pitchFamily="18" charset="2"/>
        <a:buChar char=""/>
        <a:tabLst/>
        <a:defRPr sz="1800" kern="1200">
          <a:solidFill>
            <a:srgbClr val="404040"/>
          </a:solidFill>
          <a:latin typeface="+mn-lt"/>
          <a:ea typeface="+mn-ea"/>
          <a:cs typeface="+mn-cs"/>
        </a:defRPr>
      </a:lvl4pPr>
      <a:lvl5pPr marL="2286000" indent="-285750" algn="l" defTabSz="457200" rtl="0" eaLnBrk="0" fontAlgn="base" hangingPunct="0">
        <a:spcBef>
          <a:spcPts val="0"/>
        </a:spcBef>
        <a:spcAft>
          <a:spcPts val="90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3FECD73-612E-4C6F-A3EC-DB4A9EE7B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6" y="3237472"/>
            <a:ext cx="7315200" cy="192024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27607E"/>
                </a:solidFill>
              </a:rPr>
              <a:t>“Utilities are Big Business.</a:t>
            </a:r>
            <a:br>
              <a:rPr lang="en-US" altLang="en-US" dirty="0">
                <a:solidFill>
                  <a:srgbClr val="27607E"/>
                </a:solidFill>
              </a:rPr>
            </a:br>
            <a:r>
              <a:rPr lang="en-US" altLang="en-US" dirty="0">
                <a:solidFill>
                  <a:srgbClr val="27607E"/>
                </a:solidFill>
              </a:rPr>
              <a:t>Are you Operating Yours</a:t>
            </a:r>
            <a:br>
              <a:rPr lang="en-US" altLang="en-US" dirty="0">
                <a:solidFill>
                  <a:srgbClr val="27607E"/>
                </a:solidFill>
              </a:rPr>
            </a:br>
            <a:r>
              <a:rPr lang="en-US" altLang="en-US" dirty="0">
                <a:solidFill>
                  <a:srgbClr val="27607E"/>
                </a:solidFill>
              </a:rPr>
              <a:t>as a Business?”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B3B189-70A0-4E83-9256-242AF9D3D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6" y="5371073"/>
            <a:ext cx="7315200" cy="697349"/>
          </a:xfrm>
        </p:spPr>
        <p:txBody>
          <a:bodyPr/>
          <a:lstStyle/>
          <a:p>
            <a:r>
              <a:rPr lang="en-US" altLang="en-US" b="1" dirty="0">
                <a:solidFill>
                  <a:srgbClr val="B7CB48"/>
                </a:solidFill>
              </a:rPr>
              <a:t>Friday, March 9, 2018</a:t>
            </a:r>
            <a:endParaRPr lang="en-US" b="1" dirty="0">
              <a:solidFill>
                <a:srgbClr val="B7CB48"/>
              </a:solidFill>
            </a:endParaRPr>
          </a:p>
        </p:txBody>
      </p:sp>
      <p:pic>
        <p:nvPicPr>
          <p:cNvPr id="20483" name="Picture 1" descr="fgfoa-sticker-logo-2007">
            <a:extLst>
              <a:ext uri="{FF2B5EF4-FFF2-40B4-BE49-F238E27FC236}">
                <a16:creationId xmlns:a16="http://schemas.microsoft.com/office/drawing/2014/main" id="{FD8FD4F7-FEF3-45ED-8C33-B3EEC3E5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4841"/>
            <a:ext cx="3657600" cy="207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8710AE7-56EC-451E-97F6-069A4770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Assets and Condition </a:t>
            </a:r>
            <a:r>
              <a:rPr lang="en-US" altLang="en-US" sz="2000" dirty="0"/>
              <a:t>(cont’d.)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BD545C1-4AE0-499C-8AE2-20752E77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029730"/>
            <a:ext cx="7589520" cy="5708821"/>
          </a:xfrm>
        </p:spPr>
        <p:txBody>
          <a:bodyPr/>
          <a:lstStyle/>
          <a:p>
            <a:r>
              <a:rPr lang="en-US" altLang="en-US" sz="2500" dirty="0"/>
              <a:t>Capital Plan </a:t>
            </a:r>
            <a:r>
              <a:rPr lang="en-US" altLang="en-US" sz="2500" dirty="0">
                <a:sym typeface="Wingdings" panose="05000000000000000000" pitchFamily="2" charset="2"/>
              </a:rPr>
              <a:t></a:t>
            </a:r>
            <a:r>
              <a:rPr lang="en-US" altLang="en-US" sz="2500" dirty="0"/>
              <a:t> Major Driver in Finance Plan and Level of Rates Charged for Service</a:t>
            </a:r>
          </a:p>
          <a:p>
            <a:pPr>
              <a:spcBef>
                <a:spcPts val="1200"/>
              </a:spcBef>
            </a:pPr>
            <a:r>
              <a:rPr lang="en-US" altLang="en-US" sz="2500" dirty="0"/>
              <a:t>Problem </a:t>
            </a:r>
            <a:r>
              <a:rPr lang="en-US" altLang="en-US" sz="2500" dirty="0">
                <a:sym typeface="Wingdings" panose="05000000000000000000" pitchFamily="2" charset="2"/>
              </a:rPr>
              <a:t></a:t>
            </a:r>
            <a:r>
              <a:rPr lang="en-US" altLang="en-US" sz="2500" dirty="0"/>
              <a:t> Engineering and Finance May Have Different Goals and Objectives</a:t>
            </a:r>
          </a:p>
          <a:p>
            <a:pPr>
              <a:spcBef>
                <a:spcPts val="1200"/>
              </a:spcBef>
            </a:pPr>
            <a:r>
              <a:rPr lang="en-US" altLang="en-US" sz="2500" dirty="0"/>
              <a:t>Engineers Can Always Identify Projects —Need Always Seems Immediate</a:t>
            </a:r>
          </a:p>
          <a:p>
            <a:pPr lvl="1"/>
            <a:r>
              <a:rPr lang="en-US" altLang="en-US" sz="2200" dirty="0"/>
              <a:t>May Result in “Unintended Consequences” </a:t>
            </a:r>
          </a:p>
          <a:p>
            <a:pPr lvl="2"/>
            <a:r>
              <a:rPr lang="en-US" altLang="en-US" sz="1900" dirty="0"/>
              <a:t>Appropriated Funds that are Not Spent </a:t>
            </a:r>
          </a:p>
          <a:p>
            <a:pPr lvl="2"/>
            <a:r>
              <a:rPr lang="en-US" altLang="en-US" sz="1900" dirty="0"/>
              <a:t>Competition for Funds may Result in Unneeded Outside Financing </a:t>
            </a:r>
          </a:p>
          <a:p>
            <a:pPr lvl="2"/>
            <a:r>
              <a:rPr lang="en-US" altLang="en-US" sz="1900" dirty="0"/>
              <a:t>“Lumpy” Capital Spending Plan </a:t>
            </a:r>
          </a:p>
          <a:p>
            <a:pPr lvl="2"/>
            <a:r>
              <a:rPr lang="en-US" altLang="en-US" sz="1900" dirty="0"/>
              <a:t>High Cash Balances / may be Viewed Negatively</a:t>
            </a:r>
          </a:p>
          <a:p>
            <a:pPr lvl="2"/>
            <a:r>
              <a:rPr lang="en-US" altLang="en-US" sz="1900" dirty="0"/>
              <a:t>Rates Artificially Increased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4188ED-4684-48CB-AD97-1ACDD7488934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F45E4E7-67AB-4CD3-B220-2E7AAB0D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Assets and Condition </a:t>
            </a:r>
            <a:r>
              <a:rPr lang="en-US" altLang="en-US" sz="2000" dirty="0"/>
              <a:t>(cont’d.)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9BBEEE01-A4ED-40A1-8684-61C436ED1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/>
              <a:t>Funding is Limited — Must Establish Priorities in Capital Planning to Match Funds</a:t>
            </a:r>
          </a:p>
          <a:p>
            <a:pPr>
              <a:spcBef>
                <a:spcPts val="1200"/>
              </a:spcBef>
            </a:pPr>
            <a:r>
              <a:rPr lang="en-US" altLang="en-US" sz="2500" dirty="0"/>
              <a:t>Capital Planning Strategy Manual Developed by Water Research Foundation</a:t>
            </a:r>
          </a:p>
          <a:p>
            <a:pPr lvl="1"/>
            <a:r>
              <a:rPr lang="en-US" altLang="en-US" sz="2200" dirty="0"/>
              <a:t>Capital Project Prioritization is the Most Critical in Planning Process</a:t>
            </a:r>
          </a:p>
          <a:p>
            <a:pPr lvl="1"/>
            <a:r>
              <a:rPr lang="en-US" altLang="en-US" sz="2200" dirty="0"/>
              <a:t>Develop Systematic Approach to Capital Planning</a:t>
            </a:r>
          </a:p>
          <a:p>
            <a:pPr lvl="1"/>
            <a:r>
              <a:rPr lang="en-US" altLang="en-US" sz="2200" dirty="0"/>
              <a:t>Provides Flexibility in Capital Planning Efforts</a:t>
            </a:r>
          </a:p>
          <a:p>
            <a:pPr lvl="2"/>
            <a:r>
              <a:rPr lang="en-US" altLang="en-US" sz="1900" dirty="0"/>
              <a:t>Assists in Making Sound Business Decisions</a:t>
            </a:r>
          </a:p>
          <a:p>
            <a:pPr lvl="2"/>
            <a:r>
              <a:rPr lang="en-US" altLang="en-US" sz="1900" dirty="0"/>
              <a:t>Identifies which Projects to Defer / Advance</a:t>
            </a:r>
          </a:p>
          <a:p>
            <a:pPr lvl="2"/>
            <a:r>
              <a:rPr lang="en-US" altLang="en-US" sz="1900" dirty="0"/>
              <a:t>Based on Market Conditions and Available Funds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55FD1D-B645-4EDB-9ACD-CE24BB450010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2411E41-07DC-4C66-801E-23D30BD7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Capital Planning — Prioritization Process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AA79D61-1EE6-4A70-8A6E-3588B998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183" y="1202725"/>
            <a:ext cx="5752482" cy="5412260"/>
          </a:xfrm>
        </p:spPr>
        <p:txBody>
          <a:bodyPr/>
          <a:lstStyle/>
          <a:p>
            <a:r>
              <a:rPr lang="en-US" altLang="en-US" sz="2500" dirty="0"/>
              <a:t>Identify the Criteria and Weights for Ranking of Projects</a:t>
            </a:r>
          </a:p>
          <a:p>
            <a:r>
              <a:rPr lang="en-US" altLang="en-US" sz="2500" dirty="0"/>
              <a:t>Develop Performance Scales / Benefits for Each Criteria</a:t>
            </a:r>
          </a:p>
          <a:p>
            <a:r>
              <a:rPr lang="en-US" altLang="en-US" sz="2500" dirty="0"/>
              <a:t>Develop Prioritization Model</a:t>
            </a:r>
          </a:p>
          <a:p>
            <a:endParaRPr lang="en-US" altLang="en-US" sz="2500" dirty="0"/>
          </a:p>
          <a:p>
            <a:endParaRPr lang="en-US" altLang="en-US" sz="2500" dirty="0"/>
          </a:p>
          <a:p>
            <a:endParaRPr lang="en-US" altLang="en-US" sz="2500" dirty="0"/>
          </a:p>
          <a:p>
            <a:pPr>
              <a:spcAft>
                <a:spcPts val="2400"/>
              </a:spcAft>
            </a:pPr>
            <a:endParaRPr lang="en-US" altLang="en-US" sz="2500" dirty="0"/>
          </a:p>
          <a:p>
            <a:r>
              <a:rPr lang="en-US" altLang="en-US" sz="2500" dirty="0"/>
              <a:t>Economic Evaluation        (Highest Return for Investment)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05631136-F448-4C07-8C44-686939BD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" y="184099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73A4D-5D6B-4D63-AA70-4FB937E0EBA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558EB0B-0E41-4B69-AB57-E0686407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Prioritization Process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ED2B-E8AC-4A02-ACCD-EA013702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Criteria for Prioritization (Aurora, Colorado):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3797" name="Object 3">
            <a:extLst>
              <a:ext uri="{FF2B5EF4-FFF2-40B4-BE49-F238E27FC236}">
                <a16:creationId xmlns:a16="http://schemas.microsoft.com/office/drawing/2014/main" id="{334F9802-5AF9-4AB2-93DF-1971B6613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54327"/>
              </p:ext>
            </p:extLst>
          </p:nvPr>
        </p:nvGraphicFramePr>
        <p:xfrm>
          <a:off x="1300294" y="2719604"/>
          <a:ext cx="7843706" cy="296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0" name="Document" r:id="rId3" imgW="6153933" imgH="1984281" progId="Word.Document.12">
                  <p:embed/>
                </p:oleObj>
              </mc:Choice>
              <mc:Fallback>
                <p:oleObj name="Document" r:id="rId3" imgW="6153933" imgH="1984281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94" y="2719604"/>
                        <a:ext cx="7843706" cy="296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E2593-D2F8-49C3-8190-DECDF4749F3D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9B45417-773B-4146-B1C6-87C162F7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Prioritization Process Example </a:t>
            </a:r>
            <a:r>
              <a:rPr lang="en-US" altLang="en-US" sz="2000" dirty="0"/>
              <a:t>(cont’d.)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C55CEB-335C-45F6-80E7-843BC728A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70079"/>
              </p:ext>
            </p:extLst>
          </p:nvPr>
        </p:nvGraphicFramePr>
        <p:xfrm>
          <a:off x="1243914" y="1090569"/>
          <a:ext cx="7908324" cy="532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DA9FC7-EFF9-4D86-AADC-863D62C3FCE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A3F0587-FFA5-4387-8FD4-22F129F8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Renewals and Replacements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C7CB37EF-4564-4E7C-B648-5B20E4B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280890"/>
            <a:ext cx="7297585" cy="5267009"/>
          </a:xfrm>
        </p:spPr>
        <p:txBody>
          <a:bodyPr/>
          <a:lstStyle/>
          <a:p>
            <a:r>
              <a:rPr lang="en-US" altLang="en-US" dirty="0"/>
              <a:t>Capital Reinvestment — One of Biggest Issues in Utility Planning </a:t>
            </a:r>
          </a:p>
          <a:p>
            <a:pPr lvl="1"/>
            <a:r>
              <a:rPr lang="en-US" altLang="en-US" dirty="0"/>
              <a:t>Utility Asset Considerations Affecting Capital Reinvestment</a:t>
            </a:r>
          </a:p>
          <a:p>
            <a:pPr lvl="2"/>
            <a:r>
              <a:rPr lang="en-US" altLang="en-US" dirty="0"/>
              <a:t>Criticality</a:t>
            </a:r>
          </a:p>
          <a:p>
            <a:pPr lvl="2"/>
            <a:r>
              <a:rPr lang="en-US" altLang="en-US" dirty="0"/>
              <a:t>Value</a:t>
            </a:r>
          </a:p>
          <a:p>
            <a:pPr lvl="2"/>
            <a:r>
              <a:rPr lang="en-US" altLang="en-US" dirty="0"/>
              <a:t>Service Life</a:t>
            </a:r>
          </a:p>
          <a:p>
            <a:pPr lvl="2"/>
            <a:r>
              <a:rPr lang="en-US" altLang="en-US" dirty="0"/>
              <a:t>Maintenance Effectiveness</a:t>
            </a:r>
          </a:p>
          <a:p>
            <a:pPr lvl="2"/>
            <a:r>
              <a:rPr lang="en-US" altLang="en-US" dirty="0"/>
              <a:t>Regulatory</a:t>
            </a:r>
          </a:p>
          <a:p>
            <a:pPr lvl="2"/>
            <a:r>
              <a:rPr lang="en-US" altLang="en-US" dirty="0"/>
              <a:t>Planned Obsolescence</a:t>
            </a:r>
          </a:p>
          <a:p>
            <a:pPr lvl="1"/>
            <a:r>
              <a:rPr lang="en-US" altLang="en-US" dirty="0"/>
              <a:t>Planning Process Moving from “Growth” to “Replacement” Mode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7217ED-2C96-4E5C-8DAA-B81C9F5E66C7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A9D2E61-1D70-4150-83B9-DC1D4A25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432" y="1618224"/>
            <a:ext cx="6946969" cy="4420114"/>
          </a:xfrm>
        </p:spPr>
        <p:txBody>
          <a:bodyPr/>
          <a:lstStyle/>
          <a:p>
            <a:r>
              <a:rPr lang="en-US" altLang="en-US" dirty="0"/>
              <a:t>Has been Overlooked for Years in Business Planning Process</a:t>
            </a:r>
          </a:p>
          <a:p>
            <a:pPr lvl="1"/>
            <a:r>
              <a:rPr lang="en-US" altLang="en-US" dirty="0"/>
              <a:t>Out of Sight, Out of Mind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No Structured Funding Plan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Generally Funded as Follows:</a:t>
            </a:r>
          </a:p>
          <a:p>
            <a:pPr lvl="1"/>
            <a:r>
              <a:rPr lang="en-US" altLang="en-US" dirty="0"/>
              <a:t>Based on Bond Covenants (e.g., 5% of Previous Year’s Gross Revenue)</a:t>
            </a:r>
          </a:p>
          <a:p>
            <a:pPr lvl="1"/>
            <a:r>
              <a:rPr lang="en-US" altLang="en-US" dirty="0"/>
              <a:t>Surplus Funds Derived from Operations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6DE94-A3E5-4F8E-A456-7AD00391902E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25A5-7436-4715-ABD0-BA0F4E62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0890"/>
          </a:xfrm>
        </p:spPr>
        <p:txBody>
          <a:bodyPr/>
          <a:lstStyle/>
          <a:p>
            <a:r>
              <a:rPr lang="en-US" altLang="en-US" dirty="0"/>
              <a:t>Renewals and Replacements </a:t>
            </a:r>
            <a:r>
              <a:rPr lang="en-US" altLang="en-US" sz="2000" dirty="0"/>
              <a:t>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DB292A0-330B-4BB7-9B3E-37CF25EA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Renewals and Replacements </a:t>
            </a:r>
            <a:r>
              <a:rPr lang="en-US" altLang="en-US" sz="2000" dirty="0"/>
              <a:t>(cont’d.)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0CC67ED-05DE-4388-9268-ABCB9299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Instances Not Even in Capital Plan</a:t>
            </a:r>
          </a:p>
          <a:p>
            <a:pPr lvl="1"/>
            <a:r>
              <a:rPr lang="en-US" altLang="en-US" dirty="0"/>
              <a:t>Utilities have been in “Growth Mode”</a:t>
            </a:r>
          </a:p>
          <a:p>
            <a:pPr lvl="1"/>
            <a:r>
              <a:rPr lang="en-US" altLang="en-US" dirty="0"/>
              <a:t>Infrastructure is Forgiving for a Long Time</a:t>
            </a:r>
          </a:p>
          <a:p>
            <a:pPr lvl="1"/>
            <a:r>
              <a:rPr lang="en-US" altLang="en-US" dirty="0"/>
              <a:t>As Assets Reach Useful Life (Begin to Break) — Watch Out</a:t>
            </a:r>
          </a:p>
          <a:p>
            <a:r>
              <a:rPr lang="en-US" altLang="en-US" dirty="0"/>
              <a:t>For Older Utilities, Assets are Beginning to Reach Useful Life</a:t>
            </a:r>
          </a:p>
          <a:p>
            <a:pPr lvl="1"/>
            <a:r>
              <a:rPr lang="en-US" altLang="en-US" dirty="0"/>
              <a:t>Cost of Replacement Greatly Exceeds Original Cost</a:t>
            </a:r>
          </a:p>
          <a:p>
            <a:r>
              <a:rPr lang="en-US" altLang="en-US" dirty="0"/>
              <a:t>Condition of Underground Facilities (Pipes) Not Readily Apparent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BEA649-755C-4146-9EF7-B86A2C27A3B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0CA5A24-F8AD-401A-9950-F993D05B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0890"/>
          </a:xfrm>
        </p:spPr>
        <p:txBody>
          <a:bodyPr/>
          <a:lstStyle/>
          <a:p>
            <a:r>
              <a:rPr lang="en-US" altLang="en-US" sz="2700" dirty="0"/>
              <a:t>Why Fund Renewals and Replacements?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337A9E-29A4-457B-B45E-E3ED2CF7DFD6}"/>
              </a:ext>
            </a:extLst>
          </p:cNvPr>
          <p:cNvGrpSpPr/>
          <p:nvPr/>
        </p:nvGrpSpPr>
        <p:grpSpPr>
          <a:xfrm>
            <a:off x="57666" y="1353976"/>
            <a:ext cx="9028668" cy="4512514"/>
            <a:chOff x="57666" y="1572056"/>
            <a:chExt cx="9028668" cy="45125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FAED0F-181D-4467-AF21-CAE9D47326B6}"/>
                </a:ext>
              </a:extLst>
            </p:cNvPr>
            <p:cNvGrpSpPr/>
            <p:nvPr/>
          </p:nvGrpSpPr>
          <p:grpSpPr>
            <a:xfrm>
              <a:off x="57666" y="2609850"/>
              <a:ext cx="9028668" cy="3474720"/>
              <a:chOff x="57666" y="2609850"/>
              <a:chExt cx="9028668" cy="3474720"/>
            </a:xfrm>
          </p:grpSpPr>
          <p:pic>
            <p:nvPicPr>
              <p:cNvPr id="38916" name="Picture 5" descr="DSCF0558.JPG">
                <a:extLst>
                  <a:ext uri="{FF2B5EF4-FFF2-40B4-BE49-F238E27FC236}">
                    <a16:creationId xmlns:a16="http://schemas.microsoft.com/office/drawing/2014/main" id="{80266D0D-21BA-4CFC-9ED1-FFAAF1E9B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66" y="2609850"/>
                <a:ext cx="4489771" cy="3474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17" name="Picture 6" descr="DSCF0559.JPG">
                <a:extLst>
                  <a:ext uri="{FF2B5EF4-FFF2-40B4-BE49-F238E27FC236}">
                    <a16:creationId xmlns:a16="http://schemas.microsoft.com/office/drawing/2014/main" id="{A074C6D2-F65D-414C-83F9-C53EA4E5E0B4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409" y="2609850"/>
                <a:ext cx="4479925" cy="3474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FB2B11-1EC0-4D7B-89D5-C8B35208360C}"/>
                </a:ext>
              </a:extLst>
            </p:cNvPr>
            <p:cNvSpPr txBox="1"/>
            <p:nvPr/>
          </p:nvSpPr>
          <p:spPr>
            <a:xfrm>
              <a:off x="1965960" y="1572056"/>
              <a:ext cx="5212080" cy="52387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800" dirty="0">
                  <a:solidFill>
                    <a:srgbClr val="0A427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Severely Tuberculated Mains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F2C761-F827-47EC-930E-D2519471E050}"/>
                </a:ext>
              </a:extLst>
            </p:cNvPr>
            <p:cNvSpPr txBox="1"/>
            <p:nvPr/>
          </p:nvSpPr>
          <p:spPr>
            <a:xfrm>
              <a:off x="734101" y="2120900"/>
              <a:ext cx="3136900" cy="47783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500" dirty="0">
                  <a:solidFill>
                    <a:srgbClr val="106DC2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Water Main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EA4B6-A31F-4322-88C0-74EC3806E8CC}"/>
                </a:ext>
              </a:extLst>
            </p:cNvPr>
            <p:cNvSpPr txBox="1"/>
            <p:nvPr/>
          </p:nvSpPr>
          <p:spPr>
            <a:xfrm>
              <a:off x="5271571" y="2120900"/>
              <a:ext cx="3149600" cy="47783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500" dirty="0">
                  <a:solidFill>
                    <a:srgbClr val="106DC2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Sewer Force Main</a:t>
              </a:r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C44F26D-06A8-4CAC-A7AD-9EE6F2B3854F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DFC1B7B-26FE-4F32-B607-83D8AB70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0890"/>
          </a:xfrm>
        </p:spPr>
        <p:txBody>
          <a:bodyPr/>
          <a:lstStyle/>
          <a:p>
            <a:r>
              <a:rPr lang="en-US" altLang="en-US" sz="2700" dirty="0"/>
              <a:t>Why Fund Renewals and Replacements? </a:t>
            </a:r>
            <a:r>
              <a:rPr lang="en-US" altLang="en-US" sz="2000" dirty="0"/>
              <a:t>(cont’d.)</a:t>
            </a:r>
          </a:p>
        </p:txBody>
      </p:sp>
      <p:pic>
        <p:nvPicPr>
          <p:cNvPr id="39939" name="Picture 10" descr="\\spb7\User Documents\Bill\BillDeskTop Items\Vina Bridge\IM000871.JPG">
            <a:extLst>
              <a:ext uri="{FF2B5EF4-FFF2-40B4-BE49-F238E27FC236}">
                <a16:creationId xmlns:a16="http://schemas.microsoft.com/office/drawing/2014/main" id="{CA59630C-0B7E-41AB-B5FE-B9DE5F6D6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08" y="2318242"/>
            <a:ext cx="4626614" cy="3474720"/>
          </a:xfrm>
        </p:spPr>
      </p:pic>
      <p:pic>
        <p:nvPicPr>
          <p:cNvPr id="39941" name="Picture 8" descr="U:\DonCesar Manholes\IM000963.JPG">
            <a:extLst>
              <a:ext uri="{FF2B5EF4-FFF2-40B4-BE49-F238E27FC236}">
                <a16:creationId xmlns:a16="http://schemas.microsoft.com/office/drawing/2014/main" id="{6E981AD0-8F99-4142-9EF9-F334DB16E01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0862" y="2318242"/>
            <a:ext cx="4281948" cy="34747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5BF81-48CD-4B20-A419-721F9956C224}"/>
              </a:ext>
            </a:extLst>
          </p:cNvPr>
          <p:cNvGrpSpPr/>
          <p:nvPr/>
        </p:nvGrpSpPr>
        <p:grpSpPr>
          <a:xfrm>
            <a:off x="0" y="1375027"/>
            <a:ext cx="9144000" cy="914400"/>
            <a:chOff x="0" y="1679833"/>
            <a:chExt cx="9144000" cy="914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E5E920-0FD8-41F7-9F90-D09EDEB8E3C2}"/>
                </a:ext>
              </a:extLst>
            </p:cNvPr>
            <p:cNvSpPr txBox="1"/>
            <p:nvPr/>
          </p:nvSpPr>
          <p:spPr>
            <a:xfrm>
              <a:off x="0" y="1679833"/>
              <a:ext cx="4572000" cy="91440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>
                  <a:solidFill>
                    <a:srgbClr val="0A427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Hydrogen Sulfide Damaged </a:t>
              </a:r>
              <a:r>
                <a:rPr lang="en-US" sz="2500" dirty="0">
                  <a:solidFill>
                    <a:srgbClr val="0A427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Pipe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F01E0A-6517-4015-84FB-BB6B7D2F9A8D}"/>
                </a:ext>
              </a:extLst>
            </p:cNvPr>
            <p:cNvSpPr txBox="1"/>
            <p:nvPr/>
          </p:nvSpPr>
          <p:spPr>
            <a:xfrm>
              <a:off x="4572000" y="1890812"/>
              <a:ext cx="4572000" cy="4924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600" dirty="0">
                  <a:solidFill>
                    <a:srgbClr val="0A427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Deteriorating </a:t>
              </a:r>
              <a:r>
                <a:rPr lang="en-US" sz="2500" dirty="0">
                  <a:solidFill>
                    <a:srgbClr val="0A427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Manholes</a:t>
              </a: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856C24-D86C-47B8-A180-7DC93E141659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75867DC-67FB-49FD-8EB0-B8175E62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Are We Going to Talk About Today?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A3E6C52-9457-4E5C-9059-FA59A41D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806" y="1873596"/>
            <a:ext cx="7422292" cy="30526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300" dirty="0"/>
              <a:t>What is a Business?</a:t>
            </a:r>
          </a:p>
          <a:p>
            <a:pPr lvl="1">
              <a:spcBef>
                <a:spcPts val="1200"/>
              </a:spcBef>
            </a:pPr>
            <a:r>
              <a:rPr lang="en-US" altLang="en-US" sz="2900" dirty="0"/>
              <a:t>Focus on Water and Sewer Industry</a:t>
            </a:r>
          </a:p>
          <a:p>
            <a:pPr>
              <a:spcBef>
                <a:spcPts val="1200"/>
              </a:spcBef>
            </a:pPr>
            <a:r>
              <a:rPr lang="en-US" altLang="en-US" sz="3300" dirty="0"/>
              <a:t>Business Component Evaluation</a:t>
            </a:r>
          </a:p>
          <a:p>
            <a:pPr>
              <a:spcBef>
                <a:spcPts val="1200"/>
              </a:spcBef>
            </a:pPr>
            <a:r>
              <a:rPr lang="en-US" altLang="en-US" sz="3300" dirty="0"/>
              <a:t>Questions and Answers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78EB33-3C74-45F2-9FA4-8F25AA63004D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9D55D95-53C6-46B5-B1D8-8473331A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/>
              <a:t>Requires Dedicated Utility Plant</a:t>
            </a:r>
            <a:br>
              <a:rPr lang="en-US" altLang="en-US" sz="2900" dirty="0"/>
            </a:br>
            <a:r>
              <a:rPr lang="en-US" altLang="en-US" sz="2900" dirty="0"/>
              <a:t>Replacement Funding Program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5FA7919-308B-42A0-8E41-497EAAD2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38" y="1618224"/>
            <a:ext cx="7611762" cy="4568395"/>
          </a:xfrm>
        </p:spPr>
        <p:txBody>
          <a:bodyPr/>
          <a:lstStyle/>
          <a:p>
            <a:r>
              <a:rPr lang="en-US" altLang="en-US" sz="2600" dirty="0"/>
              <a:t>Replacement Program Tied to Fixed Assets/ Condition</a:t>
            </a:r>
          </a:p>
          <a:p>
            <a:pPr lvl="1"/>
            <a:r>
              <a:rPr lang="en-US" altLang="en-US" sz="2300" dirty="0"/>
              <a:t>Based on Average Service Life and Replacement Cost</a:t>
            </a:r>
          </a:p>
          <a:p>
            <a:pPr lvl="1"/>
            <a:r>
              <a:rPr lang="en-US" altLang="en-US" sz="2300" dirty="0"/>
              <a:t>Link Cost Recovery (Funding) to Benefit Received by Existing Customer</a:t>
            </a:r>
          </a:p>
          <a:p>
            <a:pPr>
              <a:spcBef>
                <a:spcPts val="1200"/>
              </a:spcBef>
            </a:pPr>
            <a:r>
              <a:rPr lang="en-US" altLang="en-US" sz="2600" dirty="0"/>
              <a:t>Assets with Short Service Life (e.g., 10 Years) </a:t>
            </a:r>
          </a:p>
          <a:p>
            <a:pPr lvl="1"/>
            <a:r>
              <a:rPr lang="en-US" altLang="en-US" sz="2300" dirty="0"/>
              <a:t>Recommend 100% Funding Plan Over Average Service Life</a:t>
            </a:r>
          </a:p>
          <a:p>
            <a:pPr lvl="1"/>
            <a:r>
              <a:rPr lang="en-US" altLang="en-US" sz="2300" dirty="0"/>
              <a:t>Meters, Membranes, and Filters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49856B-138F-40D8-AA55-FD30E21FF97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6039C75-BD53-4228-BC41-1FA7B604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Requires Dedicated Utility Plant</a:t>
            </a:r>
            <a:br>
              <a:rPr lang="en-US" sz="2900" dirty="0"/>
            </a:br>
            <a:r>
              <a:rPr lang="en-US" sz="2900" dirty="0"/>
              <a:t>Replacement Funding Program </a:t>
            </a:r>
            <a:r>
              <a:rPr lang="en-US" sz="2000" dirty="0"/>
              <a:t>(cont’d.)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E853F5D-B728-4C9B-A8EB-7271D80D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2" y="1351006"/>
            <a:ext cx="7661188" cy="5506994"/>
          </a:xfrm>
        </p:spPr>
        <p:txBody>
          <a:bodyPr/>
          <a:lstStyle/>
          <a:p>
            <a:r>
              <a:rPr lang="en-US" altLang="en-US" sz="2400" dirty="0"/>
              <a:t>Assets with Long Service Life</a:t>
            </a:r>
          </a:p>
          <a:p>
            <a:pPr lvl="1"/>
            <a:r>
              <a:rPr lang="en-US" altLang="en-US" sz="2100" dirty="0"/>
              <a:t>Recommend Combined Debt and Cash Funding Program</a:t>
            </a:r>
          </a:p>
          <a:p>
            <a:pPr lvl="1"/>
            <a:r>
              <a:rPr lang="en-US" altLang="en-US" sz="2100" dirty="0"/>
              <a:t>Minor Units of Property Cash Funded</a:t>
            </a:r>
          </a:p>
          <a:p>
            <a:pPr lvl="1"/>
            <a:r>
              <a:rPr lang="en-US" altLang="en-US" sz="2100" dirty="0"/>
              <a:t>Must Understand Functional Assets Components</a:t>
            </a:r>
          </a:p>
          <a:p>
            <a:pPr lvl="2"/>
            <a:r>
              <a:rPr lang="en-US" altLang="en-US" sz="1900" dirty="0"/>
              <a:t>How Do You Book Your Investment?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Needs to be in Separate Dedicated Account for Control / Identification</a:t>
            </a:r>
          </a:p>
          <a:p>
            <a:pPr lvl="1"/>
            <a:r>
              <a:rPr lang="en-US" altLang="en-US" sz="2100" dirty="0"/>
              <a:t>Address Funding Plan Periodically </a:t>
            </a:r>
          </a:p>
          <a:p>
            <a:pPr lvl="1"/>
            <a:r>
              <a:rPr lang="en-US" altLang="en-US" sz="2100" dirty="0"/>
              <a:t>Do not Want to Over-Recover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Long-Term Benefit </a:t>
            </a:r>
            <a:r>
              <a:rPr lang="en-US" altLang="en-US" sz="2600" dirty="0"/>
              <a:t>=</a:t>
            </a:r>
            <a:r>
              <a:rPr lang="en-US" altLang="en-US" sz="2400" dirty="0"/>
              <a:t> Stable Rates and Ability   to Fund Capital Needs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F0311B-9B72-4D68-AE8C-E60CBBFE879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AFA33F4-98A9-4C60-A2DB-CA9EFD3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Capacity Availability and Use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9EA85BF-AC36-48F3-9C3C-39AE70F5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Component of Capital Planning Cycle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Must Understand What Capacity Is</a:t>
            </a:r>
          </a:p>
          <a:p>
            <a:pPr lvl="1"/>
            <a:r>
              <a:rPr lang="en-US" altLang="en-US" dirty="0"/>
              <a:t>Cost of Expansion Generally Highest Capital Cost</a:t>
            </a:r>
          </a:p>
          <a:p>
            <a:pPr lvl="1"/>
            <a:r>
              <a:rPr lang="en-US" altLang="en-US" dirty="0"/>
              <a:t>Immediate Expenditure that Benefits  Future Customers</a:t>
            </a:r>
          </a:p>
          <a:p>
            <a:pPr lvl="1"/>
            <a:r>
              <a:rPr lang="en-US" altLang="en-US" dirty="0"/>
              <a:t>Must Allow for Redundancy / Dependability</a:t>
            </a:r>
          </a:p>
          <a:p>
            <a:pPr lvl="2"/>
            <a:r>
              <a:rPr lang="en-US" altLang="en-US" dirty="0"/>
              <a:t>Interconnected Facilities vs. Separate Facilities</a:t>
            </a:r>
          </a:p>
          <a:p>
            <a:pPr lvl="1"/>
            <a:r>
              <a:rPr lang="en-US" altLang="en-US" dirty="0"/>
              <a:t>Level of Service (New Connections)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5D3F1F-93A7-439A-94E8-14AC2AA4797A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220F5F9F-55F1-495A-8BE7-622958B7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Capacity Availability and Use </a:t>
            </a:r>
            <a:r>
              <a:rPr lang="en-US" altLang="en-US" sz="2000" dirty="0"/>
              <a:t>(cont’d.)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5E686FCB-E8EF-4AC0-8402-CC303529C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94655"/>
            <a:ext cx="7589520" cy="4741390"/>
          </a:xfrm>
        </p:spPr>
        <p:txBody>
          <a:bodyPr/>
          <a:lstStyle/>
          <a:p>
            <a:r>
              <a:rPr lang="en-US" altLang="en-US" dirty="0"/>
              <a:t>Stranded or Unused Capacity is “Most Expensive” Capacity</a:t>
            </a:r>
          </a:p>
          <a:p>
            <a:pPr lvl="1"/>
            <a:r>
              <a:rPr lang="en-US" altLang="en-US" dirty="0"/>
              <a:t>Results in Higher Financing Costs</a:t>
            </a:r>
          </a:p>
          <a:p>
            <a:pPr lvl="1"/>
            <a:r>
              <a:rPr lang="en-US" altLang="en-US" dirty="0"/>
              <a:t>Affects Availability of Funds</a:t>
            </a:r>
          </a:p>
          <a:p>
            <a:pPr lvl="1"/>
            <a:r>
              <a:rPr lang="en-US" altLang="en-US" dirty="0"/>
              <a:t>Results in Higher Rates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Who Bears Risk of Unused Capacity?</a:t>
            </a:r>
          </a:p>
          <a:p>
            <a:pPr lvl="1"/>
            <a:r>
              <a:rPr lang="en-US" altLang="en-US" dirty="0"/>
              <a:t>Existing Rate Payers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Considered by Rating Agencies in  Review of Credits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909B13-45B3-45B5-8AE4-EB0B0E588DA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6B6B068-71C6-4442-AEFF-1B12FD5D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Operations and Maintenance</a:t>
            </a:r>
          </a:p>
        </p:txBody>
      </p:sp>
      <p:pic>
        <p:nvPicPr>
          <p:cNvPr id="45061" name="Picture 4" descr="WHOLE PUZZLE (Yellow Highlighted).jpg">
            <a:extLst>
              <a:ext uri="{FF2B5EF4-FFF2-40B4-BE49-F238E27FC236}">
                <a16:creationId xmlns:a16="http://schemas.microsoft.com/office/drawing/2014/main" id="{15254798-6870-4385-9539-25E3F55CC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3BC41-4FE0-4025-88A1-24875BABE7A0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FD1DE0-C360-47BD-8792-6A3696A7256E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60460F-6707-4179-8B2F-D0DBF9BF26AD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7B4E37-7563-4C61-95EE-B174E59DF849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135BCE-AA68-4B46-8275-034E5D2003F9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5DF1B94-F428-4B8F-8C13-830160105A82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D2A0F8-E332-4373-97C2-91A348FBD135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rgbClr val="7A868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B59A8B7-02AE-466F-B12B-7C88230D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 of Operations and Maintenance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6AEE1DF3-61DD-443F-ADD2-BF0C2710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198510"/>
            <a:ext cx="7589520" cy="5507088"/>
          </a:xfrm>
        </p:spPr>
        <p:txBody>
          <a:bodyPr/>
          <a:lstStyle/>
          <a:p>
            <a:r>
              <a:rPr lang="en-US" altLang="en-US" sz="2400" dirty="0"/>
              <a:t>May Account for 50% - 75% of Annual    Funding Requirements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Primary Components:</a:t>
            </a:r>
          </a:p>
          <a:p>
            <a:pPr lvl="1"/>
            <a:r>
              <a:rPr lang="en-US" altLang="en-US" sz="2100" dirty="0"/>
              <a:t>Salaries and Benefits</a:t>
            </a:r>
          </a:p>
          <a:p>
            <a:pPr lvl="1"/>
            <a:r>
              <a:rPr lang="en-US" altLang="en-US" sz="2100" dirty="0"/>
              <a:t>Power and Chemicals</a:t>
            </a:r>
          </a:p>
          <a:p>
            <a:pPr lvl="1"/>
            <a:r>
              <a:rPr lang="en-US" altLang="en-US" sz="2100" dirty="0"/>
              <a:t>Sludge Disposal</a:t>
            </a:r>
          </a:p>
          <a:p>
            <a:pPr lvl="1"/>
            <a:r>
              <a:rPr lang="en-US" altLang="en-US" sz="2100" dirty="0"/>
              <a:t>Repairs and Maintenance</a:t>
            </a:r>
          </a:p>
          <a:p>
            <a:pPr lvl="2"/>
            <a:r>
              <a:rPr lang="en-US" altLang="en-US" sz="1800" dirty="0"/>
              <a:t>Links to Asset Management Program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Should Review Cost Relationships / Benchmark</a:t>
            </a:r>
          </a:p>
          <a:p>
            <a:pPr lvl="1"/>
            <a:r>
              <a:rPr lang="en-US" altLang="en-US" sz="2100" dirty="0"/>
              <a:t>Inflation Adjusted Trend Analysis</a:t>
            </a:r>
          </a:p>
          <a:p>
            <a:pPr lvl="1"/>
            <a:r>
              <a:rPr lang="en-US" altLang="en-US" sz="2100" dirty="0"/>
              <a:t>Compare to the Industry</a:t>
            </a:r>
          </a:p>
          <a:p>
            <a:pPr lvl="1"/>
            <a:r>
              <a:rPr lang="en-US" altLang="en-US" sz="2100" dirty="0"/>
              <a:t>Identify Improvements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E398FD-EFAA-4CCE-8105-5B11FC40872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2687A559-F47A-4194-B326-7E4DECFA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and Revenue Generation</a:t>
            </a:r>
          </a:p>
        </p:txBody>
      </p:sp>
      <p:pic>
        <p:nvPicPr>
          <p:cNvPr id="47109" name="Picture 5" descr="WHOLE PUZZLE (Purple Highlighted).jpg">
            <a:extLst>
              <a:ext uri="{FF2B5EF4-FFF2-40B4-BE49-F238E27FC236}">
                <a16:creationId xmlns:a16="http://schemas.microsoft.com/office/drawing/2014/main" id="{25A05369-D541-4F85-BF78-F2C671D60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8569FE-67B1-4384-9053-E12AB66280C0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FA1939-48B8-4609-9F7A-3F78E2FE8028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48E940-B995-495A-B42F-A9099681DE1C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999D40-9864-440E-A76F-491ED97EF2FE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39C2F5E-7CE6-410A-8001-C4DF6B8D071D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61C8F3-5F0F-4BE0-B4BB-984A25649E98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69C0E5-BD0D-49B8-A975-FDE2A02FDED0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rgbClr val="9EAAA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8B5535E9-9897-4C81-BEFE-75DD8CB7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901" y="1692360"/>
            <a:ext cx="6749260" cy="322562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3000" dirty="0"/>
              <a:t>Need to Stabilize Revenues / Fully Recover Cost</a:t>
            </a:r>
          </a:p>
          <a:p>
            <a:pPr lvl="1">
              <a:spcAft>
                <a:spcPts val="1800"/>
              </a:spcAft>
            </a:pPr>
            <a:r>
              <a:rPr lang="en-US" altLang="en-US" sz="2700" dirty="0"/>
              <a:t>Identify Cost of Service</a:t>
            </a:r>
          </a:p>
          <a:p>
            <a:pPr lvl="1">
              <a:spcAft>
                <a:spcPts val="1800"/>
              </a:spcAft>
            </a:pPr>
            <a:r>
              <a:rPr lang="en-US" altLang="en-US" sz="2700" dirty="0"/>
              <a:t>Match Cost to User Responsibility</a:t>
            </a:r>
          </a:p>
          <a:p>
            <a:pPr lvl="1">
              <a:spcAft>
                <a:spcPts val="1800"/>
              </a:spcAft>
            </a:pPr>
            <a:r>
              <a:rPr lang="en-US" altLang="en-US" sz="2700" dirty="0"/>
              <a:t>Consistent with Utility Policies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F30545-1B65-47ED-816B-E7709A8B9FCF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F2501E-D128-4F6D-B2F5-5449D159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80890"/>
          </a:xfrm>
        </p:spPr>
        <p:txBody>
          <a:bodyPr/>
          <a:lstStyle/>
          <a:p>
            <a:r>
              <a:rPr lang="en-US" altLang="en-US" dirty="0"/>
              <a:t>Rates and Revenue Generation </a:t>
            </a:r>
            <a:r>
              <a:rPr lang="en-US" altLang="en-US" sz="2000" dirty="0"/>
              <a:t>(cont’d.)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DF99A275-0696-4617-B5E9-0864F50F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and Revenue Generation </a:t>
            </a:r>
            <a:r>
              <a:rPr lang="en-US" altLang="en-US" sz="2000" dirty="0"/>
              <a:t>(cont’d.)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CE02D1B4-9B48-4077-BC68-7214EDFE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263991"/>
            <a:ext cx="7482428" cy="5326276"/>
          </a:xfrm>
        </p:spPr>
        <p:txBody>
          <a:bodyPr/>
          <a:lstStyle/>
          <a:p>
            <a:r>
              <a:rPr lang="en-US" altLang="en-US" dirty="0"/>
              <a:t>To Improve Revenue Stability</a:t>
            </a:r>
          </a:p>
          <a:p>
            <a:pPr lvl="1"/>
            <a:r>
              <a:rPr lang="en-US" altLang="en-US" dirty="0"/>
              <a:t>Increase Fixed Cost Recovery through Base Charges</a:t>
            </a:r>
          </a:p>
          <a:p>
            <a:pPr lvl="2"/>
            <a:r>
              <a:rPr lang="en-US" altLang="en-US" dirty="0"/>
              <a:t>“Readiness to-Serve” Principle</a:t>
            </a:r>
          </a:p>
          <a:p>
            <a:pPr lvl="2"/>
            <a:r>
              <a:rPr lang="en-US" altLang="en-US" dirty="0"/>
              <a:t>Large Meter Sizes are Issue</a:t>
            </a:r>
          </a:p>
          <a:p>
            <a:pPr lvl="2"/>
            <a:r>
              <a:rPr lang="en-US" altLang="en-US" dirty="0"/>
              <a:t>Owner vs. Tenant </a:t>
            </a:r>
          </a:p>
          <a:p>
            <a:pPr lvl="1"/>
            <a:r>
              <a:rPr lang="en-US" altLang="en-US" dirty="0"/>
              <a:t>Adopt Price Index / Pass-Through Adjustment Charges </a:t>
            </a:r>
          </a:p>
          <a:p>
            <a:pPr lvl="2"/>
            <a:r>
              <a:rPr lang="en-US" altLang="en-US" dirty="0"/>
              <a:t>Smaller Incremental Increases</a:t>
            </a:r>
          </a:p>
          <a:p>
            <a:pPr lvl="2"/>
            <a:r>
              <a:rPr lang="en-US" altLang="en-US" dirty="0"/>
              <a:t>Maintain Operating Margins</a:t>
            </a:r>
          </a:p>
          <a:p>
            <a:pPr lvl="1"/>
            <a:r>
              <a:rPr lang="en-US" altLang="en-US" dirty="0"/>
              <a:t>Must Understand Customer Demographics</a:t>
            </a:r>
          </a:p>
          <a:p>
            <a:pPr lvl="2"/>
            <a:r>
              <a:rPr lang="en-US" altLang="en-US" dirty="0"/>
              <a:t>Bill Frequency — Where is Water Used?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A45D5E-5EC5-40AF-B327-41AAFB78021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6CF7B492-9D85-4C34-A301-ABF9395F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and Revenue Generation </a:t>
            </a:r>
            <a:r>
              <a:rPr lang="en-US" altLang="en-US" sz="2000" dirty="0"/>
              <a:t>(cont’d.)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81881A6-D130-4608-8AF3-FD35E3E5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296942"/>
            <a:ext cx="7589520" cy="5169757"/>
          </a:xfrm>
        </p:spPr>
        <p:txBody>
          <a:bodyPr/>
          <a:lstStyle/>
          <a:p>
            <a:r>
              <a:rPr lang="en-US" altLang="en-US" dirty="0"/>
              <a:t>Charges to New Development</a:t>
            </a:r>
          </a:p>
          <a:p>
            <a:pPr lvl="1"/>
            <a:r>
              <a:rPr lang="en-US" altLang="en-US" dirty="0"/>
              <a:t>Recover Cost of Carry of Holding Capacity</a:t>
            </a:r>
          </a:p>
          <a:p>
            <a:pPr lvl="2"/>
            <a:r>
              <a:rPr lang="en-US" altLang="en-US" dirty="0"/>
              <a:t>In Addition to Impact Fee</a:t>
            </a:r>
          </a:p>
          <a:p>
            <a:pPr lvl="2"/>
            <a:r>
              <a:rPr lang="en-US" altLang="en-US" dirty="0"/>
              <a:t>Interest Cost /  Fixed Operating Cost</a:t>
            </a:r>
          </a:p>
          <a:p>
            <a:pPr lvl="2"/>
            <a:r>
              <a:rPr lang="en-US" altLang="en-US" dirty="0"/>
              <a:t>Can be Linked to Developer Agreement</a:t>
            </a:r>
          </a:p>
          <a:p>
            <a:pPr lvl="1"/>
            <a:r>
              <a:rPr lang="en-US" altLang="en-US" dirty="0"/>
              <a:t>Line Maintenance Fees / Other Specific Cost Recovery Mechanisms</a:t>
            </a:r>
          </a:p>
          <a:p>
            <a:pPr lvl="1"/>
            <a:r>
              <a:rPr lang="en-US" altLang="en-US" dirty="0"/>
              <a:t>Goal </a:t>
            </a:r>
            <a:r>
              <a:rPr lang="en-US" altLang="en-US" sz="2600" dirty="0"/>
              <a:t>=</a:t>
            </a:r>
            <a:r>
              <a:rPr lang="en-US" altLang="en-US" dirty="0"/>
              <a:t> Make Unconnected Customers Responsible for Economic Impacts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Consider Partnering Opportunities</a:t>
            </a:r>
          </a:p>
          <a:p>
            <a:pPr lvl="1"/>
            <a:r>
              <a:rPr lang="en-US" altLang="en-US" dirty="0"/>
              <a:t>Use of Stranded / Unused Capacity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3ED1CA-50E9-4D44-BFF0-4712BC16F785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0DC7FBF-3314-4441-8389-1628C772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the Term “Business”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B1B5718-4B7B-4CB4-9FDC-BEBA828F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280890"/>
            <a:ext cx="7589520" cy="53917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500" dirty="0"/>
              <a:t>“Organization that provides goods and services to others that want or need them”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altLang="en-US" sz="2300" i="1" kern="0" dirty="0">
                <a:solidFill>
                  <a:srgbClr val="A53010"/>
                </a:solidFill>
              </a:rPr>
              <a:t>	</a:t>
            </a:r>
            <a:r>
              <a:rPr lang="en-US" altLang="en-US" sz="2300" i="1" kern="0" spc="400" dirty="0">
                <a:solidFill>
                  <a:srgbClr val="A53010"/>
                </a:solidFill>
              </a:rPr>
              <a:t>—</a:t>
            </a:r>
            <a:r>
              <a:rPr lang="en-US" altLang="en-US" sz="2300" i="1" kern="0" dirty="0">
                <a:solidFill>
                  <a:srgbClr val="A53010"/>
                </a:solidFill>
              </a:rPr>
              <a:t>University of Minnesota</a:t>
            </a:r>
          </a:p>
          <a:p>
            <a:pPr>
              <a:spcAft>
                <a:spcPts val="600"/>
              </a:spcAft>
            </a:pPr>
            <a:r>
              <a:rPr lang="en-US" altLang="en-US" sz="2500" dirty="0"/>
              <a:t>“Entity that brings together time, effort,     and capital in order to produce a profit”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altLang="en-US" sz="2300" i="1" kern="0" dirty="0">
                <a:solidFill>
                  <a:srgbClr val="A53010"/>
                </a:solidFill>
              </a:rPr>
              <a:t>	</a:t>
            </a:r>
            <a:r>
              <a:rPr lang="en-US" altLang="en-US" sz="2300" i="1" dirty="0">
                <a:solidFill>
                  <a:srgbClr val="A53010"/>
                </a:solidFill>
              </a:rPr>
              <a:t> </a:t>
            </a:r>
            <a:r>
              <a:rPr lang="en-US" altLang="en-US" sz="2300" i="1" kern="0" spc="400" dirty="0">
                <a:solidFill>
                  <a:srgbClr val="A53010"/>
                </a:solidFill>
              </a:rPr>
              <a:t>—</a:t>
            </a:r>
            <a:r>
              <a:rPr lang="en-US" altLang="en-US" sz="2300" i="1" kern="0" dirty="0">
                <a:solidFill>
                  <a:srgbClr val="A53010"/>
                </a:solidFill>
              </a:rPr>
              <a:t>Joseph Kenny</a:t>
            </a:r>
          </a:p>
          <a:p>
            <a:pPr>
              <a:spcAft>
                <a:spcPts val="600"/>
              </a:spcAft>
            </a:pPr>
            <a:r>
              <a:rPr lang="en-US" altLang="en-US" sz="2500" dirty="0"/>
              <a:t>“Objective is receipt of a financial return in exchange for work and acceptance of risk”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altLang="en-US" sz="2300" i="1" kern="0" dirty="0">
                <a:solidFill>
                  <a:srgbClr val="A53010"/>
                </a:solidFill>
              </a:rPr>
              <a:t>	</a:t>
            </a:r>
            <a:r>
              <a:rPr lang="en-US" altLang="en-US" sz="2300" i="1" dirty="0">
                <a:solidFill>
                  <a:srgbClr val="A53010"/>
                </a:solidFill>
              </a:rPr>
              <a:t> </a:t>
            </a:r>
            <a:r>
              <a:rPr lang="en-US" altLang="en-US" sz="2300" i="1" kern="0" spc="400" dirty="0">
                <a:solidFill>
                  <a:srgbClr val="A53010"/>
                </a:solidFill>
              </a:rPr>
              <a:t>—</a:t>
            </a:r>
            <a:r>
              <a:rPr lang="en-US" altLang="en-US" sz="2300" i="1" kern="0" dirty="0">
                <a:solidFill>
                  <a:srgbClr val="A53010"/>
                </a:solidFill>
              </a:rPr>
              <a:t>Wikipedia</a:t>
            </a:r>
          </a:p>
          <a:p>
            <a:pPr>
              <a:spcAft>
                <a:spcPts val="600"/>
              </a:spcAft>
            </a:pPr>
            <a:r>
              <a:rPr lang="en-US" altLang="en-US" sz="2500" dirty="0"/>
              <a:t>Activity formed for profit”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altLang="en-US" sz="2300" i="1" kern="0" dirty="0">
                <a:solidFill>
                  <a:srgbClr val="A53010"/>
                </a:solidFill>
              </a:rPr>
              <a:t>	</a:t>
            </a:r>
            <a:r>
              <a:rPr lang="en-US" altLang="en-US" sz="2300" i="1" dirty="0">
                <a:solidFill>
                  <a:srgbClr val="A53010"/>
                </a:solidFill>
              </a:rPr>
              <a:t> </a:t>
            </a:r>
            <a:r>
              <a:rPr lang="en-US" altLang="en-US" sz="2300" i="1" kern="0" spc="400" dirty="0">
                <a:solidFill>
                  <a:srgbClr val="A53010"/>
                </a:solidFill>
              </a:rPr>
              <a:t>—</a:t>
            </a:r>
            <a:r>
              <a:rPr lang="en-US" altLang="en-US" sz="2300" i="1" kern="0" dirty="0">
                <a:solidFill>
                  <a:srgbClr val="A53010"/>
                </a:solidFill>
              </a:rPr>
              <a:t>Legal Website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ABDA63-0C9D-47BC-BB59-FF252BC7C48F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48ADA03-0950-4A61-BD67-D45E61AF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Rates and Revenue Generation </a:t>
            </a:r>
            <a:r>
              <a:rPr lang="en-US" altLang="en-US" sz="2000" dirty="0"/>
              <a:t>(cont’d.)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0D7E312C-CE3D-443A-90D1-CD8A1A5CD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182034"/>
            <a:ext cx="7372865" cy="5507088"/>
          </a:xfrm>
        </p:spPr>
        <p:txBody>
          <a:bodyPr/>
          <a:lstStyle/>
          <a:p>
            <a:r>
              <a:rPr lang="en-US" altLang="en-US" sz="2500" dirty="0"/>
              <a:t>Reclaimed Water</a:t>
            </a:r>
          </a:p>
          <a:p>
            <a:pPr lvl="1"/>
            <a:r>
              <a:rPr lang="en-US" altLang="en-US" sz="2200" dirty="0"/>
              <a:t>Still an Emerging Utility </a:t>
            </a:r>
          </a:p>
          <a:p>
            <a:pPr lvl="1"/>
            <a:r>
              <a:rPr lang="en-US" altLang="en-US" sz="2200" dirty="0"/>
              <a:t>Need to Understand the Business Model</a:t>
            </a:r>
          </a:p>
          <a:p>
            <a:pPr lvl="2"/>
            <a:r>
              <a:rPr lang="en-US" altLang="en-US" sz="1900" dirty="0"/>
              <a:t>Water Resource vs. Effluent Disposal</a:t>
            </a:r>
          </a:p>
          <a:p>
            <a:pPr lvl="1"/>
            <a:r>
              <a:rPr lang="en-US" altLang="en-US" sz="2200" dirty="0"/>
              <a:t>Pricing Considerations — Must Consider the Following:</a:t>
            </a:r>
          </a:p>
          <a:p>
            <a:pPr lvl="2"/>
            <a:r>
              <a:rPr lang="en-US" altLang="en-US" sz="1900" dirty="0"/>
              <a:t>Finite Resource — Plan and Price it Right</a:t>
            </a:r>
          </a:p>
          <a:p>
            <a:pPr lvl="2"/>
            <a:r>
              <a:rPr lang="en-US" altLang="en-US" sz="1900" dirty="0"/>
              <a:t>Understand Type of Customer Served and     Cost to Provide </a:t>
            </a:r>
          </a:p>
          <a:p>
            <a:pPr lvl="3"/>
            <a:r>
              <a:rPr lang="en-US" altLang="en-US" sz="1600" dirty="0"/>
              <a:t>Large Users — Enter into Service Agreement</a:t>
            </a:r>
          </a:p>
          <a:p>
            <a:pPr lvl="3"/>
            <a:r>
              <a:rPr lang="en-US" altLang="en-US" sz="1600" dirty="0"/>
              <a:t>Capacity Reservation vs. Demand</a:t>
            </a:r>
          </a:p>
          <a:p>
            <a:pPr lvl="3"/>
            <a:r>
              <a:rPr lang="en-US" altLang="en-US" sz="1600" dirty="0"/>
              <a:t>Special Conditions (Storage, Interruption of Service) </a:t>
            </a:r>
          </a:p>
          <a:p>
            <a:pPr lvl="3"/>
            <a:r>
              <a:rPr lang="en-US" altLang="en-US" sz="1600" dirty="0"/>
              <a:t>Prioritization of Service (If Supply Not Available)</a:t>
            </a:r>
          </a:p>
          <a:p>
            <a:pPr lvl="2"/>
            <a:r>
              <a:rPr lang="en-US" altLang="en-US" sz="1900" dirty="0"/>
              <a:t>Understand Rate Impacts (Reduced Water Sales)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FF2D38-3561-4856-A2B7-D4025DB5E96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918DC4F-D0F0-4075-B068-DCB8BF81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Financial Policies and</a:t>
            </a:r>
            <a:br>
              <a:rPr lang="en-US" altLang="en-US" sz="2800" dirty="0"/>
            </a:br>
            <a:r>
              <a:rPr lang="en-US" altLang="en-US" sz="2800" dirty="0"/>
              <a:t>Bond Resolution Provisions</a:t>
            </a:r>
          </a:p>
        </p:txBody>
      </p:sp>
      <p:pic>
        <p:nvPicPr>
          <p:cNvPr id="52229" name="Picture 4" descr="WHOLE PUZZLE (Green Highlighted).jpg">
            <a:extLst>
              <a:ext uri="{FF2B5EF4-FFF2-40B4-BE49-F238E27FC236}">
                <a16:creationId xmlns:a16="http://schemas.microsoft.com/office/drawing/2014/main" id="{016B7404-1B07-40CB-ABA7-4B79467F3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99F4F3-EC8E-4075-BF9F-59CCF25A2342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23B5B6-7E83-4A39-ACE9-95D2B46AA8B6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6F6A21-67DD-4A70-8A40-C41CB120058F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806935-0108-4EB7-9ED7-F7F43ED0E3DD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45BE0BB-5B39-4609-8938-85CCC48C032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BC64FF-88F3-4727-BBAD-CED7660A8214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72CCCE-7927-4CF0-A617-6BF0F416FA3C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rgbClr val="7A868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95C5-3D6B-40B5-8AB4-5FE6A718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Policies and Bond Resolution Provisions / Rate Covenant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3439C22-203D-41ED-8B3C-2C2B23EF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338132"/>
            <a:ext cx="7589520" cy="5429250"/>
          </a:xfrm>
        </p:spPr>
        <p:txBody>
          <a:bodyPr/>
          <a:lstStyle/>
          <a:p>
            <a:r>
              <a:rPr lang="en-US" altLang="en-US" dirty="0"/>
              <a:t>Primary Doctrine for Utility Business Process 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Policies and Covenants should Promote Stability / Creditworthiness </a:t>
            </a:r>
          </a:p>
          <a:p>
            <a:pPr lvl="1"/>
            <a:r>
              <a:rPr lang="en-US" altLang="en-US" dirty="0"/>
              <a:t>Establishes Minimum Financial Margins</a:t>
            </a:r>
          </a:p>
          <a:p>
            <a:pPr lvl="2"/>
            <a:r>
              <a:rPr lang="en-US" altLang="en-US" dirty="0"/>
              <a:t>Liquidity (Operating / Capital Reserves)</a:t>
            </a:r>
          </a:p>
          <a:p>
            <a:pPr lvl="2"/>
            <a:r>
              <a:rPr lang="en-US" altLang="en-US" dirty="0"/>
              <a:t>Debt Service Coverage and Debt Affordability</a:t>
            </a:r>
          </a:p>
          <a:p>
            <a:pPr lvl="2"/>
            <a:r>
              <a:rPr lang="en-US" altLang="en-US" dirty="0"/>
              <a:t>Cash Flow and Rate Covenants</a:t>
            </a:r>
          </a:p>
          <a:p>
            <a:pPr lvl="1"/>
            <a:r>
              <a:rPr lang="en-US" altLang="en-US" dirty="0"/>
              <a:t>Provide Management Guidance to Meet Business Objectives</a:t>
            </a:r>
          </a:p>
          <a:p>
            <a:pPr lvl="1"/>
            <a:r>
              <a:rPr lang="en-US" altLang="en-US" dirty="0"/>
              <a:t>Higher-Rated Utilities Set Goals that Exceed Minimum Financial Margins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526921-08C8-4850-B0E7-0F39DBB15860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4A86-ECFD-413E-8594-C79A23D3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Policies and Bond Resolution Provisions / Rate Covenant </a:t>
            </a:r>
            <a:r>
              <a:rPr lang="en-US" sz="2000" dirty="0"/>
              <a:t>(cont’d.)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5FFEF93C-25F4-41BB-8EE0-9A5A6D4C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589520" cy="521094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Links to Utility Revenue Guidelines Established by Fitch Ratings:</a:t>
            </a:r>
            <a:endParaRPr lang="en-US" sz="2500" dirty="0"/>
          </a:p>
          <a:p>
            <a:pPr marL="461963" indent="0">
              <a:buNone/>
            </a:pPr>
            <a:r>
              <a:rPr lang="en-US" sz="2400" i="1" dirty="0"/>
              <a:t>“For utilities in the most stable operating environments with a suitably diverse and healthy service area economy, </a:t>
            </a:r>
            <a:r>
              <a:rPr lang="en-US" sz="2400" b="1" i="1" u="sng" dirty="0"/>
              <a:t>1.5x annual coverage</a:t>
            </a:r>
            <a:r>
              <a:rPr lang="en-US" sz="2400" i="1" dirty="0"/>
              <a:t>, with consistently maintained unrestricted financial liquidity of at least </a:t>
            </a:r>
            <a:r>
              <a:rPr lang="en-US" sz="2400" b="1" i="1" u="sng" dirty="0"/>
              <a:t>90 days of operating revenues</a:t>
            </a:r>
            <a:r>
              <a:rPr lang="en-US" sz="2400" i="1" dirty="0"/>
              <a:t>, could be sufficient for </a:t>
            </a:r>
            <a:r>
              <a:rPr lang="en-US" sz="2400" b="1" i="1" u="sng" dirty="0"/>
              <a:t>‘AA-’ or higher ratings</a:t>
            </a:r>
            <a:r>
              <a:rPr lang="en-US" sz="2400" i="1" dirty="0"/>
              <a:t>.  For utilities with substantial growth, compliance demands, or significant </a:t>
            </a:r>
            <a:r>
              <a:rPr lang="en-US" sz="2400" b="1" i="1" u="sng" dirty="0"/>
              <a:t>annual volatility in revenues or expenditures, greater financial flexibility</a:t>
            </a:r>
            <a:r>
              <a:rPr lang="en-US" sz="2400" i="1" dirty="0"/>
              <a:t> may be necessary.”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BD9CFF-FFAA-43F2-ABF7-11E47A60437E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DB01286-50FF-49B9-899F-6C3E4BA4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Unrestricted Financial Liquidity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79F7EBA7-A703-4E28-8B59-38056B86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Utilities Considered as Good Credit have Strong Reserve Balances and Policies </a:t>
            </a:r>
          </a:p>
          <a:p>
            <a:pPr lvl="1"/>
            <a:r>
              <a:rPr lang="en-US" altLang="en-US" dirty="0"/>
              <a:t>Operating Reserves </a:t>
            </a:r>
          </a:p>
          <a:p>
            <a:pPr lvl="1"/>
            <a:r>
              <a:rPr lang="en-US" altLang="en-US" dirty="0"/>
              <a:t>Repair and Replacement (Capital) Reserves</a:t>
            </a:r>
          </a:p>
          <a:p>
            <a:pPr lvl="1"/>
            <a:r>
              <a:rPr lang="en-US" altLang="en-US" dirty="0"/>
              <a:t>Rate Stabilization Reserves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Purpose — Reduce Volatility during Any Particular Fiscal Year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Reserve Balances are Cumulative — Funds Limited for Specific Purposes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C9C06C-B8CC-45F1-8615-7CD92AA41B8D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76D001B3-62D7-4093-8079-7495DEB5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Reserves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4449CFFD-7591-4695-B1F8-B87CAE3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Operating Reserves</a:t>
            </a:r>
          </a:p>
          <a:p>
            <a:pPr lvl="1"/>
            <a:r>
              <a:rPr lang="en-US" altLang="en-US" dirty="0"/>
              <a:t>Purpose — Provide Funds for Short-Term Variability </a:t>
            </a:r>
          </a:p>
          <a:p>
            <a:pPr lvl="1"/>
            <a:r>
              <a:rPr lang="en-US" altLang="en-US" dirty="0"/>
              <a:t>Minimum Balance Generally Required by Bond Resolution</a:t>
            </a:r>
          </a:p>
          <a:p>
            <a:pPr lvl="1"/>
            <a:r>
              <a:rPr lang="en-US" altLang="en-US" dirty="0"/>
              <a:t>Average Balance Depends on:</a:t>
            </a:r>
          </a:p>
          <a:p>
            <a:pPr lvl="2"/>
            <a:r>
              <a:rPr lang="en-US" altLang="en-US" dirty="0"/>
              <a:t>Availability of Other Reserves</a:t>
            </a:r>
          </a:p>
          <a:p>
            <a:pPr lvl="2"/>
            <a:r>
              <a:rPr lang="en-US" altLang="en-US" dirty="0"/>
              <a:t>Size of Utility (Revenues)</a:t>
            </a:r>
          </a:p>
          <a:p>
            <a:pPr lvl="2"/>
            <a:r>
              <a:rPr lang="en-US" altLang="en-US" dirty="0"/>
              <a:t>Rate Covenants per Bond Resolution</a:t>
            </a:r>
          </a:p>
          <a:p>
            <a:pPr lvl="1"/>
            <a:r>
              <a:rPr lang="en-US" altLang="en-US" dirty="0"/>
              <a:t>Generally 60 Days of Revenue /                  90 Days of Operating Expenses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DD3C01-4C2E-4FC8-B1F1-71BFD0649825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290B3103-B4C1-4A7B-8958-F5892616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Reserves </a:t>
            </a:r>
            <a:r>
              <a:rPr lang="en-US" altLang="en-US" sz="2000" dirty="0"/>
              <a:t>(cont’d.)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1399CE44-26D9-4603-9E1A-00391690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663" y="1428751"/>
            <a:ext cx="6732785" cy="46013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Repair and Replacement Reserves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Purpose — Provide Funds for Capital Reinvestment</a:t>
            </a:r>
          </a:p>
          <a:p>
            <a:pPr lvl="2">
              <a:spcAft>
                <a:spcPts val="1200"/>
              </a:spcAft>
            </a:pPr>
            <a:r>
              <a:rPr lang="en-US" altLang="en-US" dirty="0"/>
              <a:t>Allowance for Emergencies / Changes in Capital Priority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Average Balance Depends on:</a:t>
            </a:r>
          </a:p>
          <a:p>
            <a:pPr lvl="2">
              <a:spcAft>
                <a:spcPts val="1200"/>
              </a:spcAft>
            </a:pPr>
            <a:r>
              <a:rPr lang="en-US" altLang="en-US" dirty="0"/>
              <a:t>Capital Investment Requirements and Remaining Service Life of Plant</a:t>
            </a:r>
          </a:p>
          <a:p>
            <a:pPr lvl="2">
              <a:spcAft>
                <a:spcPts val="1200"/>
              </a:spcAft>
            </a:pPr>
            <a:r>
              <a:rPr lang="en-US" altLang="en-US" dirty="0"/>
              <a:t>Magnitude of Periodic Expenditures (e.g., Membrane Replacement)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132A22-DB62-4D22-9D25-878C2447566C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5BFEBEF-0CC9-4B8B-B1FF-09884A7B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Reserves </a:t>
            </a:r>
            <a:r>
              <a:rPr lang="en-US" altLang="en-US" sz="2000" dirty="0"/>
              <a:t>(cont’d.)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756B23A-2C78-4C24-9A76-E80FC6EE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589520" cy="51191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Repair and Replacement Reserves </a:t>
            </a:r>
            <a:r>
              <a:rPr lang="en-US" altLang="en-US" sz="2000" dirty="0"/>
              <a:t>(cont’d.)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One Year Average Renewal and Replacement Expenditures 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Primary Emphasis is </a:t>
            </a:r>
            <a:r>
              <a:rPr lang="en-US" altLang="en-US" u="sng" dirty="0"/>
              <a:t>Funding</a:t>
            </a:r>
            <a:r>
              <a:rPr lang="en-US" altLang="en-US" dirty="0"/>
              <a:t> the Program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General Provision of Bond Resolution (Minimum Level)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Helps Stabilize Rates Over Time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EFF01F-FE84-4D62-8155-833CA8B46D42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CA92C05-EBB0-4627-956A-24C2C213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Reserves (cont’d.)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8BE6592-50FF-41CE-98DE-8634F674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297585" cy="51191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Rate Stabilization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Purpose — Provide Contingency Funds   for Material Changes in Cash Flow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Allows Utility to React to Events and     Adjust Business Parameters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Recommended to be Defined in           Bond Resolution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Provides Enhanced Ability to Meet Rate Covenants (Recognized Carry-Forward)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C01952-C282-4D65-8A42-0B4457E07B4C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EBAB0AA3-B76F-4A4A-9211-D811EF40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Reserves </a:t>
            </a:r>
            <a:r>
              <a:rPr lang="en-US" altLang="en-US" sz="2000" dirty="0"/>
              <a:t>(cont’d.)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97B6BCE1-A3F5-4B01-B292-534277AC3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589520" cy="51191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Rate Stabilization </a:t>
            </a:r>
            <a:r>
              <a:rPr lang="en-US" altLang="en-US" sz="2000" dirty="0"/>
              <a:t>(cont’d.)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Average Balance Depends on: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Recognized Fund in Bond Resolution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Stability of Revenue Stream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Overall Operating Margins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Level of Working Capital Maintained 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Rate Level and Competitiveness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Minimum of 90 Days of Rate Revenues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Allows Utility to Adequately Plan                 Rate Adjustments in Future Periods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F6ED42-31F1-4844-8972-96F4A0FFCC2C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39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7A8B2E0-CE3A-46B1-A554-A62FC0C8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/>
              <a:t>Governmental Accounting Standards Board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CFFBC98-0EBC-47AE-8322-3FA10559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535834"/>
            <a:ext cx="7185866" cy="45519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en-US" sz="2800" dirty="0"/>
              <a:t>“Enterprise funds should be used to account for operations that are </a:t>
            </a:r>
            <a:r>
              <a:rPr lang="en-US" altLang="en-US" sz="2800" b="1" dirty="0"/>
              <a:t>financed and operated in a manner similar to private business</a:t>
            </a:r>
            <a:r>
              <a:rPr lang="en-US" altLang="en-US" sz="2800" dirty="0"/>
              <a:t>—where the intent of the governing body is that costs of </a:t>
            </a:r>
            <a:r>
              <a:rPr lang="en-US" altLang="en-US" sz="2800" b="1" dirty="0"/>
              <a:t>providing services</a:t>
            </a:r>
            <a:r>
              <a:rPr lang="en-US" altLang="en-US" sz="2800" dirty="0"/>
              <a:t> to the general public on a continuing basis </a:t>
            </a:r>
            <a:r>
              <a:rPr lang="en-US" altLang="en-US" sz="2800" b="1" dirty="0"/>
              <a:t>be financed or recovered primarily through user charges</a:t>
            </a:r>
            <a:r>
              <a:rPr lang="en-US" altLang="en-US" sz="2800" dirty="0"/>
              <a:t>.”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F49DF2-F799-4729-8FD3-6B39AC294B4F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AB6463CA-ED0B-49BA-9E53-CC8DD83F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Resolution Provisions /</a:t>
            </a:r>
            <a:br>
              <a:rPr lang="en-US" altLang="en-US" dirty="0"/>
            </a:br>
            <a:r>
              <a:rPr lang="en-US" altLang="en-US" dirty="0"/>
              <a:t>Rate Covenants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D52C8297-9F50-424A-B4AE-29B786379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Absent Reserve Policy, Bond Resolution the Primary Financial Document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Flow of Funds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Minimum Deposit Requirements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Rate Covenant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Other Provisions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Sale of System Assets</a:t>
            </a:r>
          </a:p>
          <a:p>
            <a:pPr lvl="2">
              <a:spcBef>
                <a:spcPts val="1200"/>
              </a:spcBef>
            </a:pPr>
            <a:r>
              <a:rPr lang="en-US" altLang="en-US" dirty="0"/>
              <a:t>Planning and Oversight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36CA3B-504C-4F9C-A7F1-6DB03DD7A53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CA828A4-D582-4DFF-ABA0-A29096E4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Resolution Provisions /</a:t>
            </a:r>
            <a:br>
              <a:rPr lang="en-US" altLang="en-US" dirty="0"/>
            </a:br>
            <a:r>
              <a:rPr lang="en-US" altLang="en-US" dirty="0"/>
              <a:t>Rate Covenants </a:t>
            </a:r>
            <a:r>
              <a:rPr lang="en-US" altLang="en-US" sz="2000" dirty="0"/>
              <a:t>(cont’d.)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7C7C916-1E9A-4EAC-991A-38822EFA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82811"/>
            <a:ext cx="7589520" cy="50650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Must Understand Provisions 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Can be Very Restrictive and                     Not Up-to-Date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Lack of Guidance Regarding Interpretation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Must be Involved in Development / Update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Key = Follow Budget Process / Cash Flow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Goal is to Maximize Coverage / Availability of Funds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Do Not be “Cash Rich and Coverage Poor”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164B5-1ED7-44D8-8464-453B44B4C84A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41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9FB13FD-501E-496E-A5DC-7916E34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Resolution</a:t>
            </a:r>
            <a:br>
              <a:rPr lang="en-US" altLang="en-US" dirty="0"/>
            </a:br>
            <a:r>
              <a:rPr lang="en-US" altLang="en-US" dirty="0"/>
              <a:t>Components to Review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04565CEA-F44D-439D-9A20-C1C96561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614615"/>
            <a:ext cx="7589520" cy="49332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900" dirty="0"/>
              <a:t>Definitions</a:t>
            </a:r>
          </a:p>
          <a:p>
            <a:pPr lvl="1">
              <a:spcBef>
                <a:spcPts val="1200"/>
              </a:spcBef>
            </a:pPr>
            <a:r>
              <a:rPr lang="en-US" altLang="en-US" sz="2600" dirty="0"/>
              <a:t>Gross Revenues</a:t>
            </a:r>
          </a:p>
          <a:p>
            <a:pPr lvl="2">
              <a:spcBef>
                <a:spcPts val="1200"/>
              </a:spcBef>
            </a:pPr>
            <a:r>
              <a:rPr lang="en-US" altLang="en-US" sz="2300" dirty="0"/>
              <a:t>Earned vs. Received — e.g., Assessment</a:t>
            </a:r>
            <a:r>
              <a:rPr lang="en-US" altLang="en-US" sz="2300" kern="0" spc="200" dirty="0"/>
              <a:t>s</a:t>
            </a:r>
            <a:r>
              <a:rPr lang="en-US" altLang="en-US" sz="2300" dirty="0"/>
              <a:t>/ Impact Fees</a:t>
            </a:r>
          </a:p>
          <a:p>
            <a:pPr lvl="2">
              <a:spcBef>
                <a:spcPts val="1200"/>
              </a:spcBef>
            </a:pPr>
            <a:r>
              <a:rPr lang="en-US" altLang="en-US" sz="2300" dirty="0"/>
              <a:t>Priority of Use of Impact Fees</a:t>
            </a:r>
          </a:p>
          <a:p>
            <a:pPr lvl="2">
              <a:spcBef>
                <a:spcPts val="1200"/>
              </a:spcBef>
            </a:pPr>
            <a:r>
              <a:rPr lang="en-US" altLang="en-US" sz="2300" dirty="0"/>
              <a:t>Investment Income — FMV Adjustment</a:t>
            </a:r>
            <a:r>
              <a:rPr lang="en-US" altLang="en-US" sz="2300" kern="0" spc="200" dirty="0"/>
              <a:t>s</a:t>
            </a:r>
            <a:r>
              <a:rPr lang="en-US" altLang="en-US" sz="2300" dirty="0"/>
              <a:t>/ Arbitrage / Restricted Earnings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965C4C-3018-4315-856E-B95285A78369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43E09E84-B4D6-4F80-861B-5F214F65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Resolution</a:t>
            </a:r>
            <a:br>
              <a:rPr lang="en-US" altLang="en-US" dirty="0"/>
            </a:br>
            <a:r>
              <a:rPr lang="en-US" altLang="en-US" dirty="0"/>
              <a:t>Components to Review </a:t>
            </a:r>
            <a:r>
              <a:rPr lang="en-US" altLang="en-US" sz="2000" dirty="0"/>
              <a:t>(cont’d.)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A6F892B9-F753-4CF1-8DA3-8EAA72B29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00" dirty="0"/>
              <a:t>Definitions </a:t>
            </a:r>
            <a:r>
              <a:rPr lang="en-US" altLang="en-US" sz="2000" dirty="0"/>
              <a:t>(cont’d.)</a:t>
            </a:r>
          </a:p>
          <a:p>
            <a:pPr lvl="1"/>
            <a:r>
              <a:rPr lang="en-US" altLang="en-US" sz="2600" dirty="0"/>
              <a:t>Operating Expenses</a:t>
            </a:r>
          </a:p>
          <a:p>
            <a:pPr lvl="2"/>
            <a:r>
              <a:rPr lang="en-US" altLang="en-US" sz="2300" dirty="0"/>
              <a:t>Follows Generally Accepted Accounting Principles</a:t>
            </a:r>
          </a:p>
          <a:p>
            <a:pPr lvl="2"/>
            <a:r>
              <a:rPr lang="en-US" altLang="en-US" sz="2300" dirty="0"/>
              <a:t>Excludes Depreciation and Amortization</a:t>
            </a:r>
          </a:p>
          <a:p>
            <a:pPr lvl="2"/>
            <a:r>
              <a:rPr lang="en-US" altLang="en-US" sz="2300" dirty="0"/>
              <a:t>Other Items may Want to Conside</a:t>
            </a:r>
            <a:r>
              <a:rPr lang="en-US" altLang="en-US" sz="2300" kern="0" spc="200" dirty="0"/>
              <a:t>r</a:t>
            </a:r>
            <a:r>
              <a:rPr lang="en-US" altLang="en-US" sz="2300" dirty="0"/>
              <a:t>/ Subordinate</a:t>
            </a:r>
          </a:p>
          <a:p>
            <a:pPr lvl="3"/>
            <a:r>
              <a:rPr lang="en-US" altLang="en-US" sz="2000" dirty="0"/>
              <a:t>Cash Payments vs. GAAP</a:t>
            </a:r>
          </a:p>
          <a:p>
            <a:pPr lvl="3"/>
            <a:r>
              <a:rPr lang="en-US" altLang="en-US" sz="2000" dirty="0"/>
              <a:t>PILOT / PILOFF</a:t>
            </a:r>
          </a:p>
          <a:p>
            <a:pPr lvl="3"/>
            <a:r>
              <a:rPr lang="en-US" altLang="en-US" sz="2000" dirty="0"/>
              <a:t>Administrative Cost Allocation</a:t>
            </a:r>
          </a:p>
          <a:p>
            <a:pPr lvl="3"/>
            <a:r>
              <a:rPr lang="en-US" altLang="en-US" sz="2000" dirty="0"/>
              <a:t>Amounts Budgeted and Paid from R&amp;R Fund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B8C35A-FCC4-41BB-86B1-5E33AC0133A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DD1D0CB-DEED-4170-A032-F9035F85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Primary Resolution</a:t>
            </a:r>
            <a:br>
              <a:rPr lang="en-US" altLang="en-US" dirty="0"/>
            </a:br>
            <a:r>
              <a:rPr lang="en-US" altLang="en-US" dirty="0"/>
              <a:t>Components to Review </a:t>
            </a:r>
            <a:r>
              <a:rPr lang="en-US" altLang="en-US" sz="2000" dirty="0"/>
              <a:t>(cont’d.)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E6928D7C-D761-44D7-80F0-7E4B7BF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589520" cy="5119148"/>
          </a:xfrm>
        </p:spPr>
        <p:txBody>
          <a:bodyPr/>
          <a:lstStyle/>
          <a:p>
            <a:r>
              <a:rPr lang="en-US" altLang="en-US" dirty="0"/>
              <a:t>Flow of Funds</a:t>
            </a:r>
          </a:p>
          <a:p>
            <a:pPr lvl="1"/>
            <a:r>
              <a:rPr lang="en-US" altLang="en-US" dirty="0"/>
              <a:t>Rate Stabilization</a:t>
            </a:r>
          </a:p>
          <a:p>
            <a:pPr lvl="1"/>
            <a:r>
              <a:rPr lang="en-US" altLang="en-US" dirty="0"/>
              <a:t>System “Open” or “Closed”</a:t>
            </a:r>
          </a:p>
          <a:p>
            <a:pPr lvl="2"/>
            <a:r>
              <a:rPr lang="en-US" altLang="en-US" dirty="0"/>
              <a:t>Closed  </a:t>
            </a:r>
            <a:r>
              <a:rPr lang="en-US" altLang="en-US" sz="2200" dirty="0"/>
              <a:t>=</a:t>
            </a:r>
            <a:r>
              <a:rPr lang="en-US" altLang="en-US" dirty="0"/>
              <a:t>  All Funds Stay within System</a:t>
            </a:r>
          </a:p>
          <a:p>
            <a:pPr lvl="2"/>
            <a:r>
              <a:rPr lang="en-US" altLang="en-US" dirty="0"/>
              <a:t>Open    </a:t>
            </a:r>
            <a:r>
              <a:rPr lang="en-US" altLang="en-US" sz="2200" dirty="0"/>
              <a:t>=</a:t>
            </a:r>
            <a:r>
              <a:rPr lang="en-US" altLang="en-US" dirty="0"/>
              <a:t>  Funds can be Transferred</a:t>
            </a:r>
          </a:p>
          <a:p>
            <a:pPr lvl="3"/>
            <a:r>
              <a:rPr lang="en-US" altLang="en-US" dirty="0"/>
              <a:t>Should be Established by Formal Policy </a:t>
            </a:r>
          </a:p>
          <a:p>
            <a:pPr lvl="3"/>
            <a:r>
              <a:rPr lang="en-US" altLang="en-US" dirty="0"/>
              <a:t>Reason for Designation of Capital Reserves</a:t>
            </a:r>
          </a:p>
          <a:p>
            <a:r>
              <a:rPr lang="en-US" altLang="en-US" dirty="0"/>
              <a:t>Rate Covenant (Debt Service Coverage)</a:t>
            </a:r>
          </a:p>
          <a:p>
            <a:pPr lvl="1"/>
            <a:r>
              <a:rPr lang="en-US" altLang="en-US" dirty="0"/>
              <a:t>Maximum Annual Debt / Annual Debt</a:t>
            </a:r>
          </a:p>
          <a:p>
            <a:pPr lvl="1"/>
            <a:r>
              <a:rPr lang="en-US" altLang="en-US" dirty="0"/>
              <a:t>Multiple Tests</a:t>
            </a:r>
          </a:p>
          <a:p>
            <a:r>
              <a:rPr lang="en-US" altLang="en-US" dirty="0"/>
              <a:t>Additional Bonds Test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84165A-4D8C-4487-A20B-2767504F8081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915DF217-12D0-4AFC-BE92-4982B11C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Management and Financial Planning</a:t>
            </a:r>
            <a:br>
              <a:rPr lang="en-US" altLang="en-US" sz="2800" dirty="0"/>
            </a:br>
            <a:r>
              <a:rPr lang="en-US" altLang="en-US" sz="2800" dirty="0"/>
              <a:t>and Reporting</a:t>
            </a:r>
          </a:p>
        </p:txBody>
      </p:sp>
      <p:pic>
        <p:nvPicPr>
          <p:cNvPr id="66565" name="Picture 4" descr="WHOLE PUZZLE (Blue Highlighted).jpg">
            <a:extLst>
              <a:ext uri="{FF2B5EF4-FFF2-40B4-BE49-F238E27FC236}">
                <a16:creationId xmlns:a16="http://schemas.microsoft.com/office/drawing/2014/main" id="{3EF30E23-DA06-43F3-86EF-D807BDFF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676D11-0B9B-4745-B62B-3F5DB68BEE77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D48920-098E-4F95-9307-C93235205FC4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68C1EA-E630-41DB-B3FB-2F5742318A33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5ECE41-D462-4A97-82B9-7F87D06A9D9D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A7E831-D4C7-4215-B535-EDBC34DBD7BD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F7C84D-8757-47A1-9BE6-0B649E3D1B31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EFF839F-1E85-466C-B3CE-681F6B8187F4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1FA11FF0-0692-4BE5-8247-8CB0307E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Management Practices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98F804AA-CAA5-458F-A573-32482D377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1"/>
            <a:ext cx="7177628" cy="51191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Highest-Rated Utilities: 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Exhibit Practices that Maximize Stability by Planning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Anticipate Future Regulatory and Growth Demands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Reliably Implement Steady Rate Increases Over Time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Have Liquidity to Meet Unexpected Sales Shortfalls / Emergencies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A44FFA-8DC0-4025-A40E-96688FC0A36A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46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DB13CED-1A89-4051-9E28-AA47E603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Best Management Practices for a</a:t>
            </a:r>
            <a:br>
              <a:rPr lang="en-US" altLang="en-US" dirty="0"/>
            </a:br>
            <a:r>
              <a:rPr lang="en-US" altLang="en-US" dirty="0"/>
              <a:t>Strong Business Position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1FBE499-CA88-4013-9EF1-07EAEE9BD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428750"/>
            <a:ext cx="7589520" cy="5293325"/>
          </a:xfrm>
        </p:spPr>
        <p:txBody>
          <a:bodyPr/>
          <a:lstStyle/>
          <a:p>
            <a:r>
              <a:rPr lang="en-US" altLang="en-US" dirty="0"/>
              <a:t>Sound Financial Management Key to Highly-Rated Utility Credit </a:t>
            </a:r>
          </a:p>
          <a:p>
            <a:pPr lvl="1"/>
            <a:r>
              <a:rPr lang="en-US" altLang="en-US" dirty="0"/>
              <a:t>Long-Term Financial Forecasting</a:t>
            </a:r>
          </a:p>
          <a:p>
            <a:pPr lvl="2"/>
            <a:r>
              <a:rPr lang="en-US" altLang="en-US" dirty="0"/>
              <a:t>Considers Growth in Demand</a:t>
            </a:r>
          </a:p>
          <a:p>
            <a:pPr lvl="2"/>
            <a:r>
              <a:rPr lang="en-US" altLang="en-US" dirty="0"/>
              <a:t>Changes in Rates / Revenues</a:t>
            </a:r>
          </a:p>
          <a:p>
            <a:pPr lvl="2"/>
            <a:r>
              <a:rPr lang="en-US" altLang="en-US" dirty="0"/>
              <a:t>Infrastructure Renovation and Needs</a:t>
            </a:r>
          </a:p>
          <a:p>
            <a:pPr lvl="1"/>
            <a:r>
              <a:rPr lang="en-US" altLang="en-US" dirty="0"/>
              <a:t>Policies Ensure Appropriate Financial Margins</a:t>
            </a:r>
          </a:p>
          <a:p>
            <a:pPr lvl="1"/>
            <a:r>
              <a:rPr lang="en-US" altLang="en-US" dirty="0"/>
              <a:t>Financial Monitoring Systems</a:t>
            </a:r>
          </a:p>
          <a:p>
            <a:pPr lvl="1"/>
            <a:r>
              <a:rPr lang="en-US" altLang="en-US" dirty="0"/>
              <a:t>Limited Exposure to Financial Operations   of General Government</a:t>
            </a:r>
          </a:p>
          <a:p>
            <a:pPr lvl="2"/>
            <a:r>
              <a:rPr lang="en-US" altLang="en-US" dirty="0"/>
              <a:t>Policies Adopted to Limit Scope and Growth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8E9AC3-AEED-4B90-BAD0-C9985CD5A06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50F03EC4-ABE5-4012-AE43-4CB482BA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Forecast Model Example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9E02ACED-63E2-450D-A393-8E69D5FB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76" y="1194486"/>
            <a:ext cx="7603524" cy="5535827"/>
          </a:xfrm>
        </p:spPr>
        <p:txBody>
          <a:bodyPr/>
          <a:lstStyle/>
          <a:p>
            <a:r>
              <a:rPr lang="en-US" altLang="en-US" sz="2500" dirty="0"/>
              <a:t>Key Financial Indicators to Evaluate</a:t>
            </a:r>
          </a:p>
          <a:p>
            <a:pPr lvl="1"/>
            <a:r>
              <a:rPr lang="en-US" altLang="en-US" sz="2200" dirty="0"/>
              <a:t>Net Revenue (Operating) Margin — Measures Ability to Pay Operating Expenses and Contribution</a:t>
            </a:r>
          </a:p>
          <a:p>
            <a:pPr lvl="1"/>
            <a:r>
              <a:rPr lang="en-US" altLang="en-US" sz="2200" dirty="0"/>
              <a:t>“All-In” Debt Coverage — Measures True Ability to Pay Debt Obligations (Net Revenues)</a:t>
            </a:r>
          </a:p>
          <a:p>
            <a:pPr lvl="1"/>
            <a:r>
              <a:rPr lang="en-US" altLang="en-US" sz="2200" dirty="0"/>
              <a:t>Days Cash-on-Hand (Reserves) — Measures Financial Flexibility (All Funds)</a:t>
            </a:r>
          </a:p>
          <a:p>
            <a:pPr lvl="1"/>
            <a:r>
              <a:rPr lang="en-US" altLang="en-US" sz="2200" dirty="0"/>
              <a:t>Free Cash as % of Depreciation — Measures Financial Capacity to Maintain Facilities</a:t>
            </a:r>
          </a:p>
          <a:p>
            <a:pPr lvl="1"/>
            <a:r>
              <a:rPr lang="en-US" altLang="en-US" sz="2200" dirty="0"/>
              <a:t>Debt Outstanding per Customer — Measures Debt Burden on Ratepayer</a:t>
            </a:r>
          </a:p>
          <a:p>
            <a:pPr lvl="1"/>
            <a:r>
              <a:rPr lang="en-US" altLang="en-US" sz="2200" dirty="0"/>
              <a:t>Principal to Net Plant — Measures Leveraging of Plant Investment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90EFB-EC01-4328-A0A7-0EE57C2BD925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72F993CB-38D4-40A6-A4D5-ED5102EA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Forecast Model Example </a:t>
            </a:r>
            <a:r>
              <a:rPr lang="en-US" altLang="en-US" sz="2000" dirty="0"/>
              <a:t>(cont’d.)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202E1C06-F0CE-4440-8BB6-AE2212A0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758271"/>
            <a:ext cx="7589520" cy="297025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/>
              <a:t>Key is to Set Targets and Follow Plan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Prepare 5-Year to 10-Year Financial Plan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Addresses All Aspects of Business Model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Make Adjustments as Conditions Change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870A3E-14F0-4F03-A53A-8D1D0C795196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49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65A16E0-AC4C-480A-93E7-C60BC121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dirty="0"/>
              <a:t>What Does it Mean to “Operate like a Business?”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7DB4BBF-F628-464F-9473-C0976318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280890"/>
            <a:ext cx="7589520" cy="5325856"/>
          </a:xfrm>
        </p:spPr>
        <p:txBody>
          <a:bodyPr/>
          <a:lstStyle/>
          <a:p>
            <a:r>
              <a:rPr lang="en-US" altLang="en-US" dirty="0"/>
              <a:t>“A Enterprise Fund brings together time, effort, and capital in order to benefit the Public”</a:t>
            </a:r>
          </a:p>
          <a:p>
            <a:pPr lvl="1"/>
            <a:r>
              <a:rPr lang="en-US" altLang="en-US" dirty="0"/>
              <a:t>Lowest Sustainable Cost</a:t>
            </a:r>
          </a:p>
          <a:p>
            <a:pPr lvl="1"/>
            <a:r>
              <a:rPr lang="en-US" altLang="en-US" dirty="0"/>
              <a:t>High Level of Service </a:t>
            </a:r>
          </a:p>
          <a:p>
            <a:pPr lvl="2"/>
            <a:r>
              <a:rPr lang="en-US" altLang="en-US" dirty="0"/>
              <a:t>Uninterrupted Service</a:t>
            </a:r>
          </a:p>
          <a:p>
            <a:pPr lvl="2"/>
            <a:r>
              <a:rPr lang="en-US" altLang="en-US" dirty="0"/>
              <a:t>Meets all Regulatory Requirements</a:t>
            </a:r>
          </a:p>
          <a:p>
            <a:pPr lvl="2"/>
            <a:r>
              <a:rPr lang="en-US" altLang="en-US" dirty="0"/>
              <a:t>No Environmental Impact</a:t>
            </a:r>
          </a:p>
          <a:p>
            <a:pPr lvl="2"/>
            <a:r>
              <a:rPr lang="en-US" altLang="en-US" dirty="0"/>
              <a:t>Meets Financial Objectives</a:t>
            </a:r>
          </a:p>
          <a:p>
            <a:pPr lvl="2"/>
            <a:r>
              <a:rPr lang="en-US" altLang="en-US" dirty="0"/>
              <a:t>Satisfies Customers</a:t>
            </a:r>
          </a:p>
          <a:p>
            <a:pPr lvl="1"/>
            <a:r>
              <a:rPr lang="en-US" altLang="en-US" dirty="0"/>
              <a:t>Cannot Produce a “Profit” — Can Produce a “Benefit”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491D38-5D79-46F4-8558-7A65FA538F8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8732802E-C5D8-497D-B833-2DF01E52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Understanding and Support</a:t>
            </a:r>
          </a:p>
        </p:txBody>
      </p:sp>
      <p:pic>
        <p:nvPicPr>
          <p:cNvPr id="71685" name="Picture 4" descr="WHOLE PUZZLE (Orange Highlighted).jpg">
            <a:extLst>
              <a:ext uri="{FF2B5EF4-FFF2-40B4-BE49-F238E27FC236}">
                <a16:creationId xmlns:a16="http://schemas.microsoft.com/office/drawing/2014/main" id="{250E0796-DC74-4E1D-9862-FC91F6A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2BA237-2A73-426B-99AD-1CD2974EEBE6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A4274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0D014A-937E-483B-99A2-3D20E7CC7444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F52549-22B8-4922-A725-A43BD8686213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F751BE-81A3-4CA4-8CDD-CCE3205EAC9E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87E6D6-042E-4C8F-A968-22C7B3ECE825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EC1040-51DF-4070-8449-8641562F6048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5219E4-75B2-4A2A-9936-59B4E10A9CC1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rgbClr val="7A868A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rgbClr val="7A868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A407AB1F-E2E8-4CB7-834E-60D4D2AD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Understanding and Support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309A06B-846E-4FD1-BC15-64D0827F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Must Communicate with Stakeholders</a:t>
            </a:r>
          </a:p>
          <a:p>
            <a:pPr lvl="1"/>
            <a:r>
              <a:rPr lang="en-US" altLang="en-US" dirty="0"/>
              <a:t>Decision-Makers</a:t>
            </a:r>
          </a:p>
          <a:p>
            <a:pPr lvl="2"/>
            <a:r>
              <a:rPr lang="en-US" altLang="en-US" dirty="0"/>
              <a:t>State of the Utility Report Prior to             Budget Process</a:t>
            </a:r>
          </a:p>
          <a:p>
            <a:pPr lvl="2"/>
            <a:r>
              <a:rPr lang="en-US" altLang="en-US" dirty="0"/>
              <a:t>Show Decision Makers Facilities —                 Tour or “Bring it to Them”</a:t>
            </a:r>
          </a:p>
          <a:p>
            <a:pPr lvl="2"/>
            <a:r>
              <a:rPr lang="en-US" altLang="en-US" dirty="0"/>
              <a:t>Involve the Public in Community Programs Where Possible</a:t>
            </a:r>
          </a:p>
          <a:p>
            <a:pPr lvl="1"/>
            <a:r>
              <a:rPr lang="en-US" altLang="en-US" dirty="0"/>
              <a:t>Rating Agencies and Financial Community</a:t>
            </a:r>
          </a:p>
          <a:p>
            <a:pPr lvl="2"/>
            <a:r>
              <a:rPr lang="en-US" altLang="en-US" dirty="0"/>
              <a:t>Provide Annual Update (Rating Agency Package)</a:t>
            </a:r>
          </a:p>
          <a:p>
            <a:pPr lvl="2"/>
            <a:r>
              <a:rPr lang="en-US" altLang="en-US" dirty="0"/>
              <a:t>Illustrate the Plan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B3BBDA-BD23-4CA9-8691-2E75AD9BA76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51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F6D44C9D-52D5-4895-8794-E391065F6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Rating Agencies Consider</a:t>
            </a:r>
            <a:br>
              <a:rPr lang="en-US" altLang="en-US" dirty="0"/>
            </a:br>
            <a:r>
              <a:rPr lang="en-US" altLang="en-US" dirty="0"/>
              <a:t>Good Business Performance?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427D4A05-855A-47AF-976E-1B3BB46C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577035"/>
            <a:ext cx="7589520" cy="1092027"/>
          </a:xfrm>
        </p:spPr>
        <p:txBody>
          <a:bodyPr/>
          <a:lstStyle/>
          <a:p>
            <a:r>
              <a:rPr lang="en-US" altLang="en-US" dirty="0"/>
              <a:t>Fitch Rating’s “10 Cs” of Water / Sewer Revenue Bond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5BEB7E-F34F-4259-BAAD-CB33D3EDA31F}"/>
              </a:ext>
            </a:extLst>
          </p:cNvPr>
          <p:cNvGrpSpPr/>
          <p:nvPr/>
        </p:nvGrpSpPr>
        <p:grpSpPr>
          <a:xfrm>
            <a:off x="1161535" y="2623752"/>
            <a:ext cx="8073083" cy="3657600"/>
            <a:chOff x="1070917" y="2557848"/>
            <a:chExt cx="8073083" cy="3657600"/>
          </a:xfrm>
        </p:grpSpPr>
        <p:sp>
          <p:nvSpPr>
            <p:cNvPr id="4101" name="TextBox 7">
              <a:extLst>
                <a:ext uri="{FF2B5EF4-FFF2-40B4-BE49-F238E27FC236}">
                  <a16:creationId xmlns:a16="http://schemas.microsoft.com/office/drawing/2014/main" id="{341A086B-F1C4-4AAA-B696-B828F4D05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917" y="2557848"/>
              <a:ext cx="448056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tabLst>
                  <a:tab pos="457200" algn="l"/>
                </a:tabLst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Community Characteristics</a:t>
              </a:r>
            </a:p>
            <a:p>
              <a:pPr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tabLst>
                  <a:tab pos="457200" algn="l"/>
                </a:tabLst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Customer Growth and Concentration</a:t>
              </a:r>
            </a:p>
            <a:p>
              <a:pPr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tabLst>
                  <a:tab pos="457200" algn="l"/>
                </a:tabLst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Capacity</a:t>
              </a:r>
            </a:p>
            <a:p>
              <a:pPr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tabLst>
                  <a:tab pos="457200" algn="l"/>
                </a:tabLst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Compliance with Environmental Laws and Regulations</a:t>
              </a:r>
            </a:p>
            <a:p>
              <a:pPr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tabLst>
                  <a:tab pos="457200" algn="l"/>
                </a:tabLst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Capital Demands and Debt Policies</a:t>
              </a:r>
            </a:p>
          </p:txBody>
        </p:sp>
        <p:sp>
          <p:nvSpPr>
            <p:cNvPr id="4102" name="TextBox 8">
              <a:extLst>
                <a:ext uri="{FF2B5EF4-FFF2-40B4-BE49-F238E27FC236}">
                  <a16:creationId xmlns:a16="http://schemas.microsoft.com/office/drawing/2014/main" id="{CFC66876-C6F4-48B7-8184-669A47FCF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2557848"/>
              <a:ext cx="41148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85800"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Covenants</a:t>
              </a:r>
            </a:p>
            <a:p>
              <a:pPr marL="685800"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Charges and Rate Affordability</a:t>
              </a:r>
            </a:p>
            <a:p>
              <a:pPr marL="685800"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Crew (Management)</a:t>
              </a:r>
            </a:p>
            <a:p>
              <a:pPr marL="685800"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Coverage and Financial Performance</a:t>
              </a:r>
            </a:p>
            <a:p>
              <a:pPr marL="685800" lvl="1" indent="-228600">
                <a:spcAft>
                  <a:spcPts val="600"/>
                </a:spcAft>
                <a:buClr>
                  <a:srgbClr val="A53010"/>
                </a:buClr>
                <a:buFont typeface="Arial" pitchFamily="34" charset="0"/>
                <a:buChar char="•"/>
                <a:defRPr/>
              </a:pPr>
              <a:r>
                <a:rPr lang="en-US" sz="2300" dirty="0">
                  <a:solidFill>
                    <a:srgbClr val="A53010"/>
                  </a:solidFill>
                  <a:latin typeface="+mn-lt"/>
                  <a:cs typeface="+mn-cs"/>
                </a:rPr>
                <a:t>Cash and Balance Sheet Considerations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1C42E-E170-41EE-A017-A09ED6568B70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B8BDD3-DF1D-4038-9A70-F812A860E16E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8BC18-DFD7-4D61-8E45-2058CF95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6783"/>
            <a:ext cx="5029200" cy="578443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7">
            <a:extLst>
              <a:ext uri="{FF2B5EF4-FFF2-40B4-BE49-F238E27FC236}">
                <a16:creationId xmlns:a16="http://schemas.microsoft.com/office/drawing/2014/main" id="{9AAA5647-A8F4-4B76-AF6E-7DD9D2E95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800" y="2755557"/>
            <a:ext cx="7301199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	</a:t>
            </a:r>
            <a:r>
              <a:rPr lang="en-US" sz="2400" b="1" dirty="0">
                <a:solidFill>
                  <a:srgbClr val="A53010"/>
                </a:solidFill>
                <a:latin typeface="+mn-lt"/>
                <a:cs typeface="+mn-cs"/>
              </a:rPr>
              <a:t>Ryan Smith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	Public Resources Management Group, Inc.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</a:rPr>
              <a:t>	</a:t>
            </a: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341 North Maitland Avenue, Suite 300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</a:rPr>
              <a:t>	</a:t>
            </a: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Maitland, FL  32751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</a:rPr>
              <a:t>	</a:t>
            </a: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Phone:	407-628-2600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  <a:tab pos="18288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	Email:	</a:t>
            </a:r>
            <a:r>
              <a:rPr lang="en-US" sz="2300" u="sng" dirty="0">
                <a:solidFill>
                  <a:srgbClr val="0000FF"/>
                </a:solidFill>
                <a:latin typeface="+mn-lt"/>
                <a:cs typeface="+mn-cs"/>
              </a:rPr>
              <a:t>RSmith@PRMGinc.com</a:t>
            </a:r>
          </a:p>
          <a:p>
            <a:pPr marL="635000" lvl="1" indent="-406400">
              <a:spcAft>
                <a:spcPts val="200"/>
              </a:spcAft>
              <a:buClr>
                <a:srgbClr val="0A4274"/>
              </a:buClr>
              <a:tabLst>
                <a:tab pos="457200" algn="l"/>
                <a:tab pos="1828800" algn="l"/>
              </a:tabLst>
              <a:defRPr/>
            </a:pPr>
            <a:r>
              <a:rPr lang="en-US" sz="2400" dirty="0">
                <a:solidFill>
                  <a:srgbClr val="A53010"/>
                </a:solidFill>
                <a:latin typeface="+mn-lt"/>
                <a:cs typeface="+mn-cs"/>
              </a:rPr>
              <a:t>	Website:	</a:t>
            </a:r>
            <a:r>
              <a:rPr lang="en-US" sz="2300" u="sng" dirty="0">
                <a:solidFill>
                  <a:srgbClr val="0000FF"/>
                </a:solidFill>
                <a:latin typeface="+mn-lt"/>
                <a:cs typeface="+mn-cs"/>
              </a:rPr>
              <a:t>www.PRMGinc.com</a:t>
            </a:r>
            <a:endParaRPr lang="en-US" sz="2300" u="sng" dirty="0">
              <a:solidFill>
                <a:srgbClr val="A53010"/>
              </a:solidFill>
              <a:latin typeface="+mn-lt"/>
              <a:cs typeface="+mn-cs"/>
            </a:endParaRP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E533D47-7DDF-4F80-9ADB-C9D66AEE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800" y="1268625"/>
            <a:ext cx="6858000" cy="1371600"/>
          </a:xfrm>
        </p:spPr>
        <p:txBody>
          <a:bodyPr/>
          <a:lstStyle/>
          <a:p>
            <a:r>
              <a:rPr lang="en-US" altLang="en-US" dirty="0"/>
              <a:t>For additional information and questions regarding this presentation, please contact: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3FC96C-523C-4C36-8166-4C66986E2010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75F3959-6408-4471-8B4E-36D1346D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dirty="0"/>
              <a:t>How Can a Public Utility be a</a:t>
            </a:r>
            <a:br>
              <a:rPr lang="en-US" altLang="en-US" sz="2900" dirty="0"/>
            </a:br>
            <a:r>
              <a:rPr lang="en-US" altLang="en-US" sz="2900" dirty="0"/>
              <a:t>“Business” in Today’s Market?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FE210B5-B793-4400-85CF-71962351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37" y="1408670"/>
            <a:ext cx="7424763" cy="5325759"/>
          </a:xfrm>
        </p:spPr>
        <p:txBody>
          <a:bodyPr/>
          <a:lstStyle/>
          <a:p>
            <a:r>
              <a:rPr lang="en-US" altLang="en-US" sz="2600" dirty="0"/>
              <a:t>Decision-Makers Reluctant to Raise    Rates to Match Cost</a:t>
            </a:r>
          </a:p>
          <a:p>
            <a:pPr lvl="1"/>
            <a:r>
              <a:rPr lang="en-US" altLang="en-US" sz="2300" dirty="0"/>
              <a:t>Lack of Political Will</a:t>
            </a:r>
          </a:p>
          <a:p>
            <a:pPr lvl="1"/>
            <a:r>
              <a:rPr lang="en-US" altLang="en-US" sz="2300" dirty="0"/>
              <a:t>Consumers Skeptical of Need</a:t>
            </a:r>
          </a:p>
          <a:p>
            <a:pPr>
              <a:spcBef>
                <a:spcPts val="1200"/>
              </a:spcBef>
            </a:pPr>
            <a:r>
              <a:rPr lang="en-US" altLang="en-US" sz="2600" dirty="0"/>
              <a:t>Water Management Districts Imposing Restrictions to Sell Product </a:t>
            </a:r>
          </a:p>
          <a:p>
            <a:pPr lvl="1"/>
            <a:r>
              <a:rPr lang="en-US" altLang="en-US" sz="2300" dirty="0"/>
              <a:t>Must Price to Conserve Water</a:t>
            </a:r>
          </a:p>
          <a:p>
            <a:pPr lvl="1"/>
            <a:r>
              <a:rPr lang="en-US" altLang="en-US" sz="2300" dirty="0"/>
              <a:t>Must Build New Facilities — Alternative   Water Supply</a:t>
            </a:r>
          </a:p>
          <a:p>
            <a:pPr lvl="2"/>
            <a:r>
              <a:rPr lang="en-US" altLang="en-US" sz="2000" dirty="0"/>
              <a:t>May Result in “Double Debt Service”</a:t>
            </a:r>
          </a:p>
          <a:p>
            <a:pPr>
              <a:spcBef>
                <a:spcPts val="1200"/>
              </a:spcBef>
            </a:pPr>
            <a:r>
              <a:rPr lang="en-US" altLang="en-US" sz="2600" dirty="0"/>
              <a:t>Regulations Increasing Cost of Operations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CF832-DF5A-4B56-8D7B-2F4FAA7A4C5F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57DA71F-EABF-49AD-A9BE-B1ED9E76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Business Components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B0B03D9-79BB-49D5-BEB1-A18562D0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860" y="1305181"/>
            <a:ext cx="6988158" cy="5318038"/>
          </a:xfrm>
        </p:spPr>
        <p:txBody>
          <a:bodyPr/>
          <a:lstStyle/>
          <a:p>
            <a:r>
              <a:rPr lang="en-US" altLang="en-US" dirty="0"/>
              <a:t>Must Understand the Link Between the System Needs and Finance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Business Component Puzzle: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Utility Assets and Capacity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Cost of Operations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Rates and Revenue Generation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Management and Financial Planning and Reporting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Financial Policies and Rate Covenants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Public Understanding and Support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8C3532-997C-43E2-B6F1-1741AD687337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>
            <a:extLst>
              <a:ext uri="{FF2B5EF4-FFF2-40B4-BE49-F238E27FC236}">
                <a16:creationId xmlns:a16="http://schemas.microsoft.com/office/drawing/2014/main" id="{3434D662-2005-43AA-BC9A-CB89E906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Utility Business Component Puzzle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DFC950-8D3D-4A5F-934D-C909E513AEF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AE83EE-A3A7-4051-9D81-2027D84B1E79}"/>
              </a:ext>
            </a:extLst>
          </p:cNvPr>
          <p:cNvGrpSpPr/>
          <p:nvPr/>
        </p:nvGrpSpPr>
        <p:grpSpPr>
          <a:xfrm>
            <a:off x="1523552" y="1204913"/>
            <a:ext cx="6750050" cy="5062537"/>
            <a:chOff x="1523552" y="1204913"/>
            <a:chExt cx="6750050" cy="5062537"/>
          </a:xfrm>
        </p:grpSpPr>
        <p:pic>
          <p:nvPicPr>
            <p:cNvPr id="28674" name="Picture 5" descr="WHOLE PUZZLE.jpg">
              <a:extLst>
                <a:ext uri="{FF2B5EF4-FFF2-40B4-BE49-F238E27FC236}">
                  <a16:creationId xmlns:a16="http://schemas.microsoft.com/office/drawing/2014/main" id="{745CB6DF-C7F7-45E2-83A3-C67F6917C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552" y="1204913"/>
              <a:ext cx="6750050" cy="506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48852622-57A7-4081-930A-6B2E93D6F1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70482" y="5170170"/>
              <a:ext cx="210312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Public</a:t>
              </a:r>
            </a:p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Understanding</a:t>
              </a:r>
            </a:p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and Support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0CB22F89-1364-42DE-96B8-1F0F266872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552" y="5170170"/>
              <a:ext cx="210312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Financial</a:t>
              </a:r>
            </a:p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Policies / Rate</a:t>
              </a:r>
            </a:p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Covenants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50BD5BAE-CADB-40AD-97A7-2A84982FCB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70482" y="1204913"/>
              <a:ext cx="210312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Rates and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Revenue</a:t>
              </a:r>
            </a:p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3C0509E-B36F-4A5A-A9B8-8103ED2552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64137" y="1810950"/>
              <a:ext cx="24688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rgbClr val="0A4274"/>
                  </a:solidFill>
                  <a:latin typeface="+mn-lt"/>
                  <a:cs typeface="+mn-cs"/>
                </a:rPr>
                <a:t>Cost of Operations</a:t>
              </a: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5497C969-861D-4105-A64D-EC16C4176D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552" y="1204913"/>
              <a:ext cx="210312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Utility Assets</a:t>
              </a:r>
            </a:p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106DC2"/>
                </a:buClr>
                <a:buSzPct val="60000"/>
                <a:buFont typeface="Wingdings" pitchFamily="2" charset="2"/>
                <a:buNone/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and Condition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545F3E0C-7DB4-4EDB-A1D2-02FD235A60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64137" y="4475892"/>
              <a:ext cx="24688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Management and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Financial Planning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+mn-lt"/>
                  <a:cs typeface="+mn-cs"/>
                </a:rPr>
                <a:t>and Reporting</a:t>
              </a:r>
              <a:endParaRPr lang="en-US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C7ED61D-9B8A-4955-B645-0283DE6F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Utility Assets and Condition</a:t>
            </a:r>
          </a:p>
        </p:txBody>
      </p:sp>
      <p:pic>
        <p:nvPicPr>
          <p:cNvPr id="29701" name="Picture 13" descr="WHOLE PUZZLE (Red Highlighted).jpg">
            <a:extLst>
              <a:ext uri="{FF2B5EF4-FFF2-40B4-BE49-F238E27FC236}">
                <a16:creationId xmlns:a16="http://schemas.microsoft.com/office/drawing/2014/main" id="{36537733-719F-45CF-B0AC-EB4F4ECD8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207008"/>
            <a:ext cx="6767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86CD1DC-AAAE-4695-8421-FDE79760EF81}"/>
              </a:ext>
            </a:extLst>
          </p:cNvPr>
          <p:cNvSpPr txBox="1">
            <a:spLocks/>
          </p:cNvSpPr>
          <p:nvPr/>
        </p:nvSpPr>
        <p:spPr bwMode="auto">
          <a:xfrm>
            <a:off x="1527048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Utility Assets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and Condition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1B06EF-582E-494E-8698-1937F2E2B923}"/>
              </a:ext>
            </a:extLst>
          </p:cNvPr>
          <p:cNvSpPr txBox="1">
            <a:spLocks/>
          </p:cNvSpPr>
          <p:nvPr/>
        </p:nvSpPr>
        <p:spPr bwMode="auto">
          <a:xfrm>
            <a:off x="6191441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Public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Understanding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and Support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AE88905-788E-497F-B0DD-F68E24CFDD7A}"/>
              </a:ext>
            </a:extLst>
          </p:cNvPr>
          <p:cNvSpPr txBox="1">
            <a:spLocks/>
          </p:cNvSpPr>
          <p:nvPr/>
        </p:nvSpPr>
        <p:spPr bwMode="auto">
          <a:xfrm>
            <a:off x="1527048" y="5184965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Financial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Policies / Rate</a:t>
            </a:r>
          </a:p>
          <a:p>
            <a:pPr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Covenants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8F4E89B-413A-4E3C-BAD0-79EBA1E53955}"/>
              </a:ext>
            </a:extLst>
          </p:cNvPr>
          <p:cNvSpPr txBox="1">
            <a:spLocks/>
          </p:cNvSpPr>
          <p:nvPr/>
        </p:nvSpPr>
        <p:spPr bwMode="auto">
          <a:xfrm>
            <a:off x="6191441" y="1207008"/>
            <a:ext cx="21031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Rates and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Revenue</a:t>
            </a:r>
          </a:p>
          <a:p>
            <a:pPr algn="r" eaLnBrk="1" hangingPunct="1">
              <a:spcBef>
                <a:spcPts val="0"/>
              </a:spcBef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9EAAAE"/>
                </a:solidFill>
                <a:latin typeface="+mn-lt"/>
                <a:cs typeface="+mn-cs"/>
              </a:rPr>
              <a:t>Generation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C127F5-6E6F-465B-911B-8BED10B1A6B8}"/>
              </a:ext>
            </a:extLst>
          </p:cNvPr>
          <p:cNvSpPr txBox="1">
            <a:spLocks/>
          </p:cNvSpPr>
          <p:nvPr/>
        </p:nvSpPr>
        <p:spPr>
          <a:xfrm>
            <a:off x="291935" y="6111337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E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67ACEAB-2EE4-4221-A974-83D3156BE21A}" type="slidenum"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F31F45-1C49-4EF5-A551-2404FAB52CAA}"/>
              </a:ext>
            </a:extLst>
          </p:cNvPr>
          <p:cNvSpPr txBox="1">
            <a:spLocks/>
          </p:cNvSpPr>
          <p:nvPr/>
        </p:nvSpPr>
        <p:spPr bwMode="auto">
          <a:xfrm>
            <a:off x="3664137" y="1810950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106DC2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7A868A"/>
                </a:solidFill>
                <a:latin typeface="+mn-lt"/>
                <a:cs typeface="+mn-cs"/>
              </a:rPr>
              <a:t>Cost of Operations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3586FC5-D70F-4925-B715-E972CB72918D}"/>
              </a:ext>
            </a:extLst>
          </p:cNvPr>
          <p:cNvSpPr txBox="1">
            <a:spLocks/>
          </p:cNvSpPr>
          <p:nvPr/>
        </p:nvSpPr>
        <p:spPr bwMode="auto">
          <a:xfrm>
            <a:off x="3664137" y="4475892"/>
            <a:ext cx="2468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Management and</a:t>
            </a:r>
          </a:p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Financial Planning</a:t>
            </a:r>
          </a:p>
          <a:p>
            <a:pPr algn="ctr"/>
            <a:r>
              <a:rPr lang="en-US" altLang="en-US" sz="2000" b="1" dirty="0">
                <a:solidFill>
                  <a:srgbClr val="9EAAAE"/>
                </a:solidFill>
                <a:latin typeface="+mn-lt"/>
                <a:cs typeface="+mn-cs"/>
              </a:rPr>
              <a:t>and Reporting</a:t>
            </a:r>
            <a:endParaRPr lang="en-US" sz="2000" b="1" dirty="0">
              <a:solidFill>
                <a:srgbClr val="9EAAA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</TotalTime>
  <Words>2433</Words>
  <Application>Microsoft Office PowerPoint</Application>
  <PresentationFormat>On-screen Show (4:3)</PresentationFormat>
  <Paragraphs>523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Century Gothic</vt:lpstr>
      <vt:lpstr>Wingdings</vt:lpstr>
      <vt:lpstr>Wingdings 3</vt:lpstr>
      <vt:lpstr>Wisp</vt:lpstr>
      <vt:lpstr>Document</vt:lpstr>
      <vt:lpstr>“Utilities are Big Business. Are you Operating Yours as a Business?”</vt:lpstr>
      <vt:lpstr>What Are We Going to Talk About Today?</vt:lpstr>
      <vt:lpstr>Definition of the Term “Business”</vt:lpstr>
      <vt:lpstr>Governmental Accounting Standards Board</vt:lpstr>
      <vt:lpstr>What Does it Mean to “Operate like a Business?”</vt:lpstr>
      <vt:lpstr>How Can a Public Utility be a “Business” in Today’s Market?</vt:lpstr>
      <vt:lpstr>Business Components</vt:lpstr>
      <vt:lpstr>The Utility Business Component Puzzle</vt:lpstr>
      <vt:lpstr>Utility Assets and Condition</vt:lpstr>
      <vt:lpstr>Utility Assets and Condition (cont’d.)</vt:lpstr>
      <vt:lpstr>Utility Assets and Condition (cont’d.)</vt:lpstr>
      <vt:lpstr>Capital Planning — Prioritization Process</vt:lpstr>
      <vt:lpstr>Prioritization Process Example</vt:lpstr>
      <vt:lpstr>Prioritization Process Example (cont’d.)</vt:lpstr>
      <vt:lpstr>Renewals and Replacements</vt:lpstr>
      <vt:lpstr>Renewals and Replacements (cont’d.)</vt:lpstr>
      <vt:lpstr>Renewals and Replacements (cont’d.)</vt:lpstr>
      <vt:lpstr>Why Fund Renewals and Replacements?</vt:lpstr>
      <vt:lpstr>Why Fund Renewals and Replacements? (cont’d.)</vt:lpstr>
      <vt:lpstr>Requires Dedicated Utility Plant Replacement Funding Program</vt:lpstr>
      <vt:lpstr>Requires Dedicated Utility Plant Replacement Funding Program (cont’d.)</vt:lpstr>
      <vt:lpstr>Capacity Availability and Use</vt:lpstr>
      <vt:lpstr>Capacity Availability and Use (cont’d.)</vt:lpstr>
      <vt:lpstr>Operations and Maintenance</vt:lpstr>
      <vt:lpstr>Cost of Operations and Maintenance</vt:lpstr>
      <vt:lpstr>Rates and Revenue Generation</vt:lpstr>
      <vt:lpstr>Rates and Revenue Generation (cont’d.)</vt:lpstr>
      <vt:lpstr>Rates and Revenue Generation (cont’d.)</vt:lpstr>
      <vt:lpstr>Rates and Revenue Generation (cont’d.)</vt:lpstr>
      <vt:lpstr>Rates and Revenue Generation (cont’d.)</vt:lpstr>
      <vt:lpstr>Financial Policies and Bond Resolution Provisions</vt:lpstr>
      <vt:lpstr>Financial Policies and Bond Resolution Provisions / Rate Covenant</vt:lpstr>
      <vt:lpstr>Financial Policies and Bond Resolution Provisions / Rate Covenant (cont’d.)</vt:lpstr>
      <vt:lpstr>Unrestricted Financial Liquidity</vt:lpstr>
      <vt:lpstr>Utility Reserves</vt:lpstr>
      <vt:lpstr>Utility Reserves (cont’d.)</vt:lpstr>
      <vt:lpstr>Utility Reserves (cont’d.)</vt:lpstr>
      <vt:lpstr>Utility Reserves (cont’d.)</vt:lpstr>
      <vt:lpstr>Utility Reserves (cont’d.)</vt:lpstr>
      <vt:lpstr>Bond Resolution Provisions / Rate Covenants</vt:lpstr>
      <vt:lpstr>Bond Resolution Provisions / Rate Covenants (cont’d.)</vt:lpstr>
      <vt:lpstr>Primary Resolution Components to Review</vt:lpstr>
      <vt:lpstr>Primary Resolution Components to Review (cont’d.)</vt:lpstr>
      <vt:lpstr>Primary Resolution Components to Review (cont’d.)</vt:lpstr>
      <vt:lpstr>Management and Financial Planning and Reporting</vt:lpstr>
      <vt:lpstr>Management Practices</vt:lpstr>
      <vt:lpstr>Best Management Practices for a Strong Business Position</vt:lpstr>
      <vt:lpstr>Financial Forecast Model Example</vt:lpstr>
      <vt:lpstr>Financial Forecast Model Example (cont’d.)</vt:lpstr>
      <vt:lpstr>Public Understanding and Support</vt:lpstr>
      <vt:lpstr>Public Understanding and Support</vt:lpstr>
      <vt:lpstr>What Do Rating Agencies Consider Good Business Performance?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Cox</dc:creator>
  <cp:keywords>FGFOA;Volusia;presentation;Ryan Smith</cp:keywords>
  <cp:lastModifiedBy>Catherine M. Colwell</cp:lastModifiedBy>
  <cp:revision>778</cp:revision>
  <cp:lastPrinted>2018-03-06T21:50:29Z</cp:lastPrinted>
  <dcterms:created xsi:type="dcterms:W3CDTF">2009-05-22T15:45:54Z</dcterms:created>
  <dcterms:modified xsi:type="dcterms:W3CDTF">2018-03-08T19:04:47Z</dcterms:modified>
</cp:coreProperties>
</file>