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handoutMasterIdLst>
    <p:handoutMasterId r:id="rId60"/>
  </p:handoutMasterIdLst>
  <p:sldIdLst>
    <p:sldId id="256" r:id="rId2"/>
    <p:sldId id="284" r:id="rId3"/>
    <p:sldId id="313" r:id="rId4"/>
    <p:sldId id="393" r:id="rId5"/>
    <p:sldId id="321" r:id="rId6"/>
    <p:sldId id="263" r:id="rId7"/>
    <p:sldId id="351" r:id="rId8"/>
    <p:sldId id="317" r:id="rId9"/>
    <p:sldId id="319" r:id="rId10"/>
    <p:sldId id="378" r:id="rId11"/>
    <p:sldId id="414" r:id="rId12"/>
    <p:sldId id="415" r:id="rId13"/>
    <p:sldId id="416" r:id="rId14"/>
    <p:sldId id="427" r:id="rId15"/>
    <p:sldId id="417" r:id="rId16"/>
    <p:sldId id="363" r:id="rId17"/>
    <p:sldId id="361" r:id="rId18"/>
    <p:sldId id="364" r:id="rId19"/>
    <p:sldId id="365" r:id="rId20"/>
    <p:sldId id="366" r:id="rId21"/>
    <p:sldId id="375" r:id="rId22"/>
    <p:sldId id="425" r:id="rId23"/>
    <p:sldId id="328" r:id="rId24"/>
    <p:sldId id="330" r:id="rId25"/>
    <p:sldId id="329" r:id="rId26"/>
    <p:sldId id="331" r:id="rId27"/>
    <p:sldId id="434" r:id="rId28"/>
    <p:sldId id="338" r:id="rId29"/>
    <p:sldId id="430" r:id="rId30"/>
    <p:sldId id="428" r:id="rId31"/>
    <p:sldId id="273" r:id="rId32"/>
    <p:sldId id="333" r:id="rId33"/>
    <p:sldId id="334" r:id="rId34"/>
    <p:sldId id="290" r:id="rId35"/>
    <p:sldId id="343" r:id="rId36"/>
    <p:sldId id="291" r:id="rId37"/>
    <p:sldId id="405" r:id="rId38"/>
    <p:sldId id="406" r:id="rId39"/>
    <p:sldId id="346" r:id="rId40"/>
    <p:sldId id="347" r:id="rId41"/>
    <p:sldId id="368" r:id="rId42"/>
    <p:sldId id="340" r:id="rId43"/>
    <p:sldId id="335" r:id="rId44"/>
    <p:sldId id="336" r:id="rId45"/>
    <p:sldId id="293" r:id="rId46"/>
    <p:sldId id="429" r:id="rId47"/>
    <p:sldId id="294" r:id="rId48"/>
    <p:sldId id="349" r:id="rId49"/>
    <p:sldId id="295" r:id="rId50"/>
    <p:sldId id="350" r:id="rId51"/>
    <p:sldId id="426" r:id="rId52"/>
    <p:sldId id="407" r:id="rId53"/>
    <p:sldId id="408" r:id="rId54"/>
    <p:sldId id="409" r:id="rId55"/>
    <p:sldId id="433" r:id="rId56"/>
    <p:sldId id="311" r:id="rId57"/>
    <p:sldId id="431" r:id="rId5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2809534-828F-4F72-ADE0-3A0588928010}">
          <p14:sldIdLst>
            <p14:sldId id="256"/>
            <p14:sldId id="284"/>
            <p14:sldId id="313"/>
            <p14:sldId id="393"/>
            <p14:sldId id="321"/>
            <p14:sldId id="263"/>
            <p14:sldId id="351"/>
            <p14:sldId id="317"/>
            <p14:sldId id="319"/>
            <p14:sldId id="378"/>
            <p14:sldId id="414"/>
            <p14:sldId id="415"/>
            <p14:sldId id="416"/>
            <p14:sldId id="427"/>
            <p14:sldId id="417"/>
            <p14:sldId id="363"/>
            <p14:sldId id="361"/>
            <p14:sldId id="364"/>
            <p14:sldId id="365"/>
            <p14:sldId id="366"/>
            <p14:sldId id="375"/>
            <p14:sldId id="425"/>
            <p14:sldId id="328"/>
            <p14:sldId id="330"/>
            <p14:sldId id="329"/>
            <p14:sldId id="331"/>
            <p14:sldId id="434"/>
            <p14:sldId id="338"/>
            <p14:sldId id="430"/>
            <p14:sldId id="428"/>
            <p14:sldId id="273"/>
            <p14:sldId id="333"/>
            <p14:sldId id="334"/>
            <p14:sldId id="290"/>
            <p14:sldId id="343"/>
            <p14:sldId id="291"/>
            <p14:sldId id="405"/>
            <p14:sldId id="406"/>
            <p14:sldId id="346"/>
            <p14:sldId id="347"/>
            <p14:sldId id="368"/>
            <p14:sldId id="340"/>
            <p14:sldId id="335"/>
            <p14:sldId id="336"/>
            <p14:sldId id="293"/>
            <p14:sldId id="429"/>
            <p14:sldId id="294"/>
            <p14:sldId id="349"/>
            <p14:sldId id="295"/>
            <p14:sldId id="350"/>
            <p14:sldId id="426"/>
            <p14:sldId id="407"/>
            <p14:sldId id="408"/>
            <p14:sldId id="409"/>
            <p14:sldId id="433"/>
            <p14:sldId id="311"/>
            <p14:sldId id="4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0D510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45" autoAdjust="0"/>
    <p:restoredTop sz="94662" autoAdjust="0"/>
  </p:normalViewPr>
  <p:slideViewPr>
    <p:cSldViewPr>
      <p:cViewPr varScale="1">
        <p:scale>
          <a:sx n="108" d="100"/>
          <a:sy n="108" d="100"/>
        </p:scale>
        <p:origin x="13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2E14E-5CD2-4A44-A257-30D8AB75159C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612"/>
            <a:ext cx="3026833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612"/>
            <a:ext cx="3026833" cy="464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E7052-167D-41B0-8FC5-AB6F749A3D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40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27466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5954" y="1"/>
            <a:ext cx="3027466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F76FB-955B-4A41-8212-384D62CF8ED5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133" y="4410477"/>
            <a:ext cx="5586735" cy="41775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760"/>
            <a:ext cx="3027466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5954" y="8817760"/>
            <a:ext cx="3027466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4E7DE-1D75-4F9D-BBBE-4ACF615318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7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4E7DE-1D75-4F9D-BBBE-4ACF615318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9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4E7DE-1D75-4F9D-BBBE-4ACF6153186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6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824EB-6F4E-4BE0-85B1-EDA7A58F221F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61106-2448-4B34-9497-B0D3BC4080DE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C9DD-CF3B-4221-B29B-73DA63159FBE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DB56-32CD-4288-B0AF-14BEA40D0622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DD30-C95C-4675-8C99-427977C2540E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04C0-AFA5-4840-8AA1-8EBE2D5E6BCE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72288-FBBF-4C7B-A520-20E326792EFF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86CA-EFD4-4566-A3A5-34640A160D4B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523B-F2BE-496B-95DB-8152781FF817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8A959-36A3-4195-B9BD-89AC9A44719D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37A0D-7320-4AA9-A489-4C793E8FCAF8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1B6B36-B0F8-47BA-833A-769FE47A294D}" type="datetime1">
              <a:rPr lang="en-US" smtClean="0"/>
              <a:pPr/>
              <a:t>1/11/2017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4EE474-A052-42E8-A202-13321B9D85C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dor.myflorida.com/dor/property/trim/trimmax.html" TargetMode="External"/><Relationship Id="rId2" Type="http://schemas.openxmlformats.org/officeDocument/2006/relationships/hyperlink" Target="http://www.state.leg.fl.us/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5000" b="1" i="1" dirty="0">
                <a:solidFill>
                  <a:schemeClr val="tx2"/>
                </a:solidFill>
                <a:effectLst/>
              </a:rPr>
              <a:t>Truth in Millage (TRIM) Process 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562600"/>
            <a:ext cx="2971800" cy="1219200"/>
          </a:xfrm>
        </p:spPr>
        <p:txBody>
          <a:bodyPr>
            <a:normAutofit/>
          </a:bodyPr>
          <a:lstStyle/>
          <a:p>
            <a:pPr algn="l"/>
            <a:r>
              <a:rPr lang="en-US" sz="1600" b="1" i="1" dirty="0">
                <a:solidFill>
                  <a:srgbClr val="FF9900"/>
                </a:solidFill>
                <a:latin typeface="+mj-lt"/>
              </a:rPr>
              <a:t>Kent Olson</a:t>
            </a:r>
          </a:p>
          <a:p>
            <a:pPr algn="l"/>
            <a:r>
              <a:rPr lang="en-US" sz="1600" b="1" i="1" dirty="0">
                <a:solidFill>
                  <a:srgbClr val="FF9900"/>
                </a:solidFill>
                <a:latin typeface="+mj-lt"/>
              </a:rPr>
              <a:t>Deputy Treasurer-Clerk</a:t>
            </a:r>
          </a:p>
          <a:p>
            <a:pPr algn="l"/>
            <a:r>
              <a:rPr lang="en-US" sz="1600" b="1" i="1" dirty="0">
                <a:solidFill>
                  <a:srgbClr val="FF9900"/>
                </a:solidFill>
                <a:latin typeface="+mj-lt"/>
              </a:rPr>
              <a:t> City of Tallahassee</a:t>
            </a:r>
          </a:p>
          <a:p>
            <a:pPr algn="l"/>
            <a:r>
              <a:rPr lang="en-US" sz="1600" b="1" i="1" dirty="0">
                <a:solidFill>
                  <a:srgbClr val="FF9900"/>
                </a:solidFill>
                <a:latin typeface="+mj-lt"/>
              </a:rPr>
              <a:t>February 7,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868362"/>
          </a:xfrm>
        </p:spPr>
        <p:txBody>
          <a:bodyPr/>
          <a:lstStyle/>
          <a:p>
            <a:r>
              <a:rPr lang="en-US" b="1" i="1" dirty="0"/>
              <a:t>TRIM Calendar (cont.)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839200" cy="5181599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0070C0"/>
              </a:buClr>
            </a:pPr>
            <a:r>
              <a:rPr lang="en-US" sz="3000" dirty="0">
                <a:latin typeface="+mj-lt"/>
              </a:rPr>
              <a:t>End of September or early October - Taxing authorities receive extended roll taxable values from Property Appraiser (DR-422).  Taxing authorities have three days to determine if they will adjust their millage rates administratively </a:t>
            </a:r>
          </a:p>
          <a:p>
            <a:pPr>
              <a:buClr>
                <a:srgbClr val="0070C0"/>
              </a:buClr>
            </a:pPr>
            <a:r>
              <a:rPr lang="en-US" sz="3000" dirty="0">
                <a:latin typeface="+mj-lt"/>
              </a:rPr>
              <a:t>Within 30 days after the second public hearing, taxing authority files certification (DR-487) and required documentation with the Department of Revenue (DOR)</a:t>
            </a:r>
          </a:p>
          <a:p>
            <a:pPr>
              <a:buClr>
                <a:srgbClr val="0070C0"/>
              </a:buClr>
            </a:pPr>
            <a:r>
              <a:rPr lang="en-US" sz="3000" dirty="0">
                <a:latin typeface="+mj-lt"/>
              </a:rPr>
              <a:t>Within 60 days after the second public hearing, the DOR will indicate compliance or non-compliance with the Statute</a:t>
            </a:r>
          </a:p>
          <a:p>
            <a:pPr>
              <a:buClr>
                <a:srgbClr val="0070C0"/>
              </a:buClr>
            </a:pPr>
            <a:r>
              <a:rPr lang="en-US" sz="3000" dirty="0">
                <a:latin typeface="+mj-lt"/>
              </a:rPr>
              <a:t>After completion of Value Adjustment Board hearings, Property Appraiser provides taxing authorities with final taxable values </a:t>
            </a:r>
          </a:p>
          <a:p>
            <a:pPr>
              <a:buClr>
                <a:srgbClr val="0070C0"/>
              </a:buClr>
            </a:pPr>
            <a:endParaRPr 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D43E-7E1B-4C70-A9EC-B2C4904539EB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1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i="1" dirty="0"/>
              <a:t>Budget Hearings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Per F.S. 200.065,  School Boards and Counties have priority in selecting public hearing dates</a:t>
            </a:r>
          </a:p>
          <a:p>
            <a:pPr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School Boards get first priority, Counties are second </a:t>
            </a:r>
          </a:p>
          <a:p>
            <a:pPr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No other taxing authority can hold its hearing on the same date as the School Boards or Counties</a:t>
            </a:r>
          </a:p>
          <a:p>
            <a:pPr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Hearings start after 5 p.m. (5:01 p.m. at the earliest, for the Department of Revenue)</a:t>
            </a:r>
          </a:p>
          <a:p>
            <a:pPr>
              <a:buClr>
                <a:srgbClr val="0070C0"/>
              </a:buClr>
            </a:pPr>
            <a:endParaRPr lang="en-US" dirty="0"/>
          </a:p>
          <a:p>
            <a:pPr marL="0" indent="0">
              <a:buClr>
                <a:srgbClr val="0070C0"/>
              </a:buClr>
              <a:buNone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6A7C-B9FA-4C9F-8736-E5B9EFF612BC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4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2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29600" cy="867668"/>
          </a:xfrm>
        </p:spPr>
        <p:txBody>
          <a:bodyPr/>
          <a:lstStyle/>
          <a:p>
            <a:r>
              <a:rPr lang="en-US" b="1" i="1" dirty="0"/>
              <a:t>Budget Hearings (cont.)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763000" cy="4343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At both hearings, millage rate must be discussed first before the Budget; increase over the rolled-back rate must be announced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At the first public hearing, the millage rate can be increased from the tentatively adopted millage in July; however, would require a first class mailing to all taxpayers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At the second public hearing, the millage rate cannot be increased from the tentatively adopted millage rate at the first public hearing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B3E4-2EC1-4070-81F0-C93C873A3DE9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95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67668"/>
          </a:xfrm>
        </p:spPr>
        <p:txBody>
          <a:bodyPr/>
          <a:lstStyle/>
          <a:p>
            <a:r>
              <a:rPr lang="en-US" b="1" i="1" dirty="0"/>
              <a:t>Budget Hearings (cont.)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828800"/>
            <a:ext cx="8763000" cy="4038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The general public is allowed to speak before the governing body can take any action of adoption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The millage must be adopted before the budget can be adopted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No millage can be levied until a resolution or ordinance has been adopted by the taxing authority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B3E4-2EC1-4070-81F0-C93C873A3DE9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14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848600" cy="838200"/>
          </a:xfrm>
        </p:spPr>
        <p:txBody>
          <a:bodyPr>
            <a:normAutofit/>
          </a:bodyPr>
          <a:lstStyle/>
          <a:p>
            <a:r>
              <a:rPr lang="en-US" b="1" i="1" dirty="0"/>
              <a:t>Public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077200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754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867668"/>
          </a:xfrm>
        </p:spPr>
        <p:txBody>
          <a:bodyPr/>
          <a:lstStyle/>
          <a:p>
            <a:r>
              <a:rPr lang="en-US" b="1" i="1" dirty="0"/>
              <a:t>Budget Hearings (cont.)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599"/>
            <a:ext cx="8763000" cy="44624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The following must be publicly announced at the hearing before the millage can be adopted:</a:t>
            </a:r>
          </a:p>
          <a:p>
            <a:pPr lvl="1"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Name of the Taxing Authority</a:t>
            </a:r>
          </a:p>
          <a:p>
            <a:pPr lvl="1"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Rolled-back rate</a:t>
            </a:r>
          </a:p>
          <a:p>
            <a:pPr lvl="1"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Percentage of increase over the rolled-back rate </a:t>
            </a:r>
          </a:p>
          <a:p>
            <a:pPr lvl="1"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Millage to be levied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8B3E4-2EC1-4070-81F0-C93C873A3DE9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60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r>
              <a:rPr lang="en-US" b="1" i="1" dirty="0"/>
              <a:t>Ad Publication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686800" cy="461772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the proposed millage rate is greater than the rolled-back rate, then you must publish a Notice of Tax Increase ad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the proposed millage rate is less than or equal to the rolled-back rate, then you must publish a Notice of Budget Hearing ad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In either case, a Budget Summary advertisement is required to be published adjacent to the appropriate “Notice” 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70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458200" cy="972312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Notice of Proposed Tax Increase Ad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b="1" dirty="0">
                <a:latin typeface="+mj-lt"/>
              </a:rPr>
              <a:t>There are size requirements for the Notice of Proposed Tax Increase ad</a:t>
            </a:r>
          </a:p>
          <a:p>
            <a:pPr lvl="1">
              <a:buClr>
                <a:srgbClr val="0070C0"/>
              </a:buClr>
              <a:buFont typeface="Calibri" pitchFamily="34" charset="0"/>
              <a:buChar char="—"/>
            </a:pPr>
            <a:r>
              <a:rPr lang="en-US" sz="3200" dirty="0">
                <a:latin typeface="+mj-lt"/>
              </a:rPr>
              <a:t>Full 1/4 page</a:t>
            </a:r>
          </a:p>
          <a:p>
            <a:pPr lvl="1">
              <a:buClr>
                <a:srgbClr val="0070C0"/>
              </a:buClr>
              <a:buFont typeface="Calibri" pitchFamily="34" charset="0"/>
              <a:buChar char="—"/>
            </a:pPr>
            <a:r>
              <a:rPr lang="en-US" sz="3200" dirty="0">
                <a:latin typeface="+mj-lt"/>
              </a:rPr>
              <a:t>Headline type of 18 point or larger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May not be published in legal or classifieds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Do not deviate from specified language (see TRIM Manual on DOR website)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mph" presetSubtype="0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Notice of Budget Hearing Ad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b="1" dirty="0">
                <a:latin typeface="+mj-lt"/>
              </a:rPr>
              <a:t>No specific size requirements </a:t>
            </a:r>
          </a:p>
          <a:p>
            <a:pPr>
              <a:buClr>
                <a:srgbClr val="0070C0"/>
              </a:buClr>
            </a:pPr>
            <a:endParaRPr lang="en-US" sz="3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May not be published in legal or classifieds</a:t>
            </a:r>
          </a:p>
          <a:p>
            <a:pPr>
              <a:buClr>
                <a:srgbClr val="0070C0"/>
              </a:buClr>
            </a:pPr>
            <a:endParaRPr lang="en-US" sz="3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Do not deviate from specified language </a:t>
            </a:r>
          </a:p>
          <a:p>
            <a:endParaRPr lang="en-US" sz="32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6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96112"/>
          </a:xfrm>
        </p:spPr>
        <p:txBody>
          <a:bodyPr/>
          <a:lstStyle/>
          <a:p>
            <a:r>
              <a:rPr lang="en-US" b="1" i="1" dirty="0"/>
              <a:t>Budget Summary 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15400" cy="52578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b="1" dirty="0">
                <a:latin typeface="+mj-lt"/>
              </a:rPr>
              <a:t>No size requirements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Must be published adjacent to the appropriate “Notice” ad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Include all budgeted funds, revenues, expenditures and reserves</a:t>
            </a:r>
          </a:p>
          <a:p>
            <a:pPr lvl="1">
              <a:buClr>
                <a:srgbClr val="0070C0"/>
              </a:buClr>
            </a:pPr>
            <a:r>
              <a:rPr lang="en-US" sz="3200" dirty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Group by fund type (General, Special Revenue, etc.)</a:t>
            </a:r>
          </a:p>
          <a:p>
            <a:pPr lvl="1">
              <a:buClr>
                <a:srgbClr val="0070C0"/>
              </a:buClr>
            </a:pPr>
            <a:r>
              <a:rPr lang="en-US" sz="3200" dirty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Use major classifications to group revenues and expenditures</a:t>
            </a:r>
          </a:p>
          <a:p>
            <a:pPr lvl="1">
              <a:buClr>
                <a:srgbClr val="0070C0"/>
              </a:buClr>
            </a:pPr>
            <a:r>
              <a:rPr lang="en-US" sz="3200" dirty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Exclude trust, agency, internal service funds as well as bond proceeds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0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" y="685800"/>
            <a:ext cx="5486400" cy="914401"/>
          </a:xfrm>
        </p:spPr>
        <p:txBody>
          <a:bodyPr>
            <a:noAutofit/>
          </a:bodyPr>
          <a:lstStyle/>
          <a:p>
            <a:pPr algn="l"/>
            <a:r>
              <a:rPr lang="en-US" b="1" i="1" dirty="0">
                <a:solidFill>
                  <a:schemeClr val="tx2"/>
                </a:solidFill>
                <a:effectLst/>
              </a:rPr>
              <a:t> </a:t>
            </a:r>
            <a:r>
              <a:rPr lang="en-US" sz="5000" b="1" i="1" dirty="0">
                <a:solidFill>
                  <a:schemeClr val="tx2"/>
                </a:solidFill>
                <a:effectLst/>
              </a:rPr>
              <a:t>Issues to Discuss: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lnSpcReduction="10000"/>
          </a:bodyPr>
          <a:lstStyle/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2800" dirty="0">
                <a:latin typeface="+mj-lt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Overview of Truth in Millage (TRIM) 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TRIM Calendar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Budget Hearing requirements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Advertisements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TRIM Compliance 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Relevant (and often Required) Forms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Maximum Millage and Future Levy Capacity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Value Adjustment Board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Theatrical Demonstration</a:t>
            </a:r>
            <a:endParaRPr lang="en-US" sz="32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69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b="1" i="1" dirty="0"/>
              <a:t>Budget Summary Ad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Basically shows flow of funds including reserves available, revenues and expenditures, transfers, yielding in effect a “Total Available” and a “Total Appropriated”, including reserves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Must show ad valorem revenue at a level of 95% or greater of the tax levy amount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See Examples in TRIM Manual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82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DOR TRIM Violations/Infractions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DOR keeps track of violations or infractions annually</a:t>
            </a:r>
          </a:p>
          <a:p>
            <a:r>
              <a:rPr lang="en-US" sz="3200" dirty="0">
                <a:latin typeface="+mj-lt"/>
              </a:rPr>
              <a:t>“Minor” infractions are noted with the letter the taxing authority receives if the TRIM package is “in compliance”</a:t>
            </a:r>
          </a:p>
          <a:p>
            <a:r>
              <a:rPr lang="en-US" sz="3200" dirty="0">
                <a:latin typeface="+mj-lt"/>
              </a:rPr>
              <a:t> “Serious” violations and how they may be corrected are included in letter of non-compliance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0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b="1" i="1" dirty="0"/>
              <a:t>Non-Compliance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8980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Non-Compliance </a:t>
            </a:r>
            <a:endParaRPr lang="en-US" b="1" i="1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Department of Revenue review indicates non-compliance with maximum rates</a:t>
            </a:r>
          </a:p>
          <a:p>
            <a:pPr lvl="1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800" dirty="0">
                <a:latin typeface="+mj-lt"/>
              </a:rPr>
              <a:t>Determination within 30 days of submittal  deadline (30 days after adoption)</a:t>
            </a:r>
          </a:p>
          <a:p>
            <a:pPr lvl="1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800" dirty="0">
                <a:latin typeface="+mj-lt"/>
              </a:rPr>
              <a:t>Repeat hearing and advertisement process</a:t>
            </a:r>
          </a:p>
          <a:p>
            <a:pPr lvl="1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800" dirty="0">
                <a:latin typeface="+mj-lt"/>
              </a:rPr>
              <a:t>Notice includes “Previous Notice . . In Violation of the Law” </a:t>
            </a:r>
          </a:p>
          <a:p>
            <a:pPr lvl="1"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800" dirty="0">
                <a:latin typeface="+mj-lt"/>
              </a:rPr>
              <a:t>Revised millage adopted recertified with State within 15 days of adoption; not sent to PA or TC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39EC2-C1CD-478A-9F18-B64F9B7FADAF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07121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50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4000" b="1" i="1" dirty="0"/>
              <a:t> </a:t>
            </a:r>
            <a:r>
              <a:rPr lang="en-US" b="1" i="1" dirty="0"/>
              <a:t>Non-Compliance Notice Language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7375"/>
            <a:ext cx="8229600" cy="4268391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THE PREVIOUS NOTICE PLACED BY THE </a:t>
            </a:r>
            <a:r>
              <a:rPr lang="en-US" sz="3200" u="sng" dirty="0">
                <a:latin typeface="+mj-lt"/>
              </a:rPr>
              <a:t> (name of taxing authority) </a:t>
            </a:r>
            <a:r>
              <a:rPr lang="en-US" sz="3200" dirty="0">
                <a:latin typeface="+mj-lt"/>
              </a:rPr>
              <a:t> HAS BEEN DETERMINED BY THE DEPARTMENT OF REVENUE TO BE IN VIOLATION OF THE LAW, NECESSITATING THIS SECOND NOTICE.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E86F3-8CBA-4B6B-914D-296AFFF47BB5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2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i="1" dirty="0"/>
              <a:t>Non-Compliance (cont.)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7338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the Department of Revenue determines non-compliance is remedied &amp; recertified, no penalty 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compliance is not recertified, penalty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non-compliance is not remedied, penalty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Penalty: 12 months of sales tax revenues</a:t>
            </a:r>
          </a:p>
          <a:p>
            <a:pPr>
              <a:buClr>
                <a:srgbClr val="0070C0"/>
              </a:buClr>
            </a:pPr>
            <a:endParaRPr lang="en-US" sz="3200" dirty="0">
              <a:latin typeface="+mj-lt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6475F-D0C3-4823-9383-402AFE44301F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876800"/>
            <a:ext cx="18383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9187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1143000"/>
          </a:xfrm>
        </p:spPr>
        <p:txBody>
          <a:bodyPr/>
          <a:lstStyle/>
          <a:p>
            <a:r>
              <a:rPr lang="en-US" b="1" i="1" dirty="0"/>
              <a:t>Non-Compliance Corrected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If excess taxes are collected, held by tax collector in trust</a:t>
            </a:r>
          </a:p>
          <a:p>
            <a:pPr>
              <a:buClr>
                <a:srgbClr val="0070C0"/>
              </a:buClr>
            </a:pPr>
            <a:endParaRPr lang="en-US" dirty="0"/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Excess may only be used to reduce taxes in subsequent fiscal year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4086C-A663-4AAB-B374-C1B1B51DEADF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880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305800" cy="785813"/>
          </a:xfrm>
        </p:spPr>
        <p:txBody>
          <a:bodyPr>
            <a:normAutofit fontScale="90000"/>
          </a:bodyPr>
          <a:lstStyle/>
          <a:p>
            <a:pPr algn="l"/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2"/>
                </a:solidFill>
                <a:effectLst/>
              </a:rPr>
              <a:t>Relevant Forms                      </a:t>
            </a:r>
            <a:endParaRPr lang="en-US" b="1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828800"/>
            <a:ext cx="8534400" cy="41148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latin typeface="+mj-lt"/>
              </a:rPr>
              <a:t>  D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R-420 – Every taxing body completes; the main form in this process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DR-420TIF – for reporting tax increment financing districts information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DR-420MM-P – Preliminary Maximum Millage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DR-420DEBT – Certification of Voted Debt Millage (if applicable)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065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20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6" grpId="0"/>
      <p:bldP spid="37478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762000"/>
            <a:ext cx="8305800" cy="785813"/>
          </a:xfrm>
        </p:spPr>
        <p:txBody>
          <a:bodyPr>
            <a:normAutofit fontScale="90000"/>
          </a:bodyPr>
          <a:lstStyle/>
          <a:p>
            <a:pPr algn="l"/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2"/>
                </a:solidFill>
                <a:effectLst/>
              </a:rPr>
              <a:t>Relevant Forms (cont.)                     </a:t>
            </a:r>
            <a:endParaRPr lang="en-US" b="1" i="1" dirty="0">
              <a:solidFill>
                <a:schemeClr val="tx2"/>
              </a:solidFill>
              <a:effectLst/>
            </a:endParaRP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752600"/>
            <a:ext cx="8719457" cy="33147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DR-420MM – Final Maximum Millage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DR-422 – May be used to Revise Millage, if permitted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DR-487V – Governing Body Vote Record</a:t>
            </a: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endParaRPr lang="en-US" sz="1400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80000"/>
              </a:lnSpc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DR-487 – Used to transmit the millage certification package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4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20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6" grpId="0"/>
      <p:bldP spid="3747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r>
              <a:rPr lang="en-US" b="1" i="1" dirty="0"/>
              <a:t>TRIM Notice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534400" cy="3810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Forms are inter-related</a:t>
            </a:r>
          </a:p>
          <a:p>
            <a:pPr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Complete DR-420TIF first, then DR-420 and DR-420MM-P</a:t>
            </a:r>
          </a:p>
          <a:p>
            <a:pPr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Should be completed and presented together for policymakers’ review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43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534400" cy="896112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What is Truth in Millage (TRIM)?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953000"/>
          </a:xfrm>
        </p:spPr>
        <p:txBody>
          <a:bodyPr>
            <a:normAutofit lnSpcReduction="10000"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TRIM is under Florida Statutes 200 - Determination of Millage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Specifically governed by F. S. 200.065 - Method of Fixing Millage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Purpose is to provide taxpayers transparency in how local taxing authorities propose and approve millage rates as part of the taxing authorities’ budget adoption process.   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Determine whether there is a tax increase proposed (calculate the rolled-back rate)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22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72312"/>
          </a:xfrm>
        </p:spPr>
        <p:txBody>
          <a:bodyPr>
            <a:normAutofit/>
          </a:bodyPr>
          <a:lstStyle/>
          <a:p>
            <a:r>
              <a:rPr lang="en-US" b="1" i="1" dirty="0"/>
              <a:t>DR-420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839200" cy="50292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Main purpose is to determine the rolled-back rate and its relationship to the proposed millage rate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Property Appraiser completes property value information at the top of the form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is filed with the property appraiser (original and one copy) and tax collector (one copy)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Taxing body completes the remainder of the form (see example)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8E8E2-1A0E-41D4-86C2-A1B7EC1E9945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37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3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3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mph" presetSubtype="0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100"/>
                            </p:stCondLst>
                            <p:childTnLst>
                              <p:par>
                                <p:cTn id="14" presetID="18" presetClass="emph" presetSubtype="0" fill="hold" grpId="0" nodeType="afterEffect">
                                  <p:stCondLst>
                                    <p:cond delay="4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1000" fill="hold"/>
                                        <p:tgtEl>
                                          <p:spTgt spid="373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/>
      <p:bldP spid="37376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48512"/>
          </a:xfrm>
        </p:spPr>
        <p:txBody>
          <a:bodyPr/>
          <a:lstStyle/>
          <a:p>
            <a:r>
              <a:rPr lang="en-US" b="1" i="1" dirty="0"/>
              <a:t>DR-420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8768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Due no later than Thursday, August 4</a:t>
            </a:r>
            <a:r>
              <a:rPr lang="en-US" sz="3200" baseline="30000" dirty="0">
                <a:latin typeface="+mj-lt"/>
              </a:rPr>
              <a:t>th</a:t>
            </a:r>
            <a:r>
              <a:rPr lang="en-US" sz="3200" dirty="0">
                <a:latin typeface="+mj-lt"/>
              </a:rPr>
              <a:t> - 35 days after start of TRIM process  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Must obtain DR-420MM-P form from DOR website – Property Appraiser does not provide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Check the math/data on all forms from the Property Appraiser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Complete package consists of three different forms (DR-420, DR-420MM-P, DR-420TIF)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Request revised DR forms, as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66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0066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0066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0066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0066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9pPr>
          </a:lstStyle>
          <a:p>
            <a:fld id="{AE04E1F9-B4EA-44DB-A3FA-197E15ED206F}" type="slidenum">
              <a:rPr lang="en-US" smtClean="0">
                <a:solidFill>
                  <a:schemeClr val="tx1"/>
                </a:solidFill>
                <a:latin typeface="Arial Black" pitchFamily="34" charset="0"/>
              </a:rPr>
              <a:pPr/>
              <a:t>32</a:t>
            </a:fld>
            <a:endParaRPr lang="en-US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1987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7772400" cy="68580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sz="3200" dirty="0"/>
            </a:br>
            <a:r>
              <a:rPr lang="en-US" sz="4000" b="1" i="1" dirty="0"/>
              <a:t>EXAMPLE – DR-420, p. 1</a:t>
            </a:r>
          </a:p>
        </p:txBody>
      </p:sp>
      <p:graphicFrame>
        <p:nvGraphicFramePr>
          <p:cNvPr id="39970" name="Group 3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32185640"/>
              </p:ext>
            </p:extLst>
          </p:nvPr>
        </p:nvGraphicFramePr>
        <p:xfrm>
          <a:off x="0" y="1219200"/>
          <a:ext cx="8915400" cy="5271500"/>
        </p:xfrm>
        <a:graphic>
          <a:graphicData uri="http://schemas.openxmlformats.org/drawingml/2006/table">
            <a:tbl>
              <a:tblPr/>
              <a:tblGrid>
                <a:gridCol w="699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DR420 Fiscal Year 2014 (Tax Levy Year 2013)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Utopia Gardens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9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1. Current Year Tax Value- Real Property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1,178,512,144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2. Current Year Tax Value - Personal Property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42,155,231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3. Current Year Tax Value - Centrally Assessed Property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13,260,287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9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4. Current Year Gross Taxable - Operating Purposes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1,233,927,662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5. Current Year Net New Taxable Value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12,268,759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6. Current Year Adjusted Taxable Value (line 4 - line 5)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1,221,658,903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9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7. Prior Year Final Gross Taxable Value (from prior year DR403)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1,257,978,930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8. Does authority include Tax Increment financing areas (if yes, enter number)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70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9. Does the taxing authority levy a voted debt service or millage voted for 2 years or less? If yes, enter number of DR-420DEBT forms attached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9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10. Prior Year Operating Millage Levy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7.7564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4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11. Prior Year Ad Valorem Proceeds (7) x (10)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9,757,388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70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12.  Amount, if any, paid or applied in prior year as result of a TIF district (sum line (6c) or (7a) for all DR420 TIF forms)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836,743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13. Adjusted Prior Year Ad Valorem Proceeds (line 11 - line 12)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8,920,645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3" marB="4286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191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66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0066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0066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0066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0066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9pPr>
          </a:lstStyle>
          <a:p>
            <a:fld id="{EB4539B3-3491-40F6-B331-363BB06AD497}" type="slidenum">
              <a:rPr lang="en-US" smtClean="0">
                <a:solidFill>
                  <a:schemeClr val="tx1"/>
                </a:solidFill>
                <a:latin typeface="Arial Black" pitchFamily="34" charset="0"/>
              </a:rPr>
              <a:pPr/>
              <a:t>33</a:t>
            </a:fld>
            <a:endParaRPr lang="en-US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542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i="1" dirty="0"/>
              <a:t>EXAMPLE – DR-420, p. 2</a:t>
            </a:r>
          </a:p>
        </p:txBody>
      </p:sp>
      <p:graphicFrame>
        <p:nvGraphicFramePr>
          <p:cNvPr id="40998" name="Group 3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51415575"/>
              </p:ext>
            </p:extLst>
          </p:nvPr>
        </p:nvGraphicFramePr>
        <p:xfrm>
          <a:off x="0" y="1071563"/>
          <a:ext cx="9144000" cy="5467942"/>
        </p:xfrm>
        <a:graphic>
          <a:graphicData uri="http://schemas.openxmlformats.org/drawingml/2006/table">
            <a:tbl>
              <a:tblPr/>
              <a:tblGrid>
                <a:gridCol w="717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14. Dedicated Increment Value (sum of 6b or 7e for all DR420 TIF forms)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122,483,123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15.  Adjusted Current Year Taxable Value (line 6 - line 14)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1,099,175,780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16. Current Year Rolled-Back Rate (line 13 divided by line 15) x 1,000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4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17. Current Year Proposed Operating Millage Rate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4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18. Total taxes at proposed millage rate (line 17 x line 4, div. by 1,000)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10,013,323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19. Check Type of Principal Authority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Municipality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20. Check Applicable Taxing Authority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Principal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21. Is millage levied in more than one county?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Dependent Special Districts and MSTUs Stop and Sign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29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22. Total adjusted prior year ad valorem Proceeds of authority, DSDs &amp;MSTUs (Line 13 From all DR420s)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8,920,645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29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23. </a:t>
                      </a: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Curr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. Yr. </a:t>
                      </a: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Agg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. Rolled Back Rate (line 22 div. by line 15, </a:t>
                      </a: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mult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. by 1,000)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4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24. </a:t>
                      </a: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Curr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. Yr. Ag. Rolled Back Taxes (line 4 x line 23)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10,014,310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53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25. Total Oper. Ad Valorem Taxes (line 18 from all DR420's)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10,013,323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43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26. Curr. Yr. Prop. Ag. Millage Rate (line 25 divided by line 4, x 1,000)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429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27. Curr. Yr. Proposed Rate – as % Chg. Rolled (line 26 divided by line 23) -1, x100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-0.01%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577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DR-420TIF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Property Appraiser completes property value information on the TIF District at top of form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Provided at the same time as DR-420 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Information from the DR-420TIF is utilized on DR-420 to help in calculation of the rolled-back rate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is completed by the taxing authority after the tentative millage rate is adopted by Council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is filed with the property appraiser (original and one copy) and tax collector (one copy)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Minimal information is completed by taxing body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1727B-FA76-4011-B817-4A8C12308C19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218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68362"/>
          </a:xfrm>
        </p:spPr>
        <p:txBody>
          <a:bodyPr/>
          <a:lstStyle/>
          <a:p>
            <a:pPr algn="ctr"/>
            <a:r>
              <a:rPr lang="en-US" b="1" i="1" dirty="0"/>
              <a:t>DR-420TIF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122885"/>
              </p:ext>
            </p:extLst>
          </p:nvPr>
        </p:nvGraphicFramePr>
        <p:xfrm>
          <a:off x="76200" y="1219200"/>
          <a:ext cx="8773886" cy="54651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93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0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1. Current Year taxable value in the tax increment area</a:t>
                      </a:r>
                      <a:endParaRPr lang="en-US" sz="18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                    218,057,384  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2.  Base Year taxable value in the increment area</a:t>
                      </a:r>
                      <a:endParaRPr lang="en-US" sz="18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89,127,781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3.  Current year tax increment value (line 1 minus line 2)</a:t>
                      </a:r>
                      <a:endParaRPr lang="en-US" sz="18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128,929,603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4. Prior year taxable value</a:t>
                      </a:r>
                      <a:endParaRPr lang="en-US" sz="1800" b="1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195,404,171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5. Prior year tax increment value (line 4 minus line 2)</a:t>
                      </a:r>
                      <a:endParaRPr lang="en-US" sz="18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106,276,390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6. a. Enter proportion on which the payment is based</a:t>
                      </a:r>
                      <a:endParaRPr lang="en-US" sz="18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95.00%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9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6. b. Dedicated Increment Value (6a) x (3)</a:t>
                      </a:r>
                      <a:endParaRPr lang="en-US" sz="18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122,483,123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80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+mj-lt"/>
                        </a:rPr>
                        <a:t>6. c. Amount of Payment to Redevelopment Trust in prior year</a:t>
                      </a:r>
                      <a:endParaRPr lang="en-US" sz="1800" b="1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836,743</a:t>
                      </a:r>
                      <a:endParaRPr lang="en-US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7.  If amount to be paid to Trust is not based on a proportion</a:t>
                      </a:r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of the tax increment value</a:t>
                      </a:r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7 a. Amount of Payment to Redevelopment Trust Last Yr</a:t>
                      </a:r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7 b. Prior Year Operating Millage Levy (Form DR420, line 10)</a:t>
                      </a:r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7 c. Taxes Levied on Prior (multiply line 5 by 7b, divide by 1000)</a:t>
                      </a:r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7 d. Previous Yr Payment as Prop of Taxes Levied (7a/7c)</a:t>
                      </a:r>
                      <a:endParaRPr lang="en-US" sz="1800" b="1" i="0" u="none" strike="noStrike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172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7 e. Dedicated Increment Value (7d) x (1)</a:t>
                      </a:r>
                      <a:endParaRPr lang="en-US" sz="1800" b="1" i="0" u="none" strike="noStrike" dirty="0">
                        <a:effectLst/>
                        <a:latin typeface="Helv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932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i="1" dirty="0"/>
              <a:t>DR-420MM-P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10600" cy="48006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Used to determine voting levels that will be required based upon the proposed millage rate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is completed by the taxing authority after the tentative millage rate is adopted by Council 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is filed with the property appraiser (original and one copy) and tax collector (one copy) (see forthcoming example) with DR-420 and DR-420TIF</a:t>
            </a:r>
          </a:p>
          <a:p>
            <a:pPr>
              <a:buClr>
                <a:srgbClr val="0070C0"/>
              </a:buClr>
            </a:pPr>
            <a:endParaRPr lang="en-US" dirty="0"/>
          </a:p>
          <a:p>
            <a:pPr>
              <a:buClr>
                <a:srgbClr val="0070C0"/>
              </a:buClr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691C-7757-46D9-8900-72BC24A8B3FB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1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r>
              <a:rPr lang="en-US" b="1" i="1" dirty="0"/>
              <a:t>Maximum Millage Rates 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00186"/>
            <a:ext cx="8382000" cy="4672013"/>
          </a:xfrm>
        </p:spPr>
        <p:txBody>
          <a:bodyPr/>
          <a:lstStyle/>
          <a:p>
            <a:pPr>
              <a:buClr>
                <a:srgbClr val="3333FF"/>
              </a:buClr>
            </a:pPr>
            <a:r>
              <a:rPr lang="en-US" sz="3200" dirty="0">
                <a:latin typeface="+mj-lt"/>
              </a:rPr>
              <a:t>Per capita personal income added to the Rolled-back Rate (RBR) only for maximum levy limit calculation purposes</a:t>
            </a:r>
          </a:p>
          <a:p>
            <a:pPr lvl="1">
              <a:buClr>
                <a:srgbClr val="3333FF"/>
              </a:buClr>
            </a:pPr>
            <a:r>
              <a:rPr lang="en-US" sz="2800" dirty="0">
                <a:latin typeface="+mj-lt"/>
              </a:rPr>
              <a:t>No, Virginia, this is not a second or revised RBR</a:t>
            </a:r>
          </a:p>
          <a:p>
            <a:pPr>
              <a:buClr>
                <a:srgbClr val="3333FF"/>
              </a:buClr>
            </a:pPr>
            <a:r>
              <a:rPr lang="en-US" sz="3200" dirty="0">
                <a:latin typeface="+mj-lt"/>
              </a:rPr>
              <a:t>For advertisement of a tax increase, only RBR counts</a:t>
            </a:r>
          </a:p>
          <a:p>
            <a:pPr>
              <a:buClr>
                <a:srgbClr val="3333FF"/>
              </a:buClr>
            </a:pPr>
            <a:r>
              <a:rPr lang="en-US" sz="3200" dirty="0">
                <a:latin typeface="+mj-lt"/>
              </a:rPr>
              <a:t>Levy limits – majority, 2/3, unanimous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486A8-E3B6-4560-89AD-7675DECC4071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814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80772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>
                <a:solidFill>
                  <a:schemeClr val="tx2"/>
                </a:solidFill>
                <a:effectLst/>
              </a:rPr>
              <a:t>Maximum Levy Limits 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algn="l">
              <a:buClr>
                <a:srgbClr val="3333FF"/>
              </a:buClr>
              <a:buFontTx/>
              <a:buChar char="•"/>
            </a:pPr>
            <a:r>
              <a:rPr lang="en-US" dirty="0"/>
              <a:t> 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Majority vote – Rolled-back rate(RBR), plus per capita personal income change 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Two-thirds vote – 110% of RBR adjusted for per capita personal income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Unanimous vote (¾ if 9 or more) – up to 10 Mil Cap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Referendum – up to 10 Mil Cap</a:t>
            </a:r>
          </a:p>
          <a:p>
            <a:pPr algn="l">
              <a:buClr>
                <a:srgbClr val="3333FF"/>
              </a:buClr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 Super-majority vote is of the membership of the governing body, not the members who are present</a:t>
            </a:r>
          </a:p>
          <a:p>
            <a:pPr algn="l">
              <a:buClr>
                <a:srgbClr val="3333FF"/>
              </a:buClr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74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66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0066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0066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0066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0066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9pPr>
          </a:lstStyle>
          <a:p>
            <a:fld id="{9378B69B-8A9D-4528-8CBA-CF8153053405}" type="slidenum">
              <a:rPr lang="en-US" smtClean="0">
                <a:solidFill>
                  <a:schemeClr val="tx1"/>
                </a:solidFill>
                <a:latin typeface="Arial Black" pitchFamily="34" charset="0"/>
              </a:rPr>
              <a:pPr/>
              <a:t>39</a:t>
            </a:fld>
            <a:endParaRPr lang="en-US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4035" name="Rectangle 71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533400"/>
            <a:ext cx="8077200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i="1" dirty="0"/>
              <a:t>Example - Form DR-420MM-P, p. 1</a:t>
            </a:r>
          </a:p>
        </p:txBody>
      </p:sp>
      <p:graphicFrame>
        <p:nvGraphicFramePr>
          <p:cNvPr id="42019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5365216"/>
              </p:ext>
            </p:extLst>
          </p:nvPr>
        </p:nvGraphicFramePr>
        <p:xfrm>
          <a:off x="0" y="1143000"/>
          <a:ext cx="9045575" cy="5372399"/>
        </p:xfrm>
        <a:graphic>
          <a:graphicData uri="http://schemas.openxmlformats.org/drawingml/2006/table">
            <a:tbl>
              <a:tblPr/>
              <a:tblGrid>
                <a:gridCol w="736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DR-420MM-P for FY14 (Levy Year 2013):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Utopia Gardens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00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Has your taxing authority levied ad valorem for &lt; 5 yrs?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2. Current Year rolled-back rate from Current Year Form DR420, line 16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3. Prior Year majority vote maximum rate from 2012 Form DR420MM, line 13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7.9471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4. Prior Year operating millage levy from Current Year Form DR420, line 10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7.7564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16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If line 4 is equal to or greater than line 3, skip to line 11.  If less, continue to line 5.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5. Prior year final gross taxable value from Current Year Form DR420, line 7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1,257,978,903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51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6. Prior year maximum ad val. proceeds with majority vote (3 x 5 div. by 1,000)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9,997,284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324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7. Amount paid or applied in prior year to a TIF district (C.Y. Form DR420, line 12)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836,743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32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8. Adjusted prior year ad val. proceeds with majority vote (line 6 minus line 7)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9,160,541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18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9. Adjusted current year taxable value from Current Year Form DR420, line 15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1,099,175,780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51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10. Adjusted current year rolled-back rate (line 8 divided by line 9, x 1000)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8.3340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322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11. Rolled-back rate to be used for maximum millage calculation (line 10, if adjusted, or line 2)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8.3340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51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12. Change in per capita Florida personal income 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1.0169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51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13. Majority vote maximum millage rate allowed (line 11 x line 12)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8.4748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7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What is the Rolled-back Rate?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0386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The millage rate necessary to raise, in the aggregate, the same amount of money this year from the taxpayers on last year’s tax roll that was raised a year ago (excludes new construction)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 Levying a millage rate higher than the rolled-back rate will require the taxing body to advertise a tax increase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77D4-504F-4B26-9F9B-51B7D8ECBCE5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259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66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0066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0066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0066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0066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9pPr>
          </a:lstStyle>
          <a:p>
            <a:fld id="{29E3B8E4-FD4B-4C2C-9A84-A3958305ED5D}" type="slidenum">
              <a:rPr lang="en-US" smtClean="0">
                <a:solidFill>
                  <a:schemeClr val="tx1"/>
                </a:solidFill>
                <a:latin typeface="Arial Black" pitchFamily="34" charset="0"/>
              </a:rPr>
              <a:pPr/>
              <a:t>40</a:t>
            </a:fld>
            <a:endParaRPr lang="en-US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i="1" dirty="0"/>
              <a:t>Example - Form DR-420MM-P, p. 2</a:t>
            </a:r>
          </a:p>
        </p:txBody>
      </p:sp>
      <p:graphicFrame>
        <p:nvGraphicFramePr>
          <p:cNvPr id="43041" name="Group 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04191614"/>
              </p:ext>
            </p:extLst>
          </p:nvPr>
        </p:nvGraphicFramePr>
        <p:xfrm>
          <a:off x="0" y="1214438"/>
          <a:ext cx="8686800" cy="4787800"/>
        </p:xfrm>
        <a:graphic>
          <a:graphicData uri="http://schemas.openxmlformats.org/drawingml/2006/table">
            <a:tbl>
              <a:tblPr/>
              <a:tblGrid>
                <a:gridCol w="717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14. Two-thirds vote maximum millage rate allowed (line 13 x 1.10)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9.3222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15. Current year proposed millage rate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16. Minimum vote required to levy proposed millage (check one)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Majority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2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17. The selection on line 16 allows a maximum millage rate of:(enter appropriate rate)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8.4748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18. Current Year gross taxable value from Current Year Form DR420, line 4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1,233,927,662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19. Current year proposed taxes (line 15 x line 18, div. by 1000)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10,013,323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2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20. Total taxes levied at the maximum millage rate(line 17 x line 18, div. by 1000)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10,457,290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2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21. Current year proposed taxes of all dependent special districts &amp; MSTUs (sum of all lines 19 from each district’s Form DR420MM)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22.  Total current year proposed taxes (line 19 plus line 21)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10,013,323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9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23. Taxes at the maximum millage of all dependent special districts &amp; MSTUs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      (the sum of all lines 20 from each district's Form DR420 MM)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24. Total taxes at maximum millage rate (line 20 plus line 23)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10,457,290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25.  Are proposed taxes on line 22 &lt; or = to taxes on line 24?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3287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24712"/>
          </a:xfrm>
        </p:spPr>
        <p:txBody>
          <a:bodyPr/>
          <a:lstStyle/>
          <a:p>
            <a:r>
              <a:rPr lang="en-US" b="1" i="1" dirty="0"/>
              <a:t>Example – Form DR-420DEBT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8721629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398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r>
              <a:rPr lang="en-US" b="1" i="1" dirty="0"/>
              <a:t>DR-420MM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Very similar to DR-420MM-P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is completed by the taxing authority after the Council has adopted the final millage rate at the second budget hearing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Used to verify that the taxing authority adopted a millage rate in accordance with the voting requirements (see example)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87C6B-F8F1-47B1-ABF0-59A025033D82}" type="slidenum">
              <a:rPr lang="en-US" smtClean="0">
                <a:solidFill>
                  <a:schemeClr val="tx1"/>
                </a:solidFill>
              </a:rPr>
              <a:pPr/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5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7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77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77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77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377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8" grpId="0"/>
      <p:bldP spid="37785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66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0066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0066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0066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0066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9pPr>
          </a:lstStyle>
          <a:p>
            <a:fld id="{9378B69B-8A9D-4528-8CBA-CF8153053405}" type="slidenum">
              <a:rPr lang="en-US" smtClean="0">
                <a:solidFill>
                  <a:schemeClr val="tx1"/>
                </a:solidFill>
                <a:latin typeface="Arial Black" pitchFamily="34" charset="0"/>
              </a:rPr>
              <a:pPr/>
              <a:t>43</a:t>
            </a:fld>
            <a:endParaRPr lang="en-US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4035" name="Rectangle 7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i="1" dirty="0"/>
              <a:t>Form DR-420MM, p. 1</a:t>
            </a:r>
          </a:p>
        </p:txBody>
      </p:sp>
      <p:graphicFrame>
        <p:nvGraphicFramePr>
          <p:cNvPr id="42019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32529403"/>
              </p:ext>
            </p:extLst>
          </p:nvPr>
        </p:nvGraphicFramePr>
        <p:xfrm>
          <a:off x="0" y="1066801"/>
          <a:ext cx="9045575" cy="5486485"/>
        </p:xfrm>
        <a:graphic>
          <a:graphicData uri="http://schemas.openxmlformats.org/drawingml/2006/table">
            <a:tbl>
              <a:tblPr/>
              <a:tblGrid>
                <a:gridCol w="7361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29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DR-420 MM for FY 2014 (Levy Year 2013):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Utopia Gardens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Has your taxing authority levied ad valorem for &lt; 5 yrs?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9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2. Current Year rolled-back rate from Current Year Form DR420, line 16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8.1158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29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3. Prior Year majority vote maximum rate from 2012 Form DR420MM, line 13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7.9471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29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4. Prior Year operating millage levy from Current Year Form DR420, line 10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7.7564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293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If line 4 is equal to or greater than line 3, skip to line 11.  If less, continue to line 5.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01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5. Prior year final gross taxable value from Current Year Form DR420, line 7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1,257,978,903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29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6. Prior year maximum ad val. proceeds with majority vote (3 x 5 div. by 1,000)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9,997,284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5814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7. Amount paid or applied in prior year to a TIF district (Form DR420, line 12)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836,743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089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8. Adjusted prior year ad val. proceeds with majority vote (line 6 minus line 7)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9,160,541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936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9. Adjusted current year taxable value from Current Year Form DR420, line 15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1,099,175,780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29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10. Adjusted current year rolled-back rate (line 8 divided by line 9, x 1000)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8.3340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284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11. Rolled-back rate to be used for maximum millage calculation (line 10 if adjusted, or line 2)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8.3340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529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12. Change in per capita Florida personal income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1.0169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529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13. Majority vote maximum millage rate allowed (line 11 x line 12)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8.4748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9" marR="91439" marT="42864" marB="42864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452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rgbClr val="0066FF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rgbClr val="0066FF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rgbClr val="0066FF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rgbClr val="0066FF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rgbClr val="0066FF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66FF"/>
                </a:solidFill>
                <a:latin typeface="Arial" pitchFamily="34" charset="0"/>
              </a:defRPr>
            </a:lvl9pPr>
          </a:lstStyle>
          <a:p>
            <a:fld id="{29E3B8E4-FD4B-4C2C-9A84-A3958305ED5D}" type="slidenum">
              <a:rPr lang="en-US" smtClean="0">
                <a:solidFill>
                  <a:schemeClr val="tx1"/>
                </a:solidFill>
                <a:latin typeface="Arial Black" pitchFamily="34" charset="0"/>
              </a:rPr>
              <a:pPr/>
              <a:t>44</a:t>
            </a:fld>
            <a:endParaRPr lang="en-US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i="1" dirty="0"/>
              <a:t>Form DR-420MM, p. 2</a:t>
            </a:r>
          </a:p>
        </p:txBody>
      </p:sp>
      <p:graphicFrame>
        <p:nvGraphicFramePr>
          <p:cNvPr id="43041" name="Group 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97958749"/>
              </p:ext>
            </p:extLst>
          </p:nvPr>
        </p:nvGraphicFramePr>
        <p:xfrm>
          <a:off x="0" y="1214438"/>
          <a:ext cx="8686800" cy="4787800"/>
        </p:xfrm>
        <a:graphic>
          <a:graphicData uri="http://schemas.openxmlformats.org/drawingml/2006/table">
            <a:tbl>
              <a:tblPr/>
              <a:tblGrid>
                <a:gridCol w="717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14. Two-thirds vote maximum millage rate allowed (line 13 x 1.10)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9.3222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15. Current year adopted millage rate 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8.1150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16. Minimum vote required to levy proposed millage (check one)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Majority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2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17. The selection on line 16 allows a maximum millage rate of:(enter appropriate rate)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8.4748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18. Current Year gross taxable value from Current Year Form DR420, line 4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1,233,927,662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19. Current year adopted taxes (line 15 x line 18, div. by 1000)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10,013,323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2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20. Total taxes levied at the maximum millage rate(line 17 x line 18, div. by 1000)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10,457,290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27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21. Current year adopted taxes of all dependent special districts &amp; MSTUs (sum of all lines 19 from each district’s Form DR420MM)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22.  Total current year adopted taxes (line 19 plus line 21)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10,013,323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9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23. Taxes at the maximum millage of all dependent special districts &amp; MSTUs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      (the sum of all lines 20 from each district's Form DR420 MM)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24. Total taxes at maximum millage rate (line 20 plus line 23)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10,457,290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" charset="0"/>
                          <a:cs typeface="Arial" pitchFamily="34" charset="0"/>
                        </a:rPr>
                        <a:t>25.  Are adopted taxes on line 22 &lt; or = to taxes on line 24?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2860" marB="4286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8383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924800" cy="792162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DR-422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86800" cy="51816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Form is prepared by the Property Appraiser once the Final Taxable Value has been established (October 1)</a:t>
            </a: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Taxing authority has 3 days to return the form to the Property Appraiser</a:t>
            </a: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Form may be used to adjust millage administratively if the assessed value changes significantly from the July 1 Preliminary Tax Value</a:t>
            </a: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Definition of “Significantly”</a:t>
            </a:r>
          </a:p>
          <a:p>
            <a:pPr lvl="1">
              <a:buClr>
                <a:srgbClr val="0070C0"/>
              </a:buClr>
            </a:pPr>
            <a:r>
              <a:rPr lang="en-US" dirty="0">
                <a:latin typeface="+mj-lt"/>
              </a:rPr>
              <a:t>More than 1% for cities, counties, schools and water management districts</a:t>
            </a:r>
          </a:p>
          <a:p>
            <a:pPr lvl="1">
              <a:buClr>
                <a:srgbClr val="0070C0"/>
              </a:buClr>
            </a:pPr>
            <a:r>
              <a:rPr lang="en-US" dirty="0">
                <a:latin typeface="+mj-lt"/>
              </a:rPr>
              <a:t>More than 3% for MSTUs and special districts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7ECC9-39D2-4F70-BF2C-8CF87129110B}" type="slidenum">
              <a:rPr lang="en-US" smtClean="0">
                <a:solidFill>
                  <a:schemeClr val="tx1"/>
                </a:solidFill>
              </a:rPr>
              <a:pPr/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6088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Example – Form DR-422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81200"/>
            <a:ext cx="882594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549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DR-487V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Used to record the vote of the governing body on the millage rate at the second budget hearing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Must list each governing body member and show how they voted individually</a:t>
            </a: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Form confirms whether the taxing body had the necessary votes to adopt the millage they voted for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5F7-BB8C-4D1D-B2D3-8742D111CF30}" type="slidenum">
              <a:rPr lang="en-US" smtClean="0">
                <a:solidFill>
                  <a:schemeClr val="tx1"/>
                </a:solidFill>
              </a:rPr>
              <a:pPr/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80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0" grpId="0"/>
      <p:bldP spid="380931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b="1" i="1"/>
              <a:t>Example – Form DR-487V</a:t>
            </a:r>
            <a:endParaRPr lang="en-US" b="1" i="1" dirty="0"/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03180"/>
            <a:ext cx="7620000" cy="4069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613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r>
              <a:rPr lang="en-US" b="1" i="1" dirty="0"/>
              <a:t>DR-487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Used to transmit the TRIM Compliance package to the State</a:t>
            </a:r>
          </a:p>
          <a:p>
            <a:pPr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Due within 30 days of Final Budget hearing (see example)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350E-5B57-4AEB-B139-7FBE8F8A3782}" type="slidenum">
              <a:rPr lang="en-US" smtClean="0">
                <a:solidFill>
                  <a:schemeClr val="tx1"/>
                </a:solidFill>
              </a:rPr>
              <a:pPr/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Truth in Millage (TRIM)</a:t>
            </a:r>
            <a:endParaRPr lang="en-US" b="1" i="1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Florida Statute Chapter 200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Provides calendar for property tax levy and budget adoption process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Outlines requirements to be in compliance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Department of Revenue (DOR) is responsible for enforcing compliance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334F-D077-4C9D-A901-98DDC195AE6A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67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0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0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792162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Example Form DR-487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229600" cy="4966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6596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43" y="392097"/>
            <a:ext cx="8229600" cy="1143000"/>
          </a:xfrm>
        </p:spPr>
        <p:txBody>
          <a:bodyPr/>
          <a:lstStyle/>
          <a:p>
            <a:r>
              <a:rPr lang="en-US" b="1" i="1" dirty="0"/>
              <a:t>The Completed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35097"/>
            <a:ext cx="8153400" cy="478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93300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b="1" i="1" dirty="0"/>
              <a:t>Levy Capacity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Levying less than Maximum Majority Vote provides additional future capacity – not “use it or lose it”</a:t>
            </a:r>
          </a:p>
          <a:p>
            <a:pPr>
              <a:buClr>
                <a:srgbClr val="0070C0"/>
              </a:buClr>
            </a:pPr>
            <a:endParaRPr lang="en-US" dirty="0"/>
          </a:p>
          <a:p>
            <a:pPr>
              <a:buClr>
                <a:srgbClr val="0070C0"/>
              </a:buClr>
            </a:pPr>
            <a:r>
              <a:rPr lang="en-US" sz="3200" dirty="0">
                <a:latin typeface="+mj-lt"/>
              </a:rPr>
              <a:t>Maximum majority vote millage rate in following year is based upon the prior year maximum majority vote millage rate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DEA47-A08C-40A4-8C87-2C327514F2AB}" type="slidenum">
              <a:rPr lang="en-US" smtClean="0">
                <a:solidFill>
                  <a:schemeClr val="tx1"/>
                </a:solidFill>
              </a:rPr>
              <a:pPr/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762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Levy Capacity Example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6868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Prior Year Maximum Millage Rate with majority vote: 7.9471 (line 3, DR-420MM-P)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Prior Year Millage Rate:  7.7564 (line 4, DR-420MM-P)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While RBR will be calculated starting with the 7.7564 millage, the Maximum that can be levied by majority vote will begin with the “maximum millage” RBR based upon the 7.9471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3200" dirty="0">
                <a:latin typeface="+mj-lt"/>
              </a:rPr>
              <a:t>Levying less than the maximum rate will create future capacity for the majority vote maximum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029C-E936-4123-BF69-C98084C844F5}" type="slidenum">
              <a:rPr lang="en-US" smtClean="0">
                <a:solidFill>
                  <a:schemeClr val="tx1"/>
                </a:solidFill>
              </a:rPr>
              <a:pPr/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4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>
            <a:normAutofit/>
          </a:bodyPr>
          <a:lstStyle/>
          <a:p>
            <a:r>
              <a:rPr lang="en-US" b="1" i="1" dirty="0"/>
              <a:t>Value Adjustment Board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720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Consists of five members: two from the county board of commissioners, one from the school board, and one citizen each appointed by these two boards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County appointee must be a homestead property owner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School district appointee must own commercial property</a:t>
            </a:r>
          </a:p>
          <a:p>
            <a:pPr>
              <a:buClr>
                <a:srgbClr val="0070C0"/>
              </a:buClr>
            </a:pPr>
            <a:endParaRPr lang="en-US" sz="12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Adjudicates all appeals of assessed value filed by taxpayers that are not resolved with the property appraiser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1738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838200"/>
          </a:xfrm>
        </p:spPr>
        <p:txBody>
          <a:bodyPr>
            <a:normAutofit/>
          </a:bodyPr>
          <a:lstStyle/>
          <a:p>
            <a:r>
              <a:rPr lang="en-US" b="1" i="1" dirty="0"/>
              <a:t>Value Adjustment Board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15400" cy="4572000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Costs are shared 60% by the county, 40% by the school district</a:t>
            </a: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In theory, VAB hearings are to be completed before October 1 of each year (in time for DR-422 to be distributed with final values)</a:t>
            </a: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Serious backlogs have developed within the last few years, resulting in reductions in assessed value well after the tax bills are sent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prstClr val="black"/>
                </a:solidFill>
              </a:rPr>
              <a:pPr/>
              <a:t>55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3760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b="1" i="1" dirty="0"/>
              <a:t>Additional Resources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382000" cy="3681413"/>
          </a:xfrm>
        </p:spPr>
        <p:txBody>
          <a:bodyPr/>
          <a:lstStyle/>
          <a:p>
            <a:pPr>
              <a:buClr>
                <a:srgbClr val="3333FF"/>
              </a:buClr>
            </a:pPr>
            <a:r>
              <a:rPr lang="en-US" dirty="0"/>
              <a:t>Florida Statutes, Chapter 200</a:t>
            </a:r>
          </a:p>
          <a:p>
            <a:pPr>
              <a:buClr>
                <a:srgbClr val="3333FF"/>
              </a:buClr>
            </a:pPr>
            <a:r>
              <a:rPr lang="en-US" dirty="0"/>
              <a:t>Online Sunshine (</a:t>
            </a:r>
            <a:r>
              <a:rPr lang="en-US" dirty="0">
                <a:hlinkClick r:id="rId2"/>
              </a:rPr>
              <a:t>www.state.leg.fl.us</a:t>
            </a:r>
            <a:r>
              <a:rPr lang="en-US" dirty="0"/>
              <a:t>)</a:t>
            </a:r>
          </a:p>
          <a:p>
            <a:pPr>
              <a:buClr>
                <a:srgbClr val="3333FF"/>
              </a:buClr>
            </a:pPr>
            <a:r>
              <a:rPr lang="en-US" dirty="0"/>
              <a:t>DOR – TRIM and maximum millage (</a:t>
            </a:r>
            <a:r>
              <a:rPr lang="en-US" dirty="0">
                <a:hlinkClick r:id="rId3"/>
              </a:rPr>
              <a:t>http://dor.myflorida.com/dor/property</a:t>
            </a:r>
            <a:r>
              <a:rPr lang="en-US" dirty="0">
                <a:solidFill>
                  <a:srgbClr val="009999"/>
                </a:solidFill>
                <a:hlinkClick r:id="rId3"/>
              </a:rPr>
              <a:t>/trim/trimmax.html</a:t>
            </a:r>
            <a:r>
              <a:rPr lang="en-US" dirty="0">
                <a:solidFill>
                  <a:srgbClr val="009999"/>
                </a:solidFill>
              </a:rPr>
              <a:t>)</a:t>
            </a:r>
          </a:p>
          <a:p>
            <a:pPr>
              <a:buClr>
                <a:srgbClr val="3333FF"/>
              </a:buClr>
            </a:pPr>
            <a:r>
              <a:rPr lang="en-US" dirty="0"/>
              <a:t>DOR – TRIM Compliance Manual (</a:t>
            </a:r>
            <a:r>
              <a:rPr lang="en-US" dirty="0">
                <a:solidFill>
                  <a:schemeClr val="hlink"/>
                </a:solidFill>
              </a:rPr>
              <a:t>h</a:t>
            </a:r>
            <a:r>
              <a:rPr lang="en-US" dirty="0"/>
              <a:t>ttp://dor.myflorida.com/dor/property</a:t>
            </a:r>
            <a:r>
              <a:rPr lang="en-US" dirty="0">
                <a:solidFill>
                  <a:srgbClr val="009999"/>
                </a:solidFill>
              </a:rPr>
              <a:t>/trim/)</a:t>
            </a:r>
          </a:p>
          <a:p>
            <a:pPr>
              <a:buClr>
                <a:srgbClr val="3333FF"/>
              </a:buClr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72F-DC68-45EB-A899-0BDE23B2CC1B}" type="slidenum">
              <a:rPr lang="en-US" smtClean="0">
                <a:solidFill>
                  <a:schemeClr val="tx1"/>
                </a:solidFill>
              </a:rPr>
              <a:pPr/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281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b="1" i="1" dirty="0"/>
              <a:t>A Call for Aspiring Thespians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Need 10 Volunteers:</a:t>
            </a:r>
          </a:p>
          <a:p>
            <a:pPr lvl="1"/>
            <a:r>
              <a:rPr lang="en-US" sz="3200" dirty="0">
                <a:latin typeface="+mj-lt"/>
              </a:rPr>
              <a:t>Finance Director</a:t>
            </a:r>
          </a:p>
          <a:p>
            <a:pPr lvl="1"/>
            <a:r>
              <a:rPr lang="en-US" sz="3200" dirty="0">
                <a:latin typeface="+mj-lt"/>
              </a:rPr>
              <a:t>City Manager</a:t>
            </a:r>
          </a:p>
          <a:p>
            <a:pPr lvl="1"/>
            <a:r>
              <a:rPr lang="en-US" sz="3200" dirty="0">
                <a:latin typeface="+mj-lt"/>
              </a:rPr>
              <a:t>Mayor</a:t>
            </a:r>
          </a:p>
          <a:p>
            <a:pPr lvl="1"/>
            <a:r>
              <a:rPr lang="en-US" sz="3200" dirty="0">
                <a:latin typeface="+mj-lt"/>
              </a:rPr>
              <a:t>Commissioners (4)</a:t>
            </a:r>
          </a:p>
          <a:p>
            <a:pPr lvl="1"/>
            <a:r>
              <a:rPr lang="en-US" sz="3200" dirty="0">
                <a:latin typeface="+mj-lt"/>
              </a:rPr>
              <a:t>Newspaper Ad Salesperson</a:t>
            </a:r>
          </a:p>
          <a:p>
            <a:pPr lvl="1"/>
            <a:r>
              <a:rPr lang="en-US" sz="3200" dirty="0">
                <a:latin typeface="+mj-lt"/>
              </a:rPr>
              <a:t>Citizens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Key Processes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60216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TRIM Notice (forms DR-420, DR-420MM-P, DR-420TIF forms)</a:t>
            </a:r>
          </a:p>
          <a:p>
            <a:r>
              <a:rPr lang="en-US" sz="3200" dirty="0">
                <a:latin typeface="+mj-lt"/>
              </a:rPr>
              <a:t>Budget Ordinance &amp; Resolutions</a:t>
            </a:r>
          </a:p>
          <a:p>
            <a:r>
              <a:rPr lang="en-US" sz="3200" dirty="0">
                <a:latin typeface="+mj-lt"/>
              </a:rPr>
              <a:t>Proper Notices and Advertisements  </a:t>
            </a:r>
          </a:p>
          <a:p>
            <a:r>
              <a:rPr lang="en-US" sz="3200" dirty="0">
                <a:latin typeface="+mj-lt"/>
              </a:rPr>
              <a:t>Public Hearings </a:t>
            </a:r>
          </a:p>
          <a:p>
            <a:r>
              <a:rPr lang="en-US" sz="3200" dirty="0">
                <a:latin typeface="+mj-lt"/>
              </a:rPr>
              <a:t>DR-422 (before and after VAB)</a:t>
            </a:r>
          </a:p>
          <a:p>
            <a:r>
              <a:rPr lang="en-US" sz="3200" dirty="0">
                <a:latin typeface="+mj-lt"/>
              </a:rPr>
              <a:t>TRIM Compliance Package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0762"/>
          </a:xfrm>
        </p:spPr>
        <p:txBody>
          <a:bodyPr/>
          <a:lstStyle/>
          <a:p>
            <a:r>
              <a:rPr lang="en-US" b="1" i="1" dirty="0"/>
              <a:t>TRIM Calendar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8006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6700" dirty="0">
                <a:latin typeface="+mj-lt"/>
              </a:rPr>
              <a:t>On or before June 1</a:t>
            </a:r>
            <a:r>
              <a:rPr lang="en-US" sz="6700" baseline="30000" dirty="0">
                <a:latin typeface="+mj-lt"/>
              </a:rPr>
              <a:t>st</a:t>
            </a:r>
            <a:r>
              <a:rPr lang="en-US" sz="6700" dirty="0">
                <a:latin typeface="+mj-lt"/>
              </a:rPr>
              <a:t> - Property Appraiser provides estimated taxable values to local taxing authorities (not technically part of TRIM)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25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5100" dirty="0">
                <a:latin typeface="+mj-lt"/>
              </a:rPr>
              <a:t> </a:t>
            </a:r>
            <a:r>
              <a:rPr lang="en-US" sz="6700" dirty="0">
                <a:latin typeface="+mj-lt"/>
              </a:rPr>
              <a:t>July 1 – 1</a:t>
            </a:r>
            <a:r>
              <a:rPr lang="en-US" sz="6700" baseline="30000" dirty="0">
                <a:latin typeface="+mj-lt"/>
              </a:rPr>
              <a:t>st</a:t>
            </a:r>
            <a:r>
              <a:rPr lang="en-US" sz="6700" dirty="0">
                <a:latin typeface="+mj-lt"/>
              </a:rPr>
              <a:t> day of calendar – Property Appraiser provides the Preliminary Tax Roll to all taxing bodies on Form DR-420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Font typeface="Calibri" pitchFamily="34" charset="0"/>
              <a:buChar char="—"/>
            </a:pPr>
            <a:r>
              <a:rPr lang="en-US" sz="5100" dirty="0">
                <a:latin typeface="+mj-lt"/>
              </a:rPr>
              <a:t>This is the basis for levying property taxes in the upcoming year</a:t>
            </a:r>
          </a:p>
          <a:p>
            <a:pPr>
              <a:lnSpc>
                <a:spcPct val="90000"/>
              </a:lnSpc>
            </a:pPr>
            <a:endParaRPr lang="en-US" sz="25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6700" dirty="0">
                <a:latin typeface="+mj-lt"/>
              </a:rPr>
              <a:t>By day 35 (August 4), taxing bodies must file with the property appraiser and the tax collector the tentative millage rate on form DR-420 as well as forms DR-420TIF and DR-420MM-P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Font typeface="Calibri" pitchFamily="34" charset="0"/>
              <a:buChar char="—"/>
            </a:pPr>
            <a:r>
              <a:rPr lang="en-US" sz="5100" dirty="0">
                <a:latin typeface="+mj-lt"/>
              </a:rPr>
              <a:t>Also must provide tentative (1</a:t>
            </a:r>
            <a:r>
              <a:rPr lang="en-US" sz="5100" baseline="30000" dirty="0">
                <a:latin typeface="+mj-lt"/>
              </a:rPr>
              <a:t>st</a:t>
            </a:r>
            <a:r>
              <a:rPr lang="en-US" sz="5100" dirty="0">
                <a:latin typeface="+mj-lt"/>
              </a:rPr>
              <a:t>) public hearing date on DR-420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E474-A052-42E8-A202-13321B9D85C2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091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TRIM Calendar (cont.)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Notice of Proposed Taxes is distributed by the Property Appraiser no later than day 55 (August 24)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Between day 65 (September 3) and day 80 (September 18), taxing authority must hold its first public hearing</a:t>
            </a:r>
          </a:p>
          <a:p>
            <a:pPr>
              <a:lnSpc>
                <a:spcPct val="90000"/>
              </a:lnSpc>
              <a:buClr>
                <a:srgbClr val="0070C0"/>
              </a:buClr>
            </a:pPr>
            <a:endParaRPr lang="en-US" sz="1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800" dirty="0">
                <a:latin typeface="+mj-lt"/>
              </a:rPr>
              <a:t>Within 15 days of holding the first public hearing, the taxing authority must publish an advertisement to adopt the final millage and budget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96C9-FDDC-4369-A79D-360D7EC5A828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23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1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4" grpId="0"/>
      <p:bldP spid="3717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/>
              <a:t>TRIM Calendar (cont.)</a:t>
            </a:r>
            <a:endParaRPr lang="en-US" b="1" i="1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Second public hearing must be held between 2 and 5 days after the advertisement has been published</a:t>
            </a:r>
          </a:p>
          <a:p>
            <a:pPr>
              <a:buClr>
                <a:srgbClr val="0070C0"/>
              </a:buClr>
            </a:pPr>
            <a:endParaRPr lang="en-US" sz="2800" dirty="0">
              <a:latin typeface="+mj-lt"/>
            </a:endParaRPr>
          </a:p>
          <a:p>
            <a:pPr>
              <a:buClr>
                <a:srgbClr val="0070C0"/>
              </a:buClr>
            </a:pPr>
            <a:r>
              <a:rPr lang="en-US" sz="2800" dirty="0">
                <a:latin typeface="+mj-lt"/>
              </a:rPr>
              <a:t>Within 3 days after the second public hearing, taxing authority must file its millage rate ordinance with the property appraiser and the tax collector</a:t>
            </a:r>
          </a:p>
          <a:p>
            <a:pPr marL="0" indent="0">
              <a:buClr>
                <a:srgbClr val="0070C0"/>
              </a:buClr>
              <a:buNone/>
            </a:pPr>
            <a:endParaRPr lang="en-US" sz="2800" dirty="0">
              <a:latin typeface="+mj-lt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B6A7C-B9FA-4C9F-8736-E5B9EFF612BC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440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9083</TotalTime>
  <Words>4022</Words>
  <Application>Microsoft Office PowerPoint</Application>
  <PresentationFormat>On-screen Show (4:3)</PresentationFormat>
  <Paragraphs>508</Paragraphs>
  <Slides>57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Arial Black</vt:lpstr>
      <vt:lpstr>Calibri</vt:lpstr>
      <vt:lpstr>Constantia</vt:lpstr>
      <vt:lpstr>Helv</vt:lpstr>
      <vt:lpstr>Times New Roman</vt:lpstr>
      <vt:lpstr>Wingdings</vt:lpstr>
      <vt:lpstr>Wingdings 2</vt:lpstr>
      <vt:lpstr>Flow</vt:lpstr>
      <vt:lpstr>Truth in Millage (TRIM) Process    </vt:lpstr>
      <vt:lpstr> Issues to Discuss:</vt:lpstr>
      <vt:lpstr>What is Truth in Millage (TRIM)?</vt:lpstr>
      <vt:lpstr>What is the Rolled-back Rate?</vt:lpstr>
      <vt:lpstr>Truth in Millage (TRIM)</vt:lpstr>
      <vt:lpstr>Key Processes</vt:lpstr>
      <vt:lpstr>TRIM Calendar </vt:lpstr>
      <vt:lpstr>TRIM Calendar (cont.)</vt:lpstr>
      <vt:lpstr>TRIM Calendar (cont.)</vt:lpstr>
      <vt:lpstr>TRIM Calendar (cont.)</vt:lpstr>
      <vt:lpstr>Budget Hearings</vt:lpstr>
      <vt:lpstr>Budget Hearings (cont.)</vt:lpstr>
      <vt:lpstr>Budget Hearings (cont.)</vt:lpstr>
      <vt:lpstr>Public Hearing</vt:lpstr>
      <vt:lpstr>Budget Hearings (cont.)</vt:lpstr>
      <vt:lpstr>Ad Publication Requirements</vt:lpstr>
      <vt:lpstr>Notice of Proposed Tax Increase Ad </vt:lpstr>
      <vt:lpstr>Notice of Budget Hearing Ad</vt:lpstr>
      <vt:lpstr>Budget Summary Ad</vt:lpstr>
      <vt:lpstr>Budget Summary Ad (cont.)</vt:lpstr>
      <vt:lpstr>DOR TRIM Violations/Infractions</vt:lpstr>
      <vt:lpstr>Non-Compliance</vt:lpstr>
      <vt:lpstr>Non-Compliance </vt:lpstr>
      <vt:lpstr> Non-Compliance Notice Language</vt:lpstr>
      <vt:lpstr>Non-Compliance (cont.)</vt:lpstr>
      <vt:lpstr>Non-Compliance Corrected</vt:lpstr>
      <vt:lpstr> Relevant Forms                      </vt:lpstr>
      <vt:lpstr> Relevant Forms (cont.)                     </vt:lpstr>
      <vt:lpstr>TRIM Notice Forms</vt:lpstr>
      <vt:lpstr>DR-420</vt:lpstr>
      <vt:lpstr>DR-420 (cont.)</vt:lpstr>
      <vt:lpstr> EXAMPLE – DR-420, p. 1</vt:lpstr>
      <vt:lpstr>EXAMPLE – DR-420, p. 2</vt:lpstr>
      <vt:lpstr>DR-420TIF</vt:lpstr>
      <vt:lpstr>DR-420TIF Example</vt:lpstr>
      <vt:lpstr>DR-420MM-P</vt:lpstr>
      <vt:lpstr>Maximum Millage Rates </vt:lpstr>
      <vt:lpstr>Maximum Levy Limits </vt:lpstr>
      <vt:lpstr>Example - Form DR-420MM-P, p. 1</vt:lpstr>
      <vt:lpstr>Example - Form DR-420MM-P, p. 2</vt:lpstr>
      <vt:lpstr>Example – Form DR-420DEBT</vt:lpstr>
      <vt:lpstr>DR-420MM</vt:lpstr>
      <vt:lpstr>Form DR-420MM, p. 1</vt:lpstr>
      <vt:lpstr>Form DR-420MM, p. 2</vt:lpstr>
      <vt:lpstr>DR-422</vt:lpstr>
      <vt:lpstr>Example – Form DR-422</vt:lpstr>
      <vt:lpstr>DR-487V</vt:lpstr>
      <vt:lpstr>Example – Form DR-487V</vt:lpstr>
      <vt:lpstr>DR-487</vt:lpstr>
      <vt:lpstr>Example Form DR-487</vt:lpstr>
      <vt:lpstr>The Completed Package</vt:lpstr>
      <vt:lpstr>Levy Capacity</vt:lpstr>
      <vt:lpstr>Levy Capacity Example</vt:lpstr>
      <vt:lpstr>Value Adjustment Board </vt:lpstr>
      <vt:lpstr>Value Adjustment Board (cont.)</vt:lpstr>
      <vt:lpstr>Additional Resources</vt:lpstr>
      <vt:lpstr>A Call for Aspiring Thespians</vt:lpstr>
    </vt:vector>
  </TitlesOfParts>
  <Company>City of Tampa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 Tax / TRIM Processes</dc:title>
  <dc:creator>BD17</dc:creator>
  <cp:lastModifiedBy>Karen Pastula</cp:lastModifiedBy>
  <cp:revision>170</cp:revision>
  <cp:lastPrinted>2013-11-15T22:30:03Z</cp:lastPrinted>
  <dcterms:created xsi:type="dcterms:W3CDTF">2011-05-25T11:51:50Z</dcterms:created>
  <dcterms:modified xsi:type="dcterms:W3CDTF">2017-01-11T20:15:35Z</dcterms:modified>
</cp:coreProperties>
</file>