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7" r:id="rId2"/>
  </p:sldMasterIdLst>
  <p:notesMasterIdLst>
    <p:notesMasterId r:id="rId20"/>
  </p:notesMasterIdLst>
  <p:handoutMasterIdLst>
    <p:handoutMasterId r:id="rId21"/>
  </p:handoutMasterIdLst>
  <p:sldIdLst>
    <p:sldId id="268" r:id="rId3"/>
    <p:sldId id="269" r:id="rId4"/>
    <p:sldId id="291" r:id="rId5"/>
    <p:sldId id="282" r:id="rId6"/>
    <p:sldId id="283" r:id="rId7"/>
    <p:sldId id="284" r:id="rId8"/>
    <p:sldId id="285" r:id="rId9"/>
    <p:sldId id="286" r:id="rId10"/>
    <p:sldId id="287" r:id="rId11"/>
    <p:sldId id="288" r:id="rId12"/>
    <p:sldId id="273" r:id="rId13"/>
    <p:sldId id="290" r:id="rId14"/>
    <p:sldId id="274" r:id="rId15"/>
    <p:sldId id="275" r:id="rId16"/>
    <p:sldId id="270" r:id="rId17"/>
    <p:sldId id="271" r:id="rId18"/>
    <p:sldId id="277"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5" autoAdjust="0"/>
    <p:restoredTop sz="94660"/>
  </p:normalViewPr>
  <p:slideViewPr>
    <p:cSldViewPr snapToGrid="0">
      <p:cViewPr varScale="1">
        <p:scale>
          <a:sx n="108" d="100"/>
          <a:sy n="108" d="100"/>
        </p:scale>
        <p:origin x="1740" y="108"/>
      </p:cViewPr>
      <p:guideLst>
        <p:guide pos="2880"/>
        <p:guide orient="horz" pos="2160"/>
      </p:guideLst>
    </p:cSldViewPr>
  </p:slideViewPr>
  <p:notesTextViewPr>
    <p:cViewPr>
      <p:scale>
        <a:sx n="3" d="2"/>
        <a:sy n="3" d="2"/>
      </p:scale>
      <p:origin x="0" y="0"/>
    </p:cViewPr>
  </p:notesTextViewPr>
  <p:sorterViewPr>
    <p:cViewPr>
      <p:scale>
        <a:sx n="100" d="100"/>
        <a:sy n="100" d="100"/>
      </p:scale>
      <p:origin x="0" y="-4747"/>
    </p:cViewPr>
  </p:sorterViewPr>
  <p:notesViewPr>
    <p:cSldViewPr snapToGrid="0">
      <p:cViewPr varScale="1">
        <p:scale>
          <a:sx n="60" d="100"/>
          <a:sy n="60" d="100"/>
        </p:scale>
        <p:origin x="1651"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AC4FB8F-ED15-48AB-97BD-17129D4E699D}" type="datetimeFigureOut">
              <a:rPr lang="en-US" smtClean="0"/>
              <a:t>1/11/2017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E6B3739-9081-478F-812E-AE7CE140632E}" type="slidenum">
              <a:rPr lang="en-US" smtClean="0"/>
              <a:t>‹#›</a:t>
            </a:fld>
            <a:endParaRPr lang="en-US"/>
          </a:p>
        </p:txBody>
      </p:sp>
    </p:spTree>
    <p:extLst>
      <p:ext uri="{BB962C8B-B14F-4D97-AF65-F5344CB8AC3E}">
        <p14:creationId xmlns:p14="http://schemas.microsoft.com/office/powerpoint/2010/main" val="41121049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BC9D437-CD83-4825-AD0D-5E7B341BC79B}" type="datetimeFigureOut">
              <a:rPr lang="en-US" smtClean="0"/>
              <a:t>1/11/2017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13753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60CF8BB-EBC7-4B8F-9632-A5A136FBB880}" type="slidenum">
              <a:rPr lang="en-US" smtClean="0"/>
              <a:t>‹#›</a:t>
            </a:fld>
            <a:endParaRPr lang="en-US"/>
          </a:p>
        </p:txBody>
      </p:sp>
    </p:spTree>
    <p:extLst>
      <p:ext uri="{BB962C8B-B14F-4D97-AF65-F5344CB8AC3E}">
        <p14:creationId xmlns:p14="http://schemas.microsoft.com/office/powerpoint/2010/main" val="1170369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Board of County Commissioners</a:t>
            </a:r>
          </a:p>
          <a:p>
            <a:r>
              <a:rPr lang="en-US" dirty="0"/>
              <a:t>City of Inverness</a:t>
            </a:r>
          </a:p>
          <a:p>
            <a:r>
              <a:rPr lang="en-US" dirty="0"/>
              <a:t>City of Crystal River</a:t>
            </a:r>
          </a:p>
          <a:p>
            <a:r>
              <a:rPr lang="en-US" dirty="0"/>
              <a:t>Southwest Florida Water Management</a:t>
            </a:r>
          </a:p>
          <a:p>
            <a:r>
              <a:rPr lang="en-US" dirty="0"/>
              <a:t>Mosquito Control</a:t>
            </a:r>
          </a:p>
          <a:p>
            <a:r>
              <a:rPr lang="en-US" dirty="0"/>
              <a:t>Homosassa Special Water District</a:t>
            </a:r>
          </a:p>
          <a:p>
            <a:r>
              <a:rPr lang="en-US" dirty="0"/>
              <a:t>School Board</a:t>
            </a:r>
          </a:p>
        </p:txBody>
      </p:sp>
      <p:sp>
        <p:nvSpPr>
          <p:cNvPr id="4" name="Slide Number Placeholder 3"/>
          <p:cNvSpPr>
            <a:spLocks noGrp="1"/>
          </p:cNvSpPr>
          <p:nvPr>
            <p:ph type="sldNum" sz="quarter" idx="10"/>
          </p:nvPr>
        </p:nvSpPr>
        <p:spPr/>
        <p:txBody>
          <a:bodyPr/>
          <a:lstStyle/>
          <a:p>
            <a:fld id="{560CF8BB-EBC7-4B8F-9632-A5A136FBB880}" type="slidenum">
              <a:rPr lang="en-US" smtClean="0"/>
              <a:t>15</a:t>
            </a:fld>
            <a:endParaRPr lang="en-US"/>
          </a:p>
        </p:txBody>
      </p:sp>
    </p:spTree>
    <p:extLst>
      <p:ext uri="{BB962C8B-B14F-4D97-AF65-F5344CB8AC3E}">
        <p14:creationId xmlns:p14="http://schemas.microsoft.com/office/powerpoint/2010/main" val="36558767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5923F103-BC34-4FE4-A40E-EDDEECFDA5D0}" type="datetimeFigureOut">
              <a:rPr lang="en-US" smtClean="0"/>
              <a:pPr/>
              <a:t>1/11/2017</a:t>
            </a:fld>
            <a:endParaRPr lang="en-US"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r>
              <a:rPr lang="en-US"/>
              <a:t>
              </a:t>
            </a:r>
            <a:endParaRPr 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30717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377963714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233070080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206611324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30393545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252999645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54718293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endParaRPr lang="en-US"/>
          </a:p>
        </p:txBody>
      </p:sp>
      <p:sp>
        <p:nvSpPr>
          <p:cNvPr id="5" name="Footer Placeholder 4"/>
          <p:cNvSpPr>
            <a:spLocks noGrp="1"/>
          </p:cNvSpPr>
          <p:nvPr>
            <p:ph type="ftr" sz="quarter" idx="11"/>
          </p:nvPr>
        </p:nvSpPr>
        <p:spPr>
          <a:xfrm>
            <a:off x="516133" y="6387910"/>
            <a:ext cx="3859795" cy="228660"/>
          </a:xfrm>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E31375A4-56A4-47D6-9801-1991572033F7}" type="slidenum">
              <a:rPr lang="en-US" smtClean="0"/>
              <a:t>‹#›</a:t>
            </a:fld>
            <a:endParaRPr lang="en-US"/>
          </a:p>
        </p:txBody>
      </p:sp>
    </p:spTree>
    <p:extLst>
      <p:ext uri="{BB962C8B-B14F-4D97-AF65-F5344CB8AC3E}">
        <p14:creationId xmlns:p14="http://schemas.microsoft.com/office/powerpoint/2010/main" val="3696128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538546" y="6365498"/>
            <a:ext cx="3859795" cy="228660"/>
          </a:xfrm>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E31375A4-56A4-47D6-9801-1991572033F7}" type="slidenum">
              <a:rPr lang="en-US" smtClean="0"/>
              <a:t>‹#›</a:t>
            </a:fld>
            <a:endParaRPr lang="en-US"/>
          </a:p>
        </p:txBody>
      </p:sp>
    </p:spTree>
    <p:extLst>
      <p:ext uri="{BB962C8B-B14F-4D97-AF65-F5344CB8AC3E}">
        <p14:creationId xmlns:p14="http://schemas.microsoft.com/office/powerpoint/2010/main" val="790536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E31375A4-56A4-47D6-9801-1991572033F7}" type="slidenum">
              <a:rPr lang="en-US" smtClean="0"/>
              <a:t>‹#›</a:t>
            </a:fld>
            <a:endParaRPr lang="en-US"/>
          </a:p>
        </p:txBody>
      </p:sp>
    </p:spTree>
    <p:extLst>
      <p:ext uri="{BB962C8B-B14F-4D97-AF65-F5344CB8AC3E}">
        <p14:creationId xmlns:p14="http://schemas.microsoft.com/office/powerpoint/2010/main" val="1389603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1/11/2017</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9285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E31375A4-56A4-47D6-9801-1991572033F7}" type="slidenum">
              <a:rPr lang="en-US" smtClean="0"/>
              <a:t>‹#›</a:t>
            </a:fld>
            <a:endParaRPr lang="en-US"/>
          </a:p>
        </p:txBody>
      </p:sp>
    </p:spTree>
    <p:extLst>
      <p:ext uri="{BB962C8B-B14F-4D97-AF65-F5344CB8AC3E}">
        <p14:creationId xmlns:p14="http://schemas.microsoft.com/office/powerpoint/2010/main" val="2891856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E31375A4-56A4-47D6-9801-1991572033F7}" type="slidenum">
              <a:rPr lang="en-US" smtClean="0"/>
              <a:t>‹#›</a:t>
            </a:fld>
            <a:endParaRPr lang="en-US"/>
          </a:p>
        </p:txBody>
      </p:sp>
    </p:spTree>
    <p:extLst>
      <p:ext uri="{BB962C8B-B14F-4D97-AF65-F5344CB8AC3E}">
        <p14:creationId xmlns:p14="http://schemas.microsoft.com/office/powerpoint/2010/main" val="366782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E31375A4-56A4-47D6-9801-1991572033F7}" type="slidenum">
              <a:rPr lang="en-US" smtClean="0"/>
              <a:t>‹#›</a:t>
            </a:fld>
            <a:endParaRPr lang="en-US"/>
          </a:p>
        </p:txBody>
      </p:sp>
    </p:spTree>
    <p:extLst>
      <p:ext uri="{BB962C8B-B14F-4D97-AF65-F5344CB8AC3E}">
        <p14:creationId xmlns:p14="http://schemas.microsoft.com/office/powerpoint/2010/main" val="34840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E31375A4-56A4-47D6-9801-1991572033F7}" type="slidenum">
              <a:rPr lang="en-US" smtClean="0"/>
              <a:t>‹#›</a:t>
            </a:fld>
            <a:endParaRPr lang="en-US"/>
          </a:p>
        </p:txBody>
      </p:sp>
    </p:spTree>
    <p:extLst>
      <p:ext uri="{BB962C8B-B14F-4D97-AF65-F5344CB8AC3E}">
        <p14:creationId xmlns:p14="http://schemas.microsoft.com/office/powerpoint/2010/main" val="378398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E31375A4-56A4-47D6-9801-1991572033F7}" type="slidenum">
              <a:rPr lang="en-US" smtClean="0"/>
              <a:t>‹#›</a:t>
            </a:fld>
            <a:endParaRPr lang="en-US"/>
          </a:p>
        </p:txBody>
      </p:sp>
    </p:spTree>
    <p:extLst>
      <p:ext uri="{BB962C8B-B14F-4D97-AF65-F5344CB8AC3E}">
        <p14:creationId xmlns:p14="http://schemas.microsoft.com/office/powerpoint/2010/main" val="228877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1/11/2017</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
        <p:nvSpPr>
          <p:cNvPr id="20" name="Rectangle 19"/>
          <p:cNvSpPr/>
          <p:nvPr userDrawn="1"/>
        </p:nvSpPr>
        <p:spPr>
          <a:xfrm>
            <a:off x="0" y="0"/>
            <a:ext cx="457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19313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dirty="0"/>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373659840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 Id="rId5" Type="http://schemas.openxmlformats.org/officeDocument/2006/relationships/hyperlink" Target="http://www.facebook.com/2015ccpa/" TargetMode="External"/><Relationship Id="rId4" Type="http://schemas.openxmlformats.org/officeDocument/2006/relationships/hyperlink" Target="http://www.citruspa.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177895" y="1221992"/>
            <a:ext cx="1881975" cy="177157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p:cNvSpPr>
            <a:spLocks noGrp="1"/>
          </p:cNvSpPr>
          <p:nvPr>
            <p:ph type="ctrTitle"/>
          </p:nvPr>
        </p:nvSpPr>
        <p:spPr>
          <a:xfrm>
            <a:off x="517354" y="3429001"/>
            <a:ext cx="8125903" cy="2275118"/>
          </a:xfrm>
        </p:spPr>
        <p:txBody>
          <a:bodyPr/>
          <a:lstStyle/>
          <a:p>
            <a:pPr algn="ctr"/>
            <a:br>
              <a:rPr lang="en-US" sz="3000" b="1" dirty="0">
                <a:latin typeface="Book Antiqua" panose="02040602050305030304" pitchFamily="18" charset="0"/>
              </a:rPr>
            </a:br>
            <a:r>
              <a:rPr lang="en-US" sz="1500" i="1" dirty="0">
                <a:latin typeface="Book Antiqua" panose="02040602050305030304" pitchFamily="18" charset="0"/>
              </a:rPr>
              <a:t>Presented by </a:t>
            </a:r>
            <a:br>
              <a:rPr lang="en-US" sz="1500" i="1" dirty="0">
                <a:latin typeface="Book Antiqua" panose="02040602050305030304" pitchFamily="18" charset="0"/>
              </a:rPr>
            </a:br>
            <a:r>
              <a:rPr lang="en-US" sz="3600" b="1" dirty="0">
                <a:latin typeface="Book Antiqua" panose="02040602050305030304" pitchFamily="18" charset="0"/>
              </a:rPr>
              <a:t>Citrus County Property Appraiser</a:t>
            </a:r>
            <a:br>
              <a:rPr lang="en-US" sz="3200" b="1" dirty="0">
                <a:latin typeface="Book Antiqua" panose="02040602050305030304" pitchFamily="18" charset="0"/>
              </a:rPr>
            </a:br>
            <a:r>
              <a:rPr lang="en-US" sz="3000" b="1" dirty="0">
                <a:latin typeface="Book Antiqua" panose="02040602050305030304" pitchFamily="18" charset="0"/>
              </a:rPr>
              <a:t>Chief Deputy</a:t>
            </a:r>
            <a:br>
              <a:rPr lang="en-US" sz="3000" b="1" dirty="0">
                <a:latin typeface="Book Antiqua" panose="02040602050305030304" pitchFamily="18" charset="0"/>
              </a:rPr>
            </a:br>
            <a:r>
              <a:rPr lang="en-US" sz="3000" b="1" dirty="0">
                <a:latin typeface="Book Antiqua" panose="02040602050305030304" pitchFamily="18" charset="0"/>
              </a:rPr>
              <a:t>Tonya Caldwell, CFE</a:t>
            </a:r>
            <a:br>
              <a:rPr lang="en-US" sz="3000" b="1" dirty="0">
                <a:latin typeface="Book Antiqua" panose="02040602050305030304" pitchFamily="18" charset="0"/>
              </a:rPr>
            </a:br>
            <a:endParaRPr lang="en-US" sz="3000" b="1" dirty="0">
              <a:latin typeface="Book Antiqua" panose="0204060205030503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81" y="1189333"/>
            <a:ext cx="1881975" cy="1881975"/>
          </a:xfrm>
          <a:prstGeom prst="rect">
            <a:avLst/>
          </a:prstGeom>
        </p:spPr>
      </p:pic>
      <p:sp>
        <p:nvSpPr>
          <p:cNvPr id="6" name="TextBox 5"/>
          <p:cNvSpPr txBox="1"/>
          <p:nvPr/>
        </p:nvSpPr>
        <p:spPr>
          <a:xfrm>
            <a:off x="2862943" y="1975380"/>
            <a:ext cx="5647202" cy="923330"/>
          </a:xfrm>
          <a:prstGeom prst="rect">
            <a:avLst/>
          </a:prstGeom>
          <a:noFill/>
        </p:spPr>
        <p:txBody>
          <a:bodyPr wrap="square" rtlCol="0">
            <a:spAutoFit/>
          </a:bodyPr>
          <a:lstStyle/>
          <a:p>
            <a:pPr algn="ctr"/>
            <a:r>
              <a:rPr lang="en-US" sz="5400" b="1" dirty="0">
                <a:solidFill>
                  <a:schemeClr val="bg1"/>
                </a:solidFill>
                <a:latin typeface="Book Antiqua" panose="02040602050305030304" pitchFamily="18" charset="0"/>
              </a:rPr>
              <a:t>TRIM for 2016</a:t>
            </a:r>
          </a:p>
        </p:txBody>
      </p:sp>
    </p:spTree>
    <p:extLst>
      <p:ext uri="{BB962C8B-B14F-4D97-AF65-F5344CB8AC3E}">
        <p14:creationId xmlns:p14="http://schemas.microsoft.com/office/powerpoint/2010/main" val="241325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513" y="524327"/>
            <a:ext cx="7211230" cy="709865"/>
          </a:xfrm>
        </p:spPr>
        <p:txBody>
          <a:bodyPr/>
          <a:lstStyle/>
          <a:p>
            <a:r>
              <a:rPr lang="en-US" b="1" spc="300" dirty="0">
                <a:latin typeface="Book Antiqua" panose="02040602050305030304" pitchFamily="18" charset="0"/>
              </a:rPr>
              <a:t>TRIM</a:t>
            </a:r>
            <a:r>
              <a:rPr lang="en-US" b="1" dirty="0">
                <a:latin typeface="Book Antiqua" panose="02040602050305030304" pitchFamily="18" charset="0"/>
              </a:rPr>
              <a:t> Timetable</a:t>
            </a:r>
          </a:p>
        </p:txBody>
      </p:sp>
      <p:sp>
        <p:nvSpPr>
          <p:cNvPr id="3" name="Content Placeholder 2"/>
          <p:cNvSpPr>
            <a:spLocks noGrp="1"/>
          </p:cNvSpPr>
          <p:nvPr>
            <p:ph idx="1"/>
          </p:nvPr>
        </p:nvSpPr>
        <p:spPr>
          <a:xfrm>
            <a:off x="495855" y="2274492"/>
            <a:ext cx="8092973" cy="1771238"/>
          </a:xfrm>
        </p:spPr>
        <p:txBody>
          <a:bodyPr>
            <a:noAutofit/>
          </a:bodyPr>
          <a:lstStyle/>
          <a:p>
            <a:pPr marL="0" indent="0" algn="just">
              <a:buNone/>
            </a:pPr>
            <a:r>
              <a:rPr lang="en-US" sz="3200" dirty="0">
                <a:solidFill>
                  <a:srgbClr val="7030A0"/>
                </a:solidFill>
                <a:latin typeface="Book Antiqua" panose="02040602050305030304" pitchFamily="18" charset="0"/>
              </a:rPr>
              <a:t>A public hearing on the final millage rates and budget will be held 97 to 100 days after certification of value.</a:t>
            </a:r>
          </a:p>
        </p:txBody>
      </p:sp>
      <p:sp>
        <p:nvSpPr>
          <p:cNvPr id="5" name="Rectangle 4"/>
          <p:cNvSpPr/>
          <p:nvPr/>
        </p:nvSpPr>
        <p:spPr>
          <a:xfrm>
            <a:off x="528514" y="1245078"/>
            <a:ext cx="8092972" cy="623248"/>
          </a:xfrm>
          <a:prstGeom prst="rect">
            <a:avLst/>
          </a:prstGeom>
          <a:noFill/>
        </p:spPr>
        <p:txBody>
          <a:bodyPr wrap="square" lIns="68580" tIns="34290" rIns="68580" bIns="34290">
            <a:spAutoFit/>
          </a:bodyPr>
          <a:lstStyle/>
          <a:p>
            <a:pPr algn="ctr"/>
            <a:r>
              <a:rPr lang="en-US" sz="3600" b="1" dirty="0">
                <a:ln w="0"/>
                <a:solidFill>
                  <a:schemeClr val="bg1"/>
                </a:solidFill>
                <a:effectLst>
                  <a:outerShdw blurRad="38100" dist="25400" dir="5400000" algn="ctr" rotWithShape="0">
                    <a:srgbClr val="6E747A">
                      <a:alpha val="43000"/>
                    </a:srgbClr>
                  </a:outerShdw>
                </a:effectLst>
                <a:latin typeface="Book Antiqua" panose="02040602050305030304" pitchFamily="18" charset="0"/>
              </a:rPr>
              <a:t>Day 97 -100 FINAL Hearing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0086" y="3794245"/>
            <a:ext cx="3943117" cy="2685666"/>
          </a:xfrm>
          <a:prstGeom prst="rect">
            <a:avLst/>
          </a:prstGeom>
        </p:spPr>
      </p:pic>
      <p:sp>
        <p:nvSpPr>
          <p:cNvPr id="6" name="TextBox 5"/>
          <p:cNvSpPr txBox="1"/>
          <p:nvPr/>
        </p:nvSpPr>
        <p:spPr>
          <a:xfrm>
            <a:off x="495855" y="4183187"/>
            <a:ext cx="4511573" cy="2062103"/>
          </a:xfrm>
          <a:prstGeom prst="rect">
            <a:avLst/>
          </a:prstGeom>
          <a:noFill/>
        </p:spPr>
        <p:txBody>
          <a:bodyPr wrap="square" rtlCol="0">
            <a:spAutoFit/>
          </a:bodyPr>
          <a:lstStyle/>
          <a:p>
            <a:pPr algn="just"/>
            <a:r>
              <a:rPr lang="en-US" sz="3200" dirty="0">
                <a:solidFill>
                  <a:srgbClr val="7030A0"/>
                </a:solidFill>
                <a:latin typeface="Book Antiqua" panose="02040602050305030304" pitchFamily="18" charset="0"/>
              </a:rPr>
              <a:t>This </a:t>
            </a:r>
            <a:r>
              <a:rPr lang="en-US" sz="3200" b="1" dirty="0">
                <a:solidFill>
                  <a:srgbClr val="7030A0"/>
                </a:solidFill>
                <a:latin typeface="Book Antiqua" panose="02040602050305030304" pitchFamily="18" charset="0"/>
              </a:rPr>
              <a:t>final hearing </a:t>
            </a:r>
            <a:r>
              <a:rPr lang="en-US" sz="3200" dirty="0">
                <a:solidFill>
                  <a:srgbClr val="7030A0"/>
                </a:solidFill>
                <a:latin typeface="Book Antiqua" panose="02040602050305030304" pitchFamily="18" charset="0"/>
              </a:rPr>
              <a:t>is held within 2 to 5 days after the hearing is advertised.</a:t>
            </a:r>
          </a:p>
        </p:txBody>
      </p:sp>
    </p:spTree>
    <p:extLst>
      <p:ext uri="{BB962C8B-B14F-4D97-AF65-F5344CB8AC3E}">
        <p14:creationId xmlns:p14="http://schemas.microsoft.com/office/powerpoint/2010/main" val="266172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731" y="1027354"/>
            <a:ext cx="3629025" cy="2140884"/>
          </a:xfrm>
        </p:spPr>
        <p:txBody>
          <a:bodyPr anchor="t"/>
          <a:lstStyle/>
          <a:p>
            <a:pPr algn="ctr"/>
            <a:r>
              <a:rPr lang="en-US" b="1" dirty="0">
                <a:latin typeface="Book Antiqua" panose="02040602050305030304" pitchFamily="18" charset="0"/>
              </a:rPr>
              <a:t>The FINAL Certification of Voted Millage</a:t>
            </a:r>
            <a:br>
              <a:rPr lang="en-US" b="1" dirty="0">
                <a:latin typeface="Book Antiqua" panose="02040602050305030304" pitchFamily="18" charset="0"/>
              </a:rPr>
            </a:br>
            <a:br>
              <a:rPr lang="en-US" b="1" dirty="0">
                <a:latin typeface="Book Antiqua" panose="02040602050305030304" pitchFamily="18" charset="0"/>
              </a:rPr>
            </a:br>
            <a:br>
              <a:rPr lang="en-US" b="1" dirty="0">
                <a:latin typeface="Book Antiqua" panose="02040602050305030304" pitchFamily="18" charset="0"/>
              </a:rPr>
            </a:br>
            <a:endParaRPr lang="en-US" b="1" dirty="0">
              <a:latin typeface="Book Antiqua" panose="02040602050305030304" pitchFamily="18" charset="0"/>
            </a:endParaRPr>
          </a:p>
        </p:txBody>
      </p:sp>
      <p:sp>
        <p:nvSpPr>
          <p:cNvPr id="6" name="Content Placeholder 2"/>
          <p:cNvSpPr txBox="1">
            <a:spLocks/>
          </p:cNvSpPr>
          <p:nvPr/>
        </p:nvSpPr>
        <p:spPr>
          <a:xfrm>
            <a:off x="4628631" y="1027354"/>
            <a:ext cx="4375520" cy="5717690"/>
          </a:xfrm>
          <a:prstGeom prst="rect">
            <a:avLst/>
          </a:prstGeom>
        </p:spPr>
        <p:txBody>
          <a:bodyPr vert="horz" lIns="91440" tIns="45720" rIns="91440" bIns="45720" rtlCol="0" anchor="ctr">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lumMod val="60000"/>
                    <a:lumOff val="4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9pPr>
          </a:lstStyle>
          <a:p>
            <a:pPr marL="285750" indent="-285750" algn="just">
              <a:buFont typeface="Wingdings" panose="05000000000000000000" pitchFamily="2" charset="2"/>
              <a:buChar char="Ø"/>
            </a:pPr>
            <a:r>
              <a:rPr lang="en-US" sz="1800" cap="none" dirty="0">
                <a:solidFill>
                  <a:srgbClr val="7030A0"/>
                </a:solidFill>
                <a:latin typeface="Book Antiqua" panose="02040602050305030304" pitchFamily="18" charset="0"/>
              </a:rPr>
              <a:t>Within </a:t>
            </a:r>
            <a:r>
              <a:rPr lang="en-US" sz="1800" b="1" cap="none" dirty="0">
                <a:solidFill>
                  <a:srgbClr val="7030A0"/>
                </a:solidFill>
                <a:latin typeface="Book Antiqua" panose="02040602050305030304" pitchFamily="18" charset="0"/>
              </a:rPr>
              <a:t>3 days </a:t>
            </a:r>
            <a:r>
              <a:rPr lang="en-US" sz="1800" cap="none" dirty="0">
                <a:solidFill>
                  <a:srgbClr val="7030A0"/>
                </a:solidFill>
                <a:latin typeface="Book Antiqua" panose="02040602050305030304" pitchFamily="18" charset="0"/>
              </a:rPr>
              <a:t>after the final hearing the taxing authority sends the resolution or ordinance adopting the final millage rate to the property appraiser, tax collector and the department of revenue.</a:t>
            </a:r>
          </a:p>
          <a:p>
            <a:pPr marL="285750" indent="-285750" algn="just">
              <a:buFont typeface="Wingdings" panose="05000000000000000000" pitchFamily="2" charset="2"/>
              <a:buChar char="Ø"/>
            </a:pPr>
            <a:r>
              <a:rPr lang="en-US" sz="1800" cap="none" dirty="0">
                <a:solidFill>
                  <a:srgbClr val="7030A0"/>
                </a:solidFill>
                <a:latin typeface="Book Antiqua" panose="02040602050305030304" pitchFamily="18" charset="0"/>
              </a:rPr>
              <a:t>The property appraiser submits the Certification of final voted debt millage form (DR422) to all taxing authorities.</a:t>
            </a:r>
          </a:p>
          <a:p>
            <a:pPr marL="285750" indent="-285750" algn="just">
              <a:buFont typeface="Wingdings" panose="05000000000000000000" pitchFamily="2" charset="2"/>
              <a:buChar char="Ø"/>
            </a:pPr>
            <a:r>
              <a:rPr lang="en-US" sz="1800" cap="none" dirty="0">
                <a:solidFill>
                  <a:srgbClr val="7030A0"/>
                </a:solidFill>
                <a:latin typeface="Book Antiqua" panose="02040602050305030304" pitchFamily="18" charset="0"/>
              </a:rPr>
              <a:t>Within </a:t>
            </a:r>
            <a:r>
              <a:rPr lang="en-US" sz="1800" b="1" cap="none" dirty="0">
                <a:solidFill>
                  <a:srgbClr val="7030A0"/>
                </a:solidFill>
                <a:latin typeface="Book Antiqua" panose="02040602050305030304" pitchFamily="18" charset="0"/>
              </a:rPr>
              <a:t>3 days </a:t>
            </a:r>
            <a:r>
              <a:rPr lang="en-US" sz="1800" cap="none" dirty="0">
                <a:solidFill>
                  <a:srgbClr val="7030A0"/>
                </a:solidFill>
                <a:latin typeface="Book Antiqua" panose="02040602050305030304" pitchFamily="18" charset="0"/>
              </a:rPr>
              <a:t>after the taxing authority receives the DR422 the taxing authority completes and certifies final </a:t>
            </a:r>
            <a:r>
              <a:rPr lang="en-US" sz="1800" cap="none" dirty="0" err="1">
                <a:solidFill>
                  <a:srgbClr val="7030A0"/>
                </a:solidFill>
                <a:latin typeface="Book Antiqua" panose="02040602050305030304" pitchFamily="18" charset="0"/>
              </a:rPr>
              <a:t>millages</a:t>
            </a:r>
            <a:r>
              <a:rPr lang="en-US" sz="1800" cap="none" dirty="0">
                <a:solidFill>
                  <a:srgbClr val="7030A0"/>
                </a:solidFill>
                <a:latin typeface="Book Antiqua" panose="02040602050305030304" pitchFamily="18" charset="0"/>
              </a:rPr>
              <a:t> to the property appraiser.</a:t>
            </a:r>
          </a:p>
        </p:txBody>
      </p:sp>
      <p:pic>
        <p:nvPicPr>
          <p:cNvPr id="5126" name="Picture 6" descr="https://s-media-cache-ak0.pinimg.com/564x/dc/c6/67/dcc667bc521c968a9a2c8339c1d7fab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0381" y="96819"/>
            <a:ext cx="1678192" cy="167819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nish line banner"/>
          <p:cNvPicPr>
            <a:picLocks noChangeAspect="1" noChangeArrowheads="1"/>
          </p:cNvPicPr>
          <p:nvPr/>
        </p:nvPicPr>
        <p:blipFill>
          <a:blip r:embed="rId3">
            <a:clrChange>
              <a:clrFrom>
                <a:srgbClr val="C3B49D"/>
              </a:clrFrom>
              <a:clrTo>
                <a:srgbClr val="C3B49D">
                  <a:alpha val="0"/>
                </a:srgbClr>
              </a:clrTo>
            </a:clrChange>
            <a:extLst>
              <a:ext uri="{28A0092B-C50C-407E-A947-70E740481C1C}">
                <a14:useLocalDpi xmlns:a14="http://schemas.microsoft.com/office/drawing/2010/main" val="0"/>
              </a:ext>
            </a:extLst>
          </a:blip>
          <a:srcRect/>
          <a:stretch>
            <a:fillRect/>
          </a:stretch>
        </p:blipFill>
        <p:spPr bwMode="auto">
          <a:xfrm>
            <a:off x="1117268" y="2097796"/>
            <a:ext cx="3511363" cy="37827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previews.123rf.com/images/3m3/3m30907/3m3090700011/5169004-A-dollar-sign-running-fast-away-from-the-viewer--Stock-Photo.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7697" t="14462" r="19976" b="18244"/>
          <a:stretch/>
        </p:blipFill>
        <p:spPr bwMode="auto">
          <a:xfrm>
            <a:off x="1325136" y="4107058"/>
            <a:ext cx="1485900" cy="2322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61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5" y="524326"/>
            <a:ext cx="7206342" cy="709865"/>
          </a:xfrm>
        </p:spPr>
        <p:txBody>
          <a:bodyPr/>
          <a:lstStyle/>
          <a:p>
            <a:r>
              <a:rPr lang="en-US" b="1" spc="300" dirty="0">
                <a:latin typeface="Book Antiqua" panose="02040602050305030304" pitchFamily="18" charset="0"/>
              </a:rPr>
              <a:t>TRIM</a:t>
            </a:r>
            <a:r>
              <a:rPr lang="en-US" b="1" dirty="0">
                <a:latin typeface="Book Antiqua" panose="02040602050305030304" pitchFamily="18" charset="0"/>
              </a:rPr>
              <a:t> Timetable</a:t>
            </a:r>
          </a:p>
        </p:txBody>
      </p:sp>
      <p:sp>
        <p:nvSpPr>
          <p:cNvPr id="3" name="Content Placeholder 2"/>
          <p:cNvSpPr>
            <a:spLocks noGrp="1"/>
          </p:cNvSpPr>
          <p:nvPr>
            <p:ph idx="1"/>
          </p:nvPr>
        </p:nvSpPr>
        <p:spPr>
          <a:xfrm>
            <a:off x="381000" y="2890864"/>
            <a:ext cx="8251371" cy="1470520"/>
          </a:xfrm>
        </p:spPr>
        <p:txBody>
          <a:bodyPr>
            <a:noAutofit/>
          </a:bodyPr>
          <a:lstStyle/>
          <a:p>
            <a:pPr marL="0" indent="0" algn="just">
              <a:buNone/>
            </a:pPr>
            <a:r>
              <a:rPr lang="en-US" sz="3200" dirty="0">
                <a:solidFill>
                  <a:srgbClr val="7030A0"/>
                </a:solidFill>
                <a:latin typeface="Book Antiqua" panose="02040602050305030304" pitchFamily="18" charset="0"/>
              </a:rPr>
              <a:t>Each taxing authority has to certify compliance to the Florida Department of Revenue.</a:t>
            </a:r>
          </a:p>
          <a:p>
            <a:pPr marL="0" indent="0" algn="just">
              <a:buNone/>
            </a:pPr>
            <a:endParaRPr lang="en-US" sz="2100" b="1" dirty="0">
              <a:solidFill>
                <a:srgbClr val="7030A0"/>
              </a:solidFill>
            </a:endParaRPr>
          </a:p>
        </p:txBody>
      </p:sp>
      <p:sp>
        <p:nvSpPr>
          <p:cNvPr id="5" name="Rectangle 4"/>
          <p:cNvSpPr/>
          <p:nvPr/>
        </p:nvSpPr>
        <p:spPr>
          <a:xfrm>
            <a:off x="511629" y="1272759"/>
            <a:ext cx="8120742" cy="561692"/>
          </a:xfrm>
          <a:prstGeom prst="rect">
            <a:avLst/>
          </a:prstGeom>
          <a:noFill/>
        </p:spPr>
        <p:txBody>
          <a:bodyPr wrap="square" lIns="68580" tIns="34290" rIns="68580" bIns="34290">
            <a:spAutoFit/>
          </a:bodyPr>
          <a:lstStyle/>
          <a:p>
            <a:pPr algn="ctr"/>
            <a:r>
              <a:rPr lang="en-US" sz="3200" b="1" dirty="0">
                <a:ln w="0"/>
                <a:solidFill>
                  <a:schemeClr val="bg1"/>
                </a:solidFill>
                <a:effectLst>
                  <a:outerShdw blurRad="38100" dist="25400" dir="5400000" algn="ctr" rotWithShape="0">
                    <a:srgbClr val="6E747A">
                      <a:alpha val="43000"/>
                    </a:srgbClr>
                  </a:outerShdw>
                </a:effectLst>
              </a:rPr>
              <a:t>Within 30 days of FINAL Hearing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274" y="4819426"/>
            <a:ext cx="8251371" cy="1452282"/>
          </a:xfrm>
          <a:prstGeom prst="rect">
            <a:avLst/>
          </a:prstGeom>
        </p:spPr>
      </p:pic>
    </p:spTree>
    <p:extLst>
      <p:ext uri="{BB962C8B-B14F-4D97-AF65-F5344CB8AC3E}">
        <p14:creationId xmlns:p14="http://schemas.microsoft.com/office/powerpoint/2010/main" val="2297120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867" y="647700"/>
            <a:ext cx="7178103" cy="1314449"/>
          </a:xfrm>
        </p:spPr>
        <p:txBody>
          <a:bodyPr/>
          <a:lstStyle/>
          <a:p>
            <a:r>
              <a:rPr lang="en-US" b="1" spc="300" dirty="0">
                <a:latin typeface="Book Antiqua" panose="02040602050305030304" pitchFamily="18" charset="0"/>
              </a:rPr>
              <a:t>Value Adjustment </a:t>
            </a:r>
            <a:br>
              <a:rPr lang="en-US" b="1" spc="300" dirty="0">
                <a:latin typeface="Book Antiqua" panose="02040602050305030304" pitchFamily="18" charset="0"/>
              </a:rPr>
            </a:br>
            <a:r>
              <a:rPr lang="en-US" b="1" spc="300" dirty="0">
                <a:latin typeface="Book Antiqua" panose="02040602050305030304" pitchFamily="18" charset="0"/>
              </a:rPr>
              <a:t>            Board</a:t>
            </a:r>
            <a:br>
              <a:rPr lang="en-US" b="1" dirty="0">
                <a:latin typeface="Book Antiqua" panose="02040602050305030304" pitchFamily="18" charset="0"/>
              </a:rPr>
            </a:br>
            <a:r>
              <a:rPr lang="en-US" b="1" dirty="0">
                <a:latin typeface="Book Antiqua" panose="02040602050305030304" pitchFamily="18" charset="0"/>
              </a:rPr>
              <a:t> </a:t>
            </a:r>
          </a:p>
        </p:txBody>
      </p:sp>
      <p:graphicFrame>
        <p:nvGraphicFramePr>
          <p:cNvPr id="3" name="Table 2"/>
          <p:cNvGraphicFramePr>
            <a:graphicFrameLocks noGrp="1"/>
          </p:cNvGraphicFramePr>
          <p:nvPr>
            <p:extLst>
              <p:ext uri="{D42A27DB-BD31-4B8C-83A1-F6EECF244321}">
                <p14:modId xmlns:p14="http://schemas.microsoft.com/office/powerpoint/2010/main" val="1476884681"/>
              </p:ext>
            </p:extLst>
          </p:nvPr>
        </p:nvGraphicFramePr>
        <p:xfrm>
          <a:off x="539868" y="3016248"/>
          <a:ext cx="8080258" cy="3255460"/>
        </p:xfrm>
        <a:graphic>
          <a:graphicData uri="http://schemas.openxmlformats.org/drawingml/2006/table">
            <a:tbl>
              <a:tblPr firstRow="1" bandRow="1">
                <a:tableStyleId>{5C22544A-7EE6-4342-B048-85BDC9FD1C3A}</a:tableStyleId>
              </a:tblPr>
              <a:tblGrid>
                <a:gridCol w="8080258">
                  <a:extLst>
                    <a:ext uri="{9D8B030D-6E8A-4147-A177-3AD203B41FA5}">
                      <a16:colId xmlns:a16="http://schemas.microsoft.com/office/drawing/2014/main" val="2713912319"/>
                    </a:ext>
                  </a:extLst>
                </a:gridCol>
              </a:tblGrid>
              <a:tr h="3255460">
                <a:tc>
                  <a:txBody>
                    <a:bodyPr/>
                    <a:lstStyle/>
                    <a:p>
                      <a:pPr algn="just"/>
                      <a:r>
                        <a:rPr lang="en-US" spc="0" dirty="0">
                          <a:solidFill>
                            <a:srgbClr val="5D340B"/>
                          </a:solidFill>
                          <a:latin typeface="Book Antiqua" panose="02040602050305030304" pitchFamily="18" charset="0"/>
                          <a:cs typeface="Arial" panose="020B0604020202020204" pitchFamily="34" charset="0"/>
                        </a:rPr>
                        <a:t>The purpose of the Value Adjustment Board</a:t>
                      </a:r>
                      <a:r>
                        <a:rPr lang="en-US" spc="0" baseline="0" dirty="0">
                          <a:solidFill>
                            <a:srgbClr val="5D340B"/>
                          </a:solidFill>
                          <a:latin typeface="Book Antiqua" panose="02040602050305030304" pitchFamily="18" charset="0"/>
                          <a:cs typeface="Arial" panose="020B0604020202020204" pitchFamily="34" charset="0"/>
                        </a:rPr>
                        <a:t> (VAB) is to rule on objections related to the following:</a:t>
                      </a:r>
                    </a:p>
                    <a:p>
                      <a:pPr algn="just"/>
                      <a:endParaRPr lang="en-US" spc="0" baseline="0" dirty="0">
                        <a:solidFill>
                          <a:srgbClr val="5D340B"/>
                        </a:solidFill>
                        <a:latin typeface="Book Antiqua" panose="02040602050305030304" pitchFamily="18" charset="0"/>
                        <a:cs typeface="Arial" panose="020B0604020202020204" pitchFamily="34" charset="0"/>
                      </a:endParaRPr>
                    </a:p>
                    <a:p>
                      <a:pPr marL="800100" lvl="1" indent="-342900" algn="just">
                        <a:buFont typeface="+mj-lt"/>
                        <a:buAutoNum type="arabicPeriod"/>
                      </a:pPr>
                      <a:r>
                        <a:rPr lang="en-US" spc="0" baseline="0" dirty="0">
                          <a:solidFill>
                            <a:srgbClr val="5D340B"/>
                          </a:solidFill>
                          <a:latin typeface="Book Antiqua" panose="02040602050305030304" pitchFamily="18" charset="0"/>
                          <a:cs typeface="Arial" panose="020B0604020202020204" pitchFamily="34" charset="0"/>
                        </a:rPr>
                        <a:t>Petitions relating to assessments </a:t>
                      </a:r>
                    </a:p>
                    <a:p>
                      <a:pPr marL="800100" lvl="1" indent="-342900" algn="just">
                        <a:buFont typeface="+mj-lt"/>
                        <a:buAutoNum type="arabicPeriod"/>
                      </a:pPr>
                      <a:r>
                        <a:rPr lang="en-US" spc="0" baseline="0" dirty="0">
                          <a:solidFill>
                            <a:srgbClr val="5D340B"/>
                          </a:solidFill>
                          <a:latin typeface="Book Antiqua" panose="02040602050305030304" pitchFamily="18" charset="0"/>
                          <a:cs typeface="Arial" panose="020B0604020202020204" pitchFamily="34" charset="0"/>
                        </a:rPr>
                        <a:t>Complaints relating to homestead exemptions</a:t>
                      </a:r>
                    </a:p>
                    <a:p>
                      <a:pPr marL="800100" lvl="1" indent="-342900" algn="just">
                        <a:buFont typeface="+mj-lt"/>
                        <a:buAutoNum type="arabicPeriod"/>
                      </a:pPr>
                      <a:r>
                        <a:rPr lang="en-US" spc="0" baseline="0" dirty="0">
                          <a:solidFill>
                            <a:srgbClr val="5D340B"/>
                          </a:solidFill>
                          <a:latin typeface="Book Antiqua" panose="02040602050305030304" pitchFamily="18" charset="0"/>
                          <a:cs typeface="Arial" panose="020B0604020202020204" pitchFamily="34" charset="0"/>
                        </a:rPr>
                        <a:t>Appeals from exemptions denied or disputes arising from exemptions granted</a:t>
                      </a:r>
                    </a:p>
                    <a:p>
                      <a:pPr marL="800100" lvl="1" indent="-342900" algn="just">
                        <a:buFont typeface="+mj-lt"/>
                        <a:buAutoNum type="arabicPeriod"/>
                      </a:pPr>
                      <a:r>
                        <a:rPr lang="en-US" spc="0" baseline="0" dirty="0">
                          <a:solidFill>
                            <a:srgbClr val="5D340B"/>
                          </a:solidFill>
                          <a:latin typeface="Book Antiqua" panose="02040602050305030304" pitchFamily="18" charset="0"/>
                          <a:cs typeface="Arial" panose="020B0604020202020204" pitchFamily="34" charset="0"/>
                        </a:rPr>
                        <a:t>Appeals concerning ad valorem tax deferrals and classifications</a:t>
                      </a:r>
                    </a:p>
                    <a:p>
                      <a:pPr algn="just"/>
                      <a:endParaRPr lang="en-US" spc="0" baseline="0" dirty="0">
                        <a:solidFill>
                          <a:srgbClr val="5D340B"/>
                        </a:solidFill>
                        <a:latin typeface="Book Antiqua" panose="02040602050305030304" pitchFamily="18" charset="0"/>
                        <a:cs typeface="Arial" panose="020B0604020202020204" pitchFamily="34" charset="0"/>
                      </a:endParaRPr>
                    </a:p>
                    <a:p>
                      <a:pPr algn="just"/>
                      <a:r>
                        <a:rPr lang="en-US" spc="0" baseline="0" dirty="0">
                          <a:solidFill>
                            <a:srgbClr val="5D340B"/>
                          </a:solidFill>
                          <a:latin typeface="Book Antiqua" panose="02040602050305030304" pitchFamily="18" charset="0"/>
                          <a:cs typeface="Arial" panose="020B0604020202020204" pitchFamily="34" charset="0"/>
                        </a:rPr>
                        <a:t>Each year the Clerk of the Circuit Court acts as Clerk to the VAB.</a:t>
                      </a:r>
                    </a:p>
                    <a:p>
                      <a:pPr algn="just"/>
                      <a:endParaRPr lang="en-US" baseline="0" dirty="0"/>
                    </a:p>
                  </a:txBody>
                  <a:tcPr>
                    <a:solidFill>
                      <a:schemeClr val="accent4">
                        <a:lumMod val="40000"/>
                        <a:lumOff val="60000"/>
                      </a:schemeClr>
                    </a:solidFill>
                  </a:tcPr>
                </a:tc>
                <a:extLst>
                  <a:ext uri="{0D108BD9-81ED-4DB2-BD59-A6C34878D82A}">
                    <a16:rowId xmlns:a16="http://schemas.microsoft.com/office/drawing/2014/main" val="1051923370"/>
                  </a:ext>
                </a:extLst>
              </a:tr>
            </a:tbl>
          </a:graphicData>
        </a:graphic>
      </p:graphicFrame>
      <p:pic>
        <p:nvPicPr>
          <p:cNvPr id="4" name="Picture 2" descr="https://encrypted-tbn2.gstatic.com/images?q=tbn:ANd9GcSKpNkx5RcDoaNSUyFmid6E3ICVXalK8WgMfJwJN9ClyTut1An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8519" y="483293"/>
            <a:ext cx="2536825" cy="2525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89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gray">
          <a:xfrm>
            <a:off x="2237591" y="1403283"/>
            <a:ext cx="3898825" cy="70986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spc="300" dirty="0" err="1">
                <a:latin typeface="Book Antiqua" panose="02040602050305030304" pitchFamily="18" charset="0"/>
              </a:rPr>
              <a:t>eTRIM</a:t>
            </a:r>
            <a:r>
              <a:rPr lang="en-US" b="1" spc="300" dirty="0">
                <a:latin typeface="Book Antiqua" panose="02040602050305030304" pitchFamily="18" charset="0"/>
              </a:rPr>
              <a:t> System</a:t>
            </a:r>
          </a:p>
        </p:txBody>
      </p:sp>
      <p:graphicFrame>
        <p:nvGraphicFramePr>
          <p:cNvPr id="4" name="Table 3"/>
          <p:cNvGraphicFramePr>
            <a:graphicFrameLocks noGrp="1"/>
          </p:cNvGraphicFramePr>
          <p:nvPr>
            <p:extLst>
              <p:ext uri="{D42A27DB-BD31-4B8C-83A1-F6EECF244321}">
                <p14:modId xmlns:p14="http://schemas.microsoft.com/office/powerpoint/2010/main" val="1540429308"/>
              </p:ext>
            </p:extLst>
          </p:nvPr>
        </p:nvGraphicFramePr>
        <p:xfrm>
          <a:off x="451822" y="2345167"/>
          <a:ext cx="8261872" cy="3108960"/>
        </p:xfrm>
        <a:graphic>
          <a:graphicData uri="http://schemas.openxmlformats.org/drawingml/2006/table">
            <a:tbl>
              <a:tblPr firstRow="1" bandRow="1">
                <a:tableStyleId>{5C22544A-7EE6-4342-B048-85BDC9FD1C3A}</a:tableStyleId>
              </a:tblPr>
              <a:tblGrid>
                <a:gridCol w="8261872">
                  <a:extLst>
                    <a:ext uri="{9D8B030D-6E8A-4147-A177-3AD203B41FA5}">
                      <a16:colId xmlns:a16="http://schemas.microsoft.com/office/drawing/2014/main" val="2535552400"/>
                    </a:ext>
                  </a:extLst>
                </a:gridCol>
              </a:tblGrid>
              <a:tr h="891952">
                <a:tc>
                  <a:txBody>
                    <a:bodyPr/>
                    <a:lstStyle/>
                    <a:p>
                      <a:pPr algn="just"/>
                      <a:r>
                        <a:rPr lang="en-US" b="0" spc="0" dirty="0" err="1">
                          <a:solidFill>
                            <a:schemeClr val="tx1"/>
                          </a:solidFill>
                          <a:latin typeface="Book Antiqua" panose="02040602050305030304" pitchFamily="18" charset="0"/>
                          <a:cs typeface="Arial" panose="020B0604020202020204" pitchFamily="34" charset="0"/>
                        </a:rPr>
                        <a:t>eTRIM</a:t>
                      </a:r>
                      <a:r>
                        <a:rPr lang="en-US" b="0" spc="0" dirty="0">
                          <a:solidFill>
                            <a:schemeClr val="tx1"/>
                          </a:solidFill>
                          <a:latin typeface="Book Antiqua" panose="02040602050305030304" pitchFamily="18" charset="0"/>
                          <a:cs typeface="Arial" panose="020B0604020202020204" pitchFamily="34" charset="0"/>
                        </a:rPr>
                        <a:t>, the Department of Revenue’s Internet-based system for completing and submitting documents for Florida’s Truth-in-Millage (TRIM) and maximum millage oversight process.</a:t>
                      </a:r>
                    </a:p>
                    <a:p>
                      <a:pPr algn="just"/>
                      <a:endParaRPr lang="en-US" b="0" spc="0" dirty="0">
                        <a:solidFill>
                          <a:schemeClr val="tx1"/>
                        </a:solidFill>
                        <a:latin typeface="Book Antiqua" panose="02040602050305030304" pitchFamily="18" charset="0"/>
                        <a:cs typeface="Arial" panose="020B0604020202020204" pitchFamily="34" charset="0"/>
                      </a:endParaRPr>
                    </a:p>
                    <a:p>
                      <a:pPr algn="just"/>
                      <a:r>
                        <a:rPr lang="en-US" b="0" spc="0" dirty="0">
                          <a:solidFill>
                            <a:schemeClr val="tx1"/>
                          </a:solidFill>
                          <a:latin typeface="Book Antiqua" panose="02040602050305030304" pitchFamily="18" charset="0"/>
                          <a:cs typeface="Arial" panose="020B0604020202020204" pitchFamily="34" charset="0"/>
                        </a:rPr>
                        <a:t>By using this system we are able to electronically certify value data to principal authorities in our county.  The principal authorities will then be able to complete and return their TRIM forms to us for inclusion</a:t>
                      </a:r>
                      <a:r>
                        <a:rPr lang="en-US" b="0" spc="0" baseline="0" dirty="0">
                          <a:solidFill>
                            <a:schemeClr val="tx1"/>
                          </a:solidFill>
                          <a:latin typeface="Book Antiqua" panose="02040602050305030304" pitchFamily="18" charset="0"/>
                          <a:cs typeface="Arial" panose="020B0604020202020204" pitchFamily="34" charset="0"/>
                        </a:rPr>
                        <a:t> in the Notice of Proposed Property Taxes (TRIM notice). </a:t>
                      </a:r>
                    </a:p>
                    <a:p>
                      <a:pPr algn="just"/>
                      <a:endParaRPr lang="en-US" b="0" spc="0" baseline="0" dirty="0">
                        <a:solidFill>
                          <a:schemeClr val="tx1"/>
                        </a:solidFill>
                        <a:latin typeface="Book Antiqua" panose="02040602050305030304" pitchFamily="18" charset="0"/>
                        <a:cs typeface="Arial" panose="020B0604020202020204" pitchFamily="34" charset="0"/>
                      </a:endParaRPr>
                    </a:p>
                    <a:p>
                      <a:pPr algn="just"/>
                      <a:r>
                        <a:rPr lang="en-US" b="0" spc="0" baseline="0" dirty="0">
                          <a:solidFill>
                            <a:schemeClr val="tx1"/>
                          </a:solidFill>
                          <a:latin typeface="Book Antiqua" panose="02040602050305030304" pitchFamily="18" charset="0"/>
                          <a:cs typeface="Arial" panose="020B0604020202020204" pitchFamily="34" charset="0"/>
                        </a:rPr>
                        <a:t>Principal authorities will also be able to complete and certify their final TRIM and maximum millage forms to the department for review.</a:t>
                      </a:r>
                      <a:endParaRPr lang="en-US" b="0" spc="0" dirty="0">
                        <a:solidFill>
                          <a:schemeClr val="tx1"/>
                        </a:solidFill>
                        <a:latin typeface="Book Antiqua" panose="02040602050305030304" pitchFamily="18" charset="0"/>
                        <a:cs typeface="Arial" panose="020B0604020202020204" pitchFamily="34" charset="0"/>
                      </a:endParaRPr>
                    </a:p>
                  </a:txBody>
                  <a:tcPr>
                    <a:solidFill>
                      <a:schemeClr val="bg2">
                        <a:lumMod val="75000"/>
                        <a:alpha val="48000"/>
                      </a:schemeClr>
                    </a:solidFill>
                  </a:tcPr>
                </a:tc>
                <a:extLst>
                  <a:ext uri="{0D108BD9-81ED-4DB2-BD59-A6C34878D82A}">
                    <a16:rowId xmlns:a16="http://schemas.microsoft.com/office/drawing/2014/main" val="1365618029"/>
                  </a:ext>
                </a:extLst>
              </a:tr>
            </a:tbl>
          </a:graphicData>
        </a:graphic>
      </p:graphicFrame>
      <p:pic>
        <p:nvPicPr>
          <p:cNvPr id="2050" name="Picture 2" descr="http://www.modestojulyparade.com/images/new-this-year.gif"/>
          <p:cNvPicPr>
            <a:picLocks noChangeAspect="1" noChangeArrowheads="1" noCrop="1"/>
          </p:cNvPicPr>
          <p:nvPr/>
        </p:nvPicPr>
        <p:blipFill>
          <a:blip r:embed="rId2">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54966" y="565685"/>
            <a:ext cx="3981450" cy="100965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301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867" y="513442"/>
            <a:ext cx="7210761" cy="709865"/>
          </a:xfrm>
        </p:spPr>
        <p:txBody>
          <a:bodyPr/>
          <a:lstStyle/>
          <a:p>
            <a:r>
              <a:rPr lang="en-US" b="1" dirty="0">
                <a:latin typeface="Book Antiqua" panose="02040602050305030304" pitchFamily="18" charset="0"/>
              </a:rPr>
              <a:t>What is millage?</a:t>
            </a:r>
          </a:p>
        </p:txBody>
      </p:sp>
      <p:sp>
        <p:nvSpPr>
          <p:cNvPr id="4" name="TextBox 3"/>
          <p:cNvSpPr txBox="1"/>
          <p:nvPr/>
        </p:nvSpPr>
        <p:spPr>
          <a:xfrm>
            <a:off x="428625" y="2318185"/>
            <a:ext cx="8391525" cy="3970318"/>
          </a:xfrm>
          <a:prstGeom prst="rect">
            <a:avLst/>
          </a:prstGeom>
          <a:noFill/>
        </p:spPr>
        <p:txBody>
          <a:bodyPr wrap="square" rtlCol="0">
            <a:spAutoFit/>
          </a:bodyPr>
          <a:lstStyle/>
          <a:p>
            <a:r>
              <a:rPr lang="en-US" dirty="0">
                <a:latin typeface="Book Antiqua" panose="02040602050305030304" pitchFamily="18" charset="0"/>
              </a:rPr>
              <a:t>The property appraiser does not set the tax rate (millage). The tax rate is set by the various taxing authorities throughout Citrus County.</a:t>
            </a:r>
          </a:p>
          <a:p>
            <a:endParaRPr lang="en-US" dirty="0">
              <a:latin typeface="Book Antiqua" panose="02040602050305030304" pitchFamily="18" charset="0"/>
            </a:endParaRPr>
          </a:p>
          <a:p>
            <a:endParaRPr lang="en-US" dirty="0">
              <a:latin typeface="Book Antiqua" panose="02040602050305030304" pitchFamily="18" charset="0"/>
            </a:endParaRPr>
          </a:p>
          <a:p>
            <a:endParaRPr lang="en-US" dirty="0">
              <a:latin typeface="Book Antiqua" panose="02040602050305030304" pitchFamily="18" charset="0"/>
            </a:endParaRPr>
          </a:p>
          <a:p>
            <a:endParaRPr lang="en-US" dirty="0">
              <a:latin typeface="Book Antiqua" panose="02040602050305030304" pitchFamily="18" charset="0"/>
            </a:endParaRPr>
          </a:p>
          <a:p>
            <a:endParaRPr lang="en-US" dirty="0">
              <a:latin typeface="Book Antiqua" panose="02040602050305030304" pitchFamily="18" charset="0"/>
            </a:endParaRPr>
          </a:p>
          <a:p>
            <a:endParaRPr lang="en-US" dirty="0">
              <a:latin typeface="Book Antiqua" panose="02040602050305030304" pitchFamily="18" charset="0"/>
            </a:endParaRPr>
          </a:p>
          <a:p>
            <a:endParaRPr lang="en-US" dirty="0">
              <a:latin typeface="Book Antiqua" panose="02040602050305030304" pitchFamily="18" charset="0"/>
            </a:endParaRPr>
          </a:p>
          <a:p>
            <a:endParaRPr lang="en-US" dirty="0">
              <a:latin typeface="Book Antiqua" panose="02040602050305030304" pitchFamily="18" charset="0"/>
            </a:endParaRPr>
          </a:p>
          <a:p>
            <a:endParaRPr lang="en-US" dirty="0">
              <a:latin typeface="Book Antiqua" panose="02040602050305030304" pitchFamily="18" charset="0"/>
            </a:endParaRPr>
          </a:p>
          <a:p>
            <a:endParaRPr lang="en-US" dirty="0">
              <a:latin typeface="Book Antiqua" panose="02040602050305030304" pitchFamily="18" charset="0"/>
            </a:endParaRPr>
          </a:p>
          <a:p>
            <a:endParaRPr lang="en-US" dirty="0">
              <a:latin typeface="Book Antiqua" panose="02040602050305030304" pitchFamily="18" charset="0"/>
            </a:endParaRPr>
          </a:p>
          <a:p>
            <a:endParaRPr lang="en-US" dirty="0">
              <a:latin typeface="Book Antiqua" panose="02040602050305030304" pitchFamily="18" charset="0"/>
            </a:endParaRPr>
          </a:p>
        </p:txBody>
      </p:sp>
      <p:pic>
        <p:nvPicPr>
          <p:cNvPr id="8" name="Picture 2" descr="http://www.mwahspace.com/wp-content/uploads/2015/11/commercial-property-valu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6974" y="4550778"/>
            <a:ext cx="2574681" cy="182880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cliparts.co/cliparts/rTj/Kb6/rTjKb6nG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6477" y="314562"/>
            <a:ext cx="2139418" cy="198210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2454289134"/>
              </p:ext>
            </p:extLst>
          </p:nvPr>
        </p:nvGraphicFramePr>
        <p:xfrm>
          <a:off x="428625" y="4432440"/>
          <a:ext cx="5848350" cy="2103120"/>
        </p:xfrm>
        <a:graphic>
          <a:graphicData uri="http://schemas.openxmlformats.org/drawingml/2006/table">
            <a:tbl>
              <a:tblPr firstRow="1" bandRow="1">
                <a:tableStyleId>{5C22544A-7EE6-4342-B048-85BDC9FD1C3A}</a:tableStyleId>
              </a:tblPr>
              <a:tblGrid>
                <a:gridCol w="5848350">
                  <a:extLst>
                    <a:ext uri="{9D8B030D-6E8A-4147-A177-3AD203B41FA5}">
                      <a16:colId xmlns:a16="http://schemas.microsoft.com/office/drawing/2014/main" val="1455615943"/>
                    </a:ext>
                  </a:extLst>
                </a:gridCol>
              </a:tblGrid>
              <a:tr h="1850315">
                <a:tc>
                  <a:txBody>
                    <a:bodyPr/>
                    <a:lstStyle/>
                    <a:p>
                      <a:pPr algn="ctr"/>
                      <a:r>
                        <a:rPr lang="en-US" dirty="0">
                          <a:latin typeface="Arial" panose="020B0604020202020204" pitchFamily="34" charset="0"/>
                          <a:cs typeface="Arial" panose="020B0604020202020204" pitchFamily="34" charset="0"/>
                        </a:rPr>
                        <a:t>Assessed Value - $200,000</a:t>
                      </a:r>
                    </a:p>
                    <a:p>
                      <a:pPr algn="ctr"/>
                      <a:r>
                        <a:rPr lang="en-US" dirty="0">
                          <a:latin typeface="Arial" panose="020B0604020202020204" pitchFamily="34" charset="0"/>
                          <a:cs typeface="Arial" panose="020B0604020202020204" pitchFamily="34" charset="0"/>
                        </a:rPr>
                        <a:t>Millage Rate – 16.4511 </a:t>
                      </a:r>
                      <a:r>
                        <a:rPr lang="en-US" sz="1200" dirty="0">
                          <a:latin typeface="Arial" panose="020B0604020202020204" pitchFamily="34" charset="0"/>
                          <a:cs typeface="Arial" panose="020B0604020202020204" pitchFamily="34" charset="0"/>
                        </a:rPr>
                        <a:t>(000X/000CS)</a:t>
                      </a:r>
                    </a:p>
                    <a:p>
                      <a:endParaRPr lang="en-US"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(Assessed</a:t>
                      </a:r>
                      <a:r>
                        <a:rPr lang="en-US" sz="1200" baseline="0" dirty="0">
                          <a:latin typeface="Arial" panose="020B0604020202020204" pitchFamily="34" charset="0"/>
                          <a:cs typeface="Arial" panose="020B0604020202020204" pitchFamily="34" charset="0"/>
                        </a:rPr>
                        <a:t>             ($ per 1                                (millage rate)       TAXES DUE</a:t>
                      </a:r>
                    </a:p>
                    <a:p>
                      <a:r>
                        <a:rPr lang="en-US" sz="1200" baseline="0" dirty="0">
                          <a:latin typeface="Arial" panose="020B0604020202020204" pitchFamily="34" charset="0"/>
                          <a:cs typeface="Arial" panose="020B0604020202020204" pitchFamily="34" charset="0"/>
                        </a:rPr>
                        <a:t>   Value)                    Mill)</a:t>
                      </a:r>
                      <a:endParaRPr lang="en-US" sz="12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$200,000 ÷ $1,000 = $200.00 x $16.4511 = $3,290.22</a:t>
                      </a:r>
                    </a:p>
                    <a:p>
                      <a:endParaRPr lang="en-US" dirty="0"/>
                    </a:p>
                  </a:txBody>
                  <a:tcPr/>
                </a:tc>
                <a:extLst>
                  <a:ext uri="{0D108BD9-81ED-4DB2-BD59-A6C34878D82A}">
                    <a16:rowId xmlns:a16="http://schemas.microsoft.com/office/drawing/2014/main" val="5594324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27175449"/>
              </p:ext>
            </p:extLst>
          </p:nvPr>
        </p:nvGraphicFramePr>
        <p:xfrm>
          <a:off x="438023" y="2972762"/>
          <a:ext cx="8413632" cy="384517"/>
        </p:xfrm>
        <a:graphic>
          <a:graphicData uri="http://schemas.openxmlformats.org/drawingml/2006/table">
            <a:tbl>
              <a:tblPr firstRow="1" bandRow="1">
                <a:tableStyleId>{5C22544A-7EE6-4342-B048-85BDC9FD1C3A}</a:tableStyleId>
              </a:tblPr>
              <a:tblGrid>
                <a:gridCol w="8413632">
                  <a:extLst>
                    <a:ext uri="{9D8B030D-6E8A-4147-A177-3AD203B41FA5}">
                      <a16:colId xmlns:a16="http://schemas.microsoft.com/office/drawing/2014/main" val="417654071"/>
                    </a:ext>
                  </a:extLst>
                </a:gridCol>
              </a:tblGrid>
              <a:tr h="384517">
                <a:tc>
                  <a:txBody>
                    <a:bodyPr/>
                    <a:lstStyle/>
                    <a:p>
                      <a:pPr algn="ctr"/>
                      <a:r>
                        <a:rPr lang="en-US" dirty="0">
                          <a:latin typeface="Arial" panose="020B0604020202020204" pitchFamily="34" charset="0"/>
                          <a:cs typeface="Arial" panose="020B0604020202020204" pitchFamily="34" charset="0"/>
                        </a:rPr>
                        <a:t>1 mill</a:t>
                      </a:r>
                      <a:r>
                        <a:rPr lang="en-US" baseline="0" dirty="0">
                          <a:latin typeface="Arial" panose="020B0604020202020204" pitchFamily="34" charset="0"/>
                          <a:cs typeface="Arial" panose="020B0604020202020204" pitchFamily="34" charset="0"/>
                        </a:rPr>
                        <a:t> is equivalent to $1.00 in Taxes Due per $1,000 of Taxable Value.</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48236506"/>
                  </a:ext>
                </a:extLst>
              </a:tr>
            </a:tbl>
          </a:graphicData>
        </a:graphic>
      </p:graphicFrame>
      <p:cxnSp>
        <p:nvCxnSpPr>
          <p:cNvPr id="7" name="Straight Arrow Connector 6"/>
          <p:cNvCxnSpPr/>
          <p:nvPr/>
        </p:nvCxnSpPr>
        <p:spPr>
          <a:xfrm>
            <a:off x="849854" y="5680041"/>
            <a:ext cx="1" cy="22591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236773" y="5567085"/>
            <a:ext cx="1" cy="22591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121442" y="5647766"/>
            <a:ext cx="1" cy="22591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416475" y="5574543"/>
            <a:ext cx="1" cy="22591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 name="AutoShape 2" descr="data:image/jpeg;base64,/9j/4AAQSkZJRgABAQAAAQABAAD/2wCEAAkGBxITEhUSEhMWFhUWFxoYGBgYGBcYGhcaHRcZGBsYHRoaHyggHRolGxgXITEhJikrLi4uFx8zODMtNygtLisBCgoKDg0OFQ8PFSsdFR0tLS0tLS0rLS0tLS0tLSsrLSstLS0rLS0rKy0tNzc3LS0tLSstLSs3LSstLTctLTc3N//AABEIAJgBSwMBIgACEQEDEQH/xAAbAAACAgMBAAAAAAAAAAAAAAAFBgMEAAECB//EAEoQAAIBAgQCBgQLBQYFBAMAAAECEQADBBIhMQVBBhMiUWFxMoGRoRQjQlJikrHB0eHwM1NygqIVFiSy0vE0Q2NzsweDwtNEdLT/xAAYAQEBAQEBAAAAAAAAAAAAAAAAAQIDBP/EABsRAQEBAQEBAQEAAAAAAAAAAAABESECQTFx/9oADAMBAAIRAxEAPwBjGIunQO5P8TV3N7vue01mAHb9Rrnj9xhkyCSTESFnVeZ2FQYwv99z6x/Gufj++59Y/jQDhuPuOFBJBHZcuF9PXRSpAywNCaHcb6StbcJZy3Bzcg5TMbQ0yJ1n7jQOI67vf6x/GtRe73+sfxpMw/Fsdck27KFZjPBCdw7TOF3PfU3FcfjcMoa9btgMQoKgkZiCYMPpoDuPKaBt+O+n9Y/jWwt76f1vzrz5elOIkSqAHnlf/V5VNe6Q4kaKbR+tPh8ugfMt76f1vzrfV3vpfW/OvO/71YjUnq942bbnu9SJ0lxJ/dDzDDv+l3RVD9ku7dv6351rqrv0vb+dIt3pLiJAUIe/sufZD7TWW+kd8qSerDA7FWGnnnqB76q79L2/nWxau/S9v515/c6S4ofJtQecNH+etN0mxObKFtGNZhvCPl7HU0HoBtXfpe38611d36Xt/Ok6zxXFMpYIjd0K8T4tmgCrGFxGOaCy2VHec7e9GYd2/jQNPU3fpe386zqbv0vb+dL637063LWm4VC32XZ/pra8SUor5uyzZFdQ+UtJWMzIFmdN99N6A8bN3ub2/nXHV3Nu176CX+Jhb64ZpF1x2VItie6T1ggnkDExVstcDKCBLMUElR2gCSPSPJTrtpQEepudze2uhZudze2hdm9cYsFUkoCWiJWCYGSMxJ1IgQRz2rn4XcILAGFYK2gBViFIBDMpGjDfbnQFepudze+tGzc7m99DEvXWggPrmiBbM5TBjK7Ex5VhxT/SEiQWR4I79UUH20BI27nc3vrkrc+l76DfDr5PYe00HbY+xC591VMVxnGqf2II5EPBJ/hIDe6gYjn+l765LP8AS99KlzpPiQBnt5D3MxU+9dagfpleDAG3qTE9YY9uXzp0OOZ/pe+sLv8AS/qpPTpleJjqzI3+NMf5N6lPTK8q5jb8h1xk/wBFA09c3e3vrlsQe9vfSunTq4SPiyP/AHToe70KmfpreXeyfVdn/wCNUMHw36Z9prk48fvD7TS4vT5yJ6puXy539VT2enDtqLb+Gsz7xQGTxNf3n9Rrk8VX97/VQq905ymGVpjkFMf1Vza6b5hOR/qWv9VAW/tZf3v9X51n9qr+9/q/OhLdNrY0a3c9du1/qrpOl2HYqCkZti6W1G4Gp1AEnnQFP7VH73+o/jWDif8A1T9Y/jWsRilQZmw9uImcobTkeyKgXG4cuUNrD5gFMDISZBOhB8P96KvLi2OodvrH8a6+Ev8APb2musdh1SAihRrtpVcGiDfDR2/Uag6S28wRfnSv1hFWOGen6vwqh01ulbDMphlBKkcjlaD7an0J/SniBQmxbg2oGsgid9CNIy5dD9KrnB+A27NpMRi16y22pjVbKkdl2G5XXUj0ZnXUiDofgwobEuDctW2yxEwflPB1YKCJHjOsU04m+MJ8aDmwrkSogm27nslPnW3JAy8iZGkxRlxRYlLmVsI8gExFnNurcjaadDyJjaIF3+M4VLb4a5c+E2yAECguwG+Vn0UlSBDZs206iSAxmJuYiLNlclhW7FqSY1JBY9wOyjsroBMA0RwnRxXPos5G4UwoPOWmJ8vZUC4lqC5hspJKhyCwE6ZiNM0VFYwj3WAtoc2aCJ79efLT7Kez0bJGtlD4G4Z/yVVXDfBXE2iqnXU5p3Bg6/OXupoAY7g1y2cpKFmIYIGJbL46QJI5mu8Z0fuLNwRcXQdmQRJjUHU8tu/zo1iy16+cglrgVUBPohdZMeLNqZ0A8RVy9wq9aQOYZRo6amBp2h3jnG/2U0AL3Ab2S32coYnnOsHeO4T/AL1ZbgClQcxPLNlIVj5zz011mi+I4knVW3MlZCkj5AOaWgbyQo5xNRLih1eQXLdyENtcnpEERmeCQoEfhrAoBlngNu3pceczKFjsyTqADz1ESSuoovh+GotwWwqI7EgZtWJCB9Nyeydw8DaouJ4IX7RRiVDEEEA6AXFIM7A6OJJA1nlVw4d710XQpNwKVDKMsA9xn3i4aCGGy3HYEFbea2SVUO4zZreb0twBJbme6pby2ZuhZbVDbdgzkNMsBcYejAXnzYbVftcFfdsqzudWb6wg+0mrdvg6DUlie/Rf8oB99QCMHiSioAHfIbnaYgEq7EgfFyAR2eUaVSw6Bbb2dGRsvZZgxBUDtD0TmJAYkzrTYnDrQ1yKT3kSfaanW0BsAPKmppSxFo3LnWm2C4dHzC20koGCagtoMxMd9SG1eJBysSrF1JQ9lipUkTb7i2niaL8b41aw6ZnaO4DVmI5KsifMkAd/KvP+IdNcVdYiyoQctOsf3jKPUo86oY2w9zMPTESYUZTJbMdVtg6nUjnUjLeIObOQzZjKHUiBytjSABG1Jq8S4kTIut5EW/H5MfdVvBdMsVZIF5FdeZEI3tXsHyK+ymBntX7iBRACqGGXq2UEMZPyhzE1StrCWLchhYIg5jnKgyEJAbTRAe8L40w8D49axKZrbSflA6MpPJl5eB1B5HlRK5aVtCAfMA1NCLxyzcvXLTSVC3xdYHKRAUrAUnMxIOU6ARynWr9h7Be2Tns51JZBnRA6xoDosNmPnlG2tMZ4Xa5JH8JK/ZVS7wRfkMV9hn1iG99XQDs28xsJmVbl63nayVJKmAxJKkQokg5pkxFDr3DbNzXIIVspa2Ro05QsDLrJAjK24o1d4LcRiyBc3zlJRo9UMfW9D3tNbU2yuVC5ZlIy5iZzSy5d573O1FL97gucMLNwHtsGB5MASyEgSDpsVFaw/ASB2mSe4tz5TAotwyw1myLbsC5Z3cjN2g1wmSGEzqupqzbuHKVCq5gqylsvaM9oiDKtM+r2NCx8AugsrqzZe7XvIjzFVsJgbl0hrKMYMGTAmJ9LQf705YS8MrgnNkRVdtYLLp6zJcneCagwwuujLZBhdWY98SQI9I8vzq6Fn+yrjG4FtkweQnY9rltIqtiLTBmksoX26xy7zTDhmyOjMCtxWlswPokZc2gmJaY7gRU/HjauuoXc6TB29Wp5bU0LCKCJETOpaIA/XOnHofg7NsNca9be4VgqjBgoGpJUbtoOXfG5qjb4ATqBfju6sxHkdaoY3gMto+vJWUo3mJA18qBuv4Rb4a9jFVLCiURtCAP+ZcYHQkbJyG+p0X+JdGFNv4RaVraLmbq7k5ioEhoPo7SEOu0wdKrYfjd6yypfQ37SEMFb00I0BB9Fo3AaYMQRApitYgYuMRc7OGQyLbQJZdS93lCkaLJGgYk6RAn8K4+yn452a3oQNwCIgSe1EAjuk7UxYO2BlKZcjsDAIbtSIJaN8rajvHhrU6S8PW+jYpbZTLEcjcX55WBB101kjfkKp9G+J3GdLLzlGVk8Mpkr4jtTJ17PdFFPnE9VU+P3VSFWsZ+yQ+X+WqgpEGuF+kfL7xQ7p2f8O3kPeSKIcJ9I+X3ih3Tg/FMSJACaf+5T6K/ALLYXD2riy9p1DXlGrIxH7RY1KjZl8JHMED0qxKs3wfDN8VbYOQDILt8lfoLvG0v4CrfRTpM6ulq6R1bEKmkFT96knnzoTwiXxBvNqp6y6fHUtB9WlUM/R7hM9k7COsI0kx6A7hB18476bBayrltgLpppoPUIqvwexktIOZGZvFm7RPtNXqzRR4dddwzPljMQhUEZgNCYJPypjvAB51NjMGlxYuKGG/ke8c5rvD2gqqi7KAo8gIFcY+ckAOSSP2ZhtCDE8gQCDRArANg7ElDBMySHJ0GYjUTsNqu/2xYgtn0gn0W2BAJ272X21RsJemG+ELmjQ3EJGwEAd5k6eNRBrpJY/CAGn/nW4XNy7O0Z9ImMq66UXEPEcJhsx6u8tudGQoWRpYA6eZ++ozg7C9h78RrAS4fnagkkEdlu8URZXAaHvb7deksNTpI20jcHtVtusYqAb2hba4nNywDTJPo5R3Ax40HWFuYQAZTMQJYOxE7bjSrtvilhohxqAY1Bg7bj3UPTOflXdIX9susQc0xv2Y8c5rhLdyAC94abm8pjs66wRIIHhJmgJJxmwxgMSYn0W2lRO30h7au4chlDKZVhIPgaAILwMf4gnaOstnY76AbyT/LrGlFeEm4GYMtwA6guwaNFECNu/XnNExfyUK6R8VTDWWuN5ADQsx2UHlMEk8gD4UXYwJPLWvLemeNN/EFJ7NqV8C5jOfVAX+XxpADum5ibjXbzeZ5KBsijkANh66PcH4aWA7OUcl7vMc/1tQbDySFHoic3iQQI8NSp/wBqaOi9/QEnYlRyn9d9aE2I6MkHN1roSNSpIPlpy8JNA+McAYb3c3mKfHxOceW1BeKYdiKmjzvC3LmHuh7Zyuu/MEc1I5qe6vWOjXGUxNoOBDDRlJkq0Tl8RzB5jxBrzvjODg5uTafh+vCo+jfFDhsQGJi28Lc8BOj/AMp18pHOl6PYAtcstdW2kT7fOqPEHhhLMoCluzO4KjUDcanTasosMtQ3LQIIIqMuesJk+nliTEdVn22mefjUQY5QMx7QtkmTPaMGDy+6dKmmob/B7bAgSkjXIY923uoBxDo9ePZCrdUbGVBHqZSB6j6qYyzEAmSFzzDFScrwDpvoD7akNxhdAJaCxER2cuQmZjeQeffV00rYPo5eeFci1bG6qczN5nbl7tKaMLhVtqEUQo2FRWrrZGJJnKpEx2pJ1WNgdInaa3cuPkEZs2ZhAIzaBoEnTkD+PNpqDjHB0vgSSrL6LDcTuPEaCqnCujSWXFxmLuNpAAHjA5+NFsXcPU5g0EqIYaQWgTr5zUmEuZkVu8D8/fV1dY7EAkCSOWmvhrpVK3fW91iPaMKQDnyMCSJgQTsInzFXHqthbIRMkydST84klifWSaKB8Z4KCpKyV7tyvip3I8Dr3d1J+GxXwa9ldS9piDcXcEg9i4BzYQPMDwFenDxpH6YYQISwGg107juPUQfVFWAsp+EfGXDlwwGYAmOsG+dzySNQvrPdS1hMOLWOCqSbZlrZ+iyZhvrpEbUU6Put3DobzdiySGUwAcsMjOeYCldNpEmdKo4jilu/jEuW5GUMokQSMjnN5e/wop2xX7FPJfsqoDVzEmbI9VUQaRBrhJ7R8vvFDunIBssCY0T/AMgohwr0z5feKHdPP2D/AMKf+QU+qQRZC9lz6MspB/WmlX+B3JLKNB1TwP5W094oXdJYqy66QR7RBHtFOXCOCrbtK5yhioJJAO4HZEzprGm9VDphWlFPeo+ypTtQLoxjiS9lvRQAp5bEe3amJRzrKK+AtOEAuEFu8eXl3zVtFrddCggvYG2zB2QFhEE7iNo9tVcRgMKgGdLaquonZdtY5Dsr9Ud1b4vxI24RINxtpIAA7zJA8hOpIHOaWExQLh17UO6NcYZnJiQbdloIUqVMqdwDDA5qKOjG8PeALlk6QIYaxAjQ8oGnhV63wzDkhlRZ01G47tQf1NLHELt1LDulu4zjrSoKQrZ2OaMozqWWDy7XMaGuMBmsraFkhTEAh2Nq7lEkAFZDlnVPUfSIiqGocIsCItqIM6SNe/z0HsrocJsQR1awQQRygwSPcPZW+F8RW8mde+GGmhGhGnjVyayila4VZVsy21DciN+fP+ZvrHvq3zrqa1GtBU4pfFu09w7KCx/lUvH9MeuvHLMnUmSdSe8nUnzk16f04vZcJdPesfWdFPuY15pYWrBDbuMGbJBBljOmncZ3mF0/i7qJcB63rcnLc6gwN+Xs/wB6pYBUF4q8/GaDuBGqjXvED1038NwSWQI1aCJO5H6+yrRZv4w20zBcxGgA3nlSzxvG46QsspcDQ5AdTp2RJHPnypqTEwNgfVUWLZE7YAa5MIO5jPt9dSBQ43we4gt3cxKkKGBJ7LgZT7aGXLMzNMfF+MuA1t7AVW0lmB256aA0FXUVR6D0Kxxu4dJMsvYPMykCT/IbZ9ZozesK3pAGNpFJf/p9eh7qcpVvaGU+/q/ZTvmqUcdSubPHa2nnXHUIAwCiDvUjNXANBwcMhAEaDQeXd5VjW1DZjv56SeyNJieVUMbxAjRZAB1MayDB8xzjnBoZdPeQGnvOonbTX/asX1I533IYFw6QY1B03J9Q10g91aOHWI13nczPfMzNAbb9nQyQIMHU7T48j7qI4HHzo5HmDzmI09dWeoefcq+9pSMpAy6aeW32ViW1UQBA/EzUlcsKrqFY/rkzP1yqk87cwOzppvs31vCqGHxzOQovWyW9EZSCSe2OW2QN648qYXqvEDWqqmpePjCJk+iCABOmnPSgvTBItzv2HPvSmIsIJPmfKk3jWIe/nCg5QCuwjXcTO+3s8KkQptecgqrEK2VmXkSNifL8O4V3wz/iFaNNdf5CJ9v2+VU8QhtscxJPLl4fjVrht057I721/XrravULjTYB/W9Uwantt/hwP16VVgakB3hfpHy+8UN6dCbFz+Fdv45olwv0/V99D+nA+Iufwj7Wp9Hnli2Hbs2yZMTMakxvt3mmbiC3S9u2zsAttUZUYgFgTI0jfs6+rlS5eR1KgEqFUGRyIEk+dNVriCYu2TkYMIDgiVJjcMOfsImqhk6LYZBazqwYv6RGwI+QPIk+Zk0ftigPRjGlpsMqobagAAQTynu156DU0xItZqMArsVsVsig874rj2frWtNZZyzZlYklVt7IQCNGOYZZ1DeFHMRjkweFbG31zXGAhQdp9C2pOygc+4ExJMr3EFyosrbM/CEOdjoS+YGABDZRIEmQDtzI/wDqZb63hiXLeqq9tyR80qyT5SwqqY8TiMSMOl1Fts5Cs6ENAUwWCmdWVSd945UI6XcOdFa5YCdvKt1WHZZcw7WhBkbzI0HlFrpHxa5Y4auJssAwS0RIDAhsoP21a4veH9ns9xgc1iWMQCSsnQbc6iA/RvGP1ls3Cua4vV3Au2dAArAyZzKJkaAACm+KSeDQXSAn/FCMhWNMOQRHpRz7pNPYWlKirTaVMRUd/RTUQodNcRnwl0QZWJ8hetajwpAsvT1xBTcsXeZdLygfSUNcH9VuPVXnaXdq0JsThQ5BmCP1rTJhke3q7MZAAJ1Ea6A+ZOh1pXxF3swNzTP0c6ToficUBqIzRof4h9/2UVdXEia4xGmW6e1HIbLpv51dx3AbTL1li4V5gaMPfy9ZpfxhuWSZdGMAka6yARv4VAI4txC5dOgOUwCQImN5nQfnXNgaa8tKlu8Vu3BkgKg3gATPlVa5ciqg70LvgYl526se67b/ABNPWDxXWZtIg6DmQdm8jr7K826MXCLl5wJiz72u2wB6zTpwTERfe2TOVAM3zhOmnh2h6qij2WoMa+VCeflPPnVwCqnEk7Hr7yPD1+VSpfwuZSBmgZicojL3SdQYIA28K2mCVgGUOZGuqzvB3IipLyHKJJnXfeYETqYNWACoVVMtHhpzzGuX9eaTb1V+ACMzZlgSIyyOcaHxPKubVyZiZHLbNOzeJ5euryyD1bnfY/O8PMVSS3lLTr2W566ajal4tmfg1gLkrE6rpvJ8z7/ZVmh/BzIPIQNtR7d6ITXSfj0ebscNUTipiajeq0pXLYMg7EEH1iKScc97DM4lSp7RDTD5pUOPJoldDvrEU836ReKBbzsyNcIMShggFSCI+aNJNWKA8ZuZmVoUGNQeRmPZpVTh8m9bJIPbUaUX40BbtZNDcZsxEyVAnlvEx3UIwAHW2mGnxigju1/391Uen2WHUafrtVAKnw//AA/t/wA1RCkB7hi9v1GhvThiLDkbgKR9einCx2/UaH9OFHUtOxCz9eiPPbd0xmbXNIA7hsZ9uw/KnDg/GLKWksvbyqo9LUjaSxAE5ift3pYsWQri1Mq2o028R46UzYJSynq4GXQDXXshtwRGhAmCZk+dHa4lLbJiLThratDETKg+kpB1AjWD3TTvjMULVtnPIab6k6AaA7mvOOKWhausAIDoMw5ai52vai+/vr0jh09Vbzb5Fn6oqVFAXCZz4nKwJOWAAklkCmNDDHc6SByir3DsaG7GYMQisGkfGA6FwOQn7as9SnzVnvgef2k+2pVQCIA8NNqgRumOFW2xLo1xHuI9tc5VOtzqGD/JhlGWTAgsJlgKn6P8SC2Ia2rYZ57CgnqVYgKjIZOQhgB4bDKAS34zCJdQo4lTS1jOD3UcN27kMGzoVFzsqAikP2SqlQ3LXWCSSaqyr4AWktG4rWrbAohbMARqog6mDspkCB3CKPF+K9cA3VlrGXOi5M5xDTKAIYlOyxOvIH0dWhCPKszXWe2sqy2WnPLkjUZNjo2vpQdNav4Thl1mlQ1sE63GPxhEmQoHZRTCHTmDoJmgo9CLAfK4tqiWswlYId2bMxVoBKKSQJGhLjlJc2NcYTCLbUIogDQCpstREdQY61mQirZWuLsASaiEG7jSrAKJFo5nEfSLGe6c0es0jcS4c1m89saqpOUzuu6N61IPrr0jG2wx7cyLgObKBmGhHMypII8zsKEdIMHbcB7cHqwFI+gSch8gQyfyL31pSKLZmZ1qytgMJ5++at38OBtXCkoc28bjv8PPnPePOKqvbuXEHxTsh7gdD5jY13fzXA1y67dkJ6OzHYmSDscukDeieIwqOpa2ynQGRuNjr3evyoa4K9zbZlnQ/eD4igF2jrnBbT5ME6aZpMAVJcvK2oPqOhr1OxawnEcOcqgPlyuB2XXwkbj3V51xjgxtMysO0vP5y9/n30RNwHMti46iWuXrVtR35JuEe02/bTZwPFF74RBoCxc88o1UHuMsaq8N4WqW7dhvSWFb6Ny4OuuesILa/wApovwUgXMyhlQqF9EQSGMQZk+kTt66gYTUd1ZBH686s9XWmt1ELL2spKkZR7NSSR9seVcLeyntEqeZABnu3HLfSj+NwGbUaEc+Z0ga8qEYrDuukaSeQjYbTGgHdXKzHH1LOxDiry5fSLd22h5HQVCsjVtz69N9juTG3ODUiI/yVUeQj3k+dXMLw5mhm8/boQOY1E+upOszfVTcNtkKSdSfMfrWfVVs1IqRFYUrrHpkyImqO6KnK0PxD3BcAAlIE+x9vWEHr9lVQ49eKWmKntMQq+v74ml5sDCwxjLrAG38RjeJ7hRfpJeylCQSEFy555V299KlvCtcHWXCWZyYWeyo12BIAGhP5nUA9+zbzhkI+VmI9E9xB2kyZjurWCgXLaEf8xIP8w+6rfEMAAJEiNGB5fqRz2IIqvg0m9aKjsq6Cf5x6uf651XpGHT4j9fOquKt2P8Ah/186qwpAf4T6fqNDung+IfyH2miPCR2/Ua66QKDEgHnqJiA5BjnqKDzJuH4g5XFt1ZYGqsNRtOmu3vpiwHXRCo696kcx4MNTGgI3EA7ADiw2Jum8U6sC02oILNEAgzmGpmdtKttwvGgqmaySxIkKdCBmIPb00FVEWGwFy7dDXQ2WZaRqfDYctIAED3+hWrqnmJ7qREwGOLEBrGgUzlOUhyQsHrNZIPuqTgeMuC6yOyFkfIQqlcpG4MkzqBBH+0Q5cQyi27PmhQWORmRtBMBkIPvqThWHNu0quzM2pYszNqTJALEnKJgSdgK5a8Ap6waACZGh0G5PZGvKo7PFEJOhEd+nuPLXf2xUFq1iZXNlI2jXedta6+E6A5ddZE7ZdD561UwwbVDyC5dZHZj1idPYan6poG0nNOunaM6eX3VnrPU/XdqI00E+JEjTu/GuVxBhjA0nQHXQka6abVvqDM6RIPjI0/D2VrIZPo7ED1nmKvTrTYggagAhoOug0mZjatNioy6DtAGDuZI0HlNZ1BA2Wc2aOW0fnWuoMDUbAHTuM6d1Tp1Kt7tldPv5bj11zavEu6nYRHs199b6vtTp3+O0eyuEsZWLzvM92pB+6nTpc47h8pLWwT84ZWIIJAgx9vhyNDOH2QS6kDXNAOmZG1No90kkjuZAaJ9JrxVg4MRIiN9u6hd9CFFx7jayMxyKkieyDEnUEA1pou8UsG0Oyc1sy9t49JdoPcyyQRyIqm4kSNNNI2A/GmdsHdJCsiNYcCVIKmds6FV9OD6XokGCTpQFuHwpay4u2x3aOvg6bg+OoMaGqqmccnoOoWBA5IfuB057+6peoWPRifLb9fYar3cMH2idzJGvl7PdW7Ga2JXVeYOg9XdVHeAxr4e4LtrSNGHJl7iP1y9briWs3xaxOhhlyD5znRUPhOreANLtvCplF2+3VIeTftG8ETnPzthMzRXqbysWCotq0Pi0VSchUyCWYAyTqW2MbiKlHN22xdltyzAyx5s0XEZjGxZrhMn5oHIUd4BgzmzO5OUQqwVAnnB1nfXnvQLA22a3mS6MobUrrnbmWOUEE8p7x30zcAuDJA8/P11EW+LPfVQbCqzTqrd0GIMjnHqJqpc4hfEgYdmjmJAbQaxy7WbSToAdZ0Mk1qagCLxPEc8K245nYs6zqsaBUbfZ/DXYx10kD4ORtJJbSSoPydhmPj2TpRma5zVQFs49ypJw7W27EAgnQkA7DdNdPDTTWprGOZiA1sqMqkzm3OaQNNYhfripLnFBmUZHiTLAFssd4WSCe4wamTHo2imWgkLBBPtGg21OmooJClclKr2OKKfTBtnTeIM93PQ6GQKy9xiwFLdYrQJhTJ8NBrUFbii3QVFtwCzABSsjTtMxMgwFB9cd9WLtut2sRadlbMuYDRcwkZgDEd8RVTH42bRdADuCJkjwPdpNVQvpPhA9rXQwR6mUqfxj6NJuAvtbUWzGn0u/eDsVJJPLfnVy7xl2LxbuOEYqSCkSDB0Y7TpUD4t5g4dwTPyLMkc+eojfzpgocXvAKx5tG38u08oXeNzVHhpIeyp53V/zD9eujHwtSTOHfx7Fn39qp8Hh7V1lItlGV1IJUKdDMdkkFT2h4HWO+hvtr/hv186qYWi62v8P+vnVQ6ukUW4T+09RrfHjBT+NAfIkgj2Gt8J/aeo11xxJNv/ALiewFjVQs8EEXcb427be4r/APGma0e2J/fv/wCE0tcG/a4yOVm2Pex+w00AfGj/APYb/wDnNQVMIPi0P/Swf/kNAOGp/j8Z/wB77mb8KP4T9kn/AGsH/wCQ0AwBjH4wf9Ue9TRDfexDa5kY5ScpC+rMDMjzqkLJgFEeQZgrlTQECBJPP9TVXjXSM25CQBMSeZiYGo5QdxEjcmAKwPSm8+YhlAQSS+g3Agdrck6UUz2NAOxcJM5mjWZnWDtO3dFSoxCgi1cEHaGETMkAN4++lfAdIVgw3aJJ9MkHbfu7o/GmLh/SKwUAL67akT7TofVQWn4i1u2zlWAWScwM9+kmq/8Ab7Dexd3j0OebLHpb5iB50C6UdKLZtvbty5ywY1idNfGJj9RzYe5csYfLZZltsbuYXUm5D53B00OeDzOnOmA8ekDDexd9LL6A9IxC+nvqNPGorvSYqyqbN3M5IUZBJI3A7e4kaUOu426wL/BzBuLitLiRlUKo1jUHLvvrQzi+JfrLOJbDlIc3BLgyMykLCr2O1pLaywHIAAyr0icsVFi6WG65VnYHbrO5lPrFRp0ia4pK2bkCJOVdJnft6agj1UDxIvriWurbKXHIKjrkMM2TcZdUhIJ+kdRFT4nGXMuKY4fJnyq8XVBtsoMNGXWWMg89N5qIn4g3WxmtXwToIVNf6/D3VQxXDleSy4gwG1yIcoUwflaAHTwqxaxTMuFcWSVswinrh8Y0Aqp7PpSJiu72KKOc9khry4hB8YuXtPLbLllSI725zpVHOE4h1dy1Y+PJtrC2zY9IRpJnYb6QNKI2uLhzK2rhmCIt5hzGmpHI+yqT3sQcULotZTbtC1Eq5BJIQtt6ROwI5a1Ld4i63UxD4cqltWDEFVDXFlGOWTAWWAGp7R7tQxuJIFbNauEJoxNokrmEifGGEeY8KkOMEibFyARHxB1I7PMd/LvNUsA+RXc2rj2btts8kQVkKGGsAKkLtO3lW7rOFw9prd3NbuTJKzdJIukHXSSAZ8KCyeIgMim1dzEkKDZYzAkg+Q7++h+J4mLjsim58ekBFslgQJBKlT5+GlEDibxum6lh1bO665coOQSpWRmPZnMYMQJgCq/w258Js4hcMMrIEMFQXzzDDeATsJPiaAPY4bbUEL1+qhtLZjKdmkGI8aIYPHrbYoBdLoJK9U8gd8D1a+IqUYw22sWmsXNLL4dBKA3CWtqxIkxHVgDvk1Dwpb1u6Lhtu7szSAUhkWUKABo7JjTWMo0qAsnSYQsW7hzCVi1cOYb6QNeVbPSURPV3diZ6m7EDc+jsKGcI4k1s9Xas3Dbs3GYqSkpmLr1cz6IZh4goQd9OMYx+DdU9i6EQXlLfFggNJIktIAkTHpDzoDB6Rgb2ro2H7G9pOw9Dc1G3SJRIKXJEEjqr8iTpPY51U4nj3KuWsXkD9SAwySWVs0Ehu0GBA8INR8QxBujFWvg94G4bbsMqkoyhIBGYdkhAZ5SaC4ellkCTnCyRJt3gJEyJyRIg6eFErVk3fjQWQmIiDoB9IaDX7dqVxih8Fe09m+bZC3EfKpyd7lus7Slp100Zp3o30Z6Q2ntqrMAw3nTXYx36900BC7w9/wB8+sTITaZjaubXD2UAC60BSsQu5ETpEcto2qTiXFbaKTm15d58ADr7ooJe44wZSpLkTI0CxGkxrO23dQErnDrkQLoiP3a/b99bxWFixkMSFAkCO4aeEUFvdLmVirIoI5S55TyTu13oxheJrftsIhssxyIOxH69ehgFPo5OfGJyzWHA8SRPvWmByc250a+oPdpmA91BuBJ8Zi/+3ZPsZzTA1sl9v+bcHnNon9eVFVrV0yCDqxsz3mVjXvpV4GPjL87DE3wPbp6u0abcNa9A+GH98ilfhFv4zEiP/wAq9/nT8DQOdtf8P+u+h+WitpP8P+u+qOQ1YLHCh2/Uak41Mr+tclwD1zFccK9P1Gr+NwIubnT1+PcR3mqpBtrirTX2tIjddCnMTooUAEQfDY91W24zxAsrfB7QysXMFu0TbKerQ+4U1twcGZI1+if9VaPAl7x7D/qpqFROK44EzhLeXLbUJnYRkYsDMa77eFQ8Ks3uvuX7yZWu3A2USYjQAd+lOf8AYi9/21s8EGuu4jfkRBG3MVAnWcMHugl1a0rEXLZzE5h2WgAayQNZ5CtXuDWitx10uOeygy5VExrpAkCd6aLfRW0voqo8oH2LW7vRi2dwCPP8qDz7CcLnEWkvMotEqSykAZTqB4EkQTyp1bo9hTfZDZXqepVg0n087g9ufm5as3OiNhjLW1J8Wc+VaPQ2x+6Q+ZagHcI4PhGzI1vKzZ8lySBcUOwUiSRmygGOYMgRtLwfgNgm8t62kIwVCC6hh1aliJYyM5J8JjlV9OiNkai2n1nrZ6I2T/y1+s9AqcawhSzZZLaqzaEmQzHIraoxOSCGG9FejvCbF62TdshYVACWYFnC/GPvAGbaNPeAVTofZE/Fp9Z6w9DrP7tPrXPxoBfBeDWblp2uYYI6iACzasFliBm1XNtUt3gWH6vDnqgvWFOtPalQbZYmCTl7YVddpPnV7+59n5i/WuVr+5tj92ntf8ag0nR+x11xDaAtrbtsrSw7Ra5m7RMaBU05euh54dafBvftp1lxSyqwZzIW5lV4B5oA8eNEm6G2TvbQ+u5v3711/dC1M5Fn+K5/qoBPBcLZfOb6snVrbDQbkZmQMWaDI8AYA9dScW6OHqkay2bM4MjP+zgk6FjOkH1URHQ+yD6Cie4vHM7F45n2mtt0Ttn5I029Ix7XoKXE+EqLCX7CuQILoSxJQ7xHNT3cgfCphwSzcBNvrA1tyHS4zyYMEbyJAlWGh0qZuiqfN+3/AF1odErepy77zJ7/AKfifbRFKxwsNhLV/q361mtgrmu7NeVGIGaR2CTPLyoZ00waYe5aFtmIIMoWLEajLzB11037JimJuiNr5g9/3PWv7l2fmAazoXGvfo9FQXej1uMM3VPNx16xS1xsgNp3MSeyQ6prWLwCwbt7ttcZAITOZXQtrGp1+6pj0Ls/u1Prf/VW16G2QZCAeRuAewPAoiinA7ZTDXMjBrxTrEBcekmZmGsgqddTESPGuOIcBK4gJassbKoHuMWudrMxUqpn0oExHPXxJN0OtblFJiJJuH7WrkdDLP7tP6/9dFDekHRxwy2sIriVa47Frh9GIUaxJ9p9Vd4Ho6XsMA90YpBBJuNAeJA8F1y+qaIjobZGyL/X/rrP7n2/mj2t/roBuF4Ij4TrWF0MJBRmuFQFeCMmpEAHTkRUPFujGGTE2Ei6EIckiCDlAO47QPfptRf+5lvuP1n/APsrs9FQRGa5HLtv/wDZQB7vRrD3FuXcPdV1RWgB2MMFntPmI35ECkzDcLuuCyoHQEbkDUz2QCQZgEx4V6OeiCkFSbhU/JLsVPqLxWJ0QVVKLmAY5iJG+uo10MEjTegWrfAbcpcuXGZCMhIJBRo2bfQbd3Z2qThNu4kBxkjMEXSTGa4SYOogMJ2103pitdGSObnlqw+861GeiPbFwNdDDYq6CO/SO7TxmiFfC49bFzFNcS4Q4VFyLPooDrrtJNEbnS7D9YpW1iI6wu3xY7INpk0E66x76ZV4M3cR5FfxrH4KxB7M/U/Gilmz0tw0wVvhQLIDdUdShJMgHTlVDo42e5ffKyrdv3GQEEGHn37U4jgJ7v8AJ+NbXgrKZA15RlEbeeukbUE1hfiB5ffVXq6JLhytqCNQP1tVTLVgGISNjB8KmF9/nt7TWVlaV2uJufPPtrr4Vc+eaysqCT4Vc+ca6GKufOPurKyg2MVc+cfdXYxT/ONarKYjr4U/zj7q38Kf5xrKyg6GJf51b+Ev841lZUG/hL/ONdLiG76ysoN9c3ea7W+3fWVlEb69++uhfbvrKyoOuubvroX2rKygzrWrfWtWVlQd9a1b61qysqjXWtWdYayspgzrTXPWNW6ygwXGrZutWqygzrmrBeasrKozr2rRvt4VlZTBr4Q3hWHFN4VlZQaOLbuFa+Ft3CsrKYrRxjdwrXw1vmitVlMHFzFkgiBrVMisrKs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4" descr="https://encrypted-tbn2.gstatic.com/images?q=tbn:ANd9GcRv1rqdUVZhX6-9nSqN_Fht7vTjXhevOMw0pu9zTTzxiKcripO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1526" y="3391548"/>
            <a:ext cx="2403649" cy="103013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http://cdn2.bigcommerce.com/server2900/073ea/products/1889/images/25878/1_bill_payment__97477.1399911161.1280.1280.jpg?c=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05200" y="3366326"/>
            <a:ext cx="2526302" cy="1066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95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983" y="511630"/>
            <a:ext cx="7188988" cy="936170"/>
          </a:xfrm>
        </p:spPr>
        <p:txBody>
          <a:bodyPr/>
          <a:lstStyle/>
          <a:p>
            <a:r>
              <a:rPr lang="en-US" b="1" dirty="0">
                <a:latin typeface="Book Antiqua" panose="02040602050305030304" pitchFamily="18" charset="0"/>
              </a:rPr>
              <a:t>     Ad Valorem</a:t>
            </a:r>
            <a:br>
              <a:rPr lang="en-US" b="1" dirty="0">
                <a:latin typeface="Book Antiqua" panose="02040602050305030304" pitchFamily="18" charset="0"/>
              </a:rPr>
            </a:br>
            <a:r>
              <a:rPr lang="en-US" b="1" dirty="0">
                <a:latin typeface="Book Antiqua" panose="02040602050305030304" pitchFamily="18" charset="0"/>
              </a:rPr>
              <a:t>Non-Ad Valorem</a:t>
            </a:r>
          </a:p>
        </p:txBody>
      </p:sp>
      <p:sp>
        <p:nvSpPr>
          <p:cNvPr id="4" name="Text Placeholder 3"/>
          <p:cNvSpPr>
            <a:spLocks noGrp="1"/>
          </p:cNvSpPr>
          <p:nvPr>
            <p:ph type="body" idx="1"/>
          </p:nvPr>
        </p:nvSpPr>
        <p:spPr>
          <a:xfrm>
            <a:off x="869918" y="2489200"/>
            <a:ext cx="3239503" cy="759290"/>
          </a:xfrm>
          <a:solidFill>
            <a:schemeClr val="bg1">
              <a:lumMod val="75000"/>
            </a:schemeClr>
          </a:solidFill>
        </p:spPr>
        <p:txBody>
          <a:bodyPr anchor="ctr"/>
          <a:lstStyle/>
          <a:p>
            <a:pPr algn="ctr"/>
            <a:r>
              <a:rPr lang="en-US" b="1" spc="300" dirty="0">
                <a:solidFill>
                  <a:schemeClr val="tx1"/>
                </a:solidFill>
                <a:latin typeface="Book Antiqua" panose="02040602050305030304" pitchFamily="18" charset="0"/>
              </a:rPr>
              <a:t>Ad Valorem</a:t>
            </a:r>
            <a:r>
              <a:rPr lang="en-US" dirty="0"/>
              <a:t>	</a:t>
            </a:r>
          </a:p>
        </p:txBody>
      </p:sp>
      <p:sp>
        <p:nvSpPr>
          <p:cNvPr id="3" name="Content Placeholder 2"/>
          <p:cNvSpPr>
            <a:spLocks noGrp="1"/>
          </p:cNvSpPr>
          <p:nvPr>
            <p:ph sz="half" idx="2"/>
          </p:nvPr>
        </p:nvSpPr>
        <p:spPr>
          <a:xfrm>
            <a:off x="866440" y="3248490"/>
            <a:ext cx="3242981" cy="2771311"/>
          </a:xfrm>
        </p:spPr>
        <p:txBody>
          <a:bodyPr/>
          <a:lstStyle/>
          <a:p>
            <a:pPr marL="0" indent="0" algn="just">
              <a:buNone/>
            </a:pPr>
            <a:r>
              <a:rPr lang="en-US" dirty="0">
                <a:latin typeface="Bookman Old Style" panose="02050604050505020204" pitchFamily="18" charset="0"/>
              </a:rPr>
              <a:t>Based upon the assessed value of property.</a:t>
            </a:r>
          </a:p>
        </p:txBody>
      </p:sp>
      <p:sp>
        <p:nvSpPr>
          <p:cNvPr id="5" name="Text Placeholder 4"/>
          <p:cNvSpPr>
            <a:spLocks noGrp="1"/>
          </p:cNvSpPr>
          <p:nvPr>
            <p:ph type="body" sz="quarter" idx="3"/>
          </p:nvPr>
        </p:nvSpPr>
        <p:spPr>
          <a:xfrm>
            <a:off x="4640581" y="2489200"/>
            <a:ext cx="3825687" cy="756635"/>
          </a:xfrm>
          <a:solidFill>
            <a:schemeClr val="bg1">
              <a:lumMod val="75000"/>
            </a:schemeClr>
          </a:solidFill>
        </p:spPr>
        <p:txBody>
          <a:bodyPr anchor="ctr"/>
          <a:lstStyle/>
          <a:p>
            <a:pPr algn="ctr"/>
            <a:r>
              <a:rPr lang="en-US" b="1" i="1" dirty="0">
                <a:solidFill>
                  <a:schemeClr val="tx1"/>
                </a:solidFill>
                <a:latin typeface="Book Antiqua" panose="02040602050305030304" pitchFamily="18" charset="0"/>
              </a:rPr>
              <a:t>Non-Ad Valorem</a:t>
            </a:r>
          </a:p>
        </p:txBody>
      </p:sp>
      <p:sp>
        <p:nvSpPr>
          <p:cNvPr id="6" name="Content Placeholder 5"/>
          <p:cNvSpPr>
            <a:spLocks noGrp="1"/>
          </p:cNvSpPr>
          <p:nvPr>
            <p:ph sz="quarter" idx="4"/>
          </p:nvPr>
        </p:nvSpPr>
        <p:spPr>
          <a:xfrm>
            <a:off x="4640581" y="3245835"/>
            <a:ext cx="3825687" cy="2068443"/>
          </a:xfrm>
        </p:spPr>
        <p:txBody>
          <a:bodyPr/>
          <a:lstStyle/>
          <a:p>
            <a:pPr marL="0" indent="0" algn="just">
              <a:buNone/>
            </a:pPr>
            <a:r>
              <a:rPr lang="en-US" dirty="0">
                <a:latin typeface="Book Antiqua" panose="02040602050305030304" pitchFamily="18" charset="0"/>
              </a:rPr>
              <a:t>These assessments are calculated on a unit basis, rather than on value. They are based on an improvement or service to the property such as drainage, lighting, or paving.</a:t>
            </a:r>
          </a:p>
          <a:p>
            <a:pPr marL="0" indent="0">
              <a:buNone/>
            </a:pPr>
            <a:endParaRPr lang="en-US" dirty="0"/>
          </a:p>
          <a:p>
            <a:pPr marL="0" indent="0">
              <a:buNone/>
            </a:pPr>
            <a:endParaRPr lang="en-US" dirty="0"/>
          </a:p>
        </p:txBody>
      </p:sp>
      <p:pic>
        <p:nvPicPr>
          <p:cNvPr id="3074" name="Picture 2" descr="http://educatesquare.com/wp-content/uploads/2013/06/orig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983" y="3889446"/>
            <a:ext cx="3827863" cy="287089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hegwoodgroup.com/wp-content/uploads/2015/06/Tax-Assessment-Misconception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3420" y="613624"/>
            <a:ext cx="2166320" cy="13821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thechronicleherald.ca/sites/default/files/imagecache/ch_article_main_image/articles/cvk130608pav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9740" y="4807982"/>
            <a:ext cx="2150002" cy="12118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www.ci.ridgefield.wa.us/sites/default/files/imageattachments/publicworks/page/978/street-light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0581" y="5188648"/>
            <a:ext cx="2029159" cy="1358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83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368" y="523790"/>
            <a:ext cx="3467526" cy="6181809"/>
          </a:xfrm>
        </p:spPr>
        <p:txBody>
          <a:bodyPr anchor="t" anchorCtr="0"/>
          <a:lstStyle/>
          <a:p>
            <a:pPr algn="ctr"/>
            <a:r>
              <a:rPr lang="en-US" sz="4000" b="1" i="1" dirty="0">
                <a:latin typeface="Bookman Old Style" panose="02050604050505020204" pitchFamily="18" charset="0"/>
              </a:rPr>
              <a:t>Thank You </a:t>
            </a:r>
            <a:br>
              <a:rPr lang="en-US" sz="2000" b="1" i="1" dirty="0">
                <a:latin typeface="Book Antiqua" panose="02040602050305030304" pitchFamily="18" charset="0"/>
              </a:rPr>
            </a:br>
            <a:r>
              <a:rPr lang="en-US" sz="2000" dirty="0">
                <a:latin typeface="Bookman Old Style" panose="02050604050505020204" pitchFamily="18" charset="0"/>
              </a:rPr>
              <a:t>It has been my pleasure to speak to you today.</a:t>
            </a:r>
            <a:br>
              <a:rPr lang="en-US" sz="1000" dirty="0">
                <a:latin typeface="Bookman Old Style" panose="02050604050505020204" pitchFamily="18" charset="0"/>
              </a:rPr>
            </a:br>
            <a:br>
              <a:rPr lang="en-US" sz="2000" dirty="0">
                <a:latin typeface="Bookman Old Style" panose="02050604050505020204" pitchFamily="18" charset="0"/>
              </a:rPr>
            </a:br>
            <a:r>
              <a:rPr lang="en-US" sz="2000" dirty="0">
                <a:latin typeface="Bookman Old Style" panose="02050604050505020204" pitchFamily="18" charset="0"/>
              </a:rPr>
              <a:t>Please visit our website or our Facebook page. </a:t>
            </a:r>
            <a:br>
              <a:rPr lang="en-US" sz="2000" dirty="0">
                <a:latin typeface="Bookman Old Style" panose="02050604050505020204" pitchFamily="18" charset="0"/>
              </a:rPr>
            </a:br>
            <a:r>
              <a:rPr lang="en-US" sz="2000" dirty="0">
                <a:latin typeface="Bookman Old Style" panose="02050604050505020204" pitchFamily="18" charset="0"/>
              </a:rPr>
              <a:t>Both contain valuable information that should help you concerning the property appraiser’s office.</a:t>
            </a:r>
            <a:br>
              <a:rPr lang="en-US" sz="1000" dirty="0">
                <a:latin typeface="Bookman Old Style" panose="02050604050505020204" pitchFamily="18" charset="0"/>
              </a:rPr>
            </a:br>
            <a:br>
              <a:rPr lang="en-US" sz="2000" dirty="0">
                <a:latin typeface="Bookman Old Style" panose="02050604050505020204" pitchFamily="18" charset="0"/>
              </a:rPr>
            </a:br>
            <a:r>
              <a:rPr lang="en-US" sz="2000" dirty="0">
                <a:latin typeface="Bookman Old Style" panose="02050604050505020204" pitchFamily="18" charset="0"/>
              </a:rPr>
              <a:t>You may also contact our Customer Service Staff </a:t>
            </a:r>
            <a:br>
              <a:rPr lang="en-US" sz="2000" dirty="0">
                <a:latin typeface="Bookman Old Style" panose="02050604050505020204" pitchFamily="18" charset="0"/>
              </a:rPr>
            </a:br>
            <a:r>
              <a:rPr lang="en-US" sz="2000" dirty="0">
                <a:latin typeface="Bookman Old Style" panose="02050604050505020204" pitchFamily="18" charset="0"/>
              </a:rPr>
              <a:t>at either office location:</a:t>
            </a:r>
            <a:br>
              <a:rPr lang="en-US" sz="2000" dirty="0">
                <a:latin typeface="Bookman Old Style" panose="02050604050505020204" pitchFamily="18" charset="0"/>
              </a:rPr>
            </a:br>
            <a:br>
              <a:rPr lang="en-US" sz="2000" dirty="0">
                <a:latin typeface="Bookman Old Style" panose="02050604050505020204" pitchFamily="18" charset="0"/>
              </a:rPr>
            </a:br>
            <a:r>
              <a:rPr lang="en-US" sz="1800" b="1" dirty="0">
                <a:latin typeface="Book Antiqua" panose="02040602050305030304" pitchFamily="18" charset="0"/>
              </a:rPr>
              <a:t>Inverness – 352-341-6600</a:t>
            </a:r>
            <a:br>
              <a:rPr lang="en-US" sz="1800" b="1" dirty="0">
                <a:latin typeface="Book Antiqua" panose="02040602050305030304" pitchFamily="18" charset="0"/>
              </a:rPr>
            </a:br>
            <a:r>
              <a:rPr lang="en-US" sz="1800" b="1" dirty="0">
                <a:latin typeface="Book Antiqua" panose="02040602050305030304" pitchFamily="18" charset="0"/>
              </a:rPr>
              <a:t>Crystal River – 352-564-7130</a:t>
            </a:r>
            <a:br>
              <a:rPr lang="en-US" dirty="0"/>
            </a:br>
            <a:br>
              <a:rPr lang="en-US" dirty="0"/>
            </a:br>
            <a:endParaRPr lang="en-US" dirty="0"/>
          </a:p>
        </p:txBody>
      </p:sp>
      <p:pic>
        <p:nvPicPr>
          <p:cNvPr id="5" name="Picture 4"/>
          <p:cNvPicPr>
            <a:picLocks noChangeAspect="1"/>
          </p:cNvPicPr>
          <p:nvPr/>
        </p:nvPicPr>
        <p:blipFill>
          <a:blip r:embed="rId2"/>
          <a:stretch>
            <a:fillRect/>
          </a:stretch>
        </p:blipFill>
        <p:spPr>
          <a:xfrm>
            <a:off x="4005410" y="4216176"/>
            <a:ext cx="4837374" cy="2254474"/>
          </a:xfrm>
          <a:prstGeom prst="rect">
            <a:avLst/>
          </a:prstGeom>
        </p:spPr>
      </p:pic>
      <p:pic>
        <p:nvPicPr>
          <p:cNvPr id="6" name="Picture 5"/>
          <p:cNvPicPr>
            <a:picLocks noChangeAspect="1"/>
          </p:cNvPicPr>
          <p:nvPr/>
        </p:nvPicPr>
        <p:blipFill rotWithShape="1">
          <a:blip r:embed="rId3"/>
          <a:srcRect r="7490"/>
          <a:stretch/>
        </p:blipFill>
        <p:spPr>
          <a:xfrm>
            <a:off x="3994652" y="872866"/>
            <a:ext cx="4848132" cy="3039341"/>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795101870"/>
              </p:ext>
            </p:extLst>
          </p:nvPr>
        </p:nvGraphicFramePr>
        <p:xfrm>
          <a:off x="3983894" y="515134"/>
          <a:ext cx="4858890" cy="370840"/>
        </p:xfrm>
        <a:graphic>
          <a:graphicData uri="http://schemas.openxmlformats.org/drawingml/2006/table">
            <a:tbl>
              <a:tblPr firstRow="1" bandRow="1">
                <a:tableStyleId>{5C22544A-7EE6-4342-B048-85BDC9FD1C3A}</a:tableStyleId>
              </a:tblPr>
              <a:tblGrid>
                <a:gridCol w="4858890">
                  <a:extLst>
                    <a:ext uri="{9D8B030D-6E8A-4147-A177-3AD203B41FA5}">
                      <a16:colId xmlns:a16="http://schemas.microsoft.com/office/drawing/2014/main" val="2509889105"/>
                    </a:ext>
                  </a:extLst>
                </a:gridCol>
              </a:tblGrid>
              <a:tr h="370840">
                <a:tc>
                  <a:txBody>
                    <a:bodyPr/>
                    <a:lstStyle/>
                    <a:p>
                      <a:pPr algn="ctr"/>
                      <a:r>
                        <a:rPr lang="en-US" b="1" i="1" spc="300" dirty="0">
                          <a:solidFill>
                            <a:schemeClr val="bg1"/>
                          </a:solidFill>
                          <a:hlinkClick r:id="rId4"/>
                        </a:rPr>
                        <a:t>www.citruspa.org</a:t>
                      </a:r>
                      <a:r>
                        <a:rPr lang="en-US" b="1" i="1" spc="300" dirty="0">
                          <a:solidFill>
                            <a:schemeClr val="bg1"/>
                          </a:solidFill>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271039137"/>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198189408"/>
              </p:ext>
            </p:extLst>
          </p:nvPr>
        </p:nvGraphicFramePr>
        <p:xfrm>
          <a:off x="4005410" y="3921848"/>
          <a:ext cx="4837374" cy="370840"/>
        </p:xfrm>
        <a:graphic>
          <a:graphicData uri="http://schemas.openxmlformats.org/drawingml/2006/table">
            <a:tbl>
              <a:tblPr firstRow="1" bandRow="1">
                <a:tableStyleId>{5C22544A-7EE6-4342-B048-85BDC9FD1C3A}</a:tableStyleId>
              </a:tblPr>
              <a:tblGrid>
                <a:gridCol w="4837374">
                  <a:extLst>
                    <a:ext uri="{9D8B030D-6E8A-4147-A177-3AD203B41FA5}">
                      <a16:colId xmlns:a16="http://schemas.microsoft.com/office/drawing/2014/main" val="667436102"/>
                    </a:ext>
                  </a:extLst>
                </a:gridCol>
              </a:tblGrid>
              <a:tr h="370840">
                <a:tc>
                  <a:txBody>
                    <a:bodyPr/>
                    <a:lstStyle/>
                    <a:p>
                      <a:pPr algn="ctr"/>
                      <a:r>
                        <a:rPr lang="en-US" b="1" i="1" spc="300" dirty="0">
                          <a:solidFill>
                            <a:schemeClr val="bg1"/>
                          </a:solidFill>
                          <a:hlinkClick r:id="rId5"/>
                        </a:rPr>
                        <a:t>www.facebook.com/2015ccpa/</a:t>
                      </a:r>
                      <a:r>
                        <a:rPr lang="en-US" b="1" i="1" spc="300" dirty="0">
                          <a:solidFill>
                            <a:schemeClr val="bg1"/>
                          </a:solidFill>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401552683"/>
                  </a:ext>
                </a:extLst>
              </a:tr>
            </a:tbl>
          </a:graphicData>
        </a:graphic>
      </p:graphicFrame>
    </p:spTree>
    <p:extLst>
      <p:ext uri="{BB962C8B-B14F-4D97-AF65-F5344CB8AC3E}">
        <p14:creationId xmlns:p14="http://schemas.microsoft.com/office/powerpoint/2010/main" val="171859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46099"/>
            <a:ext cx="7217229" cy="709865"/>
          </a:xfrm>
        </p:spPr>
        <p:txBody>
          <a:bodyPr/>
          <a:lstStyle/>
          <a:p>
            <a:r>
              <a:rPr lang="en-US" b="1" dirty="0">
                <a:latin typeface="Book Antiqua" panose="02040602050305030304" pitchFamily="18" charset="0"/>
              </a:rPr>
              <a:t>What is </a:t>
            </a:r>
            <a:r>
              <a:rPr lang="en-US" b="1" spc="300" dirty="0">
                <a:latin typeface="Book Antiqua" panose="02040602050305030304" pitchFamily="18" charset="0"/>
              </a:rPr>
              <a:t>TRIM?</a:t>
            </a:r>
          </a:p>
        </p:txBody>
      </p:sp>
      <p:sp>
        <p:nvSpPr>
          <p:cNvPr id="3" name="Content Placeholder 2"/>
          <p:cNvSpPr>
            <a:spLocks noGrp="1"/>
          </p:cNvSpPr>
          <p:nvPr>
            <p:ph idx="4294967295"/>
          </p:nvPr>
        </p:nvSpPr>
        <p:spPr>
          <a:xfrm>
            <a:off x="533400" y="2494189"/>
            <a:ext cx="8110538" cy="3895725"/>
          </a:xfrm>
        </p:spPr>
        <p:txBody>
          <a:bodyPr>
            <a:noAutofit/>
          </a:bodyPr>
          <a:lstStyle/>
          <a:p>
            <a:pPr algn="just"/>
            <a:r>
              <a:rPr lang="en-US" dirty="0">
                <a:latin typeface="Book Antiqua" panose="02040602050305030304" pitchFamily="18" charset="0"/>
              </a:rPr>
              <a:t>This law is designed to inform taxpayers which governmental entity is responsible for the taxes levied and the amount of tax liability owed to each taxing entity. The Notice of Proposed Property Taxes is known as the TRIM Notice</a:t>
            </a:r>
          </a:p>
          <a:p>
            <a:pPr marL="0" indent="0" algn="just">
              <a:buNone/>
            </a:pPr>
            <a:endParaRPr lang="en-US" dirty="0">
              <a:latin typeface="Book Antiqua" panose="02040602050305030304" pitchFamily="18" charset="0"/>
            </a:endParaRPr>
          </a:p>
          <a:p>
            <a:pPr algn="just"/>
            <a:r>
              <a:rPr lang="en-US" dirty="0">
                <a:latin typeface="Book Antiqua" panose="02040602050305030304" pitchFamily="18" charset="0"/>
              </a:rPr>
              <a:t>TRIM establishes the statutory requirements that all taxing authorities levying a millage must follow, including all notices and budget hearing requirements. Taxing authorities establish the millage to be levied against the parcel of land shown on the TRIM notice at the budget hearings. The millage and budget hearings are the best opportunity for taxpayers to provide input into the budgets established by taxing authorities, and the procedures are monitored by the department to ensure compliance with the law. </a:t>
            </a:r>
          </a:p>
        </p:txBody>
      </p:sp>
      <p:pic>
        <p:nvPicPr>
          <p:cNvPr id="2050" name="Picture 2" descr="http://www.nedba.com.au/notic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0042" y="1047620"/>
            <a:ext cx="3570763" cy="827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33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4" y="524328"/>
            <a:ext cx="7206343" cy="709865"/>
          </a:xfrm>
        </p:spPr>
        <p:txBody>
          <a:bodyPr/>
          <a:lstStyle/>
          <a:p>
            <a:r>
              <a:rPr lang="en-US" b="1" spc="300" dirty="0">
                <a:latin typeface="Book Antiqua" panose="02040602050305030304" pitchFamily="18" charset="0"/>
              </a:rPr>
              <a:t>TRIM</a:t>
            </a:r>
            <a:r>
              <a:rPr lang="en-US" b="1" dirty="0">
                <a:latin typeface="Book Antiqua" panose="02040602050305030304" pitchFamily="18" charset="0"/>
              </a:rPr>
              <a:t> </a:t>
            </a:r>
            <a:r>
              <a:rPr lang="en-US" b="1" dirty="0" err="1">
                <a:latin typeface="Book Antiqua" panose="02040602050305030304" pitchFamily="18" charset="0"/>
              </a:rPr>
              <a:t>con’t</a:t>
            </a:r>
            <a:endParaRPr lang="en-US" b="1" dirty="0">
              <a:latin typeface="Book Antiqua" panose="02040602050305030304" pitchFamily="18" charset="0"/>
            </a:endParaRPr>
          </a:p>
        </p:txBody>
      </p:sp>
      <p:sp>
        <p:nvSpPr>
          <p:cNvPr id="3" name="Content Placeholder 2"/>
          <p:cNvSpPr>
            <a:spLocks noGrp="1"/>
          </p:cNvSpPr>
          <p:nvPr>
            <p:ph idx="4294967295"/>
          </p:nvPr>
        </p:nvSpPr>
        <p:spPr>
          <a:xfrm>
            <a:off x="217715" y="2243138"/>
            <a:ext cx="8730342" cy="4353605"/>
          </a:xfrm>
        </p:spPr>
        <p:txBody>
          <a:bodyPr>
            <a:noAutofit/>
          </a:bodyPr>
          <a:lstStyle/>
          <a:p>
            <a:pPr algn="just"/>
            <a:r>
              <a:rPr lang="en-US" sz="1600" dirty="0">
                <a:latin typeface="Book Antiqua" panose="02040602050305030304" pitchFamily="18" charset="0"/>
              </a:rPr>
              <a:t>The Notice of Proposed Property Taxes (TRIM Notice) enables the taxpayer to compare the prior year assessed value and taxes with the present year assessed value and proposed taxes, and the amount of taxes if there is no budget change for the upcoming year. </a:t>
            </a:r>
          </a:p>
          <a:p>
            <a:pPr algn="just"/>
            <a:r>
              <a:rPr lang="en-US" sz="1600" dirty="0">
                <a:latin typeface="Book Antiqua" panose="02040602050305030304" pitchFamily="18" charset="0"/>
              </a:rPr>
              <a:t>The notice lists the date, time, and location of all budget hearings at which the taxing authorities will hear from the public. </a:t>
            </a:r>
          </a:p>
          <a:p>
            <a:pPr algn="just"/>
            <a:r>
              <a:rPr lang="en-US" sz="1600" dirty="0">
                <a:latin typeface="Book Antiqua" panose="02040602050305030304" pitchFamily="18" charset="0"/>
              </a:rPr>
              <a:t>The notice also shows the deadline for filing a petition to protest the assessment and any denial of exemption.</a:t>
            </a:r>
          </a:p>
          <a:p>
            <a:pPr algn="just"/>
            <a:r>
              <a:rPr lang="en-US" sz="1600" dirty="0">
                <a:latin typeface="Book Antiqua" panose="02040602050305030304" pitchFamily="18" charset="0"/>
              </a:rPr>
              <a:t>Rolled back rate is defined as that millage rate which provides the same property tax revenue for each taxing authority as was levied during the previous year (exclusive of New Construction, Additions, Rehabilitative Improvements Increasing Assessed Value by at least 100%, Annexations, Deletions). </a:t>
            </a:r>
          </a:p>
          <a:p>
            <a:pPr algn="just"/>
            <a:r>
              <a:rPr lang="en-US" sz="1600" dirty="0">
                <a:latin typeface="Book Antiqua" panose="02040602050305030304" pitchFamily="18" charset="0"/>
              </a:rPr>
              <a:t>Non compliance by the taxing authority could result in the loss of revenue sharing funds.</a:t>
            </a:r>
          </a:p>
          <a:p>
            <a:pPr marL="0" indent="0" algn="just">
              <a:buNone/>
            </a:pPr>
            <a:endParaRPr lang="en-US" dirty="0">
              <a:latin typeface="Book Antiqua" panose="02040602050305030304" pitchFamily="18" charset="0"/>
            </a:endParaRPr>
          </a:p>
        </p:txBody>
      </p:sp>
      <p:pic>
        <p:nvPicPr>
          <p:cNvPr id="4" name="Picture 2" descr="http://www.nedba.com.au/notic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2315" y="1047620"/>
            <a:ext cx="3570763" cy="827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461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6716" y="2399822"/>
            <a:ext cx="4578811" cy="3452163"/>
          </a:xfrm>
          <a:prstGeom prst="rect">
            <a:avLst/>
          </a:prstGeom>
        </p:spPr>
      </p:pic>
      <p:sp>
        <p:nvSpPr>
          <p:cNvPr id="2" name="Title 1"/>
          <p:cNvSpPr>
            <a:spLocks noGrp="1"/>
          </p:cNvSpPr>
          <p:nvPr>
            <p:ph type="title"/>
          </p:nvPr>
        </p:nvSpPr>
        <p:spPr>
          <a:xfrm>
            <a:off x="511629" y="526795"/>
            <a:ext cx="7238999" cy="709865"/>
          </a:xfrm>
        </p:spPr>
        <p:txBody>
          <a:bodyPr/>
          <a:lstStyle/>
          <a:p>
            <a:r>
              <a:rPr lang="en-US" b="1" spc="300" dirty="0">
                <a:latin typeface="Book Antiqua" panose="02040602050305030304" pitchFamily="18" charset="0"/>
              </a:rPr>
              <a:t>TRIM</a:t>
            </a:r>
            <a:r>
              <a:rPr lang="en-US" b="1" dirty="0">
                <a:latin typeface="Book Antiqua" panose="02040602050305030304" pitchFamily="18" charset="0"/>
              </a:rPr>
              <a:t> Timetable</a:t>
            </a:r>
          </a:p>
        </p:txBody>
      </p:sp>
      <p:sp>
        <p:nvSpPr>
          <p:cNvPr id="3" name="Content Placeholder 2"/>
          <p:cNvSpPr>
            <a:spLocks noGrp="1"/>
          </p:cNvSpPr>
          <p:nvPr>
            <p:ph idx="1"/>
          </p:nvPr>
        </p:nvSpPr>
        <p:spPr>
          <a:xfrm>
            <a:off x="511629" y="2399822"/>
            <a:ext cx="3592286" cy="3452163"/>
          </a:xfrm>
        </p:spPr>
        <p:txBody>
          <a:bodyPr>
            <a:noAutofit/>
          </a:bodyPr>
          <a:lstStyle/>
          <a:p>
            <a:pPr marL="0" indent="0" algn="just">
              <a:buNone/>
            </a:pPr>
            <a:r>
              <a:rPr lang="en-US" sz="2000" dirty="0">
                <a:solidFill>
                  <a:srgbClr val="7030A0"/>
                </a:solidFill>
                <a:latin typeface="Book Antiqua" panose="02040602050305030304" pitchFamily="18" charset="0"/>
              </a:rPr>
              <a:t>The first day of the </a:t>
            </a:r>
            <a:r>
              <a:rPr lang="en-US" sz="2000" spc="225" dirty="0">
                <a:solidFill>
                  <a:srgbClr val="7030A0"/>
                </a:solidFill>
                <a:latin typeface="Book Antiqua" panose="02040602050305030304" pitchFamily="18" charset="0"/>
              </a:rPr>
              <a:t>TRIM</a:t>
            </a:r>
            <a:r>
              <a:rPr lang="en-US" sz="2000" dirty="0">
                <a:solidFill>
                  <a:srgbClr val="7030A0"/>
                </a:solidFill>
                <a:latin typeface="Book Antiqua" panose="02040602050305030304" pitchFamily="18" charset="0"/>
              </a:rPr>
              <a:t> process is July 1, or the date of certification of taxable value, </a:t>
            </a:r>
            <a:r>
              <a:rPr lang="en-US" sz="2000" i="1" spc="300" dirty="0">
                <a:solidFill>
                  <a:srgbClr val="7030A0"/>
                </a:solidFill>
                <a:latin typeface="Book Antiqua" panose="02040602050305030304" pitchFamily="18" charset="0"/>
              </a:rPr>
              <a:t>whichever</a:t>
            </a:r>
            <a:r>
              <a:rPr lang="en-US" sz="2000" i="1" dirty="0">
                <a:solidFill>
                  <a:srgbClr val="7030A0"/>
                </a:solidFill>
                <a:latin typeface="Book Antiqua" panose="02040602050305030304" pitchFamily="18" charset="0"/>
              </a:rPr>
              <a:t> is </a:t>
            </a:r>
            <a:r>
              <a:rPr lang="en-US" sz="2000" b="1" i="1" dirty="0">
                <a:solidFill>
                  <a:srgbClr val="7030A0"/>
                </a:solidFill>
                <a:latin typeface="Book Antiqua" panose="02040602050305030304" pitchFamily="18" charset="0"/>
              </a:rPr>
              <a:t>LATER.</a:t>
            </a:r>
          </a:p>
          <a:p>
            <a:pPr marL="0" indent="0" algn="just">
              <a:buNone/>
            </a:pPr>
            <a:r>
              <a:rPr lang="en-US" sz="2000" dirty="0">
                <a:solidFill>
                  <a:srgbClr val="7030A0"/>
                </a:solidFill>
                <a:latin typeface="Book Antiqua" panose="02040602050305030304" pitchFamily="18" charset="0"/>
              </a:rPr>
              <a:t>The property appraiser certifies the taxable value on form DR-420, Certification of Taxable Value, and delivers it to each taxing authority within his/her district.</a:t>
            </a:r>
          </a:p>
        </p:txBody>
      </p:sp>
      <p:sp>
        <p:nvSpPr>
          <p:cNvPr id="7" name="Oval 6"/>
          <p:cNvSpPr/>
          <p:nvPr/>
        </p:nvSpPr>
        <p:spPr>
          <a:xfrm>
            <a:off x="7248297" y="2819455"/>
            <a:ext cx="883329" cy="838144"/>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Left Arrow Callout 8"/>
          <p:cNvSpPr/>
          <p:nvPr/>
        </p:nvSpPr>
        <p:spPr>
          <a:xfrm rot="19388249" flipH="1">
            <a:off x="5997154" y="3303723"/>
            <a:ext cx="1194482" cy="899313"/>
          </a:xfrm>
          <a:prstGeom prst="leftArrowCallo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t>DAY 1</a:t>
            </a:r>
          </a:p>
        </p:txBody>
      </p:sp>
      <p:sp>
        <p:nvSpPr>
          <p:cNvPr id="10" name="Rectangle 9"/>
          <p:cNvSpPr/>
          <p:nvPr/>
        </p:nvSpPr>
        <p:spPr>
          <a:xfrm>
            <a:off x="511630" y="1243015"/>
            <a:ext cx="8142514" cy="623248"/>
          </a:xfrm>
          <a:prstGeom prst="rect">
            <a:avLst/>
          </a:prstGeom>
          <a:noFill/>
        </p:spPr>
        <p:txBody>
          <a:bodyPr wrap="square" lIns="68580" tIns="34290" rIns="68580" bIns="34290">
            <a:spAutoFit/>
          </a:bodyPr>
          <a:lstStyle/>
          <a:p>
            <a:pPr algn="ctr"/>
            <a:r>
              <a:rPr lang="en-US" sz="3600" b="1" spc="300" dirty="0">
                <a:ln w="0"/>
                <a:solidFill>
                  <a:schemeClr val="bg1"/>
                </a:solidFill>
                <a:effectLst>
                  <a:outerShdw blurRad="38100" dist="25400" dir="5400000" algn="ctr" rotWithShape="0">
                    <a:srgbClr val="6E747A">
                      <a:alpha val="43000"/>
                    </a:srgbClr>
                  </a:outerShdw>
                </a:effectLst>
                <a:latin typeface="Book Antiqua" panose="02040602050305030304" pitchFamily="18" charset="0"/>
              </a:rPr>
              <a:t>July 1, 2016</a:t>
            </a:r>
          </a:p>
        </p:txBody>
      </p:sp>
      <p:pic>
        <p:nvPicPr>
          <p:cNvPr id="1026" name="Picture 2" descr="http://www.pendulo-studios.com/images/portal%20day%20one/logo-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9798" y="5630636"/>
            <a:ext cx="2933089" cy="1153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35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7442" y="2822564"/>
            <a:ext cx="4369285" cy="3302930"/>
          </a:xfrm>
          <a:prstGeom prst="rect">
            <a:avLst/>
          </a:prstGeom>
        </p:spPr>
      </p:pic>
      <p:sp>
        <p:nvSpPr>
          <p:cNvPr id="2" name="Title 1"/>
          <p:cNvSpPr>
            <a:spLocks noGrp="1"/>
          </p:cNvSpPr>
          <p:nvPr>
            <p:ph type="title"/>
          </p:nvPr>
        </p:nvSpPr>
        <p:spPr>
          <a:xfrm>
            <a:off x="522513" y="530911"/>
            <a:ext cx="7238999" cy="709865"/>
          </a:xfrm>
        </p:spPr>
        <p:txBody>
          <a:bodyPr/>
          <a:lstStyle/>
          <a:p>
            <a:r>
              <a:rPr lang="en-US" b="1" spc="300" dirty="0">
                <a:latin typeface="Book Antiqua" panose="02040602050305030304" pitchFamily="18" charset="0"/>
              </a:rPr>
              <a:t>TRIM</a:t>
            </a:r>
            <a:r>
              <a:rPr lang="en-US" b="1" dirty="0">
                <a:latin typeface="Book Antiqua" panose="02040602050305030304" pitchFamily="18" charset="0"/>
              </a:rPr>
              <a:t> Timetable</a:t>
            </a:r>
          </a:p>
        </p:txBody>
      </p:sp>
      <p:sp>
        <p:nvSpPr>
          <p:cNvPr id="3" name="Content Placeholder 2"/>
          <p:cNvSpPr>
            <a:spLocks noGrp="1"/>
          </p:cNvSpPr>
          <p:nvPr>
            <p:ph idx="1"/>
          </p:nvPr>
        </p:nvSpPr>
        <p:spPr>
          <a:xfrm>
            <a:off x="517008" y="2302331"/>
            <a:ext cx="3931092" cy="4392386"/>
          </a:xfrm>
        </p:spPr>
        <p:txBody>
          <a:bodyPr>
            <a:noAutofit/>
          </a:bodyPr>
          <a:lstStyle/>
          <a:p>
            <a:pPr marL="0" indent="0" algn="just">
              <a:buNone/>
            </a:pPr>
            <a:r>
              <a:rPr lang="en-US" dirty="0">
                <a:solidFill>
                  <a:srgbClr val="7030A0"/>
                </a:solidFill>
                <a:latin typeface="Book Antiqua" panose="02040602050305030304" pitchFamily="18" charset="0"/>
              </a:rPr>
              <a:t>Within 35 days of certification of value, each taxing authority certifies the completed DR-420, DR-420MMP, and any additional forms and returns them to the property appraiser. The taxing authority informs the property appraiser of the following:</a:t>
            </a:r>
          </a:p>
          <a:p>
            <a:pPr algn="just"/>
            <a:r>
              <a:rPr lang="en-US" dirty="0">
                <a:solidFill>
                  <a:srgbClr val="7030A0"/>
                </a:solidFill>
                <a:latin typeface="Book Antiqua" panose="02040602050305030304" pitchFamily="18" charset="0"/>
              </a:rPr>
              <a:t>Prior year millage rate</a:t>
            </a:r>
          </a:p>
          <a:p>
            <a:pPr algn="just"/>
            <a:r>
              <a:rPr lang="en-US" dirty="0">
                <a:solidFill>
                  <a:srgbClr val="7030A0"/>
                </a:solidFill>
                <a:latin typeface="Book Antiqua" panose="02040602050305030304" pitchFamily="18" charset="0"/>
              </a:rPr>
              <a:t>Current year prosed millage rate</a:t>
            </a:r>
          </a:p>
          <a:p>
            <a:pPr algn="just"/>
            <a:r>
              <a:rPr lang="en-US" dirty="0">
                <a:solidFill>
                  <a:srgbClr val="7030A0"/>
                </a:solidFill>
                <a:latin typeface="Book Antiqua" panose="02040602050305030304" pitchFamily="18" charset="0"/>
              </a:rPr>
              <a:t>Current year rolled-back rate</a:t>
            </a:r>
          </a:p>
          <a:p>
            <a:pPr algn="just"/>
            <a:r>
              <a:rPr lang="en-US" dirty="0">
                <a:solidFill>
                  <a:srgbClr val="7030A0"/>
                </a:solidFill>
                <a:latin typeface="Book Antiqua" panose="02040602050305030304" pitchFamily="18" charset="0"/>
              </a:rPr>
              <a:t>The date, time and meeting place of the Tentative Budget Hearing</a:t>
            </a:r>
          </a:p>
        </p:txBody>
      </p:sp>
      <p:sp>
        <p:nvSpPr>
          <p:cNvPr id="7" name="Oval 6"/>
          <p:cNvSpPr/>
          <p:nvPr/>
        </p:nvSpPr>
        <p:spPr>
          <a:xfrm>
            <a:off x="6906987" y="3249386"/>
            <a:ext cx="844576" cy="818031"/>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Left Arrow Callout 8"/>
          <p:cNvSpPr/>
          <p:nvPr/>
        </p:nvSpPr>
        <p:spPr>
          <a:xfrm rot="19591307" flipH="1">
            <a:off x="5967683" y="3911309"/>
            <a:ext cx="1193658" cy="908729"/>
          </a:xfrm>
          <a:prstGeom prst="leftArrowCallo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t>DAY 35</a:t>
            </a:r>
          </a:p>
        </p:txBody>
      </p:sp>
      <p:sp>
        <p:nvSpPr>
          <p:cNvPr id="10" name="Rectangle 9"/>
          <p:cNvSpPr/>
          <p:nvPr/>
        </p:nvSpPr>
        <p:spPr>
          <a:xfrm>
            <a:off x="522513" y="1238984"/>
            <a:ext cx="8109858" cy="623248"/>
          </a:xfrm>
          <a:prstGeom prst="rect">
            <a:avLst/>
          </a:prstGeom>
          <a:noFill/>
        </p:spPr>
        <p:txBody>
          <a:bodyPr wrap="square" lIns="68580" tIns="34290" rIns="68580" bIns="34290">
            <a:spAutoFit/>
          </a:bodyPr>
          <a:lstStyle/>
          <a:p>
            <a:pPr algn="ctr"/>
            <a:r>
              <a:rPr lang="en-US" sz="3600" b="1" dirty="0">
                <a:ln w="0"/>
                <a:solidFill>
                  <a:schemeClr val="bg1"/>
                </a:solidFill>
                <a:effectLst>
                  <a:outerShdw blurRad="38100" dist="25400" dir="5400000" algn="ctr" rotWithShape="0">
                    <a:srgbClr val="6E747A">
                      <a:alpha val="43000"/>
                    </a:srgbClr>
                  </a:outerShdw>
                </a:effectLst>
                <a:latin typeface="Book Antiqua" panose="02040602050305030304" pitchFamily="18" charset="0"/>
              </a:rPr>
              <a:t>Day 35 = August 4</a:t>
            </a:r>
          </a:p>
        </p:txBody>
      </p:sp>
    </p:spTree>
    <p:extLst>
      <p:ext uri="{BB962C8B-B14F-4D97-AF65-F5344CB8AC3E}">
        <p14:creationId xmlns:p14="http://schemas.microsoft.com/office/powerpoint/2010/main" val="889294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19011"/>
            <a:ext cx="7217229" cy="709865"/>
          </a:xfrm>
        </p:spPr>
        <p:txBody>
          <a:bodyPr/>
          <a:lstStyle/>
          <a:p>
            <a:r>
              <a:rPr lang="en-US" b="1" spc="300" dirty="0">
                <a:latin typeface="Book Antiqua" panose="02040602050305030304" pitchFamily="18" charset="0"/>
              </a:rPr>
              <a:t>TRIM</a:t>
            </a:r>
            <a:r>
              <a:rPr lang="en-US" b="1" dirty="0">
                <a:latin typeface="Book Antiqua" panose="02040602050305030304" pitchFamily="18" charset="0"/>
              </a:rPr>
              <a:t> Timetable</a:t>
            </a:r>
          </a:p>
        </p:txBody>
      </p:sp>
      <p:sp>
        <p:nvSpPr>
          <p:cNvPr id="3" name="Content Placeholder 2"/>
          <p:cNvSpPr>
            <a:spLocks noGrp="1"/>
          </p:cNvSpPr>
          <p:nvPr>
            <p:ph idx="1"/>
          </p:nvPr>
        </p:nvSpPr>
        <p:spPr>
          <a:xfrm>
            <a:off x="685801" y="2475266"/>
            <a:ext cx="7869836" cy="3513632"/>
          </a:xfrm>
        </p:spPr>
        <p:txBody>
          <a:bodyPr>
            <a:noAutofit/>
          </a:bodyPr>
          <a:lstStyle/>
          <a:p>
            <a:pPr marL="0" indent="0" algn="just">
              <a:buNone/>
            </a:pPr>
            <a:r>
              <a:rPr lang="en-US" sz="2400" dirty="0">
                <a:solidFill>
                  <a:srgbClr val="7030A0"/>
                </a:solidFill>
                <a:latin typeface="Book Antiqua" panose="02040602050305030304" pitchFamily="18" charset="0"/>
              </a:rPr>
              <a:t>If a taxing authority </a:t>
            </a:r>
            <a:r>
              <a:rPr lang="en-US" sz="2400" b="1" i="1" dirty="0">
                <a:solidFill>
                  <a:srgbClr val="FF0000"/>
                </a:solidFill>
                <a:latin typeface="Book Antiqua" panose="02040602050305030304" pitchFamily="18" charset="0"/>
              </a:rPr>
              <a:t>fails to provide </a:t>
            </a:r>
            <a:r>
              <a:rPr lang="en-US" sz="2400" b="1" dirty="0">
                <a:solidFill>
                  <a:srgbClr val="7030A0"/>
                </a:solidFill>
                <a:latin typeface="Book Antiqua" panose="02040602050305030304" pitchFamily="18" charset="0"/>
              </a:rPr>
              <a:t>the information </a:t>
            </a:r>
            <a:r>
              <a:rPr lang="en-US" sz="2400" dirty="0">
                <a:solidFill>
                  <a:srgbClr val="7030A0"/>
                </a:solidFill>
                <a:latin typeface="Book Antiqua" panose="02040602050305030304" pitchFamily="18" charset="0"/>
              </a:rPr>
              <a:t>to the property appraiser within 35 days:</a:t>
            </a:r>
          </a:p>
          <a:p>
            <a:pPr algn="just"/>
            <a:r>
              <a:rPr lang="en-US" sz="2400" dirty="0">
                <a:solidFill>
                  <a:srgbClr val="7030A0"/>
                </a:solidFill>
                <a:latin typeface="Book Antiqua" panose="02040602050305030304" pitchFamily="18" charset="0"/>
              </a:rPr>
              <a:t>The taxing authority will be </a:t>
            </a:r>
            <a:r>
              <a:rPr lang="en-US" sz="2400" b="1" dirty="0">
                <a:solidFill>
                  <a:srgbClr val="7030A0"/>
                </a:solidFill>
                <a:latin typeface="Book Antiqua" panose="02040602050305030304" pitchFamily="18" charset="0"/>
              </a:rPr>
              <a:t>prohibited from levying a millage </a:t>
            </a:r>
            <a:r>
              <a:rPr lang="en-US" sz="2400" dirty="0">
                <a:solidFill>
                  <a:srgbClr val="7030A0"/>
                </a:solidFill>
                <a:latin typeface="Book Antiqua" panose="02040602050305030304" pitchFamily="18" charset="0"/>
              </a:rPr>
              <a:t>rate greater than the rolled-back rate</a:t>
            </a:r>
          </a:p>
          <a:p>
            <a:pPr algn="just"/>
            <a:r>
              <a:rPr lang="en-US" sz="2400" dirty="0">
                <a:solidFill>
                  <a:srgbClr val="7030A0"/>
                </a:solidFill>
                <a:latin typeface="Book Antiqua" panose="02040602050305030304" pitchFamily="18" charset="0"/>
              </a:rPr>
              <a:t>The rolled-back rate will be computed by the Property Appraiser and used to prepare the Notice of Proposed Property Taxes</a:t>
            </a:r>
          </a:p>
        </p:txBody>
      </p:sp>
      <p:pic>
        <p:nvPicPr>
          <p:cNvPr id="2050" name="Picture 2" descr="http://www.bbb.org/globalassets/local-bbbs/roanoke-va-143/roanoke_va_143/caution_sign_used_on_roads_pn.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91643" y="101145"/>
            <a:ext cx="2347887" cy="19562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preview.turbosquid.com/Preview/2014/08/01__17_25_29/CautionStripe01.jpg244c267d-0362-4387-820b-a762377af43cOrig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04851"/>
            <a:ext cx="9143999" cy="1131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312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0192" y="2670237"/>
            <a:ext cx="4701303" cy="3553918"/>
          </a:xfrm>
          <a:prstGeom prst="rect">
            <a:avLst/>
          </a:prstGeom>
        </p:spPr>
      </p:pic>
      <p:sp>
        <p:nvSpPr>
          <p:cNvPr id="2" name="Title 1"/>
          <p:cNvSpPr>
            <a:spLocks noGrp="1"/>
          </p:cNvSpPr>
          <p:nvPr>
            <p:ph type="title"/>
          </p:nvPr>
        </p:nvSpPr>
        <p:spPr>
          <a:xfrm>
            <a:off x="521093" y="520671"/>
            <a:ext cx="7196879" cy="709865"/>
          </a:xfrm>
        </p:spPr>
        <p:txBody>
          <a:bodyPr/>
          <a:lstStyle/>
          <a:p>
            <a:r>
              <a:rPr lang="en-US" b="1" spc="300" dirty="0">
                <a:latin typeface="Book Antiqua" panose="02040602050305030304" pitchFamily="18" charset="0"/>
              </a:rPr>
              <a:t>TRIM</a:t>
            </a:r>
            <a:r>
              <a:rPr lang="en-US" b="1" dirty="0">
                <a:latin typeface="Book Antiqua" panose="02040602050305030304" pitchFamily="18" charset="0"/>
              </a:rPr>
              <a:t> Timetable</a:t>
            </a:r>
          </a:p>
        </p:txBody>
      </p:sp>
      <p:sp>
        <p:nvSpPr>
          <p:cNvPr id="3" name="Content Placeholder 2"/>
          <p:cNvSpPr>
            <a:spLocks noGrp="1"/>
          </p:cNvSpPr>
          <p:nvPr>
            <p:ph idx="1"/>
          </p:nvPr>
        </p:nvSpPr>
        <p:spPr>
          <a:xfrm>
            <a:off x="499321" y="2983190"/>
            <a:ext cx="3663501" cy="1267757"/>
          </a:xfrm>
          <a:noFill/>
        </p:spPr>
        <p:txBody>
          <a:bodyPr>
            <a:noAutofit/>
          </a:bodyPr>
          <a:lstStyle/>
          <a:p>
            <a:pPr marL="0" indent="0" algn="just">
              <a:buNone/>
            </a:pPr>
            <a:r>
              <a:rPr lang="en-US" sz="2000" dirty="0">
                <a:solidFill>
                  <a:srgbClr val="7030A0"/>
                </a:solidFill>
                <a:latin typeface="Book Antiqua" panose="02040602050305030304" pitchFamily="18" charset="0"/>
              </a:rPr>
              <a:t>The property appraiser must mail the Notice of Proposed Property Taxes (TRIM Notice) within 55 days of certification.</a:t>
            </a:r>
          </a:p>
        </p:txBody>
      </p:sp>
      <p:sp>
        <p:nvSpPr>
          <p:cNvPr id="7" name="Oval 6"/>
          <p:cNvSpPr/>
          <p:nvPr/>
        </p:nvSpPr>
        <p:spPr>
          <a:xfrm>
            <a:off x="6161508" y="4895985"/>
            <a:ext cx="868803" cy="840785"/>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Left Arrow Callout 8"/>
          <p:cNvSpPr/>
          <p:nvPr/>
        </p:nvSpPr>
        <p:spPr>
          <a:xfrm rot="2350577" flipH="1">
            <a:off x="5068652" y="4087702"/>
            <a:ext cx="1287628" cy="908729"/>
          </a:xfrm>
          <a:prstGeom prst="leftArrowCallo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t>DAY 55</a:t>
            </a:r>
          </a:p>
        </p:txBody>
      </p:sp>
      <p:sp>
        <p:nvSpPr>
          <p:cNvPr id="10" name="Rectangle 9"/>
          <p:cNvSpPr/>
          <p:nvPr/>
        </p:nvSpPr>
        <p:spPr>
          <a:xfrm>
            <a:off x="550296" y="1239798"/>
            <a:ext cx="8082075" cy="623248"/>
          </a:xfrm>
          <a:prstGeom prst="rect">
            <a:avLst/>
          </a:prstGeom>
          <a:noFill/>
        </p:spPr>
        <p:txBody>
          <a:bodyPr wrap="square" lIns="68580" tIns="34290" rIns="68580" bIns="34290">
            <a:spAutoFit/>
          </a:bodyPr>
          <a:lstStyle/>
          <a:p>
            <a:pPr algn="ctr"/>
            <a:r>
              <a:rPr lang="en-US" sz="3600" b="1" dirty="0">
                <a:ln w="0"/>
                <a:solidFill>
                  <a:schemeClr val="bg1"/>
                </a:solidFill>
                <a:effectLst>
                  <a:outerShdw blurRad="38100" dist="25400" dir="5400000" algn="ctr" rotWithShape="0">
                    <a:srgbClr val="6E747A">
                      <a:alpha val="43000"/>
                    </a:srgbClr>
                  </a:outerShdw>
                </a:effectLst>
                <a:latin typeface="Book Antiqua" panose="02040602050305030304" pitchFamily="18" charset="0"/>
              </a:rPr>
              <a:t>Day 55 = Trim Notices</a:t>
            </a:r>
          </a:p>
        </p:txBody>
      </p:sp>
      <p:sp>
        <p:nvSpPr>
          <p:cNvPr id="8" name="Content Placeholder 2"/>
          <p:cNvSpPr txBox="1">
            <a:spLocks/>
          </p:cNvSpPr>
          <p:nvPr/>
        </p:nvSpPr>
        <p:spPr>
          <a:xfrm>
            <a:off x="550296" y="4758942"/>
            <a:ext cx="3612526" cy="1266431"/>
          </a:xfrm>
          <a:prstGeom prst="rect">
            <a:avLst/>
          </a:prstGeom>
          <a:noFill/>
        </p:spPr>
        <p:txBody>
          <a:bodyPr vert="horz" lIns="68580" tIns="34290" rIns="68580" bIns="3429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None/>
            </a:pPr>
            <a:r>
              <a:rPr lang="en-US" sz="2000" dirty="0">
                <a:solidFill>
                  <a:srgbClr val="7030A0"/>
                </a:solidFill>
                <a:latin typeface="Book Antiqua" panose="02040602050305030304" pitchFamily="18" charset="0"/>
              </a:rPr>
              <a:t>If a review notice has been issued the TRIM Notice can not be mailed until DOR has approved the assessment roll.</a:t>
            </a:r>
          </a:p>
        </p:txBody>
      </p:sp>
      <p:sp>
        <p:nvSpPr>
          <p:cNvPr id="11" name="5-Point Star 10"/>
          <p:cNvSpPr/>
          <p:nvPr/>
        </p:nvSpPr>
        <p:spPr>
          <a:xfrm>
            <a:off x="7164740" y="4706398"/>
            <a:ext cx="337138" cy="29542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Tree>
    <p:extLst>
      <p:ext uri="{BB962C8B-B14F-4D97-AF65-F5344CB8AC3E}">
        <p14:creationId xmlns:p14="http://schemas.microsoft.com/office/powerpoint/2010/main" val="1238882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5" y="524327"/>
            <a:ext cx="7228114" cy="709865"/>
          </a:xfrm>
        </p:spPr>
        <p:txBody>
          <a:bodyPr/>
          <a:lstStyle/>
          <a:p>
            <a:r>
              <a:rPr lang="en-US" b="1" spc="300" dirty="0">
                <a:latin typeface="Book Antiqua" panose="02040602050305030304" pitchFamily="18" charset="0"/>
              </a:rPr>
              <a:t>TRIM</a:t>
            </a:r>
            <a:r>
              <a:rPr lang="en-US" b="1" dirty="0">
                <a:latin typeface="Book Antiqua" panose="02040602050305030304" pitchFamily="18" charset="0"/>
              </a:rPr>
              <a:t> Timetable</a:t>
            </a:r>
          </a:p>
        </p:txBody>
      </p:sp>
      <p:sp>
        <p:nvSpPr>
          <p:cNvPr id="3" name="Content Placeholder 2"/>
          <p:cNvSpPr>
            <a:spLocks noGrp="1"/>
          </p:cNvSpPr>
          <p:nvPr>
            <p:ph idx="1"/>
          </p:nvPr>
        </p:nvSpPr>
        <p:spPr>
          <a:xfrm>
            <a:off x="307691" y="2643702"/>
            <a:ext cx="4035710" cy="3699968"/>
          </a:xfrm>
        </p:spPr>
        <p:txBody>
          <a:bodyPr>
            <a:noAutofit/>
          </a:bodyPr>
          <a:lstStyle/>
          <a:p>
            <a:pPr algn="just"/>
            <a:r>
              <a:rPr lang="en-US" sz="2400" dirty="0">
                <a:solidFill>
                  <a:srgbClr val="7030A0"/>
                </a:solidFill>
              </a:rPr>
              <a:t>A public hearing on the tentative budget and proposed millage rate will be held.</a:t>
            </a:r>
          </a:p>
          <a:p>
            <a:pPr algn="just"/>
            <a:r>
              <a:rPr lang="en-US" sz="2400" dirty="0">
                <a:solidFill>
                  <a:srgbClr val="7030A0"/>
                </a:solidFill>
              </a:rPr>
              <a:t>This tentative hearing is published on the TRIM Notice mailed by the property appraiser.</a:t>
            </a:r>
          </a:p>
        </p:txBody>
      </p:sp>
      <p:sp>
        <p:nvSpPr>
          <p:cNvPr id="5" name="Rectangle 4"/>
          <p:cNvSpPr/>
          <p:nvPr/>
        </p:nvSpPr>
        <p:spPr>
          <a:xfrm>
            <a:off x="511628" y="1225471"/>
            <a:ext cx="8131629" cy="623248"/>
          </a:xfrm>
          <a:prstGeom prst="rect">
            <a:avLst/>
          </a:prstGeom>
          <a:noFill/>
        </p:spPr>
        <p:txBody>
          <a:bodyPr wrap="square" lIns="68580" tIns="34290" rIns="68580" bIns="34290">
            <a:spAutoFit/>
          </a:bodyPr>
          <a:lstStyle/>
          <a:p>
            <a:pPr algn="ctr"/>
            <a:r>
              <a:rPr lang="en-US" sz="3600" b="1" dirty="0">
                <a:ln w="0"/>
                <a:solidFill>
                  <a:schemeClr val="bg1"/>
                </a:solidFill>
                <a:effectLst>
                  <a:outerShdw blurRad="38100" dist="25400" dir="5400000" algn="ctr" rotWithShape="0">
                    <a:srgbClr val="6E747A">
                      <a:alpha val="43000"/>
                    </a:srgbClr>
                  </a:outerShdw>
                </a:effectLst>
                <a:latin typeface="Book Antiqua" panose="02040602050305030304" pitchFamily="18" charset="0"/>
              </a:rPr>
              <a:t>Day 65-80 Days - September 3 - 18</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2094" y="2643702"/>
            <a:ext cx="4578560" cy="3484955"/>
          </a:xfrm>
          <a:prstGeom prst="rect">
            <a:avLst/>
          </a:prstGeom>
        </p:spPr>
      </p:pic>
      <p:cxnSp>
        <p:nvCxnSpPr>
          <p:cNvPr id="7" name="Straight Connector 6"/>
          <p:cNvCxnSpPr/>
          <p:nvPr/>
        </p:nvCxnSpPr>
        <p:spPr>
          <a:xfrm flipV="1">
            <a:off x="8466268" y="3711388"/>
            <a:ext cx="430306" cy="1"/>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647304" y="4281544"/>
            <a:ext cx="424927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690334" y="5400339"/>
            <a:ext cx="32273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647304" y="4840941"/>
            <a:ext cx="4249270" cy="10758"/>
          </a:xfrm>
          <a:prstGeom prst="line">
            <a:avLst/>
          </a:prstGeom>
          <a:ln w="1270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723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4" y="524327"/>
            <a:ext cx="7173686" cy="709865"/>
          </a:xfrm>
        </p:spPr>
        <p:txBody>
          <a:bodyPr/>
          <a:lstStyle/>
          <a:p>
            <a:r>
              <a:rPr lang="en-US" b="1" spc="300" dirty="0">
                <a:latin typeface="Book Antiqua" panose="02040602050305030304" pitchFamily="18" charset="0"/>
              </a:rPr>
              <a:t>TRIM</a:t>
            </a:r>
            <a:r>
              <a:rPr lang="en-US" b="1" dirty="0">
                <a:latin typeface="Book Antiqua" panose="02040602050305030304" pitchFamily="18" charset="0"/>
              </a:rPr>
              <a:t> Timetable</a:t>
            </a:r>
          </a:p>
        </p:txBody>
      </p:sp>
      <p:sp>
        <p:nvSpPr>
          <p:cNvPr id="3" name="Content Placeholder 2"/>
          <p:cNvSpPr>
            <a:spLocks noGrp="1"/>
          </p:cNvSpPr>
          <p:nvPr>
            <p:ph idx="1"/>
          </p:nvPr>
        </p:nvSpPr>
        <p:spPr>
          <a:xfrm>
            <a:off x="547360" y="2223060"/>
            <a:ext cx="3531454" cy="4425389"/>
          </a:xfrm>
        </p:spPr>
        <p:txBody>
          <a:bodyPr>
            <a:noAutofit/>
          </a:bodyPr>
          <a:lstStyle/>
          <a:p>
            <a:pPr marL="0" indent="0" algn="just">
              <a:buNone/>
            </a:pPr>
            <a:r>
              <a:rPr lang="en-US" sz="2100" dirty="0">
                <a:solidFill>
                  <a:srgbClr val="7030A0"/>
                </a:solidFill>
                <a:latin typeface="Book Antiqua" panose="02040602050305030304" pitchFamily="18" charset="0"/>
              </a:rPr>
              <a:t>Within 15 days after the meeting adopting the </a:t>
            </a:r>
            <a:r>
              <a:rPr lang="en-US" sz="2100" i="1" dirty="0">
                <a:solidFill>
                  <a:srgbClr val="7030A0"/>
                </a:solidFill>
                <a:latin typeface="Book Antiqua" panose="02040602050305030304" pitchFamily="18" charset="0"/>
              </a:rPr>
              <a:t>tentative</a:t>
            </a:r>
            <a:r>
              <a:rPr lang="en-US" sz="2100" dirty="0">
                <a:solidFill>
                  <a:srgbClr val="7030A0"/>
                </a:solidFill>
                <a:latin typeface="Book Antiqua" panose="02040602050305030304" pitchFamily="18" charset="0"/>
              </a:rPr>
              <a:t> budget, the taxing authority shall advertise its intent to finally adopt a millage rate and budget. A public hearing to finalize the budget and adopt a millage rate shall be held not less than 2 days nor more than 5 days after the day that the advertisement is first published. </a:t>
            </a:r>
          </a:p>
        </p:txBody>
      </p:sp>
      <p:sp>
        <p:nvSpPr>
          <p:cNvPr id="5" name="Rectangle 4"/>
          <p:cNvSpPr/>
          <p:nvPr/>
        </p:nvSpPr>
        <p:spPr>
          <a:xfrm>
            <a:off x="522515" y="1168876"/>
            <a:ext cx="8090272" cy="692497"/>
          </a:xfrm>
          <a:prstGeom prst="rect">
            <a:avLst/>
          </a:prstGeom>
          <a:noFill/>
        </p:spPr>
        <p:txBody>
          <a:bodyPr wrap="square" lIns="68580" tIns="34290" rIns="68580" bIns="34290">
            <a:spAutoFit/>
          </a:bodyPr>
          <a:lstStyle/>
          <a:p>
            <a:pPr algn="ctr"/>
            <a:r>
              <a:rPr lang="en-US" sz="4050" b="1" dirty="0">
                <a:ln w="0"/>
                <a:solidFill>
                  <a:schemeClr val="bg1"/>
                </a:solidFill>
                <a:effectLst>
                  <a:outerShdw blurRad="38100" dist="25400" dir="5400000" algn="ctr" rotWithShape="0">
                    <a:srgbClr val="6E747A">
                      <a:alpha val="43000"/>
                    </a:srgbClr>
                  </a:outerShdw>
                </a:effectLst>
                <a:latin typeface="Book Antiqua" panose="02040602050305030304" pitchFamily="18" charset="0"/>
              </a:rPr>
              <a:t>Day 95 = September 18 to Oct 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8492" y="2184961"/>
            <a:ext cx="4613365" cy="364236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377594353"/>
              </p:ext>
            </p:extLst>
          </p:nvPr>
        </p:nvGraphicFramePr>
        <p:xfrm>
          <a:off x="4270785" y="5830188"/>
          <a:ext cx="1305263" cy="548640"/>
        </p:xfrm>
        <a:graphic>
          <a:graphicData uri="http://schemas.openxmlformats.org/drawingml/2006/table">
            <a:tbl>
              <a:tblPr firstRow="1" bandRow="1">
                <a:tableStyleId>{5C22544A-7EE6-4342-B048-85BDC9FD1C3A}</a:tableStyleId>
              </a:tblPr>
              <a:tblGrid>
                <a:gridCol w="652631">
                  <a:extLst>
                    <a:ext uri="{9D8B030D-6E8A-4147-A177-3AD203B41FA5}">
                      <a16:colId xmlns:a16="http://schemas.microsoft.com/office/drawing/2014/main" val="3981806545"/>
                    </a:ext>
                  </a:extLst>
                </a:gridCol>
                <a:gridCol w="652632">
                  <a:extLst>
                    <a:ext uri="{9D8B030D-6E8A-4147-A177-3AD203B41FA5}">
                      <a16:colId xmlns:a16="http://schemas.microsoft.com/office/drawing/2014/main" val="1428785929"/>
                    </a:ext>
                  </a:extLst>
                </a:gridCol>
              </a:tblGrid>
              <a:tr h="366217">
                <a:tc>
                  <a:txBody>
                    <a:bodyPr/>
                    <a:lstStyle/>
                    <a:p>
                      <a:pPr algn="l"/>
                      <a:r>
                        <a:rPr lang="en-US" sz="10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000" dirty="0">
                          <a:solidFill>
                            <a:schemeClr val="tx1"/>
                          </a:solidFill>
                        </a:rPr>
                        <a:t>3</a:t>
                      </a:r>
                    </a:p>
                    <a:p>
                      <a:pPr algn="l"/>
                      <a:endParaRPr lang="en-US" sz="1000" dirty="0">
                        <a:solidFill>
                          <a:schemeClr val="tx1"/>
                        </a:solidFill>
                      </a:endParaRPr>
                    </a:p>
                    <a:p>
                      <a:pPr algn="l"/>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4937729"/>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657408735"/>
              </p:ext>
            </p:extLst>
          </p:nvPr>
        </p:nvGraphicFramePr>
        <p:xfrm>
          <a:off x="8197327" y="5249732"/>
          <a:ext cx="674530" cy="518160"/>
        </p:xfrm>
        <a:graphic>
          <a:graphicData uri="http://schemas.openxmlformats.org/drawingml/2006/table">
            <a:tbl>
              <a:tblPr firstRow="1" bandRow="1">
                <a:tableStyleId>{5C22544A-7EE6-4342-B048-85BDC9FD1C3A}</a:tableStyleId>
              </a:tblPr>
              <a:tblGrid>
                <a:gridCol w="674530">
                  <a:extLst>
                    <a:ext uri="{9D8B030D-6E8A-4147-A177-3AD203B41FA5}">
                      <a16:colId xmlns:a16="http://schemas.microsoft.com/office/drawing/2014/main" val="392624948"/>
                    </a:ext>
                  </a:extLst>
                </a:gridCol>
              </a:tblGrid>
              <a:tr h="299552">
                <a:tc>
                  <a:txBody>
                    <a:bodyPr/>
                    <a:lstStyle/>
                    <a:p>
                      <a:r>
                        <a:rPr lang="en-US" sz="900" dirty="0">
                          <a:solidFill>
                            <a:schemeClr val="tx1"/>
                          </a:solidFill>
                        </a:rPr>
                        <a:t>October</a:t>
                      </a:r>
                    </a:p>
                    <a:p>
                      <a:r>
                        <a:rPr lang="en-US" sz="1000" dirty="0">
                          <a:solidFill>
                            <a:schemeClr val="tx1"/>
                          </a:solidFill>
                        </a:rPr>
                        <a:t>1</a:t>
                      </a:r>
                    </a:p>
                    <a:p>
                      <a:endParaRPr lang="en-US" sz="900" dirty="0">
                        <a:solidFill>
                          <a:schemeClr val="tx1"/>
                        </a:solidFill>
                      </a:endParaRPr>
                    </a:p>
                  </a:txBody>
                  <a:tcPr>
                    <a:noFill/>
                  </a:tcPr>
                </a:tc>
                <a:extLst>
                  <a:ext uri="{0D108BD9-81ED-4DB2-BD59-A6C34878D82A}">
                    <a16:rowId xmlns:a16="http://schemas.microsoft.com/office/drawing/2014/main" val="1851919240"/>
                  </a:ext>
                </a:extLst>
              </a:tr>
            </a:tbl>
          </a:graphicData>
        </a:graphic>
      </p:graphicFrame>
      <p:cxnSp>
        <p:nvCxnSpPr>
          <p:cNvPr id="10" name="Straight Connector 9"/>
          <p:cNvCxnSpPr/>
          <p:nvPr/>
        </p:nvCxnSpPr>
        <p:spPr>
          <a:xfrm flipV="1">
            <a:off x="4399878" y="5077609"/>
            <a:ext cx="4292301" cy="10759"/>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419023" y="5642778"/>
            <a:ext cx="4292301" cy="10759"/>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399878" y="6186885"/>
            <a:ext cx="1032734" cy="4533"/>
          </a:xfrm>
          <a:prstGeom prst="line">
            <a:avLst/>
          </a:prstGeom>
          <a:ln w="1270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303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1EF0E57-12D2-4B54-A790-AA6D167593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 Boardroom</Template>
  <TotalTime>0</TotalTime>
  <Words>1126</Words>
  <Application>Microsoft Office PowerPoint</Application>
  <PresentationFormat>On-screen Show (4:3)</PresentationFormat>
  <Paragraphs>107</Paragraphs>
  <Slides>17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Book Antiqua</vt:lpstr>
      <vt:lpstr>Bookman Old Style</vt:lpstr>
      <vt:lpstr>Calibri</vt:lpstr>
      <vt:lpstr>Century Gothic</vt:lpstr>
      <vt:lpstr>Wingdings</vt:lpstr>
      <vt:lpstr>Wingdings 3</vt:lpstr>
      <vt:lpstr>Ion Boardroom</vt:lpstr>
      <vt:lpstr> Presented by  Citrus County Property Appraiser Chief Deputy Tonya Caldwell, CFE </vt:lpstr>
      <vt:lpstr>What is TRIM?</vt:lpstr>
      <vt:lpstr>TRIM con’t</vt:lpstr>
      <vt:lpstr>TRIM Timetable</vt:lpstr>
      <vt:lpstr>TRIM Timetable</vt:lpstr>
      <vt:lpstr>TRIM Timetable</vt:lpstr>
      <vt:lpstr>TRIM Timetable</vt:lpstr>
      <vt:lpstr>TRIM Timetable</vt:lpstr>
      <vt:lpstr>TRIM Timetable</vt:lpstr>
      <vt:lpstr>TRIM Timetable</vt:lpstr>
      <vt:lpstr>The FINAL Certification of Voted Millage   </vt:lpstr>
      <vt:lpstr>TRIM Timetable</vt:lpstr>
      <vt:lpstr>Value Adjustment              Board  </vt:lpstr>
      <vt:lpstr>PowerPoint Presentation</vt:lpstr>
      <vt:lpstr>What is millage?</vt:lpstr>
      <vt:lpstr>     Ad Valorem Non-Ad Valorem</vt:lpstr>
      <vt:lpstr>Thank You  It has been my pleasure to speak to you today.  Please visit our website or our Facebook page.  Both contain valuable information that should help you concerning the property appraiser’s office.  You may also contact our Customer Service Staff  at either office location:  Inverness – 352-341-6600 Crystal River – 352-564-7130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2016-06-13T20:24:52Z</dcterms:created>
  <dcterms:modified xsi:type="dcterms:W3CDTF">2017-01-11T19:40:12Z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TC030310279991</vt:lpwstr>
  </property>
</Properties>
</file>