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3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0.xml" ContentType="application/vnd.openxmlformats-officedocument.theme+xml"/>
  <Override PartName="/ppt/theme/theme31.xml" ContentType="application/vnd.openxmlformats-officedocument.theme+xml"/>
  <Override PartName="/ppt/theme/theme32.xml" ContentType="application/vnd.openxmlformats-officedocument.theme+xml"/>
  <Override PartName="/ppt/theme/theme33.xml" ContentType="application/vnd.openxmlformats-officedocument.theme+xml"/>
  <Override PartName="/ppt/theme/theme34.xml" ContentType="application/vnd.openxmlformats-officedocument.theme+xml"/>
  <Override PartName="/ppt/theme/theme3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41" r:id="rId2"/>
    <p:sldMasterId id="2147483743" r:id="rId3"/>
    <p:sldMasterId id="2147483745" r:id="rId4"/>
    <p:sldMasterId id="2147483747" r:id="rId5"/>
    <p:sldMasterId id="2147483749" r:id="rId6"/>
    <p:sldMasterId id="2147483751" r:id="rId7"/>
    <p:sldMasterId id="2147483753" r:id="rId8"/>
    <p:sldMasterId id="2147483755" r:id="rId9"/>
    <p:sldMasterId id="2147483757" r:id="rId10"/>
    <p:sldMasterId id="2147483759" r:id="rId11"/>
    <p:sldMasterId id="2147483761" r:id="rId12"/>
    <p:sldMasterId id="2147483763" r:id="rId13"/>
    <p:sldMasterId id="2147483765" r:id="rId14"/>
    <p:sldMasterId id="2147483767" r:id="rId15"/>
    <p:sldMasterId id="2147483769" r:id="rId16"/>
    <p:sldMasterId id="2147483771" r:id="rId17"/>
    <p:sldMasterId id="2147483773" r:id="rId18"/>
    <p:sldMasterId id="2147483775" r:id="rId19"/>
    <p:sldMasterId id="2147483777" r:id="rId20"/>
    <p:sldMasterId id="2147483779" r:id="rId21"/>
    <p:sldMasterId id="2147483781" r:id="rId22"/>
    <p:sldMasterId id="2147483783" r:id="rId23"/>
    <p:sldMasterId id="2147483785" r:id="rId24"/>
    <p:sldMasterId id="2147483787" r:id="rId25"/>
    <p:sldMasterId id="2147483789" r:id="rId26"/>
    <p:sldMasterId id="2147483791" r:id="rId27"/>
    <p:sldMasterId id="2147483793" r:id="rId28"/>
    <p:sldMasterId id="2147483795" r:id="rId29"/>
    <p:sldMasterId id="2147483797" r:id="rId30"/>
    <p:sldMasterId id="2147483799" r:id="rId31"/>
    <p:sldMasterId id="2147483801" r:id="rId32"/>
    <p:sldMasterId id="2147483803" r:id="rId33"/>
  </p:sldMasterIdLst>
  <p:notesMasterIdLst>
    <p:notesMasterId r:id="rId69"/>
  </p:notesMasterIdLst>
  <p:handoutMasterIdLst>
    <p:handoutMasterId r:id="rId70"/>
  </p:handoutMasterIdLst>
  <p:sldIdLst>
    <p:sldId id="260" r:id="rId34"/>
    <p:sldId id="263" r:id="rId35"/>
    <p:sldId id="264" r:id="rId36"/>
    <p:sldId id="265" r:id="rId37"/>
    <p:sldId id="266" r:id="rId38"/>
    <p:sldId id="267" r:id="rId39"/>
    <p:sldId id="268" r:id="rId40"/>
    <p:sldId id="269" r:id="rId41"/>
    <p:sldId id="270" r:id="rId42"/>
    <p:sldId id="271" r:id="rId43"/>
    <p:sldId id="272" r:id="rId44"/>
    <p:sldId id="273" r:id="rId45"/>
    <p:sldId id="274" r:id="rId46"/>
    <p:sldId id="275" r:id="rId47"/>
    <p:sldId id="276" r:id="rId48"/>
    <p:sldId id="282" r:id="rId49"/>
    <p:sldId id="284" r:id="rId50"/>
    <p:sldId id="285" r:id="rId51"/>
    <p:sldId id="277" r:id="rId52"/>
    <p:sldId id="286" r:id="rId53"/>
    <p:sldId id="298" r:id="rId54"/>
    <p:sldId id="287" r:id="rId55"/>
    <p:sldId id="279" r:id="rId56"/>
    <p:sldId id="280" r:id="rId57"/>
    <p:sldId id="288" r:id="rId58"/>
    <p:sldId id="294" r:id="rId59"/>
    <p:sldId id="295" r:id="rId60"/>
    <p:sldId id="296" r:id="rId61"/>
    <p:sldId id="293" r:id="rId62"/>
    <p:sldId id="289" r:id="rId63"/>
    <p:sldId id="292" r:id="rId64"/>
    <p:sldId id="299" r:id="rId65"/>
    <p:sldId id="290" r:id="rId66"/>
    <p:sldId id="291" r:id="rId67"/>
    <p:sldId id="300" r:id="rId68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0">
          <p15:clr>
            <a:srgbClr val="A4A3A4"/>
          </p15:clr>
        </p15:guide>
        <p15:guide id="2" orient="horz" pos="3602">
          <p15:clr>
            <a:srgbClr val="A4A3A4"/>
          </p15:clr>
        </p15:guide>
        <p15:guide id="3" orient="horz" pos="3857">
          <p15:clr>
            <a:srgbClr val="A4A3A4"/>
          </p15:clr>
        </p15:guide>
        <p15:guide id="4" orient="horz" pos="404">
          <p15:clr>
            <a:srgbClr val="A4A3A4"/>
          </p15:clr>
        </p15:guide>
        <p15:guide id="5" pos="145">
          <p15:clr>
            <a:srgbClr val="A4A3A4"/>
          </p15:clr>
        </p15:guide>
        <p15:guide id="6" pos="286">
          <p15:clr>
            <a:srgbClr val="A4A3A4"/>
          </p15:clr>
        </p15:guide>
        <p15:guide id="7" pos="5468">
          <p15:clr>
            <a:srgbClr val="A4A3A4"/>
          </p15:clr>
        </p15:guide>
        <p15:guide id="8" pos="56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29B"/>
    <a:srgbClr val="FFFFFF"/>
    <a:srgbClr val="C3C8CD"/>
    <a:srgbClr val="91969B"/>
    <a:srgbClr val="76A305"/>
    <a:srgbClr val="0099FF"/>
    <a:srgbClr val="46BEF5"/>
    <a:srgbClr val="345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94472" autoAdjust="0"/>
  </p:normalViewPr>
  <p:slideViewPr>
    <p:cSldViewPr snapToGrid="0">
      <p:cViewPr varScale="1">
        <p:scale>
          <a:sx n="108" d="100"/>
          <a:sy n="108" d="100"/>
        </p:scale>
        <p:origin x="1500" y="102"/>
      </p:cViewPr>
      <p:guideLst>
        <p:guide orient="horz" pos="970"/>
        <p:guide orient="horz" pos="3602"/>
        <p:guide orient="horz" pos="3857"/>
        <p:guide orient="horz" pos="404"/>
        <p:guide pos="145"/>
        <p:guide pos="286"/>
        <p:guide pos="5468"/>
        <p:guide pos="5614"/>
      </p:guideLst>
    </p:cSldViewPr>
  </p:slideViewPr>
  <p:outlineViewPr>
    <p:cViewPr>
      <p:scale>
        <a:sx n="33" d="100"/>
        <a:sy n="33" d="100"/>
      </p:scale>
      <p:origin x="0" y="240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70"/>
    </p:cViewPr>
  </p:sorterViewPr>
  <p:notesViewPr>
    <p:cSldViewPr snapToGrid="0">
      <p:cViewPr varScale="1">
        <p:scale>
          <a:sx n="59" d="100"/>
          <a:sy n="59" d="100"/>
        </p:scale>
        <p:origin x="-2478" y="-7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9.xml"/><Relationship Id="rId47" Type="http://schemas.openxmlformats.org/officeDocument/2006/relationships/slide" Target="slides/slide14.xml"/><Relationship Id="rId63" Type="http://schemas.openxmlformats.org/officeDocument/2006/relationships/slide" Target="slides/slide30.xml"/><Relationship Id="rId6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4.xml"/><Relationship Id="rId40" Type="http://schemas.openxmlformats.org/officeDocument/2006/relationships/slide" Target="slides/slide7.xml"/><Relationship Id="rId45" Type="http://schemas.openxmlformats.org/officeDocument/2006/relationships/slide" Target="slides/slide12.xml"/><Relationship Id="rId53" Type="http://schemas.openxmlformats.org/officeDocument/2006/relationships/slide" Target="slides/slide20.xml"/><Relationship Id="rId58" Type="http://schemas.openxmlformats.org/officeDocument/2006/relationships/slide" Target="slides/slide25.xml"/><Relationship Id="rId66" Type="http://schemas.openxmlformats.org/officeDocument/2006/relationships/slide" Target="slides/slide33.xml"/><Relationship Id="rId7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28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2.xml"/><Relationship Id="rId43" Type="http://schemas.openxmlformats.org/officeDocument/2006/relationships/slide" Target="slides/slide10.xml"/><Relationship Id="rId48" Type="http://schemas.openxmlformats.org/officeDocument/2006/relationships/slide" Target="slides/slide15.xml"/><Relationship Id="rId56" Type="http://schemas.openxmlformats.org/officeDocument/2006/relationships/slide" Target="slides/slide23.xml"/><Relationship Id="rId64" Type="http://schemas.openxmlformats.org/officeDocument/2006/relationships/slide" Target="slides/slide31.xml"/><Relationship Id="rId69" Type="http://schemas.openxmlformats.org/officeDocument/2006/relationships/notesMaster" Target="notesMasters/notesMaster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8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" Target="slides/slide5.xml"/><Relationship Id="rId46" Type="http://schemas.openxmlformats.org/officeDocument/2006/relationships/slide" Target="slides/slide13.xml"/><Relationship Id="rId59" Type="http://schemas.openxmlformats.org/officeDocument/2006/relationships/slide" Target="slides/slide26.xml"/><Relationship Id="rId67" Type="http://schemas.openxmlformats.org/officeDocument/2006/relationships/slide" Target="slides/slide34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8.xml"/><Relationship Id="rId54" Type="http://schemas.openxmlformats.org/officeDocument/2006/relationships/slide" Target="slides/slide21.xml"/><Relationship Id="rId62" Type="http://schemas.openxmlformats.org/officeDocument/2006/relationships/slide" Target="slides/slide29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3.xml"/><Relationship Id="rId49" Type="http://schemas.openxmlformats.org/officeDocument/2006/relationships/slide" Target="slides/slide16.xml"/><Relationship Id="rId57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1.xml"/><Relationship Id="rId52" Type="http://schemas.openxmlformats.org/officeDocument/2006/relationships/slide" Target="slides/slide19.xml"/><Relationship Id="rId60" Type="http://schemas.openxmlformats.org/officeDocument/2006/relationships/slide" Target="slides/slide27.xml"/><Relationship Id="rId65" Type="http://schemas.openxmlformats.org/officeDocument/2006/relationships/slide" Target="slides/slide32.xml"/><Relationship Id="rId73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6.xml"/><Relationship Id="rId34" Type="http://schemas.openxmlformats.org/officeDocument/2006/relationships/slide" Target="slides/slide1.xml"/><Relationship Id="rId50" Type="http://schemas.openxmlformats.org/officeDocument/2006/relationships/slide" Target="slides/slide17.xml"/><Relationship Id="rId55" Type="http://schemas.openxmlformats.org/officeDocument/2006/relationships/slide" Target="slides/slide22.xml"/><Relationship Id="rId7" Type="http://schemas.openxmlformats.org/officeDocument/2006/relationships/slideMaster" Target="slideMasters/slideMaster7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l" defTabSz="933349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349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l" defTabSz="933349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349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F5D9A59E-4598-4ECC-9D27-414859230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09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l" defTabSz="933349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349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3263" y="4422775"/>
            <a:ext cx="5616575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l" defTabSz="933349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349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2C50E1FE-D61D-4AEE-8EED-B3FDD18874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76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7"/>
          <p:cNvSpPr txBox="1">
            <a:spLocks noGrp="1" noChangeArrowheads="1"/>
          </p:cNvSpPr>
          <p:nvPr/>
        </p:nvSpPr>
        <p:spPr bwMode="auto">
          <a:xfrm>
            <a:off x="3980977" y="8844261"/>
            <a:ext cx="3042124" cy="464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432" tIns="46216" rIns="92432" bIns="46216" anchor="b"/>
          <a:lstStyle>
            <a:lvl1pPr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69938" indent="-296863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8427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57350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130425" indent="-236538" defTabSz="957263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876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448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5020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9225" indent="-236538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endParaRPr lang="en-US"/>
          </a:p>
        </p:txBody>
      </p:sp>
      <p:sp>
        <p:nvSpPr>
          <p:cNvPr id="442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56137" cy="3490913"/>
          </a:xfrm>
          <a:ln/>
        </p:spPr>
      </p:sp>
      <p:sp>
        <p:nvSpPr>
          <p:cNvPr id="442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2616" y="4420592"/>
            <a:ext cx="5617871" cy="4189711"/>
          </a:xfrm>
        </p:spPr>
        <p:txBody>
          <a:bodyPr lIns="92432" tIns="46216" rIns="92432" bIns="4621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ader_st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184150"/>
            <a:ext cx="8820150" cy="181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6555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9803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13353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689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432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913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4551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819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9035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450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9784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640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0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1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2.xml"/></Relationships>
</file>

<file path=ppt/slideMasters/_rels/slideMaster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/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49263"/>
            <a:ext cx="8229600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8" name="Line 13"/>
          <p:cNvSpPr>
            <a:spLocks noChangeShapeType="1"/>
          </p:cNvSpPr>
          <p:nvPr userDrawn="1"/>
        </p:nvSpPr>
        <p:spPr bwMode="gray">
          <a:xfrm>
            <a:off x="182563" y="6169025"/>
            <a:ext cx="868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gray">
          <a:xfrm>
            <a:off x="2520950" y="6423025"/>
            <a:ext cx="641667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algn="r"/>
            <a:r>
              <a:rPr lang="en-US" sz="1200">
                <a:solidFill>
                  <a:srgbClr val="000000"/>
                </a:solidFill>
              </a:rPr>
              <a:t>GOVERNMENT FINANCE OFFICERS ASSOCIATION</a:t>
            </a:r>
          </a:p>
        </p:txBody>
      </p:sp>
      <p:pic>
        <p:nvPicPr>
          <p:cNvPr id="1030" name="Picture 10" descr="GFOA logo R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13" y="6202363"/>
            <a:ext cx="5159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Rectangle 12"/>
          <p:cNvSpPr>
            <a:spLocks noChangeArrowheads="1"/>
          </p:cNvSpPr>
          <p:nvPr userDrawn="1"/>
        </p:nvSpPr>
        <p:spPr bwMode="auto">
          <a:xfrm>
            <a:off x="230188" y="173038"/>
            <a:ext cx="8682037" cy="209550"/>
          </a:xfrm>
          <a:prstGeom prst="rect">
            <a:avLst/>
          </a:prstGeom>
          <a:solidFill>
            <a:srgbClr val="34519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6778625" y="57181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F529B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55663" indent="-3937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985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rtin@bmolaw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wmilford@bmolaw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kartin@bmolaw.com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wmilford@bmolaw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3132" y="976469"/>
            <a:ext cx="8573985" cy="2308324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sz="4800" dirty="0">
                <a:solidFill>
                  <a:srgbClr val="2F529B"/>
                </a:solidFill>
              </a:rPr>
              <a:t>Securities Law and Tax Law Compliance Relating to Municipal Debt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966358"/>
            <a:ext cx="8229600" cy="1866117"/>
          </a:xfrm>
        </p:spPr>
        <p:txBody>
          <a:bodyPr numCol="2">
            <a:normAutofit/>
          </a:bodyPr>
          <a:lstStyle/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Misty Taylor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Bryant Miller Olive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255 South Orange Avenue, Ste. 1350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Orlando, FL 32801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(407) 426-7001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  <a:hlinkClick r:id="rId3"/>
              </a:rPr>
              <a:t>mtaylor@bmolaw.com</a:t>
            </a:r>
            <a:endParaRPr lang="en-US" sz="1800" dirty="0">
              <a:sym typeface="ZapfDingbats" charset="0"/>
            </a:endParaRP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Will Milford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Bryant Miller Olive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111 Riverside Ave., Ste. 200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Jacksonville, FL 32202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(904) 384-1264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  <a:hlinkClick r:id="rId4"/>
              </a:rPr>
              <a:t>wmilford@bmolaw.com</a:t>
            </a:r>
            <a:endParaRPr lang="en-US" sz="1800" dirty="0">
              <a:sym typeface="ZapfDingba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526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idx="4294967295"/>
          </p:nvPr>
        </p:nvSpPr>
        <p:spPr>
          <a:xfrm>
            <a:off x="1078675" y="1609106"/>
            <a:ext cx="6705600" cy="4278313"/>
          </a:xfrm>
        </p:spPr>
        <p:txBody>
          <a:bodyPr/>
          <a:lstStyle/>
          <a:p>
            <a:pPr marL="342900" lvl="1" indent="-342900" eaLnBrk="1" hangingPunct="1">
              <a:spcBef>
                <a:spcPts val="438"/>
              </a:spcBef>
              <a:buClr>
                <a:srgbClr val="2F529B"/>
              </a:buClr>
              <a:buSzPct val="79000"/>
              <a:buFont typeface="Wingdings" pitchFamily="2" charset="2"/>
              <a:buChar char="l"/>
            </a:pPr>
            <a:r>
              <a:rPr lang="en-US" sz="1800" b="1" dirty="0">
                <a:latin typeface="Arial" charset="0"/>
                <a:ea typeface="+mn-ea"/>
                <a:cs typeface="+mn-cs"/>
              </a:rPr>
              <a:t>Material events related to bonds issued after 12/1/10, but submit the material event to the EMMA system within 10 business days of the event occurring.</a:t>
            </a:r>
          </a:p>
          <a:p>
            <a:pPr marL="342900" lvl="1" indent="-342900" eaLnBrk="1" hangingPunct="1">
              <a:buClr>
                <a:srgbClr val="2F529B"/>
              </a:buClr>
              <a:buSzPct val="79000"/>
              <a:buFont typeface="Wingdings" pitchFamily="2" charset="2"/>
              <a:buChar char="l"/>
            </a:pPr>
            <a:r>
              <a:rPr lang="en-US" sz="1800" b="1" dirty="0">
                <a:latin typeface="Arial" charset="0"/>
                <a:ea typeface="+mn-ea"/>
                <a:cs typeface="+mn-cs"/>
              </a:rPr>
              <a:t>Some events need to be disclosed regardless if they are </a:t>
            </a:r>
            <a:r>
              <a:rPr lang="ja-JP" altLang="en-US" sz="1800" b="1" dirty="0">
                <a:latin typeface="Arial" charset="0"/>
                <a:ea typeface="+mn-ea"/>
                <a:cs typeface="+mn-cs"/>
              </a:rPr>
              <a:t>‘</a:t>
            </a:r>
            <a:r>
              <a:rPr lang="en-US" sz="1800" b="1" dirty="0">
                <a:latin typeface="Arial" charset="0"/>
                <a:ea typeface="+mn-ea"/>
                <a:cs typeface="+mn-cs"/>
              </a:rPr>
              <a:t>material</a:t>
            </a:r>
            <a:r>
              <a:rPr lang="ja-JP" altLang="en-US" sz="1800" b="1" dirty="0">
                <a:latin typeface="Arial" charset="0"/>
                <a:ea typeface="+mn-ea"/>
                <a:cs typeface="+mn-cs"/>
              </a:rPr>
              <a:t>’</a:t>
            </a:r>
            <a:r>
              <a:rPr lang="en-US" sz="1800" b="1" dirty="0">
                <a:latin typeface="Arial" charset="0"/>
                <a:ea typeface="+mn-ea"/>
                <a:cs typeface="+mn-cs"/>
              </a:rPr>
              <a:t> or not: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600" b="1" dirty="0">
                <a:latin typeface="Arial" charset="0"/>
              </a:rPr>
              <a:t>Principal and interest payment delinquencies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600" b="1" dirty="0">
                <a:latin typeface="Arial" charset="0"/>
              </a:rPr>
              <a:t>Unscheduled draws on debt service reserves reflecting financial difficulties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600" b="1" dirty="0">
                <a:latin typeface="Arial" charset="0"/>
              </a:rPr>
              <a:t>Unscheduled draws on credit enhancement reflecting financial difficulties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600" b="1" dirty="0">
                <a:latin typeface="Arial" charset="0"/>
              </a:rPr>
              <a:t>Substitution of credit or liquidity providers, or their failure to perform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600" b="1" dirty="0">
                <a:latin typeface="Arial" charset="0"/>
              </a:rPr>
              <a:t>Adverse tax opinions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600" b="1" dirty="0">
                <a:latin typeface="Arial" charset="0"/>
              </a:rPr>
              <a:t>Defeasances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600" b="1" dirty="0">
                <a:latin typeface="Arial" charset="0"/>
              </a:rPr>
              <a:t>Rating Changes</a:t>
            </a:r>
          </a:p>
          <a:p>
            <a:pPr lvl="2" eaLnBrk="1" hangingPunct="1">
              <a:spcBef>
                <a:spcPts val="438"/>
              </a:spcBef>
              <a:buSzPct val="79000"/>
              <a:buFont typeface="Wingdings" charset="0"/>
              <a:buChar char="v"/>
            </a:pPr>
            <a:endParaRPr lang="en-US" sz="1400" b="1" dirty="0">
              <a:latin typeface="Arial" charset="0"/>
            </a:endParaRPr>
          </a:p>
          <a:p>
            <a:pPr lvl="2" eaLnBrk="1" hangingPunct="1">
              <a:spcBef>
                <a:spcPts val="438"/>
              </a:spcBef>
              <a:buSzPct val="79000"/>
              <a:buFont typeface="Wingdings" charset="0"/>
              <a:buChar char="v"/>
            </a:pPr>
            <a:endParaRPr lang="en-US" sz="1400" dirty="0">
              <a:latin typeface="Arial" charset="0"/>
            </a:endParaRPr>
          </a:p>
        </p:txBody>
      </p:sp>
      <p:sp>
        <p:nvSpPr>
          <p:cNvPr id="434180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001713" y="701675"/>
            <a:ext cx="6977062" cy="64135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Material Events</a:t>
            </a:r>
          </a:p>
        </p:txBody>
      </p:sp>
    </p:spTree>
    <p:extLst>
      <p:ext uri="{BB962C8B-B14F-4D97-AF65-F5344CB8AC3E}">
        <p14:creationId xmlns:p14="http://schemas.microsoft.com/office/powerpoint/2010/main" val="6535571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2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2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 anchorCtr="0">
            <a:spAutoFit/>
          </a:bodyPr>
          <a:lstStyle/>
          <a:p>
            <a:r>
              <a:rPr lang="en-US">
                <a:latin typeface="Arial" charset="0"/>
              </a:rPr>
              <a:t>New Material Events</a:t>
            </a:r>
          </a:p>
        </p:txBody>
      </p:sp>
      <p:sp>
        <p:nvSpPr>
          <p:cNvPr id="4352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256088"/>
          </a:xfrm>
        </p:spPr>
        <p:txBody>
          <a:bodyPr/>
          <a:lstStyle/>
          <a:p>
            <a:pPr eaLnBrk="1" hangingPunct="1">
              <a:spcBef>
                <a:spcPts val="438"/>
              </a:spcBef>
              <a:buSzPct val="79000"/>
            </a:pPr>
            <a:r>
              <a:rPr lang="en-US" sz="2000" b="1" dirty="0">
                <a:latin typeface="Arial" charset="0"/>
              </a:rPr>
              <a:t>Updated in May, 2010:  </a:t>
            </a:r>
            <a:r>
              <a:rPr lang="en-US" sz="2000" b="1" u="sng" dirty="0">
                <a:latin typeface="Arial" charset="0"/>
              </a:rPr>
              <a:t>New</a:t>
            </a:r>
            <a:r>
              <a:rPr lang="en-US" sz="2000" b="1" dirty="0">
                <a:latin typeface="Arial" charset="0"/>
              </a:rPr>
              <a:t> Material Events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endParaRPr lang="en-US" sz="2000" b="1" dirty="0">
              <a:latin typeface="Arial" charset="0"/>
            </a:endParaRP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800" b="1" dirty="0">
                <a:latin typeface="Arial" charset="0"/>
              </a:rPr>
              <a:t>IRS proposed or final determinations of taxability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800" b="1" dirty="0">
                <a:latin typeface="Arial" charset="0"/>
              </a:rPr>
              <a:t>Tender officers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800" b="1" dirty="0">
                <a:latin typeface="Arial" charset="0"/>
              </a:rPr>
              <a:t>Bankruptcy, insolvency, receivership, or similar event of the obligated person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800" b="1" dirty="0">
                <a:latin typeface="Arial" charset="0"/>
              </a:rPr>
              <a:t>Consummation of a merger, consideration, or acquisition, or certain asset ales, involving the obligated person, or entry into or termination of a definitive agreement to the foregoing (if material)</a:t>
            </a:r>
          </a:p>
          <a:p>
            <a:pPr lvl="1" eaLnBrk="1" hangingPunct="1">
              <a:spcBef>
                <a:spcPts val="438"/>
              </a:spcBef>
              <a:buSzPct val="79000"/>
            </a:pPr>
            <a:r>
              <a:rPr lang="en-US" sz="1800" b="1" dirty="0">
                <a:latin typeface="Arial" charset="0"/>
              </a:rPr>
              <a:t>Appointment of a successor or additional trustee or the change of name of a trustee (if material)</a:t>
            </a:r>
          </a:p>
          <a:p>
            <a:pPr>
              <a:buFont typeface="Wingdings" charset="0"/>
              <a:buNone/>
            </a:pPr>
            <a:endParaRPr lang="en-US" sz="2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28891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/>
          <p:cNvSpPr>
            <a:spLocks noGrp="1" noChangeArrowheads="1"/>
          </p:cNvSpPr>
          <p:nvPr>
            <p:ph idx="4294967295"/>
          </p:nvPr>
        </p:nvSpPr>
        <p:spPr>
          <a:xfrm>
            <a:off x="762000" y="1828800"/>
            <a:ext cx="8072438" cy="3960813"/>
          </a:xfrm>
        </p:spPr>
        <p:txBody>
          <a:bodyPr/>
          <a:lstStyle/>
          <a:p>
            <a:pPr eaLnBrk="1" hangingPunct="1"/>
            <a:r>
              <a:rPr lang="en-US" sz="2000" b="1" dirty="0">
                <a:latin typeface="Arial" charset="0"/>
              </a:rPr>
              <a:t>If the issuer fails to meet its annual filing requirements, the issuer must:</a:t>
            </a:r>
          </a:p>
          <a:p>
            <a:pPr eaLnBrk="1" hangingPunct="1"/>
            <a:endParaRPr lang="en-US" sz="2000" b="1" dirty="0">
              <a:latin typeface="Arial" charset="0"/>
            </a:endParaRPr>
          </a:p>
          <a:p>
            <a:pPr lvl="1" eaLnBrk="1" hangingPunct="1"/>
            <a:r>
              <a:rPr lang="en-US" sz="2000" b="1" dirty="0">
                <a:latin typeface="Arial" charset="0"/>
              </a:rPr>
              <a:t>Submit a notice of failure to comply with EMMA and the appropriate SID</a:t>
            </a:r>
          </a:p>
          <a:p>
            <a:pPr lvl="1" eaLnBrk="1" hangingPunct="1"/>
            <a:r>
              <a:rPr lang="en-US" sz="2000" b="1" dirty="0">
                <a:latin typeface="Arial" charset="0"/>
              </a:rPr>
              <a:t>Complete and submit all past due filings prior to issuing debt</a:t>
            </a:r>
          </a:p>
          <a:p>
            <a:pPr lvl="1" eaLnBrk="1" hangingPunct="1"/>
            <a:r>
              <a:rPr lang="en-US" sz="2000" b="1" dirty="0">
                <a:latin typeface="Arial" charset="0"/>
              </a:rPr>
              <a:t>Create procedures to ensure the failure to file will not reoccur</a:t>
            </a:r>
          </a:p>
          <a:p>
            <a:pPr lvl="1" eaLnBrk="1" hangingPunct="1"/>
            <a:r>
              <a:rPr lang="en-US" sz="2000" b="1" dirty="0">
                <a:latin typeface="Arial" charset="0"/>
              </a:rPr>
              <a:t>Disclose its failure to comply in every Official Statement for </a:t>
            </a:r>
            <a:r>
              <a:rPr lang="en-US" sz="2000" b="1" u="sng" dirty="0">
                <a:latin typeface="Arial" charset="0"/>
              </a:rPr>
              <a:t>5 years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012825"/>
            <a:ext cx="8001000" cy="61595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Notice of Failure to Comply</a:t>
            </a:r>
          </a:p>
        </p:txBody>
      </p:sp>
    </p:spTree>
    <p:extLst>
      <p:ext uri="{BB962C8B-B14F-4D97-AF65-F5344CB8AC3E}">
        <p14:creationId xmlns:p14="http://schemas.microsoft.com/office/powerpoint/2010/main" val="3170595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56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56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6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56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6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7"/>
          <p:cNvSpPr txBox="1">
            <a:spLocks noGrp="1" noChangeArrowheads="1"/>
          </p:cNvSpPr>
          <p:nvPr/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400">
              <a:latin typeface="Verdana" charset="0"/>
              <a:cs typeface="Times New Roman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62000" y="1828800"/>
            <a:ext cx="8105775" cy="4116388"/>
          </a:xfrm>
        </p:spPr>
        <p:txBody>
          <a:bodyPr/>
          <a:lstStyle/>
          <a:p>
            <a:pPr marL="395287" indent="-285750" eaLnBrk="1" hangingPunct="1">
              <a:spcBef>
                <a:spcPts val="438"/>
              </a:spcBef>
              <a:buSzPct val="79000"/>
            </a:pPr>
            <a:r>
              <a:rPr lang="en-US" sz="1800" b="1" dirty="0">
                <a:latin typeface="Arial" charset="0"/>
              </a:rPr>
              <a:t>If the issuer fails to meet its annual filing requirements, the ease of selling its securities diminishes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The underwriter is prohibited from bidding on or offering for sale the primary offering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Rating agencies could assign a lower rating if the failed filings were deemed to be caused by poor management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The investors may not show interest in securities where the required disclosure filings are not available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In the event of a default, the investor could argue the required disclosure filings were not available for due diligence review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Higher borrowing costs</a:t>
            </a:r>
          </a:p>
        </p:txBody>
      </p:sp>
      <p:sp>
        <p:nvSpPr>
          <p:cNvPr id="4372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908050"/>
            <a:ext cx="7162800" cy="61595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Risks of Non-Compliance</a:t>
            </a:r>
          </a:p>
        </p:txBody>
      </p:sp>
    </p:spTree>
    <p:extLst>
      <p:ext uri="{BB962C8B-B14F-4D97-AF65-F5344CB8AC3E}">
        <p14:creationId xmlns:p14="http://schemas.microsoft.com/office/powerpoint/2010/main" val="230641843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idx="4294967295"/>
          </p:nvPr>
        </p:nvSpPr>
        <p:spPr>
          <a:xfrm>
            <a:off x="762000" y="1828800"/>
            <a:ext cx="8105775" cy="3992563"/>
          </a:xfrm>
        </p:spPr>
        <p:txBody>
          <a:bodyPr/>
          <a:lstStyle/>
          <a:p>
            <a:pPr eaLnBrk="1" hangingPunct="1">
              <a:buSzPct val="79000"/>
            </a:pPr>
            <a:r>
              <a:rPr lang="en-US" sz="1800" b="1" dirty="0">
                <a:latin typeface="Arial" charset="0"/>
              </a:rPr>
              <a:t>Exemptions from annual filings and material event notices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Debt issues with a total par amount of $1,000,000 or less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Debt issues authorized in denominations of $100,000 if,</a:t>
            </a:r>
          </a:p>
          <a:p>
            <a:pPr marL="858838" lvl="2" eaLnBrk="1" hangingPunct="1">
              <a:spcBef>
                <a:spcPts val="438"/>
              </a:spcBef>
            </a:pPr>
            <a:r>
              <a:rPr lang="en-US" sz="2000" b="1" dirty="0">
                <a:latin typeface="Arial" charset="0"/>
              </a:rPr>
              <a:t>Sold to no more than 35 persons who are believed to capable of evaluating risk and who are purchasing the securities for one account</a:t>
            </a:r>
          </a:p>
          <a:p>
            <a:pPr marL="858838" lvl="2" eaLnBrk="1" hangingPunct="1">
              <a:spcBef>
                <a:spcPts val="438"/>
              </a:spcBef>
            </a:pPr>
            <a:r>
              <a:rPr lang="en-US" sz="2000" b="1" dirty="0">
                <a:latin typeface="Arial" charset="0"/>
              </a:rPr>
              <a:t>Have a maturity of 9 months or less, or</a:t>
            </a:r>
          </a:p>
          <a:p>
            <a:pPr marL="858838" lvl="2" eaLnBrk="1" hangingPunct="1">
              <a:spcBef>
                <a:spcPts val="438"/>
              </a:spcBef>
            </a:pPr>
            <a:r>
              <a:rPr lang="en-US" sz="2000" b="1" dirty="0">
                <a:latin typeface="Arial" charset="0"/>
              </a:rPr>
              <a:t>May be tendered to the issuer at par value or above every 9 months until maturity</a:t>
            </a:r>
          </a:p>
          <a:p>
            <a:pPr eaLnBrk="1" hangingPunct="1">
              <a:buSzPct val="79000"/>
            </a:pPr>
            <a:r>
              <a:rPr lang="en-US" sz="1800" b="1" dirty="0">
                <a:latin typeface="Arial" charset="0"/>
              </a:rPr>
              <a:t>Exemptions from annual filings but not material event notices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Debt issues with a maturity 18 months or less</a:t>
            </a:r>
          </a:p>
        </p:txBody>
      </p:sp>
      <p:sp>
        <p:nvSpPr>
          <p:cNvPr id="438276" name="Slide Number Placeholder 5"/>
          <p:cNvSpPr txBox="1">
            <a:spLocks noGrp="1"/>
          </p:cNvSpPr>
          <p:nvPr/>
        </p:nvSpPr>
        <p:spPr bwMode="auto">
          <a:xfrm>
            <a:off x="6934200" y="5943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400">
                <a:latin typeface="Verdana" charset="0"/>
                <a:cs typeface="Times New Roman" charset="0"/>
              </a:rPr>
              <a:t> </a:t>
            </a:r>
          </a:p>
        </p:txBody>
      </p:sp>
      <p:sp>
        <p:nvSpPr>
          <p:cNvPr id="43827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295400" y="908050"/>
            <a:ext cx="7010400" cy="61595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Debt Issue Exemptions</a:t>
            </a:r>
          </a:p>
        </p:txBody>
      </p:sp>
    </p:spTree>
    <p:extLst>
      <p:ext uri="{BB962C8B-B14F-4D97-AF65-F5344CB8AC3E}">
        <p14:creationId xmlns:p14="http://schemas.microsoft.com/office/powerpoint/2010/main" val="30283545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2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2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2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2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4" name="Rectangle 6"/>
          <p:cNvSpPr>
            <a:spLocks noGrp="1" noChangeArrowheads="1"/>
          </p:cNvSpPr>
          <p:nvPr>
            <p:ph idx="4294967295"/>
          </p:nvPr>
        </p:nvSpPr>
        <p:spPr>
          <a:xfrm>
            <a:off x="762000" y="1828800"/>
            <a:ext cx="8029575" cy="3976688"/>
          </a:xfrm>
        </p:spPr>
        <p:txBody>
          <a:bodyPr/>
          <a:lstStyle/>
          <a:p>
            <a:pPr eaLnBrk="1" hangingPunct="1">
              <a:buSzPct val="79000"/>
            </a:pPr>
            <a:r>
              <a:rPr lang="en-US" sz="1800" b="1" dirty="0">
                <a:latin typeface="Arial" charset="0"/>
              </a:rPr>
              <a:t>Prior to bidding on or offering for sale municipal securities the underwriter must review the preliminary official statement (</a:t>
            </a:r>
            <a:r>
              <a:rPr lang="ja-JP" altLang="en-US" sz="1800" b="1" dirty="0">
                <a:latin typeface="Arial" charset="0"/>
              </a:rPr>
              <a:t>“</a:t>
            </a:r>
            <a:r>
              <a:rPr lang="en-US" sz="1800" b="1" dirty="0">
                <a:latin typeface="Arial" charset="0"/>
              </a:rPr>
              <a:t>POS</a:t>
            </a:r>
            <a:r>
              <a:rPr lang="ja-JP" altLang="en-US" sz="1800" b="1" dirty="0">
                <a:latin typeface="Arial" charset="0"/>
              </a:rPr>
              <a:t>”</a:t>
            </a:r>
            <a:r>
              <a:rPr lang="en-US" sz="1800" b="1" dirty="0">
                <a:latin typeface="Arial" charset="0"/>
              </a:rPr>
              <a:t>) and reasonably determine that issuer has complied with the rule</a:t>
            </a:r>
          </a:p>
          <a:p>
            <a:pPr eaLnBrk="1" hangingPunct="1">
              <a:buSzPct val="79000"/>
            </a:pPr>
            <a:r>
              <a:rPr lang="en-US" sz="1800" b="1" dirty="0">
                <a:latin typeface="Arial" charset="0"/>
              </a:rPr>
              <a:t>The underwriter must send a POS no later than 1 business day after the request of a potential customer, if available</a:t>
            </a:r>
          </a:p>
          <a:p>
            <a:pPr eaLnBrk="1" hangingPunct="1">
              <a:buSzPct val="79000"/>
            </a:pPr>
            <a:r>
              <a:rPr lang="en-US" sz="1800" b="1" dirty="0">
                <a:latin typeface="Arial" charset="0"/>
              </a:rPr>
              <a:t>The underwriter must receive the final official statement 7 business days after the purchase agreement and in sufficient time and quantity to accompany any confirmation that requests payment from any customer</a:t>
            </a:r>
          </a:p>
          <a:p>
            <a:pPr eaLnBrk="1" hangingPunct="1">
              <a:buSzPct val="79000"/>
            </a:pPr>
            <a:r>
              <a:rPr lang="en-US" sz="1800" b="1" dirty="0">
                <a:latin typeface="Arial" charset="0"/>
              </a:rPr>
              <a:t>Issuers may now submit POS documents to EMMA.</a:t>
            </a:r>
          </a:p>
        </p:txBody>
      </p:sp>
      <p:sp>
        <p:nvSpPr>
          <p:cNvPr id="439300" name="Slide Number Placeholder 5"/>
          <p:cNvSpPr txBox="1">
            <a:spLocks noGrp="1"/>
          </p:cNvSpPr>
          <p:nvPr/>
        </p:nvSpPr>
        <p:spPr bwMode="auto">
          <a:xfrm>
            <a:off x="6934200" y="6019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400">
                <a:latin typeface="Verdana" charset="0"/>
                <a:cs typeface="Times New Roman" charset="0"/>
              </a:rPr>
              <a:t> 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838200"/>
            <a:ext cx="6977063" cy="61595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Requirements on Underwriters </a:t>
            </a:r>
          </a:p>
        </p:txBody>
      </p:sp>
    </p:spTree>
    <p:extLst>
      <p:ext uri="{BB962C8B-B14F-4D97-AF65-F5344CB8AC3E}">
        <p14:creationId xmlns:p14="http://schemas.microsoft.com/office/powerpoint/2010/main" val="283414397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995062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Tax Compliance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Pre-Issuance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Closing Documents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Post-Issuance Compliance</a:t>
            </a:r>
          </a:p>
          <a:p>
            <a:pPr lvl="1"/>
            <a:endParaRPr lang="en-US" sz="1400" b="1" dirty="0">
              <a:latin typeface="Arial" charset="0"/>
            </a:endParaRPr>
          </a:p>
          <a:p>
            <a:pPr eaLnBrk="1" hangingPunct="1"/>
            <a:endParaRPr lang="en-US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27086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698179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New Money Bonds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What you can finance with Tax-Exempt Bonds</a:t>
            </a:r>
          </a:p>
          <a:p>
            <a:pPr eaLnBrk="1" hangingPunct="1"/>
            <a:endParaRPr lang="en-US" sz="1800" b="1" dirty="0">
              <a:latin typeface="Arial" charset="0"/>
            </a:endParaRPr>
          </a:p>
          <a:p>
            <a:pPr eaLnBrk="1" hangingPunct="1"/>
            <a:r>
              <a:rPr lang="en-US" sz="1800" b="1" dirty="0">
                <a:latin typeface="Arial" charset="0"/>
              </a:rPr>
              <a:t>What you can’t finance with Tax-Exempt Bonds</a:t>
            </a:r>
          </a:p>
          <a:p>
            <a:pPr lvl="1" eaLnBrk="1" hangingPunct="1"/>
            <a:endParaRPr lang="en-US" sz="1400" b="1" dirty="0">
              <a:latin typeface="Arial" charset="0"/>
            </a:endParaRPr>
          </a:p>
          <a:p>
            <a:pPr eaLnBrk="1" hangingPunct="1"/>
            <a:r>
              <a:rPr lang="en-US" sz="1800" b="1" dirty="0">
                <a:latin typeface="Arial" charset="0"/>
              </a:rPr>
              <a:t>Reimbursement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Official Intent</a:t>
            </a:r>
          </a:p>
          <a:p>
            <a:pPr lvl="2" eaLnBrk="1" hangingPunct="1"/>
            <a:r>
              <a:rPr lang="en-US" sz="1400" b="1" dirty="0">
                <a:latin typeface="Arial" charset="0"/>
              </a:rPr>
              <a:t>Functional Description of Property or Account</a:t>
            </a:r>
          </a:p>
          <a:p>
            <a:pPr lvl="2" eaLnBrk="1" hangingPunct="1"/>
            <a:r>
              <a:rPr lang="en-US" sz="1400" b="1" dirty="0">
                <a:latin typeface="Arial" charset="0"/>
              </a:rPr>
              <a:t>Maximum Principal Amount of Debt</a:t>
            </a:r>
          </a:p>
          <a:p>
            <a:pPr lvl="2" eaLnBrk="1" hangingPunct="1"/>
            <a:r>
              <a:rPr lang="en-US" sz="1400" b="1" dirty="0">
                <a:latin typeface="Arial" charset="0"/>
              </a:rPr>
              <a:t>Must actually reasonably expect to reimburse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Timing</a:t>
            </a:r>
          </a:p>
          <a:p>
            <a:pPr lvl="2" eaLnBrk="1" hangingPunct="1"/>
            <a:r>
              <a:rPr lang="en-US" sz="1400" b="1" dirty="0">
                <a:latin typeface="Arial" charset="0"/>
              </a:rPr>
              <a:t>No later than 18 months after the later of date of expenditure or placed in service date of property (but not more than 3 years after date original expenditure is paid)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Nature of Expenditure</a:t>
            </a:r>
          </a:p>
          <a:p>
            <a:pPr lvl="1" eaLnBrk="1" hangingPunct="1"/>
            <a:endParaRPr lang="en-US" sz="1400" b="1" dirty="0">
              <a:latin typeface="Arial" charset="0"/>
            </a:endParaRPr>
          </a:p>
          <a:p>
            <a:pPr eaLnBrk="1" hangingPunct="1"/>
            <a:endParaRPr lang="en-US" sz="1800" b="1" dirty="0">
              <a:latin typeface="Arial" charset="0"/>
            </a:endParaRPr>
          </a:p>
          <a:p>
            <a:pPr lvl="1" eaLnBrk="1" hangingPunct="1"/>
            <a:endParaRPr lang="en-US" sz="1000" b="1" dirty="0">
              <a:latin typeface="Arial" charset="0"/>
            </a:endParaRPr>
          </a:p>
          <a:p>
            <a:pPr lvl="1"/>
            <a:endParaRPr lang="en-US" sz="1400" b="1" dirty="0">
              <a:latin typeface="Arial" charset="0"/>
            </a:endParaRPr>
          </a:p>
          <a:p>
            <a:pPr eaLnBrk="1" hangingPunct="1"/>
            <a:endParaRPr lang="en-US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27086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698179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Refunding Bonds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Tax-Exemption of Refunding Bonds depends on prior bonds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Bond Counsel will trace back to original project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Useful life considerations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Current Refunding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Less than 90 days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Advance Refunding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Greater than 90 days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Limitation on number of Advance </a:t>
            </a:r>
            <a:r>
              <a:rPr lang="en-US" sz="1400" b="1" dirty="0" err="1">
                <a:latin typeface="Arial" charset="0"/>
              </a:rPr>
              <a:t>Refundings</a:t>
            </a:r>
            <a:endParaRPr lang="en-US" sz="1400" b="1" dirty="0">
              <a:latin typeface="Arial" charset="0"/>
            </a:endParaRPr>
          </a:p>
          <a:p>
            <a:pPr lvl="1" eaLnBrk="1" hangingPunct="1"/>
            <a:r>
              <a:rPr lang="en-US" sz="1400" b="1" dirty="0">
                <a:latin typeface="Arial" charset="0"/>
              </a:rPr>
              <a:t>Yield Restriction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Arbitrage Considerations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Yield Restriction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Final Arbitrage Calculation required on Refunded Bonds</a:t>
            </a:r>
          </a:p>
          <a:p>
            <a:pPr eaLnBrk="1" hangingPunct="1"/>
            <a:endParaRPr lang="en-US" sz="1800" b="1" dirty="0">
              <a:latin typeface="Arial" charset="0"/>
            </a:endParaRPr>
          </a:p>
          <a:p>
            <a:pPr lvl="1" eaLnBrk="1" hangingPunct="1"/>
            <a:endParaRPr lang="en-US" sz="1000" b="1" dirty="0">
              <a:latin typeface="Arial" charset="0"/>
            </a:endParaRPr>
          </a:p>
          <a:p>
            <a:pPr lvl="1"/>
            <a:endParaRPr lang="en-US" sz="1400" b="1" dirty="0">
              <a:latin typeface="Arial" charset="0"/>
            </a:endParaRPr>
          </a:p>
          <a:p>
            <a:pPr eaLnBrk="1" hangingPunct="1"/>
            <a:endParaRPr lang="en-US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52708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Tax Documents at Closing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Tax and Non-Arbitrage Certificate</a:t>
            </a:r>
            <a:endParaRPr lang="en-US" sz="1400" b="1" dirty="0">
              <a:latin typeface="Arial" charset="0"/>
            </a:endParaRPr>
          </a:p>
          <a:p>
            <a:pPr lvl="1" eaLnBrk="1" hangingPunct="1"/>
            <a:r>
              <a:rPr lang="en-US" sz="1400" b="1" dirty="0">
                <a:latin typeface="Arial" charset="0"/>
              </a:rPr>
              <a:t>Conduit Issue: separate certificates for Issuer and Borrower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Contains reasonable expectations at time of closing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Form 8038-G</a:t>
            </a:r>
          </a:p>
          <a:p>
            <a:pPr lvl="1"/>
            <a:r>
              <a:rPr lang="en-US" sz="1400" b="1" dirty="0">
                <a:latin typeface="Arial" charset="0"/>
              </a:rPr>
              <a:t>Must be filed by 15</a:t>
            </a:r>
            <a:r>
              <a:rPr lang="en-US" sz="1400" b="1" baseline="30000" dirty="0">
                <a:latin typeface="Arial" charset="0"/>
              </a:rPr>
              <a:t>th</a:t>
            </a:r>
            <a:r>
              <a:rPr lang="en-US" sz="1400" b="1" dirty="0">
                <a:latin typeface="Arial" charset="0"/>
              </a:rPr>
              <a:t> day of second month after close of calendar quarter bonds are issued</a:t>
            </a:r>
          </a:p>
          <a:p>
            <a:pPr lvl="1"/>
            <a:r>
              <a:rPr lang="en-US" sz="1400" b="1" dirty="0">
                <a:latin typeface="Arial" charset="0"/>
              </a:rPr>
              <a:t>New boxes for written procedures</a:t>
            </a:r>
          </a:p>
          <a:p>
            <a:pPr eaLnBrk="1" hangingPunct="1"/>
            <a:endParaRPr lang="en-US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57709"/>
            <a:ext cx="8915400" cy="769441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Issuers &amp; Securities Law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endParaRPr lang="en-US" sz="1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12380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Post-Issuance Compliance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Record Retention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Arbitrage and Yield Restriction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Expenditure of Proceeds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Private Use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Remedies</a:t>
            </a: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Post-Issuance Compliance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Benefits of Written Procedures</a:t>
            </a:r>
          </a:p>
          <a:p>
            <a:pPr lvl="1" eaLnBrk="1" hangingPunct="1"/>
            <a:r>
              <a:rPr lang="en-US" sz="1600" b="1" dirty="0">
                <a:latin typeface="Arial" charset="0"/>
              </a:rPr>
              <a:t>Check the box on 8038-G</a:t>
            </a:r>
          </a:p>
          <a:p>
            <a:pPr lvl="1" eaLnBrk="1" hangingPunct="1"/>
            <a:r>
              <a:rPr lang="en-US" sz="1600" b="1" dirty="0">
                <a:latin typeface="Arial" charset="0"/>
              </a:rPr>
              <a:t>More lenient penalties for noncompliance</a:t>
            </a:r>
          </a:p>
          <a:p>
            <a:pPr lvl="1" eaLnBrk="1" hangingPunct="1"/>
            <a:r>
              <a:rPr lang="en-US" sz="1600" b="1" dirty="0">
                <a:latin typeface="Arial" charset="0"/>
              </a:rPr>
              <a:t>Audit compliance will be easier</a:t>
            </a:r>
          </a:p>
          <a:p>
            <a:pPr lvl="1" eaLnBrk="1" hangingPunct="1"/>
            <a:r>
              <a:rPr lang="en-US" sz="1600" b="1" dirty="0">
                <a:latin typeface="Arial" charset="0"/>
              </a:rPr>
              <a:t>Training new staff will be easier in the event of turnover</a:t>
            </a:r>
          </a:p>
          <a:p>
            <a:pPr lvl="1" eaLnBrk="1" hangingPunct="1"/>
            <a:endParaRPr lang="en-US" sz="1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Record Retention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General Rule: Life of the Bonds plus 3 years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If refunded, then extends to life of Refunding Bonds plus 3 years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Note: this is different than State of Florida record retention guidelines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What do you keep?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Basic records relating to the bond transaction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Documents evidencing the expenditure of bond proceeds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Documents evidencing the use of bond-financed property by public and private sources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Documents evidencing all sources of payment and security of the bonds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Documents pertaining to the investment of bond proceeds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How do you keep it?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IRS Electronic storage guidelines</a:t>
            </a: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What is Arbitrage?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Arbitrage is the ability to earn profit by capitalizing in differences between investments or markets.</a:t>
            </a:r>
          </a:p>
          <a:p>
            <a:r>
              <a:rPr lang="en-US" sz="2000" dirty="0"/>
              <a:t>In the case of public finance, Arbitrage refers to ability to profit from investment of tax-exempt bond proceeds in taxable securities.</a:t>
            </a:r>
          </a:p>
          <a:p>
            <a:r>
              <a:rPr lang="en-US" sz="2000" dirty="0"/>
              <a:t>The ability to earn arbitrage depends on the relationship between taxable and tax-exempt rates and the shape of the yield curve.</a:t>
            </a:r>
          </a:p>
          <a:p>
            <a:r>
              <a:rPr lang="en-US" sz="2000" dirty="0"/>
              <a:t>Positive arbitrage represents earnings above the arbitrage yield.  Negative arbitrage represents earnings below the arbitrage yield (i.e., </a:t>
            </a:r>
            <a:r>
              <a:rPr lang="ja-JP" altLang="en-US" sz="2000"/>
              <a:t>“</a:t>
            </a:r>
            <a:r>
              <a:rPr lang="en-US" sz="2000" dirty="0"/>
              <a:t>losses</a:t>
            </a:r>
            <a:r>
              <a:rPr lang="ja-JP" altLang="en-US" sz="2000"/>
              <a:t>”</a:t>
            </a:r>
            <a:r>
              <a:rPr lang="en-US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54384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71538" y="485775"/>
            <a:ext cx="8162925" cy="1138238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Arbitrage Rebate Compliance Activities</a:t>
            </a:r>
          </a:p>
        </p:txBody>
      </p:sp>
      <p:sp>
        <p:nvSpPr>
          <p:cNvPr id="4515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2147888"/>
            <a:ext cx="8001000" cy="4114800"/>
          </a:xfrm>
        </p:spPr>
        <p:txBody>
          <a:bodyPr/>
          <a:lstStyle/>
          <a:p>
            <a:pPr eaLnBrk="1" hangingPunct="1"/>
            <a:r>
              <a:rPr lang="en-US" sz="2000" b="1">
                <a:latin typeface="Arial" charset="0"/>
              </a:rPr>
              <a:t>Internal monitoring of rebate compliance</a:t>
            </a:r>
          </a:p>
          <a:p>
            <a:pPr eaLnBrk="1" hangingPunct="1"/>
            <a:r>
              <a:rPr lang="en-US" sz="2000" b="1">
                <a:latin typeface="Arial" charset="0"/>
              </a:rPr>
              <a:t>Recommend annual calculations during construction period</a:t>
            </a:r>
          </a:p>
          <a:p>
            <a:pPr lvl="1" eaLnBrk="1" hangingPunct="1"/>
            <a:r>
              <a:rPr lang="en-US" sz="2000" b="1">
                <a:latin typeface="Arial" charset="0"/>
              </a:rPr>
              <a:t>Set aside annual rebate liability in Rebate Fund</a:t>
            </a:r>
          </a:p>
          <a:p>
            <a:pPr lvl="1" eaLnBrk="1" hangingPunct="1"/>
            <a:r>
              <a:rPr lang="en-US" sz="2000" b="1">
                <a:latin typeface="Arial" charset="0"/>
              </a:rPr>
              <a:t>Get it out of the Construction Fund</a:t>
            </a:r>
          </a:p>
          <a:p>
            <a:pPr eaLnBrk="1" hangingPunct="1"/>
            <a:r>
              <a:rPr lang="en-US" sz="2000" b="1">
                <a:latin typeface="Arial" charset="0"/>
              </a:rPr>
              <a:t>Paying rebate is not bad, just need to monitor and pay as required</a:t>
            </a:r>
          </a:p>
          <a:p>
            <a:pPr eaLnBrk="1" hangingPunct="1"/>
            <a:r>
              <a:rPr lang="en-US" sz="2000" b="1">
                <a:latin typeface="Arial" charset="0"/>
              </a:rPr>
              <a:t>Pay attention to requirements in Tax/Arbitrage Certificate</a:t>
            </a:r>
          </a:p>
          <a:p>
            <a:pPr eaLnBrk="1" hangingPunct="1"/>
            <a:endParaRPr lang="en-US" sz="2000" b="1">
              <a:latin typeface="Arial" charset="0"/>
            </a:endParaRPr>
          </a:p>
          <a:p>
            <a:pPr eaLnBrk="1" hangingPunct="1"/>
            <a:endParaRPr lang="en-US" sz="2000" b="1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251065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How Do We Measure Arbitrage?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Bond Yield vs. Investment Yield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Bond Yield: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Fixed Rate vs. Variable Rate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Qualified Guarantee Fees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Qualified Hedge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Investment Yield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Yield on Proceeds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Proceeds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Original/Sale Proceeds (including investment earnings)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Transferred Proceeds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Replacement Proceeds</a:t>
            </a:r>
          </a:p>
          <a:p>
            <a:pPr lvl="1" eaLnBrk="1" hangingPunct="1"/>
            <a:endParaRPr lang="en-US" sz="1400" b="1" dirty="0">
              <a:latin typeface="Arial" charset="0"/>
            </a:endParaRPr>
          </a:p>
          <a:p>
            <a:pPr lvl="3" eaLnBrk="1" hangingPunct="1"/>
            <a:endParaRPr lang="en-US" sz="1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When is Rebate Calculated?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Required: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Every 5 years, and on Final Maturity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Refunding Triggers New Final Maturity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8038-T: Only file if rebate is owed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Recommended: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Annually during construction period</a:t>
            </a:r>
          </a:p>
          <a:p>
            <a:pPr lvl="1" eaLnBrk="1" hangingPunct="1"/>
            <a:endParaRPr lang="en-US" sz="1400" b="1" dirty="0">
              <a:latin typeface="Arial" charset="0"/>
            </a:endParaRPr>
          </a:p>
          <a:p>
            <a:pPr lvl="3" eaLnBrk="1" hangingPunct="1"/>
            <a:endParaRPr lang="en-US" sz="1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Exceptions to Rebate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Six Month Spending Exception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18-Month Spending Exception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24-Month Spending Exception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Small Issuer Exception</a:t>
            </a:r>
          </a:p>
          <a:p>
            <a:pPr lvl="1" eaLnBrk="1" hangingPunct="1"/>
            <a:endParaRPr lang="en-US" sz="1400" b="1" dirty="0">
              <a:latin typeface="Arial" charset="0"/>
            </a:endParaRPr>
          </a:p>
          <a:p>
            <a:pPr lvl="3" eaLnBrk="1" hangingPunct="1"/>
            <a:endParaRPr lang="en-US" sz="1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Yield Restriction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Separate from Arbitrage Rebate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Temporary Periods</a:t>
            </a:r>
          </a:p>
          <a:p>
            <a:pPr lvl="1" eaLnBrk="1" hangingPunct="1"/>
            <a:endParaRPr lang="en-US" sz="1400" b="1" dirty="0">
              <a:latin typeface="Arial" charset="0"/>
            </a:endParaRPr>
          </a:p>
          <a:p>
            <a:pPr lvl="3" eaLnBrk="1" hangingPunct="1"/>
            <a:endParaRPr lang="en-US" sz="1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Expenditure of Proceeds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Reasonable Expectations vs. Actual Facts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Best Practice: open communication with those responsible for spending the money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Reallocation of Bond Proceeds</a:t>
            </a:r>
          </a:p>
          <a:p>
            <a:pPr lvl="3" eaLnBrk="1" hangingPunct="1"/>
            <a:endParaRPr lang="en-US" sz="1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3" name="Title 1"/>
          <p:cNvSpPr>
            <a:spLocks noGrp="1"/>
          </p:cNvSpPr>
          <p:nvPr>
            <p:ph type="title" idx="4294967295"/>
          </p:nvPr>
        </p:nvSpPr>
        <p:spPr>
          <a:xfrm>
            <a:off x="1328738" y="914400"/>
            <a:ext cx="6596062" cy="615950"/>
          </a:xfrm>
        </p:spPr>
        <p:txBody>
          <a:bodyPr anchor="b" anchorCtr="0">
            <a:spAutoFit/>
          </a:bodyPr>
          <a:lstStyle/>
          <a:p>
            <a:r>
              <a:rPr lang="en-US">
                <a:latin typeface="Arial" charset="0"/>
              </a:rPr>
              <a:t>Issuer Disclosure Obligations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365125" indent="-255588" eaLnBrk="1" hangingPunct="1">
              <a:buFont typeface="Wingdings" charset="0"/>
              <a:buChar char="v"/>
            </a:pPr>
            <a:endParaRPr lang="en-US" sz="2100" b="1" dirty="0">
              <a:latin typeface="Arial" charset="0"/>
            </a:endParaRPr>
          </a:p>
          <a:p>
            <a:pPr marL="365125" indent="-255588" eaLnBrk="1" hangingPunct="1">
              <a:buFont typeface="Wingdings" charset="0"/>
              <a:buChar char="v"/>
            </a:pPr>
            <a:endParaRPr lang="en-US" sz="2100" b="1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Preliminary and Final Official Statement (Primary Offering)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Annual Continuing Disclosure Filings</a:t>
            </a:r>
          </a:p>
          <a:p>
            <a:pPr eaLnBrk="1" hangingPunct="1"/>
            <a:endParaRPr lang="en-US" sz="2000" dirty="0">
              <a:latin typeface="Arial" charset="0"/>
            </a:endParaRPr>
          </a:p>
          <a:p>
            <a:pPr eaLnBrk="1" hangingPunct="1"/>
            <a:r>
              <a:rPr lang="en-US" sz="2000" dirty="0">
                <a:latin typeface="Arial" charset="0"/>
              </a:rPr>
              <a:t>Periodic Notification of Material Events</a:t>
            </a:r>
          </a:p>
        </p:txBody>
      </p:sp>
      <p:sp>
        <p:nvSpPr>
          <p:cNvPr id="424965" name="Slide Number Placeholder 3"/>
          <p:cNvSpPr txBox="1">
            <a:spLocks noGrp="1"/>
          </p:cNvSpPr>
          <p:nvPr/>
        </p:nvSpPr>
        <p:spPr bwMode="auto">
          <a:xfrm>
            <a:off x="6934200" y="5867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US" sz="1400">
                <a:latin typeface="Verdana" charset="0"/>
                <a:cs typeface="Times New Roman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349344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Private Use / Payment Tests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Private Business Use Test: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No more than 10% of the proceeds of the Bonds can be used for Private Business Use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Private Payment Test: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No more than 10% of the payment of principal or interest on the Bonds is made or secured by payments for Private Business Use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BOTH tests must be “met” in order to have Private Activity Bonds</a:t>
            </a: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Private Business Use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Private Business Use Test: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No more than 10% of the proceeds of the Bonds can be used for Private Business Use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Generally easier to measure than Private Payment Test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Measurement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Square footage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Number of parking spaces in a garage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Time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Exceptions: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Incidental Use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Short-Term use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General Public Use</a:t>
            </a:r>
          </a:p>
          <a:p>
            <a:pPr lvl="1" eaLnBrk="1" hangingPunct="1"/>
            <a:r>
              <a:rPr lang="en-US" sz="1400" b="1" dirty="0">
                <a:latin typeface="Arial" charset="0"/>
              </a:rPr>
              <a:t>Qualified Management Agreements (Rev. Proc. 97-13)</a:t>
            </a: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Private Loan Financing Test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No more than the lesser of $5 million or 5% of the proceeds of the issue may be used directly or indirectly to finance loans to one or more governmental persons</a:t>
            </a:r>
            <a:endParaRPr lang="en-US" sz="14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Remedial Actions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Redemption of Nonqualified Bonds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Alternative Use of Disposition Proceeds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Alternative Use of Facility</a:t>
            </a: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030069"/>
            <a:ext cx="7805057" cy="646331"/>
          </a:xfrm>
        </p:spPr>
        <p:txBody>
          <a:bodyPr wrap="square"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Other Matters</a:t>
            </a:r>
          </a:p>
        </p:txBody>
      </p:sp>
      <p:sp>
        <p:nvSpPr>
          <p:cNvPr id="441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2133600"/>
            <a:ext cx="7924800" cy="4114800"/>
          </a:xfrm>
        </p:spPr>
        <p:txBody>
          <a:bodyPr/>
          <a:lstStyle/>
          <a:p>
            <a:pPr eaLnBrk="1" hangingPunct="1"/>
            <a:r>
              <a:rPr lang="en-US" sz="1800" b="1" dirty="0">
                <a:latin typeface="Arial" charset="0"/>
              </a:rPr>
              <a:t>VCAP – Voluntary Compliance Agreement Program</a:t>
            </a:r>
          </a:p>
          <a:p>
            <a:pPr eaLnBrk="1" hangingPunct="1"/>
            <a:r>
              <a:rPr lang="en-US" sz="1800" b="1" dirty="0">
                <a:latin typeface="Arial" charset="0"/>
              </a:rPr>
              <a:t>Audit</a:t>
            </a:r>
          </a:p>
        </p:txBody>
      </p:sp>
    </p:spTree>
    <p:extLst>
      <p:ext uri="{BB962C8B-B14F-4D97-AF65-F5344CB8AC3E}">
        <p14:creationId xmlns:p14="http://schemas.microsoft.com/office/powerpoint/2010/main" val="1345221652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2412" y="1776902"/>
            <a:ext cx="7418388" cy="830997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 sz="4800" dirty="0">
                <a:solidFill>
                  <a:srgbClr val="2F529B"/>
                </a:solidFill>
              </a:rPr>
              <a:t>Questions?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966358"/>
            <a:ext cx="8229600" cy="1866117"/>
          </a:xfrm>
        </p:spPr>
        <p:txBody>
          <a:bodyPr numCol="2">
            <a:normAutofit/>
          </a:bodyPr>
          <a:lstStyle/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Misty Taylor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Bryant Miller Olive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255 South Orange Avenue, Ste. 1350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Orlando, FL 32801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(407) 426-7001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  <a:hlinkClick r:id="rId3"/>
              </a:rPr>
              <a:t>mtaylor@bmolaw.com</a:t>
            </a:r>
            <a:endParaRPr lang="en-US" sz="1800" dirty="0">
              <a:sym typeface="ZapfDingbats" charset="0"/>
            </a:endParaRP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Will Milford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Bryant Miller Olive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111 Riverside Ave., Ste. 200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Jacksonville, FL 32202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</a:rPr>
              <a:t>(904) 384-1264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404813" algn="l"/>
                <a:tab pos="862013" algn="l"/>
              </a:tabLst>
            </a:pPr>
            <a:r>
              <a:rPr lang="en-US" sz="1800" dirty="0">
                <a:sym typeface="ZapfDingbats" charset="0"/>
                <a:hlinkClick r:id="rId4"/>
              </a:rPr>
              <a:t>wmilford@bmolaw.com</a:t>
            </a:r>
            <a:endParaRPr lang="en-US" sz="1800" dirty="0">
              <a:sym typeface="ZapfDingba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52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0375"/>
            <a:ext cx="8229600" cy="107950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What is the Official Statement?</a:t>
            </a:r>
          </a:p>
        </p:txBody>
      </p:sp>
      <p:sp>
        <p:nvSpPr>
          <p:cNvPr id="4259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070100"/>
            <a:ext cx="8229600" cy="3681413"/>
          </a:xfrm>
        </p:spPr>
        <p:txBody>
          <a:bodyPr/>
          <a:lstStyle/>
          <a:p>
            <a:pPr eaLnBrk="1" hangingPunct="1"/>
            <a:r>
              <a:rPr lang="en-US" sz="2400" b="1" dirty="0">
                <a:latin typeface="Arial" charset="0"/>
              </a:rPr>
              <a:t>The document provided to potential bond purchasers, wherein all material information necessary for the purchaser to make an informed decision to buy is disclosed.</a:t>
            </a:r>
          </a:p>
        </p:txBody>
      </p:sp>
    </p:spTree>
    <p:extLst>
      <p:ext uri="{BB962C8B-B14F-4D97-AF65-F5344CB8AC3E}">
        <p14:creationId xmlns:p14="http://schemas.microsoft.com/office/powerpoint/2010/main" val="317573685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3100" y="642938"/>
            <a:ext cx="8162925" cy="64135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Official Statement </a:t>
            </a:r>
            <a:r>
              <a:rPr lang="en-US">
                <a:latin typeface="Times New Roman" charset="0"/>
              </a:rPr>
              <a:t>–</a:t>
            </a:r>
            <a:r>
              <a:rPr lang="en-US">
                <a:latin typeface="Arial" charset="0"/>
              </a:rPr>
              <a:t> Key Points</a:t>
            </a:r>
          </a:p>
        </p:txBody>
      </p:sp>
      <p:sp>
        <p:nvSpPr>
          <p:cNvPr id="42701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>
                <a:latin typeface="Arial" charset="0"/>
              </a:rPr>
              <a:t>SEC has made it very clear </a:t>
            </a:r>
            <a:r>
              <a:rPr lang="en-US" sz="2400">
                <a:latin typeface="Times New Roman" charset="0"/>
              </a:rPr>
              <a:t>–</a:t>
            </a:r>
            <a:r>
              <a:rPr lang="en-US" sz="2400">
                <a:latin typeface="Arial" charset="0"/>
              </a:rPr>
              <a:t> </a:t>
            </a:r>
            <a:r>
              <a:rPr lang="en-US" sz="2400" b="1" i="1">
                <a:latin typeface="Arial" charset="0"/>
              </a:rPr>
              <a:t>issuer is primarily liable for content of its official statement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400" b="1" i="1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ja-JP" altLang="en-US" sz="2400" i="1">
                <a:latin typeface="Times New Roman" charset="0"/>
              </a:rPr>
              <a:t>“</a:t>
            </a:r>
            <a:r>
              <a:rPr lang="en-US" sz="2400">
                <a:latin typeface="Arial" charset="0"/>
              </a:rPr>
              <a:t>In authorizing the issuance of securities and related disclosure documents, a public official may not authorize disclosure that the official knows to be false; nor may a public official authorize disclosure while recklessly disregarding facts that indicate there is a risk that the disclosure may be misleading</a:t>
            </a:r>
            <a:r>
              <a:rPr lang="ja-JP" altLang="en-US" sz="2400">
                <a:latin typeface="Times New Roman" charset="0"/>
              </a:rPr>
              <a:t>”</a:t>
            </a:r>
            <a:endParaRPr lang="en-US" sz="240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endParaRPr 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0509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60375"/>
            <a:ext cx="8229600" cy="107950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Official Statement </a:t>
            </a:r>
            <a:r>
              <a:rPr lang="en-US">
                <a:latin typeface="Times New Roman" charset="0"/>
              </a:rPr>
              <a:t>–</a:t>
            </a:r>
            <a:r>
              <a:rPr lang="en-US">
                <a:latin typeface="Arial" charset="0"/>
              </a:rPr>
              <a:t> Key Points</a:t>
            </a:r>
          </a:p>
        </p:txBody>
      </p:sp>
      <p:sp>
        <p:nvSpPr>
          <p:cNvPr id="4280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4360863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Purpose is to describe the debt, issuer, and sources of repayment</a:t>
            </a:r>
          </a:p>
          <a:p>
            <a:pPr eaLnBrk="1" hangingPunct="1"/>
            <a:r>
              <a:rPr lang="en-US" sz="2400">
                <a:latin typeface="Arial" charset="0"/>
              </a:rPr>
              <a:t>Disclose </a:t>
            </a:r>
            <a:r>
              <a:rPr lang="en-US" sz="2400" b="1" i="1">
                <a:latin typeface="Arial" charset="0"/>
              </a:rPr>
              <a:t>all </a:t>
            </a:r>
            <a:r>
              <a:rPr lang="en-US" sz="2400">
                <a:latin typeface="Arial" charset="0"/>
              </a:rPr>
              <a:t>material facts</a:t>
            </a:r>
          </a:p>
          <a:p>
            <a:pPr lvl="1" eaLnBrk="1" hangingPunct="1"/>
            <a:r>
              <a:rPr lang="en-US" sz="2000">
                <a:latin typeface="Arial" charset="0"/>
              </a:rPr>
              <a:t>Rule 10b-5 Anti-fraud provisions</a:t>
            </a:r>
          </a:p>
          <a:p>
            <a:pPr lvl="1" eaLnBrk="1" hangingPunct="1"/>
            <a:r>
              <a:rPr lang="en-US" sz="2000" b="1" i="1">
                <a:latin typeface="Arial" charset="0"/>
              </a:rPr>
              <a:t>Do not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omit</a:t>
            </a:r>
            <a:r>
              <a:rPr lang="en-US" sz="2000">
                <a:latin typeface="Arial" charset="0"/>
              </a:rPr>
              <a:t> or </a:t>
            </a:r>
            <a:r>
              <a:rPr lang="en-US" sz="2000" b="1" i="1">
                <a:latin typeface="Arial" charset="0"/>
              </a:rPr>
              <a:t>misstate</a:t>
            </a:r>
            <a:r>
              <a:rPr lang="en-US" sz="2000">
                <a:latin typeface="Arial" charset="0"/>
              </a:rPr>
              <a:t> any material fact</a:t>
            </a:r>
          </a:p>
          <a:p>
            <a:pPr eaLnBrk="1" hangingPunct="1"/>
            <a:r>
              <a:rPr lang="en-US" sz="2400">
                <a:latin typeface="Arial" charset="0"/>
              </a:rPr>
              <a:t>What is material?</a:t>
            </a:r>
          </a:p>
          <a:p>
            <a:pPr lvl="1" eaLnBrk="1" hangingPunct="1"/>
            <a:r>
              <a:rPr lang="en-US" sz="2000">
                <a:latin typeface="Arial" charset="0"/>
              </a:rPr>
              <a:t>Important fact to investor in making a decision to purchase the bonds</a:t>
            </a:r>
          </a:p>
        </p:txBody>
      </p:sp>
    </p:spTree>
    <p:extLst>
      <p:ext uri="{BB962C8B-B14F-4D97-AF65-F5344CB8AC3E}">
        <p14:creationId xmlns:p14="http://schemas.microsoft.com/office/powerpoint/2010/main" val="186561473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2938" y="914400"/>
            <a:ext cx="8501062" cy="60960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Official Statement </a:t>
            </a:r>
            <a:r>
              <a:rPr lang="en-US">
                <a:latin typeface="Times New Roman" charset="0"/>
              </a:rPr>
              <a:t>–</a:t>
            </a:r>
            <a:r>
              <a:rPr lang="en-US">
                <a:latin typeface="Arial" charset="0"/>
              </a:rPr>
              <a:t> Key Elements</a:t>
            </a:r>
          </a:p>
        </p:txBody>
      </p:sp>
      <p:sp>
        <p:nvSpPr>
          <p:cNvPr id="429060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8788" y="1600200"/>
            <a:ext cx="4037012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Description of bonds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Security &amp; source of repayment 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Estimated Sources &amp; Uses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Project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Issuer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Risk Factors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Continuing Disclosure</a:t>
            </a:r>
          </a:p>
        </p:txBody>
      </p:sp>
      <p:sp>
        <p:nvSpPr>
          <p:cNvPr id="429061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Concluding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Tax matters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Ratings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Litigation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Financial interests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Appendices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Economic, Financial &amp; Demographic on Issuer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Audited Financials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Form of Bond Counsel Opinion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Summary of Legals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b="1">
                <a:latin typeface="Arial" charset="0"/>
              </a:rPr>
              <a:t>Credit Enhancement</a:t>
            </a:r>
          </a:p>
        </p:txBody>
      </p:sp>
    </p:spTree>
    <p:extLst>
      <p:ext uri="{BB962C8B-B14F-4D97-AF65-F5344CB8AC3E}">
        <p14:creationId xmlns:p14="http://schemas.microsoft.com/office/powerpoint/2010/main" val="238009080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1" name="Title 1"/>
          <p:cNvSpPr>
            <a:spLocks noGrp="1"/>
          </p:cNvSpPr>
          <p:nvPr>
            <p:ph type="title" idx="4294967295"/>
          </p:nvPr>
        </p:nvSpPr>
        <p:spPr>
          <a:xfrm>
            <a:off x="1328738" y="914400"/>
            <a:ext cx="6596062" cy="615950"/>
          </a:xfrm>
        </p:spPr>
        <p:txBody>
          <a:bodyPr anchor="b" anchorCtr="0">
            <a:spAutoFit/>
          </a:bodyPr>
          <a:lstStyle/>
          <a:p>
            <a:r>
              <a:rPr lang="en-US" dirty="0">
                <a:latin typeface="Arial" charset="0"/>
              </a:rPr>
              <a:t>SEC Rule 15c2-12</a:t>
            </a:r>
          </a:p>
        </p:txBody>
      </p:sp>
      <p:sp>
        <p:nvSpPr>
          <p:cNvPr id="43213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4103688"/>
          </a:xfrm>
        </p:spPr>
        <p:txBody>
          <a:bodyPr/>
          <a:lstStyle/>
          <a:p>
            <a:pPr marL="452437" eaLnBrk="1" hangingPunct="1"/>
            <a:r>
              <a:rPr lang="en-US" sz="2000" b="1" dirty="0">
                <a:latin typeface="Arial" charset="0"/>
              </a:rPr>
              <a:t>Effective January 1, 1996</a:t>
            </a:r>
          </a:p>
          <a:p>
            <a:pPr marL="452437" eaLnBrk="1" hangingPunct="1"/>
            <a:r>
              <a:rPr lang="en-US" sz="2000" b="1" dirty="0">
                <a:latin typeface="Arial" charset="0"/>
              </a:rPr>
              <a:t>Designed to prevent fraudulent, deceptive, or manipulative acts or practices</a:t>
            </a:r>
          </a:p>
          <a:p>
            <a:pPr marL="452437" eaLnBrk="1" hangingPunct="1"/>
            <a:r>
              <a:rPr lang="en-US" sz="2000" b="1" dirty="0">
                <a:latin typeface="Arial" charset="0"/>
              </a:rPr>
              <a:t>Requires municipal debt issuers to file updated financial information and operating data annually with EMMA (Electronic Municipal Market Access System) by a specified date and file material event notices.</a:t>
            </a:r>
          </a:p>
          <a:p>
            <a:pPr marL="452437" eaLnBrk="1" hangingPunct="1"/>
            <a:r>
              <a:rPr lang="en-US" sz="2000" b="1" dirty="0">
                <a:latin typeface="Arial" charset="0"/>
              </a:rPr>
              <a:t>Requires underwriters to reasonably determine that the issuer has complied with the rule prior to offering for sale the related securities</a:t>
            </a:r>
          </a:p>
          <a:p>
            <a:pPr marL="365125" indent="-255588">
              <a:buFont typeface="Wingdings" charset="0"/>
              <a:buChar char="v"/>
            </a:pPr>
            <a:endParaRPr lang="en-US" sz="2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3146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idx="4294967295"/>
          </p:nvPr>
        </p:nvSpPr>
        <p:spPr>
          <a:xfrm>
            <a:off x="685800" y="1828800"/>
            <a:ext cx="8145463" cy="4179888"/>
          </a:xfrm>
        </p:spPr>
        <p:txBody>
          <a:bodyPr/>
          <a:lstStyle/>
          <a:p>
            <a:pPr marL="395287" indent="-285750" eaLnBrk="1" hangingPunct="1">
              <a:spcBef>
                <a:spcPts val="438"/>
              </a:spcBef>
              <a:buSzPct val="79000"/>
            </a:pPr>
            <a:r>
              <a:rPr lang="en-US" sz="1800" b="1" dirty="0">
                <a:latin typeface="Arial" charset="0"/>
              </a:rPr>
              <a:t>The issuer must enter into a written agreement for the benefit of the bond holders to do the following: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Provide through a filing to the Electronic Municipal Market Access (EMMA) and to the appropriate State Information Depository (SID), if any, annual financial information or operating data presented in the Official Statement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Submit audited financial statements to the EMMA system and respective SID when available, if not provided as part of the annual financial information listed above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Submit a notification to the  EMMA system and respective SID of any material event occurrence in a timely manner</a:t>
            </a:r>
          </a:p>
          <a:p>
            <a:pPr marL="620713" lvl="1" indent="-285750" eaLnBrk="1" hangingPunct="1">
              <a:spcBef>
                <a:spcPts val="438"/>
              </a:spcBef>
            </a:pPr>
            <a:r>
              <a:rPr lang="en-US" sz="1800" b="1" dirty="0">
                <a:latin typeface="Arial" charset="0"/>
              </a:rPr>
              <a:t>Submit a notification to the EMMA system and respective SID of failure to comply in a timely manner</a:t>
            </a:r>
          </a:p>
        </p:txBody>
      </p:sp>
      <p:sp>
        <p:nvSpPr>
          <p:cNvPr id="433156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838200"/>
            <a:ext cx="6858000" cy="762000"/>
          </a:xfrm>
        </p:spPr>
        <p:txBody>
          <a:bodyPr anchor="b" anchorCtr="0">
            <a:spAutoFit/>
          </a:bodyPr>
          <a:lstStyle/>
          <a:p>
            <a:pPr eaLnBrk="1" hangingPunct="1"/>
            <a:r>
              <a:rPr lang="en-US" dirty="0">
                <a:latin typeface="Arial" charset="0"/>
              </a:rPr>
              <a:t>Requirements</a:t>
            </a:r>
          </a:p>
        </p:txBody>
      </p:sp>
    </p:spTree>
    <p:extLst>
      <p:ext uri="{BB962C8B-B14F-4D97-AF65-F5344CB8AC3E}">
        <p14:creationId xmlns:p14="http://schemas.microsoft.com/office/powerpoint/2010/main" val="280638476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6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7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8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19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0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26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8.xml><?xml version="1.0" encoding="utf-8"?>
<a:theme xmlns:a="http://schemas.openxmlformats.org/drawingml/2006/main" name="27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9.xml><?xml version="1.0" encoding="utf-8"?>
<a:theme xmlns:a="http://schemas.openxmlformats.org/drawingml/2006/main" name="28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0.xml><?xml version="1.0" encoding="utf-8"?>
<a:theme xmlns:a="http://schemas.openxmlformats.org/drawingml/2006/main" name="29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1.xml><?xml version="1.0" encoding="utf-8"?>
<a:theme xmlns:a="http://schemas.openxmlformats.org/drawingml/2006/main" name="30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2.xml><?xml version="1.0" encoding="utf-8"?>
<a:theme xmlns:a="http://schemas.openxmlformats.org/drawingml/2006/main" name="3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3.xml><?xml version="1.0" encoding="utf-8"?>
<a:theme xmlns:a="http://schemas.openxmlformats.org/drawingml/2006/main" name="3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1847</Words>
  <Application>Microsoft Office PowerPoint</Application>
  <PresentationFormat>On-screen Show (4:3)</PresentationFormat>
  <Paragraphs>264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33</vt:i4>
      </vt:variant>
      <vt:variant>
        <vt:lpstr>Slide Titles</vt:lpstr>
      </vt:variant>
      <vt:variant>
        <vt:i4>35</vt:i4>
      </vt:variant>
    </vt:vector>
  </HeadingPairs>
  <TitlesOfParts>
    <vt:vector size="74" baseType="lpstr">
      <vt:lpstr>ＭＳ Ｐゴシック</vt:lpstr>
      <vt:lpstr>Arial</vt:lpstr>
      <vt:lpstr>Times New Roman</vt:lpstr>
      <vt:lpstr>Verdana</vt:lpstr>
      <vt:lpstr>Wingdings</vt:lpstr>
      <vt:lpstr>ZapfDingbats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9_Custom Design</vt:lpstr>
      <vt:lpstr>10_Custom Design</vt:lpstr>
      <vt:lpstr>11_Custom Design</vt:lpstr>
      <vt:lpstr>12_Custom Design</vt:lpstr>
      <vt:lpstr>13_Custom Design</vt:lpstr>
      <vt:lpstr>14_Custom Design</vt:lpstr>
      <vt:lpstr>15_Custom Design</vt:lpstr>
      <vt:lpstr>16_Custom Design</vt:lpstr>
      <vt:lpstr>17_Custom Design</vt:lpstr>
      <vt:lpstr>18_Custom Design</vt:lpstr>
      <vt:lpstr>19_Custom Design</vt:lpstr>
      <vt:lpstr>20_Custom Design</vt:lpstr>
      <vt:lpstr>21_Custom Design</vt:lpstr>
      <vt:lpstr>22_Custom Design</vt:lpstr>
      <vt:lpstr>23_Custom Design</vt:lpstr>
      <vt:lpstr>24_Custom Design</vt:lpstr>
      <vt:lpstr>25_Custom Design</vt:lpstr>
      <vt:lpstr>26_Custom Design</vt:lpstr>
      <vt:lpstr>27_Custom Design</vt:lpstr>
      <vt:lpstr>28_Custom Design</vt:lpstr>
      <vt:lpstr>29_Custom Design</vt:lpstr>
      <vt:lpstr>30_Custom Design</vt:lpstr>
      <vt:lpstr>31_Custom Design</vt:lpstr>
      <vt:lpstr>32_Custom Design</vt:lpstr>
      <vt:lpstr>Securities Law and Tax Law Compliance Relating to Municipal Debt</vt:lpstr>
      <vt:lpstr>Issuers &amp; Securities Law</vt:lpstr>
      <vt:lpstr>Issuer Disclosure Obligations</vt:lpstr>
      <vt:lpstr>What is the Official Statement?</vt:lpstr>
      <vt:lpstr>Official Statement – Key Points</vt:lpstr>
      <vt:lpstr>Official Statement – Key Points</vt:lpstr>
      <vt:lpstr>Official Statement – Key Elements</vt:lpstr>
      <vt:lpstr>SEC Rule 15c2-12</vt:lpstr>
      <vt:lpstr>Requirements</vt:lpstr>
      <vt:lpstr>Material Events</vt:lpstr>
      <vt:lpstr>New Material Events</vt:lpstr>
      <vt:lpstr>Notice of Failure to Comply</vt:lpstr>
      <vt:lpstr>Risks of Non-Compliance</vt:lpstr>
      <vt:lpstr>Debt Issue Exemptions</vt:lpstr>
      <vt:lpstr>Requirements on Underwriters </vt:lpstr>
      <vt:lpstr>Tax Compliance</vt:lpstr>
      <vt:lpstr>New Money Bonds</vt:lpstr>
      <vt:lpstr>Refunding Bonds</vt:lpstr>
      <vt:lpstr>Tax Documents at Closing</vt:lpstr>
      <vt:lpstr>Post-Issuance Compliance</vt:lpstr>
      <vt:lpstr>Post-Issuance Compliance</vt:lpstr>
      <vt:lpstr>Record Retention</vt:lpstr>
      <vt:lpstr>What is Arbitrage?</vt:lpstr>
      <vt:lpstr>Arbitrage Rebate Compliance Activities</vt:lpstr>
      <vt:lpstr>How Do We Measure Arbitrage?</vt:lpstr>
      <vt:lpstr>When is Rebate Calculated?</vt:lpstr>
      <vt:lpstr>Exceptions to Rebate</vt:lpstr>
      <vt:lpstr>Yield Restriction</vt:lpstr>
      <vt:lpstr>Expenditure of Proceeds</vt:lpstr>
      <vt:lpstr>Private Use / Payment Tests</vt:lpstr>
      <vt:lpstr>Private Business Use</vt:lpstr>
      <vt:lpstr>Private Loan Financing Test</vt:lpstr>
      <vt:lpstr>Remedial Actions</vt:lpstr>
      <vt:lpstr>Other Matters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Securities Law and Tax Law Compliance Relating to Municipal Debt</dc:title>
  <dc:creator>Karen Pastula</dc:creator>
  <cp:lastModifiedBy>Karen Pastula</cp:lastModifiedBy>
  <cp:revision>1</cp:revision>
  <dcterms:modified xsi:type="dcterms:W3CDTF">2017-01-11T20:02:41Z</dcterms:modified>
</cp:coreProperties>
</file>