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6" r:id="rId1"/>
    <p:sldMasterId id="2147484497" r:id="rId2"/>
  </p:sldMasterIdLst>
  <p:notesMasterIdLst>
    <p:notesMasterId r:id="rId24"/>
  </p:notesMasterIdLst>
  <p:handoutMasterIdLst>
    <p:handoutMasterId r:id="rId25"/>
  </p:handoutMasterIdLst>
  <p:sldIdLst>
    <p:sldId id="393" r:id="rId3"/>
    <p:sldId id="456" r:id="rId4"/>
    <p:sldId id="457" r:id="rId5"/>
    <p:sldId id="451" r:id="rId6"/>
    <p:sldId id="458" r:id="rId7"/>
    <p:sldId id="450" r:id="rId8"/>
    <p:sldId id="452" r:id="rId9"/>
    <p:sldId id="453" r:id="rId10"/>
    <p:sldId id="455" r:id="rId11"/>
    <p:sldId id="445" r:id="rId12"/>
    <p:sldId id="397" r:id="rId13"/>
    <p:sldId id="421" r:id="rId14"/>
    <p:sldId id="422" r:id="rId15"/>
    <p:sldId id="423" r:id="rId16"/>
    <p:sldId id="424" r:id="rId17"/>
    <p:sldId id="425" r:id="rId18"/>
    <p:sldId id="426" r:id="rId19"/>
    <p:sldId id="427" r:id="rId20"/>
    <p:sldId id="428" r:id="rId21"/>
    <p:sldId id="419" r:id="rId22"/>
    <p:sldId id="417" r:id="rId23"/>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5"/>
    <a:srgbClr val="E0EAF7"/>
    <a:srgbClr val="00467F"/>
    <a:srgbClr val="FF9B03"/>
    <a:srgbClr val="1B4E83"/>
    <a:srgbClr val="FFA003"/>
    <a:srgbClr val="78B1D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88156" autoAdjust="0"/>
  </p:normalViewPr>
  <p:slideViewPr>
    <p:cSldViewPr snapToGrid="0">
      <p:cViewPr varScale="1">
        <p:scale>
          <a:sx n="114" d="100"/>
          <a:sy n="114" d="100"/>
        </p:scale>
        <p:origin x="1596" y="108"/>
      </p:cViewPr>
      <p:guideLst>
        <p:guide orient="horz" pos="2160"/>
        <p:guide pos="2880"/>
      </p:guideLst>
    </p:cSldViewPr>
  </p:slideViewPr>
  <p:outlineViewPr>
    <p:cViewPr>
      <p:scale>
        <a:sx n="33" d="100"/>
        <a:sy n="33" d="100"/>
      </p:scale>
      <p:origin x="24" y="1356"/>
    </p:cViewPr>
  </p:outlineViewPr>
  <p:notesTextViewPr>
    <p:cViewPr>
      <p:scale>
        <a:sx n="100" d="100"/>
        <a:sy n="100" d="100"/>
      </p:scale>
      <p:origin x="0" y="0"/>
    </p:cViewPr>
  </p:notesTextViewPr>
  <p:sorterViewPr>
    <p:cViewPr>
      <p:scale>
        <a:sx n="150" d="100"/>
        <a:sy n="150" d="100"/>
      </p:scale>
      <p:origin x="0" y="10530"/>
    </p:cViewPr>
  </p:sorterViewPr>
  <p:notesViewPr>
    <p:cSldViewPr snapToGrid="0">
      <p:cViewPr>
        <p:scale>
          <a:sx n="90" d="100"/>
          <a:sy n="90" d="100"/>
        </p:scale>
        <p:origin x="-1818" y="78"/>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E724C-8F50-4491-8D22-E773EDD75945}" type="doc">
      <dgm:prSet loTypeId="urn:microsoft.com/office/officeart/2005/8/layout/vList2" loCatId="list" qsTypeId="urn:microsoft.com/office/officeart/2005/8/quickstyle/simple4" qsCatId="simple" csTypeId="urn:microsoft.com/office/officeart/2005/8/colors/accent2_3" csCatId="accent2" phldr="1"/>
      <dgm:spPr/>
      <dgm:t>
        <a:bodyPr/>
        <a:lstStyle/>
        <a:p>
          <a:endParaRPr lang="en-US"/>
        </a:p>
      </dgm:t>
    </dgm:pt>
    <dgm:pt modelId="{6A7B68D4-41CC-465B-A495-A56D42F6A600}">
      <dgm:prSet custT="1"/>
      <dgm:spPr/>
      <dgm:t>
        <a:bodyPr/>
        <a:lstStyle/>
        <a:p>
          <a:pPr rtl="0"/>
          <a:r>
            <a:rPr lang="en-US" sz="2400" dirty="0">
              <a:latin typeface="Trebuchet MS" pitchFamily="34" charset="0"/>
            </a:rPr>
            <a:t>Enhanced Security </a:t>
          </a:r>
        </a:p>
      </dgm:t>
    </dgm:pt>
    <dgm:pt modelId="{4DFFEC74-2BAD-43E1-BF08-F25DED61596B}" type="parTrans" cxnId="{0D9B6D65-5741-462B-A5A6-2DECDFEEE837}">
      <dgm:prSet/>
      <dgm:spPr/>
      <dgm:t>
        <a:bodyPr/>
        <a:lstStyle/>
        <a:p>
          <a:endParaRPr lang="en-US"/>
        </a:p>
      </dgm:t>
    </dgm:pt>
    <dgm:pt modelId="{19033B4E-99E4-43C0-8071-1E184A37FDA5}" type="sibTrans" cxnId="{0D9B6D65-5741-462B-A5A6-2DECDFEEE837}">
      <dgm:prSet/>
      <dgm:spPr/>
      <dgm:t>
        <a:bodyPr/>
        <a:lstStyle/>
        <a:p>
          <a:endParaRPr lang="en-US"/>
        </a:p>
      </dgm:t>
    </dgm:pt>
    <dgm:pt modelId="{9A99B47D-7BF6-4F9F-A8A2-58B47EBF8838}">
      <dgm:prSet custT="1"/>
      <dgm:spPr/>
      <dgm:t>
        <a:bodyPr/>
        <a:lstStyle/>
        <a:p>
          <a:pPr rtl="0"/>
          <a:r>
            <a:rPr lang="en-US" sz="1800" dirty="0">
              <a:latin typeface="Trebuchet MS" pitchFamily="34" charset="0"/>
            </a:rPr>
            <a:t>Like debit cards, chip cards encourage the use of personal identification numbers (PINs) to validate cardholder identity for in-person purchases.  Cardholders choose their own easy-to-remember PIN when they activate their new card.</a:t>
          </a:r>
        </a:p>
      </dgm:t>
    </dgm:pt>
    <dgm:pt modelId="{BBB48055-EC93-4A3F-9715-90263704E5C5}" type="parTrans" cxnId="{6C8EEE07-D6B5-441D-A8C9-BF47780BD504}">
      <dgm:prSet/>
      <dgm:spPr/>
      <dgm:t>
        <a:bodyPr/>
        <a:lstStyle/>
        <a:p>
          <a:endParaRPr lang="en-US"/>
        </a:p>
      </dgm:t>
    </dgm:pt>
    <dgm:pt modelId="{7FEC6BE0-0CEF-43CD-A34D-0CC467C4C435}" type="sibTrans" cxnId="{6C8EEE07-D6B5-441D-A8C9-BF47780BD504}">
      <dgm:prSet/>
      <dgm:spPr/>
      <dgm:t>
        <a:bodyPr/>
        <a:lstStyle/>
        <a:p>
          <a:endParaRPr lang="en-US"/>
        </a:p>
      </dgm:t>
    </dgm:pt>
    <dgm:pt modelId="{65871863-EEFF-4420-AB46-FE4B8CD03936}">
      <dgm:prSet custT="1"/>
      <dgm:spPr/>
      <dgm:t>
        <a:bodyPr/>
        <a:lstStyle/>
        <a:p>
          <a:pPr rtl="0"/>
          <a:r>
            <a:rPr lang="en-US" sz="2400" dirty="0">
              <a:latin typeface="Trebuchet MS" pitchFamily="34" charset="0"/>
            </a:rPr>
            <a:t>International Acceptance</a:t>
          </a:r>
        </a:p>
      </dgm:t>
    </dgm:pt>
    <dgm:pt modelId="{CD9355CE-8297-4D92-9027-542E9C6E6362}" type="parTrans" cxnId="{19A60F10-10D0-4FEA-A1AC-6A53590E6835}">
      <dgm:prSet/>
      <dgm:spPr/>
      <dgm:t>
        <a:bodyPr/>
        <a:lstStyle/>
        <a:p>
          <a:endParaRPr lang="en-US"/>
        </a:p>
      </dgm:t>
    </dgm:pt>
    <dgm:pt modelId="{779E87D4-9830-444C-AF7A-9F7F826B7B60}" type="sibTrans" cxnId="{19A60F10-10D0-4FEA-A1AC-6A53590E6835}">
      <dgm:prSet/>
      <dgm:spPr/>
      <dgm:t>
        <a:bodyPr/>
        <a:lstStyle/>
        <a:p>
          <a:endParaRPr lang="en-US"/>
        </a:p>
      </dgm:t>
    </dgm:pt>
    <dgm:pt modelId="{E533931F-FD20-4D83-A4E2-3C02AB0F91B2}">
      <dgm:prSet custT="1"/>
      <dgm:spPr/>
      <dgm:t>
        <a:bodyPr/>
        <a:lstStyle/>
        <a:p>
          <a:pPr rtl="0"/>
          <a:r>
            <a:rPr lang="en-US" sz="1800" dirty="0">
              <a:latin typeface="Trebuchet MS" pitchFamily="34" charset="0"/>
            </a:rPr>
            <a:t>Because this security standard has been widely adopted in other parts of the world already, adding the chip technology to SunTrust Commercial Cards should provide our clients with a more consistent cardholder experience when traveling internationally and offer them greater peace of mind when using their SunTrust cards anywhere. </a:t>
          </a:r>
        </a:p>
      </dgm:t>
    </dgm:pt>
    <dgm:pt modelId="{57025C82-E34D-4757-B274-55267913D018}" type="parTrans" cxnId="{BB161966-2956-4AE5-95FA-2E10F7D6585A}">
      <dgm:prSet/>
      <dgm:spPr/>
      <dgm:t>
        <a:bodyPr/>
        <a:lstStyle/>
        <a:p>
          <a:endParaRPr lang="en-US"/>
        </a:p>
      </dgm:t>
    </dgm:pt>
    <dgm:pt modelId="{1518A5BF-3C98-49A4-AC4C-03918BEEE233}" type="sibTrans" cxnId="{BB161966-2956-4AE5-95FA-2E10F7D6585A}">
      <dgm:prSet/>
      <dgm:spPr/>
      <dgm:t>
        <a:bodyPr/>
        <a:lstStyle/>
        <a:p>
          <a:endParaRPr lang="en-US"/>
        </a:p>
      </dgm:t>
    </dgm:pt>
    <dgm:pt modelId="{21E082EF-D4B7-4BE8-B602-D859065C431D}">
      <dgm:prSet custT="1"/>
      <dgm:spPr/>
      <dgm:t>
        <a:bodyPr/>
        <a:lstStyle/>
        <a:p>
          <a:pPr rtl="0"/>
          <a:r>
            <a:rPr lang="en-US" sz="1800" dirty="0">
              <a:latin typeface="Trebuchet MS" pitchFamily="34" charset="0"/>
            </a:rPr>
            <a:t>When used to make a purchase at a “chip-enabled” point of sale terminal, the chip card exchanges encrypted card authentication algorithms and other security data designed to protect the account holder’s identity and ensure the card being presented is genuine.</a:t>
          </a:r>
        </a:p>
      </dgm:t>
    </dgm:pt>
    <dgm:pt modelId="{C7AF6B6B-505D-41B1-97DC-3B414242D391}" type="parTrans" cxnId="{606A3B60-B07B-4E3F-A286-A16C58A17487}">
      <dgm:prSet/>
      <dgm:spPr/>
      <dgm:t>
        <a:bodyPr/>
        <a:lstStyle/>
        <a:p>
          <a:endParaRPr lang="en-US"/>
        </a:p>
      </dgm:t>
    </dgm:pt>
    <dgm:pt modelId="{59946B57-264E-4D30-8078-745B0F95880A}" type="sibTrans" cxnId="{606A3B60-B07B-4E3F-A286-A16C58A17487}">
      <dgm:prSet/>
      <dgm:spPr/>
      <dgm:t>
        <a:bodyPr/>
        <a:lstStyle/>
        <a:p>
          <a:endParaRPr lang="en-US"/>
        </a:p>
      </dgm:t>
    </dgm:pt>
    <dgm:pt modelId="{C4AAD73A-51F5-4F43-A79D-CC4AF3D35B21}" type="pres">
      <dgm:prSet presAssocID="{1DAE724C-8F50-4491-8D22-E773EDD75945}" presName="linear" presStyleCnt="0">
        <dgm:presLayoutVars>
          <dgm:animLvl val="lvl"/>
          <dgm:resizeHandles val="exact"/>
        </dgm:presLayoutVars>
      </dgm:prSet>
      <dgm:spPr/>
    </dgm:pt>
    <dgm:pt modelId="{E7A394B5-0A62-4F5F-8FC4-85198C43D72A}" type="pres">
      <dgm:prSet presAssocID="{6A7B68D4-41CC-465B-A495-A56D42F6A600}" presName="parentText" presStyleLbl="node1" presStyleIdx="0" presStyleCnt="2" custScaleY="59638" custLinFactNeighborY="-8085">
        <dgm:presLayoutVars>
          <dgm:chMax val="0"/>
          <dgm:bulletEnabled val="1"/>
        </dgm:presLayoutVars>
      </dgm:prSet>
      <dgm:spPr/>
    </dgm:pt>
    <dgm:pt modelId="{3CDE2C9B-0893-4D65-AD40-D7E87128077A}" type="pres">
      <dgm:prSet presAssocID="{6A7B68D4-41CC-465B-A495-A56D42F6A600}" presName="childText" presStyleLbl="revTx" presStyleIdx="0" presStyleCnt="2" custLinFactNeighborY="-8120">
        <dgm:presLayoutVars>
          <dgm:bulletEnabled val="1"/>
        </dgm:presLayoutVars>
      </dgm:prSet>
      <dgm:spPr/>
    </dgm:pt>
    <dgm:pt modelId="{C54CD975-7BFF-43FD-902B-41F587CDF752}" type="pres">
      <dgm:prSet presAssocID="{65871863-EEFF-4420-AB46-FE4B8CD03936}" presName="parentText" presStyleLbl="node1" presStyleIdx="1" presStyleCnt="2" custScaleY="59638" custLinFactNeighborY="8969">
        <dgm:presLayoutVars>
          <dgm:chMax val="0"/>
          <dgm:bulletEnabled val="1"/>
        </dgm:presLayoutVars>
      </dgm:prSet>
      <dgm:spPr/>
    </dgm:pt>
    <dgm:pt modelId="{62E3B926-C0F1-4076-8B93-3842F56DA747}" type="pres">
      <dgm:prSet presAssocID="{65871863-EEFF-4420-AB46-FE4B8CD03936}" presName="childText" presStyleLbl="revTx" presStyleIdx="1" presStyleCnt="2" custLinFactNeighborY="13411">
        <dgm:presLayoutVars>
          <dgm:bulletEnabled val="1"/>
        </dgm:presLayoutVars>
      </dgm:prSet>
      <dgm:spPr/>
    </dgm:pt>
  </dgm:ptLst>
  <dgm:cxnLst>
    <dgm:cxn modelId="{9D3DC782-9FEE-458F-941F-92422A19D942}" type="presOf" srcId="{6A7B68D4-41CC-465B-A495-A56D42F6A600}" destId="{E7A394B5-0A62-4F5F-8FC4-85198C43D72A}" srcOrd="0" destOrd="0" presId="urn:microsoft.com/office/officeart/2005/8/layout/vList2"/>
    <dgm:cxn modelId="{6C8EEE07-D6B5-441D-A8C9-BF47780BD504}" srcId="{6A7B68D4-41CC-465B-A495-A56D42F6A600}" destId="{9A99B47D-7BF6-4F9F-A8A2-58B47EBF8838}" srcOrd="1" destOrd="0" parTransId="{BBB48055-EC93-4A3F-9715-90263704E5C5}" sibTransId="{7FEC6BE0-0CEF-43CD-A34D-0CC467C4C435}"/>
    <dgm:cxn modelId="{BB161966-2956-4AE5-95FA-2E10F7D6585A}" srcId="{65871863-EEFF-4420-AB46-FE4B8CD03936}" destId="{E533931F-FD20-4D83-A4E2-3C02AB0F91B2}" srcOrd="0" destOrd="0" parTransId="{57025C82-E34D-4757-B274-55267913D018}" sibTransId="{1518A5BF-3C98-49A4-AC4C-03918BEEE233}"/>
    <dgm:cxn modelId="{ABCB6ABF-95A4-4F90-BFD3-A356D7599E9C}" type="presOf" srcId="{9A99B47D-7BF6-4F9F-A8A2-58B47EBF8838}" destId="{3CDE2C9B-0893-4D65-AD40-D7E87128077A}" srcOrd="0" destOrd="1" presId="urn:microsoft.com/office/officeart/2005/8/layout/vList2"/>
    <dgm:cxn modelId="{0D9B6D65-5741-462B-A5A6-2DECDFEEE837}" srcId="{1DAE724C-8F50-4491-8D22-E773EDD75945}" destId="{6A7B68D4-41CC-465B-A495-A56D42F6A600}" srcOrd="0" destOrd="0" parTransId="{4DFFEC74-2BAD-43E1-BF08-F25DED61596B}" sibTransId="{19033B4E-99E4-43C0-8071-1E184A37FDA5}"/>
    <dgm:cxn modelId="{19A60F10-10D0-4FEA-A1AC-6A53590E6835}" srcId="{1DAE724C-8F50-4491-8D22-E773EDD75945}" destId="{65871863-EEFF-4420-AB46-FE4B8CD03936}" srcOrd="1" destOrd="0" parTransId="{CD9355CE-8297-4D92-9027-542E9C6E6362}" sibTransId="{779E87D4-9830-444C-AF7A-9F7F826B7B60}"/>
    <dgm:cxn modelId="{DE65C79F-47B0-43BE-878B-FA15C651DE1C}" type="presOf" srcId="{65871863-EEFF-4420-AB46-FE4B8CD03936}" destId="{C54CD975-7BFF-43FD-902B-41F587CDF752}" srcOrd="0" destOrd="0" presId="urn:microsoft.com/office/officeart/2005/8/layout/vList2"/>
    <dgm:cxn modelId="{C23188E1-8E39-4C5E-992B-FB647DA37FCB}" type="presOf" srcId="{1DAE724C-8F50-4491-8D22-E773EDD75945}" destId="{C4AAD73A-51F5-4F43-A79D-CC4AF3D35B21}" srcOrd="0" destOrd="0" presId="urn:microsoft.com/office/officeart/2005/8/layout/vList2"/>
    <dgm:cxn modelId="{606A3B60-B07B-4E3F-A286-A16C58A17487}" srcId="{6A7B68D4-41CC-465B-A495-A56D42F6A600}" destId="{21E082EF-D4B7-4BE8-B602-D859065C431D}" srcOrd="0" destOrd="0" parTransId="{C7AF6B6B-505D-41B1-97DC-3B414242D391}" sibTransId="{59946B57-264E-4D30-8078-745B0F95880A}"/>
    <dgm:cxn modelId="{65244416-A1F3-493B-BD91-D38FB159549D}" type="presOf" srcId="{E533931F-FD20-4D83-A4E2-3C02AB0F91B2}" destId="{62E3B926-C0F1-4076-8B93-3842F56DA747}" srcOrd="0" destOrd="0" presId="urn:microsoft.com/office/officeart/2005/8/layout/vList2"/>
    <dgm:cxn modelId="{0C4F893A-452D-4082-84D2-22971491F809}" type="presOf" srcId="{21E082EF-D4B7-4BE8-B602-D859065C431D}" destId="{3CDE2C9B-0893-4D65-AD40-D7E87128077A}" srcOrd="0" destOrd="0" presId="urn:microsoft.com/office/officeart/2005/8/layout/vList2"/>
    <dgm:cxn modelId="{84978712-ADEE-4733-A852-D1C25B2FE27D}" type="presParOf" srcId="{C4AAD73A-51F5-4F43-A79D-CC4AF3D35B21}" destId="{E7A394B5-0A62-4F5F-8FC4-85198C43D72A}" srcOrd="0" destOrd="0" presId="urn:microsoft.com/office/officeart/2005/8/layout/vList2"/>
    <dgm:cxn modelId="{8B945C69-D828-4CE0-8241-FFE6F5CF11A8}" type="presParOf" srcId="{C4AAD73A-51F5-4F43-A79D-CC4AF3D35B21}" destId="{3CDE2C9B-0893-4D65-AD40-D7E87128077A}" srcOrd="1" destOrd="0" presId="urn:microsoft.com/office/officeart/2005/8/layout/vList2"/>
    <dgm:cxn modelId="{5147ABD7-B97C-4EBF-A007-C1F851F03069}" type="presParOf" srcId="{C4AAD73A-51F5-4F43-A79D-CC4AF3D35B21}" destId="{C54CD975-7BFF-43FD-902B-41F587CDF752}" srcOrd="2" destOrd="0" presId="urn:microsoft.com/office/officeart/2005/8/layout/vList2"/>
    <dgm:cxn modelId="{F29BC7CB-764D-4294-86CE-72AB9A8C1408}" type="presParOf" srcId="{C4AAD73A-51F5-4F43-A79D-CC4AF3D35B21}" destId="{62E3B926-C0F1-4076-8B93-3842F56DA74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E724C-8F50-4491-8D22-E773EDD75945}"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533931F-FD20-4D83-A4E2-3C02AB0F91B2}">
      <dgm:prSet custT="1"/>
      <dgm:spPr/>
      <dgm:t>
        <a:bodyPr/>
        <a:lstStyle/>
        <a:p>
          <a:pPr rtl="0"/>
          <a:r>
            <a:rPr lang="en-US" sz="2400" dirty="0">
              <a:latin typeface="Trebuchet MS" pitchFamily="34" charset="0"/>
            </a:rPr>
            <a:t>U.S. Domestic Acceptance</a:t>
          </a:r>
        </a:p>
      </dgm:t>
    </dgm:pt>
    <dgm:pt modelId="{57025C82-E34D-4757-B274-55267913D018}" type="parTrans" cxnId="{BB161966-2956-4AE5-95FA-2E10F7D6585A}">
      <dgm:prSet/>
      <dgm:spPr/>
      <dgm:t>
        <a:bodyPr/>
        <a:lstStyle/>
        <a:p>
          <a:endParaRPr lang="en-US"/>
        </a:p>
      </dgm:t>
    </dgm:pt>
    <dgm:pt modelId="{1518A5BF-3C98-49A4-AC4C-03918BEEE233}" type="sibTrans" cxnId="{BB161966-2956-4AE5-95FA-2E10F7D6585A}">
      <dgm:prSet/>
      <dgm:spPr/>
      <dgm:t>
        <a:bodyPr/>
        <a:lstStyle/>
        <a:p>
          <a:endParaRPr lang="en-US"/>
        </a:p>
      </dgm:t>
    </dgm:pt>
    <dgm:pt modelId="{F00144BB-9271-4090-9321-E8E2E0BD68EA}">
      <dgm:prSet custT="1"/>
      <dgm:spPr/>
      <dgm:t>
        <a:bodyPr/>
        <a:lstStyle/>
        <a:p>
          <a:pPr rtl="0">
            <a:spcAft>
              <a:spcPts val="1200"/>
            </a:spcAft>
          </a:pPr>
          <a:r>
            <a:rPr lang="en-US" sz="1800" dirty="0">
              <a:latin typeface="Trebuchet MS" pitchFamily="34" charset="0"/>
            </a:rPr>
            <a:t>Cards with chip technology will, for the foreseeable future, continue to include the traditional magnetic stripe, providing confidence that SunTrust cards can be used at all the same merchants that today welcome them around the world.</a:t>
          </a:r>
        </a:p>
      </dgm:t>
    </dgm:pt>
    <dgm:pt modelId="{B3C85B68-DF6B-4768-B18B-641050FBDDAA}" type="parTrans" cxnId="{2DABC856-0778-4549-9143-5D52C91F8A57}">
      <dgm:prSet/>
      <dgm:spPr/>
      <dgm:t>
        <a:bodyPr/>
        <a:lstStyle/>
        <a:p>
          <a:endParaRPr lang="en-US"/>
        </a:p>
      </dgm:t>
    </dgm:pt>
    <dgm:pt modelId="{CE4F483A-7C24-4355-9A7C-3B48F2409097}" type="sibTrans" cxnId="{2DABC856-0778-4549-9143-5D52C91F8A57}">
      <dgm:prSet/>
      <dgm:spPr/>
      <dgm:t>
        <a:bodyPr/>
        <a:lstStyle/>
        <a:p>
          <a:endParaRPr lang="en-US"/>
        </a:p>
      </dgm:t>
    </dgm:pt>
    <dgm:pt modelId="{2817DC35-8336-402C-B4AB-DABCEFBB9934}">
      <dgm:prSet custT="1"/>
      <dgm:spPr/>
      <dgm:t>
        <a:bodyPr/>
        <a:lstStyle/>
        <a:p>
          <a:pPr rtl="0">
            <a:spcAft>
              <a:spcPct val="20000"/>
            </a:spcAft>
          </a:pPr>
          <a:r>
            <a:rPr lang="en-US" sz="1800" dirty="0">
              <a:latin typeface="Trebuchet MS" pitchFamily="34" charset="0"/>
            </a:rPr>
            <a:t>Many U.S. merchants, motivated by the Visa and MasterCard fraud liability rule changes that will take effect, are beginning the roll out of chip-enabled terminals over the next two years. </a:t>
          </a:r>
        </a:p>
      </dgm:t>
    </dgm:pt>
    <dgm:pt modelId="{6FC152E9-0BDA-4879-9F27-EF8B94D70B26}" type="parTrans" cxnId="{4599197E-E160-4337-BFD1-45E722C2E4FD}">
      <dgm:prSet/>
      <dgm:spPr/>
      <dgm:t>
        <a:bodyPr/>
        <a:lstStyle/>
        <a:p>
          <a:endParaRPr lang="en-US"/>
        </a:p>
      </dgm:t>
    </dgm:pt>
    <dgm:pt modelId="{B5C0F792-EB79-471B-BCC5-35B822801236}" type="sibTrans" cxnId="{4599197E-E160-4337-BFD1-45E722C2E4FD}">
      <dgm:prSet/>
      <dgm:spPr/>
      <dgm:t>
        <a:bodyPr/>
        <a:lstStyle/>
        <a:p>
          <a:endParaRPr lang="en-US"/>
        </a:p>
      </dgm:t>
    </dgm:pt>
    <dgm:pt modelId="{C4AAD73A-51F5-4F43-A79D-CC4AF3D35B21}" type="pres">
      <dgm:prSet presAssocID="{1DAE724C-8F50-4491-8D22-E773EDD75945}" presName="linear" presStyleCnt="0">
        <dgm:presLayoutVars>
          <dgm:animLvl val="lvl"/>
          <dgm:resizeHandles val="exact"/>
        </dgm:presLayoutVars>
      </dgm:prSet>
      <dgm:spPr/>
    </dgm:pt>
    <dgm:pt modelId="{D7E9BAEA-F679-4922-8E18-9361A3BACCC5}" type="pres">
      <dgm:prSet presAssocID="{E533931F-FD20-4D83-A4E2-3C02AB0F91B2}" presName="parentText" presStyleLbl="node1" presStyleIdx="0" presStyleCnt="1" custScaleY="65700" custLinFactNeighborY="-45124">
        <dgm:presLayoutVars>
          <dgm:chMax val="0"/>
          <dgm:bulletEnabled val="1"/>
        </dgm:presLayoutVars>
      </dgm:prSet>
      <dgm:spPr/>
    </dgm:pt>
    <dgm:pt modelId="{277787B0-093A-48B4-98F5-A1907D4970D5}" type="pres">
      <dgm:prSet presAssocID="{E533931F-FD20-4D83-A4E2-3C02AB0F91B2}" presName="childText" presStyleLbl="revTx" presStyleIdx="0" presStyleCnt="1" custLinFactNeighborY="-60196">
        <dgm:presLayoutVars>
          <dgm:bulletEnabled val="1"/>
        </dgm:presLayoutVars>
      </dgm:prSet>
      <dgm:spPr/>
    </dgm:pt>
  </dgm:ptLst>
  <dgm:cxnLst>
    <dgm:cxn modelId="{690774D7-A316-4290-965B-92237EAD4117}" type="presOf" srcId="{E533931F-FD20-4D83-A4E2-3C02AB0F91B2}" destId="{D7E9BAEA-F679-4922-8E18-9361A3BACCC5}" srcOrd="0" destOrd="0" presId="urn:microsoft.com/office/officeart/2005/8/layout/vList2"/>
    <dgm:cxn modelId="{7A90CC53-A196-472D-AF8B-67727B96C401}" type="presOf" srcId="{2817DC35-8336-402C-B4AB-DABCEFBB9934}" destId="{277787B0-093A-48B4-98F5-A1907D4970D5}" srcOrd="0" destOrd="1" presId="urn:microsoft.com/office/officeart/2005/8/layout/vList2"/>
    <dgm:cxn modelId="{844B218F-3EB1-4FD5-BEFF-E32298D132E9}" type="presOf" srcId="{1DAE724C-8F50-4491-8D22-E773EDD75945}" destId="{C4AAD73A-51F5-4F43-A79D-CC4AF3D35B21}" srcOrd="0" destOrd="0" presId="urn:microsoft.com/office/officeart/2005/8/layout/vList2"/>
    <dgm:cxn modelId="{A1D01DD0-89F6-4413-9B2B-C2919FED00A7}" type="presOf" srcId="{F00144BB-9271-4090-9321-E8E2E0BD68EA}" destId="{277787B0-093A-48B4-98F5-A1907D4970D5}" srcOrd="0" destOrd="0" presId="urn:microsoft.com/office/officeart/2005/8/layout/vList2"/>
    <dgm:cxn modelId="{2DABC856-0778-4549-9143-5D52C91F8A57}" srcId="{E533931F-FD20-4D83-A4E2-3C02AB0F91B2}" destId="{F00144BB-9271-4090-9321-E8E2E0BD68EA}" srcOrd="0" destOrd="0" parTransId="{B3C85B68-DF6B-4768-B18B-641050FBDDAA}" sibTransId="{CE4F483A-7C24-4355-9A7C-3B48F2409097}"/>
    <dgm:cxn modelId="{4599197E-E160-4337-BFD1-45E722C2E4FD}" srcId="{E533931F-FD20-4D83-A4E2-3C02AB0F91B2}" destId="{2817DC35-8336-402C-B4AB-DABCEFBB9934}" srcOrd="1" destOrd="0" parTransId="{6FC152E9-0BDA-4879-9F27-EF8B94D70B26}" sibTransId="{B5C0F792-EB79-471B-BCC5-35B822801236}"/>
    <dgm:cxn modelId="{BB161966-2956-4AE5-95FA-2E10F7D6585A}" srcId="{1DAE724C-8F50-4491-8D22-E773EDD75945}" destId="{E533931F-FD20-4D83-A4E2-3C02AB0F91B2}" srcOrd="0" destOrd="0" parTransId="{57025C82-E34D-4757-B274-55267913D018}" sibTransId="{1518A5BF-3C98-49A4-AC4C-03918BEEE233}"/>
    <dgm:cxn modelId="{F53B3857-2753-495B-BF72-469388A47A96}" type="presParOf" srcId="{C4AAD73A-51F5-4F43-A79D-CC4AF3D35B21}" destId="{D7E9BAEA-F679-4922-8E18-9361A3BACCC5}" srcOrd="0" destOrd="0" presId="urn:microsoft.com/office/officeart/2005/8/layout/vList2"/>
    <dgm:cxn modelId="{D25627AE-C5ED-40A6-9366-2B2920B6057E}" type="presParOf" srcId="{C4AAD73A-51F5-4F43-A79D-CC4AF3D35B21}" destId="{277787B0-093A-48B4-98F5-A1907D4970D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394B5-0A62-4F5F-8FC4-85198C43D72A}">
      <dsp:nvSpPr>
        <dsp:cNvPr id="0" name=""/>
        <dsp:cNvSpPr/>
      </dsp:nvSpPr>
      <dsp:spPr>
        <a:xfrm>
          <a:off x="0" y="10"/>
          <a:ext cx="8496944" cy="725675"/>
        </a:xfrm>
        <a:prstGeom prst="roundRect">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Trebuchet MS" pitchFamily="34" charset="0"/>
            </a:rPr>
            <a:t>Enhanced Security </a:t>
          </a:r>
        </a:p>
      </dsp:txBody>
      <dsp:txXfrm>
        <a:off x="35425" y="35435"/>
        <a:ext cx="8426094" cy="654825"/>
      </dsp:txXfrm>
    </dsp:sp>
    <dsp:sp modelId="{3CDE2C9B-0893-4D65-AD40-D7E87128077A}">
      <dsp:nvSpPr>
        <dsp:cNvPr id="0" name=""/>
        <dsp:cNvSpPr/>
      </dsp:nvSpPr>
      <dsp:spPr>
        <a:xfrm>
          <a:off x="0" y="790057"/>
          <a:ext cx="8496944" cy="201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Trebuchet MS" pitchFamily="34" charset="0"/>
            </a:rPr>
            <a:t>When used to make a purchase at a “chip-enabled” point of sale terminal, the chip card exchanges encrypted card authentication algorithms and other security data designed to protect the account holder’s identity and ensure the card being presented is genuine.</a:t>
          </a:r>
        </a:p>
        <a:p>
          <a:pPr marL="171450" lvl="1" indent="-171450" algn="l" defTabSz="800100" rtl="0">
            <a:lnSpc>
              <a:spcPct val="90000"/>
            </a:lnSpc>
            <a:spcBef>
              <a:spcPct val="0"/>
            </a:spcBef>
            <a:spcAft>
              <a:spcPct val="20000"/>
            </a:spcAft>
            <a:buChar char="•"/>
          </a:pPr>
          <a:r>
            <a:rPr lang="en-US" sz="1800" kern="1200" dirty="0">
              <a:latin typeface="Trebuchet MS" pitchFamily="34" charset="0"/>
            </a:rPr>
            <a:t>Like debit cards, chip cards encourage the use of personal identification numbers (PINs) to validate cardholder identity for in-person purchases.  Cardholders choose their own easy-to-remember PIN when they activate their new card.</a:t>
          </a:r>
        </a:p>
      </dsp:txBody>
      <dsp:txXfrm>
        <a:off x="0" y="790057"/>
        <a:ext cx="8496944" cy="2018250"/>
      </dsp:txXfrm>
    </dsp:sp>
    <dsp:sp modelId="{C54CD975-7BFF-43FD-902B-41F587CDF752}">
      <dsp:nvSpPr>
        <dsp:cNvPr id="0" name=""/>
        <dsp:cNvSpPr/>
      </dsp:nvSpPr>
      <dsp:spPr>
        <a:xfrm>
          <a:off x="0" y="3018738"/>
          <a:ext cx="8496944" cy="725675"/>
        </a:xfrm>
        <a:prstGeom prst="roundRect">
          <a:avLst/>
        </a:prstGeom>
        <a:gradFill rotWithShape="0">
          <a:gsLst>
            <a:gs pos="0">
              <a:schemeClr val="accent2">
                <a:shade val="80000"/>
                <a:hueOff val="178784"/>
                <a:satOff val="9628"/>
                <a:lumOff val="19490"/>
                <a:alphaOff val="0"/>
                <a:tint val="100000"/>
                <a:shade val="100000"/>
                <a:satMod val="130000"/>
              </a:schemeClr>
            </a:gs>
            <a:gs pos="100000">
              <a:schemeClr val="accent2">
                <a:shade val="80000"/>
                <a:hueOff val="178784"/>
                <a:satOff val="9628"/>
                <a:lumOff val="194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Trebuchet MS" pitchFamily="34" charset="0"/>
            </a:rPr>
            <a:t>International Acceptance</a:t>
          </a:r>
        </a:p>
      </dsp:txBody>
      <dsp:txXfrm>
        <a:off x="35425" y="3054163"/>
        <a:ext cx="8426094" cy="654825"/>
      </dsp:txXfrm>
    </dsp:sp>
    <dsp:sp modelId="{62E3B926-C0F1-4076-8B93-3842F56DA747}">
      <dsp:nvSpPr>
        <dsp:cNvPr id="0" name=""/>
        <dsp:cNvSpPr/>
      </dsp:nvSpPr>
      <dsp:spPr>
        <a:xfrm>
          <a:off x="0" y="3795971"/>
          <a:ext cx="8496944"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Trebuchet MS" pitchFamily="34" charset="0"/>
            </a:rPr>
            <a:t>Because this security standard has been widely adopted in other parts of the world already, adding the chip technology to SunTrust Commercial Cards should provide our clients with a more consistent cardholder experience when traveling internationally and offer them greater peace of mind when using their SunTrust cards anywhere. </a:t>
          </a:r>
        </a:p>
      </dsp:txBody>
      <dsp:txXfrm>
        <a:off x="0" y="3795971"/>
        <a:ext cx="8496944" cy="1244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9BAEA-F679-4922-8E18-9361A3BACCC5}">
      <dsp:nvSpPr>
        <dsp:cNvPr id="0" name=""/>
        <dsp:cNvSpPr/>
      </dsp:nvSpPr>
      <dsp:spPr>
        <a:xfrm>
          <a:off x="0" y="328710"/>
          <a:ext cx="8496944" cy="79943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Trebuchet MS" pitchFamily="34" charset="0"/>
            </a:rPr>
            <a:t>U.S. Domestic Acceptance</a:t>
          </a:r>
        </a:p>
      </dsp:txBody>
      <dsp:txXfrm>
        <a:off x="39025" y="367735"/>
        <a:ext cx="8418894" cy="721387"/>
      </dsp:txXfrm>
    </dsp:sp>
    <dsp:sp modelId="{277787B0-093A-48B4-98F5-A1907D4970D5}">
      <dsp:nvSpPr>
        <dsp:cNvPr id="0" name=""/>
        <dsp:cNvSpPr/>
      </dsp:nvSpPr>
      <dsp:spPr>
        <a:xfrm>
          <a:off x="0" y="1245683"/>
          <a:ext cx="8496944"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71450" lvl="1" indent="-171450" algn="l" defTabSz="800100" rtl="0">
            <a:lnSpc>
              <a:spcPct val="90000"/>
            </a:lnSpc>
            <a:spcBef>
              <a:spcPct val="0"/>
            </a:spcBef>
            <a:spcAft>
              <a:spcPts val="1200"/>
            </a:spcAft>
            <a:buChar char="•"/>
          </a:pPr>
          <a:r>
            <a:rPr lang="en-US" sz="1800" kern="1200" dirty="0">
              <a:latin typeface="Trebuchet MS" pitchFamily="34" charset="0"/>
            </a:rPr>
            <a:t>Cards with chip technology will, for the foreseeable future, continue to include the traditional magnetic stripe, providing confidence that SunTrust cards can be used at all the same merchants that today welcome them around the world.</a:t>
          </a:r>
        </a:p>
        <a:p>
          <a:pPr marL="171450" lvl="1" indent="-171450" algn="l" defTabSz="800100" rtl="0">
            <a:lnSpc>
              <a:spcPct val="90000"/>
            </a:lnSpc>
            <a:spcBef>
              <a:spcPct val="0"/>
            </a:spcBef>
            <a:spcAft>
              <a:spcPct val="20000"/>
            </a:spcAft>
            <a:buChar char="•"/>
          </a:pPr>
          <a:r>
            <a:rPr lang="en-US" sz="1800" kern="1200" dirty="0">
              <a:latin typeface="Trebuchet MS" pitchFamily="34" charset="0"/>
            </a:rPr>
            <a:t>Many U.S. merchants, motivated by the Visa and MasterCard fraud liability rule changes that will take effect, are beginning the roll out of chip-enabled terminals over the next two years. </a:t>
          </a:r>
        </a:p>
      </dsp:txBody>
      <dsp:txXfrm>
        <a:off x="0" y="1245683"/>
        <a:ext cx="8496944" cy="1883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484"/>
          </a:xfrm>
          <a:prstGeom prst="rect">
            <a:avLst/>
          </a:prstGeom>
        </p:spPr>
        <p:txBody>
          <a:bodyPr vert="horz" lIns="91429" tIns="45714" rIns="91429" bIns="45714"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9" y="0"/>
            <a:ext cx="3038475" cy="461484"/>
          </a:xfrm>
          <a:prstGeom prst="rect">
            <a:avLst/>
          </a:prstGeom>
        </p:spPr>
        <p:txBody>
          <a:bodyPr vert="horz" lIns="91429" tIns="45714" rIns="91429" bIns="45714" rtlCol="0"/>
          <a:lstStyle>
            <a:lvl1pPr algn="r">
              <a:defRPr sz="1200">
                <a:latin typeface="Arial" charset="0"/>
                <a:cs typeface="+mn-cs"/>
              </a:defRPr>
            </a:lvl1pPr>
          </a:lstStyle>
          <a:p>
            <a:pPr>
              <a:defRPr/>
            </a:pPr>
            <a:fld id="{019749A4-8529-48A5-9CCF-1C1EE16757DD}" type="datetimeFigureOut">
              <a:rPr lang="en-US"/>
              <a:pPr>
                <a:defRPr/>
              </a:pPr>
              <a:t>1/11/2017</a:t>
            </a:fld>
            <a:endParaRPr lang="en-US"/>
          </a:p>
        </p:txBody>
      </p:sp>
      <p:sp>
        <p:nvSpPr>
          <p:cNvPr id="4" name="Footer Placeholder 3"/>
          <p:cNvSpPr>
            <a:spLocks noGrp="1"/>
          </p:cNvSpPr>
          <p:nvPr>
            <p:ph type="ftr" sz="quarter" idx="2"/>
          </p:nvPr>
        </p:nvSpPr>
        <p:spPr>
          <a:xfrm>
            <a:off x="1" y="8760316"/>
            <a:ext cx="3038475" cy="461484"/>
          </a:xfrm>
          <a:prstGeom prst="rect">
            <a:avLst/>
          </a:prstGeom>
        </p:spPr>
        <p:txBody>
          <a:bodyPr vert="horz" lIns="91429" tIns="45714" rIns="91429" bIns="45714"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9" y="8760316"/>
            <a:ext cx="3038475" cy="461484"/>
          </a:xfrm>
          <a:prstGeom prst="rect">
            <a:avLst/>
          </a:prstGeom>
        </p:spPr>
        <p:txBody>
          <a:bodyPr vert="horz" lIns="91429" tIns="45714" rIns="91429" bIns="45714" rtlCol="0" anchor="b"/>
          <a:lstStyle>
            <a:lvl1pPr algn="r">
              <a:defRPr sz="1200">
                <a:latin typeface="Arial" charset="0"/>
                <a:cs typeface="+mn-cs"/>
              </a:defRPr>
            </a:lvl1pPr>
          </a:lstStyle>
          <a:p>
            <a:pPr>
              <a:defRPr/>
            </a:pPr>
            <a:fld id="{68B71F9E-D69B-4A3C-92A8-EBFBF54CA24C}" type="slidenum">
              <a:rPr lang="en-US"/>
              <a:pPr>
                <a:defRPr/>
              </a:pPr>
              <a:t>‹#›</a:t>
            </a:fld>
            <a:endParaRPr lang="en-US"/>
          </a:p>
        </p:txBody>
      </p:sp>
    </p:spTree>
    <p:extLst>
      <p:ext uri="{BB962C8B-B14F-4D97-AF65-F5344CB8AC3E}">
        <p14:creationId xmlns:p14="http://schemas.microsoft.com/office/powerpoint/2010/main" val="2207296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484"/>
          </a:xfrm>
          <a:prstGeom prst="rect">
            <a:avLst/>
          </a:prstGeom>
        </p:spPr>
        <p:txBody>
          <a:bodyPr vert="horz" lIns="91429" tIns="45714" rIns="91429" bIns="45714"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0339" y="0"/>
            <a:ext cx="3038475" cy="461484"/>
          </a:xfrm>
          <a:prstGeom prst="rect">
            <a:avLst/>
          </a:prstGeom>
        </p:spPr>
        <p:txBody>
          <a:bodyPr vert="horz" lIns="91429" tIns="45714" rIns="91429" bIns="45714" rtlCol="0"/>
          <a:lstStyle>
            <a:lvl1pPr algn="r">
              <a:defRPr sz="1200">
                <a:latin typeface="Arial" charset="0"/>
                <a:cs typeface="+mn-cs"/>
              </a:defRPr>
            </a:lvl1pPr>
          </a:lstStyle>
          <a:p>
            <a:pPr>
              <a:defRPr/>
            </a:pPr>
            <a:fld id="{800F81DA-32CF-4E63-884E-A7014F59D5C1}" type="datetimeFigureOut">
              <a:rPr lang="en-US"/>
              <a:pPr>
                <a:defRPr/>
              </a:pPr>
              <a:t>1/11/2017</a:t>
            </a:fld>
            <a:endParaRPr lang="en-US"/>
          </a:p>
        </p:txBody>
      </p:sp>
      <p:sp>
        <p:nvSpPr>
          <p:cNvPr id="4" name="Slide Image Placeholder 3"/>
          <p:cNvSpPr>
            <a:spLocks noGrp="1" noRot="1" noChangeAspect="1"/>
          </p:cNvSpPr>
          <p:nvPr>
            <p:ph type="sldImg" idx="2"/>
          </p:nvPr>
        </p:nvSpPr>
        <p:spPr>
          <a:xfrm>
            <a:off x="1200150" y="692150"/>
            <a:ext cx="4611688" cy="3457575"/>
          </a:xfrm>
          <a:prstGeom prst="rect">
            <a:avLst/>
          </a:prstGeom>
          <a:noFill/>
          <a:ln w="12700">
            <a:solidFill>
              <a:prstClr val="black"/>
            </a:solidFill>
          </a:ln>
        </p:spPr>
        <p:txBody>
          <a:bodyPr vert="horz" lIns="91429" tIns="45714" rIns="91429" bIns="45714" rtlCol="0" anchor="ctr"/>
          <a:lstStyle/>
          <a:p>
            <a:pPr lvl="0"/>
            <a:endParaRPr lang="en-US" noProof="0"/>
          </a:p>
        </p:txBody>
      </p:sp>
      <p:sp>
        <p:nvSpPr>
          <p:cNvPr id="5" name="Notes Placeholder 4"/>
          <p:cNvSpPr>
            <a:spLocks noGrp="1"/>
          </p:cNvSpPr>
          <p:nvPr>
            <p:ph type="body" sz="quarter" idx="3"/>
          </p:nvPr>
        </p:nvSpPr>
        <p:spPr>
          <a:xfrm>
            <a:off x="701675" y="4381735"/>
            <a:ext cx="5607050" cy="4150204"/>
          </a:xfrm>
          <a:prstGeom prst="rect">
            <a:avLst/>
          </a:prstGeom>
        </p:spPr>
        <p:txBody>
          <a:bodyPr vert="horz" lIns="91429" tIns="45714" rIns="91429"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60316"/>
            <a:ext cx="3038475" cy="461484"/>
          </a:xfrm>
          <a:prstGeom prst="rect">
            <a:avLst/>
          </a:prstGeom>
        </p:spPr>
        <p:txBody>
          <a:bodyPr vert="horz" lIns="91429" tIns="45714" rIns="91429" bIns="45714"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70339" y="8760316"/>
            <a:ext cx="3038475" cy="461484"/>
          </a:xfrm>
          <a:prstGeom prst="rect">
            <a:avLst/>
          </a:prstGeom>
        </p:spPr>
        <p:txBody>
          <a:bodyPr vert="horz" lIns="91429" tIns="45714" rIns="91429" bIns="45714" rtlCol="0" anchor="b"/>
          <a:lstStyle>
            <a:lvl1pPr algn="r">
              <a:defRPr sz="1200">
                <a:latin typeface="Arial" charset="0"/>
                <a:cs typeface="+mn-cs"/>
              </a:defRPr>
            </a:lvl1pPr>
          </a:lstStyle>
          <a:p>
            <a:pPr>
              <a:defRPr/>
            </a:pPr>
            <a:fld id="{9FB8B3B4-E099-4304-989D-F38F417E852C}" type="slidenum">
              <a:rPr lang="en-US"/>
              <a:pPr>
                <a:defRPr/>
              </a:pPr>
              <a:t>‹#›</a:t>
            </a:fld>
            <a:endParaRPr lang="en-US"/>
          </a:p>
        </p:txBody>
      </p:sp>
    </p:spTree>
    <p:extLst>
      <p:ext uri="{BB962C8B-B14F-4D97-AF65-F5344CB8AC3E}">
        <p14:creationId xmlns:p14="http://schemas.microsoft.com/office/powerpoint/2010/main" val="1561436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6525406-CBCB-4C16-B004-EA9186EBB6E2}" type="slidenum">
              <a:rPr lang="en-US" smtClean="0"/>
              <a:pPr>
                <a:defRPr/>
              </a:pPr>
              <a:t>1</a:t>
            </a:fld>
            <a:endParaRPr lang="en-US"/>
          </a:p>
        </p:txBody>
      </p:sp>
    </p:spTree>
    <p:extLst>
      <p:ext uri="{BB962C8B-B14F-4D97-AF65-F5344CB8AC3E}">
        <p14:creationId xmlns:p14="http://schemas.microsoft.com/office/powerpoint/2010/main" val="409653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SunTrust is now</a:t>
            </a:r>
            <a:r>
              <a:rPr lang="en-US" baseline="0" dirty="0"/>
              <a:t> offering commercial cards with chip technology.  May also be referred to as “CNP”</a:t>
            </a:r>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14</a:t>
            </a:fld>
            <a:endParaRPr lang="en-US" dirty="0"/>
          </a:p>
        </p:txBody>
      </p:sp>
    </p:spTree>
    <p:extLst>
      <p:ext uri="{BB962C8B-B14F-4D97-AF65-F5344CB8AC3E}">
        <p14:creationId xmlns:p14="http://schemas.microsoft.com/office/powerpoint/2010/main" val="214228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SunTrust is now</a:t>
            </a:r>
            <a:r>
              <a:rPr lang="en-US" baseline="0" dirty="0"/>
              <a:t> offering commercial cards with chip technology.  May also be referred to as “CNP”</a:t>
            </a:r>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15</a:t>
            </a:fld>
            <a:endParaRPr lang="en-US" dirty="0"/>
          </a:p>
        </p:txBody>
      </p:sp>
    </p:spTree>
    <p:extLst>
      <p:ext uri="{BB962C8B-B14F-4D97-AF65-F5344CB8AC3E}">
        <p14:creationId xmlns:p14="http://schemas.microsoft.com/office/powerpoint/2010/main" val="75952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Enterprise Initiative</a:t>
            </a:r>
          </a:p>
          <a:p>
            <a:pPr defTabSz="931774">
              <a:defRPr/>
            </a:pPr>
            <a:endParaRPr lang="en-US" dirty="0"/>
          </a:p>
          <a:p>
            <a:pPr defTabSz="931774">
              <a:defRPr/>
            </a:pPr>
            <a:r>
              <a:rPr lang="en-US" dirty="0"/>
              <a:t>Installing this on </a:t>
            </a:r>
            <a:r>
              <a:rPr lang="en-US" b="1" dirty="0"/>
              <a:t>all</a:t>
            </a:r>
            <a:r>
              <a:rPr lang="en-US" dirty="0"/>
              <a:t> </a:t>
            </a:r>
            <a:r>
              <a:rPr lang="en-US" dirty="0" err="1"/>
              <a:t>cml</a:t>
            </a:r>
            <a:r>
              <a:rPr lang="en-US" baseline="0" dirty="0"/>
              <a:t> card products, and business and consumer credit; will apply to ESP and ESP Express clients and to the other clients who are not on either of these platforms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16</a:t>
            </a:fld>
            <a:endParaRPr lang="en-US" dirty="0"/>
          </a:p>
        </p:txBody>
      </p:sp>
    </p:spTree>
    <p:extLst>
      <p:ext uri="{BB962C8B-B14F-4D97-AF65-F5344CB8AC3E}">
        <p14:creationId xmlns:p14="http://schemas.microsoft.com/office/powerpoint/2010/main" val="206292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point of distinction: PINs were only</a:t>
            </a:r>
            <a:r>
              <a:rPr lang="en-US" baseline="0" dirty="0"/>
              <a:t> for cash access; going forward, every card will require PIN to authenticate user in almost all cases at POS terminals.  Each cardholder will select a PIN when they activate a card</a:t>
            </a:r>
            <a:endParaRPr lang="en-US" dirty="0"/>
          </a:p>
          <a:p>
            <a:endParaRPr lang="en-US" dirty="0"/>
          </a:p>
          <a:p>
            <a:r>
              <a:rPr lang="en-US" dirty="0"/>
              <a:t>To better protect cards from fraud or misuse, your SunTrust chip enabled card will require a unique PIN to authenticate the identity of the cardholder. Always keep your card and PIN safe and do not share your PIN with anyone. If you are a new SunTrust cardholder, you will be prompted at activation to choose a PIN. Existing cardholders who do not know their PIN will be required to select a new PIN when activating their new chip-enabled card. Your credit card will now utilize a PIN for those merchant terminals that may require it. By entering your PIN, you are validating that you are the authorized user of the card. 	</a:t>
            </a:r>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17</a:t>
            </a:fld>
            <a:endParaRPr lang="en-US" dirty="0"/>
          </a:p>
        </p:txBody>
      </p:sp>
    </p:spTree>
    <p:extLst>
      <p:ext uri="{BB962C8B-B14F-4D97-AF65-F5344CB8AC3E}">
        <p14:creationId xmlns:p14="http://schemas.microsoft.com/office/powerpoint/2010/main" val="78100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latin typeface="Trebuchet MS" pitchFamily="34" charset="0"/>
              </a:rPr>
              <a:t>The introduction of chip technology makes counseling clients on the best practices of card program configuration even more important than it was previously.</a:t>
            </a:r>
          </a:p>
          <a:p>
            <a:pPr defTabSz="931774">
              <a:defRPr/>
            </a:pPr>
            <a:endParaRPr lang="en-US" dirty="0">
              <a:latin typeface="Trebuchet MS" pitchFamily="34" charset="0"/>
            </a:endParaRPr>
          </a:p>
          <a:p>
            <a:pPr defTabSz="931774">
              <a:defRPr/>
            </a:pPr>
            <a:r>
              <a:rPr lang="en-US" dirty="0">
                <a:latin typeface="Trebuchet MS" pitchFamily="34" charset="0"/>
              </a:rPr>
              <a:t>Things have changed in the Chip</a:t>
            </a:r>
            <a:r>
              <a:rPr lang="en-US" baseline="0" dirty="0">
                <a:latin typeface="Trebuchet MS" pitchFamily="34" charset="0"/>
              </a:rPr>
              <a:t> and PIN world from what you know in the </a:t>
            </a:r>
            <a:r>
              <a:rPr lang="en-US" baseline="0" dirty="0" err="1">
                <a:latin typeface="Trebuchet MS" pitchFamily="34" charset="0"/>
              </a:rPr>
              <a:t>mag</a:t>
            </a:r>
            <a:r>
              <a:rPr lang="en-US" baseline="0" dirty="0">
                <a:latin typeface="Trebuchet MS" pitchFamily="34" charset="0"/>
              </a:rPr>
              <a:t> stripe world.  </a:t>
            </a:r>
          </a:p>
          <a:p>
            <a:pPr defTabSz="931774">
              <a:defRPr/>
            </a:pPr>
            <a:endParaRPr lang="en-US" baseline="0" dirty="0">
              <a:latin typeface="Trebuchet MS" pitchFamily="34" charset="0"/>
            </a:endParaRPr>
          </a:p>
          <a:p>
            <a:pPr defTabSz="931774">
              <a:defRPr/>
            </a:pPr>
            <a:r>
              <a:rPr lang="en-US" dirty="0">
                <a:latin typeface="Trebuchet MS" pitchFamily="34" charset="0"/>
              </a:rPr>
              <a:t>We have documented key points for you to help clarify the distinctions</a:t>
            </a:r>
            <a:r>
              <a:rPr lang="en-US" baseline="0" dirty="0">
                <a:latin typeface="Trebuchet MS" pitchFamily="34" charset="0"/>
              </a:rPr>
              <a:t> between the processes</a:t>
            </a:r>
            <a:r>
              <a:rPr lang="en-US" dirty="0">
                <a:latin typeface="Trebuchet MS" pitchFamily="34" charset="0"/>
              </a:rPr>
              <a:t>.  These will facilitate prepping for client conversations.</a:t>
            </a:r>
          </a:p>
          <a:p>
            <a:pPr defTabSz="931774">
              <a:defRPr/>
            </a:pPr>
            <a:endParaRPr lang="en-US" dirty="0">
              <a:latin typeface="Trebuchet MS" pitchFamily="34" charset="0"/>
            </a:endParaRPr>
          </a:p>
          <a:p>
            <a:pPr defTabSz="931774">
              <a:defRPr/>
            </a:pPr>
            <a:r>
              <a:rPr lang="en-US" dirty="0">
                <a:latin typeface="Trebuchet MS" pitchFamily="34" charset="0"/>
              </a:rPr>
              <a:t>The introduction of chip technology makes counseling clients on the best practices of card program configuration even more important than it was previously.</a:t>
            </a:r>
          </a:p>
          <a:p>
            <a:pPr defTabSz="931774">
              <a:defRPr/>
            </a:pPr>
            <a:endParaRPr lang="en-US" dirty="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18</a:t>
            </a:fld>
            <a:endParaRPr lang="en-US" dirty="0"/>
          </a:p>
        </p:txBody>
      </p:sp>
    </p:spTree>
    <p:extLst>
      <p:ext uri="{BB962C8B-B14F-4D97-AF65-F5344CB8AC3E}">
        <p14:creationId xmlns:p14="http://schemas.microsoft.com/office/powerpoint/2010/main" val="92586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xfrm>
            <a:off x="3971368" y="8760052"/>
            <a:ext cx="3037915" cy="461169"/>
          </a:xfrm>
          <a:prstGeom prst="rect">
            <a:avLst/>
          </a:prstGeom>
          <a:noFill/>
        </p:spPr>
        <p:txBody>
          <a:bodyPr/>
          <a:lstStyle/>
          <a:p>
            <a:fld id="{65DFA3B9-FB3F-47B1-A498-AC6166765FDB}" type="slidenum">
              <a:rPr lang="en-US" smtClean="0">
                <a:solidFill>
                  <a:prstClr val="black"/>
                </a:solidFill>
              </a:rPr>
              <a:pPr/>
              <a:t>19</a:t>
            </a:fld>
            <a:endParaRPr lang="en-US" dirty="0">
              <a:solidFill>
                <a:prstClr val="black"/>
              </a:solidFill>
            </a:endParaRPr>
          </a:p>
        </p:txBody>
      </p:sp>
      <p:sp>
        <p:nvSpPr>
          <p:cNvPr id="269315" name="Rectangle 2"/>
          <p:cNvSpPr>
            <a:spLocks noGrp="1" noRot="1" noChangeAspect="1" noChangeArrowheads="1" noTextEdit="1"/>
          </p:cNvSpPr>
          <p:nvPr>
            <p:ph type="sldImg"/>
          </p:nvPr>
        </p:nvSpPr>
        <p:spPr>
          <a:xfrm>
            <a:off x="-1030288" y="2184400"/>
            <a:ext cx="9058276" cy="6794500"/>
          </a:xfrm>
          <a:ln/>
        </p:spPr>
      </p:sp>
      <p:sp>
        <p:nvSpPr>
          <p:cNvPr id="269316" name="Rectangle 3"/>
          <p:cNvSpPr>
            <a:spLocks noGrp="1" noChangeArrowheads="1"/>
          </p:cNvSpPr>
          <p:nvPr>
            <p:ph type="body" idx="1"/>
          </p:nvPr>
        </p:nvSpPr>
        <p:spPr>
          <a:xfrm>
            <a:off x="1221441" y="1075343"/>
            <a:ext cx="4616824" cy="355574"/>
          </a:xfrm>
          <a:noFill/>
          <a:ln/>
        </p:spPr>
        <p:txBody>
          <a:bodyPr/>
          <a:lstStyle/>
          <a:p>
            <a:pPr eaLnBrk="1" hangingPunct="1"/>
            <a:endParaRPr lang="de-DE" dirty="0"/>
          </a:p>
        </p:txBody>
      </p:sp>
    </p:spTree>
    <p:extLst>
      <p:ext uri="{BB962C8B-B14F-4D97-AF65-F5344CB8AC3E}">
        <p14:creationId xmlns:p14="http://schemas.microsoft.com/office/powerpoint/2010/main" val="145074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xfrm>
            <a:off x="3971368" y="8760052"/>
            <a:ext cx="3037915" cy="461169"/>
          </a:xfrm>
          <a:prstGeom prst="rect">
            <a:avLst/>
          </a:prstGeom>
          <a:noFill/>
        </p:spPr>
        <p:txBody>
          <a:bodyPr/>
          <a:lstStyle/>
          <a:p>
            <a:fld id="{65DFA3B9-FB3F-47B1-A498-AC6166765FDB}" type="slidenum">
              <a:rPr lang="en-US" smtClean="0">
                <a:solidFill>
                  <a:prstClr val="black"/>
                </a:solidFill>
              </a:rPr>
              <a:pPr/>
              <a:t>20</a:t>
            </a:fld>
            <a:endParaRPr lang="en-US" dirty="0">
              <a:solidFill>
                <a:prstClr val="black"/>
              </a:solidFill>
            </a:endParaRPr>
          </a:p>
        </p:txBody>
      </p:sp>
      <p:sp>
        <p:nvSpPr>
          <p:cNvPr id="269315" name="Rectangle 2"/>
          <p:cNvSpPr>
            <a:spLocks noGrp="1" noRot="1" noChangeAspect="1" noChangeArrowheads="1" noTextEdit="1"/>
          </p:cNvSpPr>
          <p:nvPr>
            <p:ph type="sldImg"/>
          </p:nvPr>
        </p:nvSpPr>
        <p:spPr>
          <a:xfrm>
            <a:off x="-1030288" y="2184400"/>
            <a:ext cx="9058276" cy="6794500"/>
          </a:xfrm>
          <a:ln/>
        </p:spPr>
      </p:sp>
      <p:sp>
        <p:nvSpPr>
          <p:cNvPr id="269316" name="Rectangle 3"/>
          <p:cNvSpPr>
            <a:spLocks noGrp="1" noChangeArrowheads="1"/>
          </p:cNvSpPr>
          <p:nvPr>
            <p:ph type="body" idx="1"/>
          </p:nvPr>
        </p:nvSpPr>
        <p:spPr>
          <a:xfrm>
            <a:off x="1221441" y="1075343"/>
            <a:ext cx="4616824" cy="355574"/>
          </a:xfrm>
          <a:noFill/>
          <a:ln/>
        </p:spPr>
        <p:txBody>
          <a:bodyPr/>
          <a:lstStyle/>
          <a:p>
            <a:pPr eaLnBrk="1" hangingPunct="1"/>
            <a:endParaRPr lang="de-DE" dirty="0"/>
          </a:p>
        </p:txBody>
      </p:sp>
    </p:spTree>
    <p:extLst>
      <p:ext uri="{BB962C8B-B14F-4D97-AF65-F5344CB8AC3E}">
        <p14:creationId xmlns:p14="http://schemas.microsoft.com/office/powerpoint/2010/main" val="154804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6525406-CBCB-4C16-B004-EA9186EBB6E2}" type="slidenum">
              <a:rPr lang="en-US" smtClean="0"/>
              <a:pPr>
                <a:defRPr/>
              </a:pPr>
              <a:t>21</a:t>
            </a:fld>
            <a:endParaRPr lang="en-US"/>
          </a:p>
        </p:txBody>
      </p:sp>
    </p:spTree>
    <p:extLst>
      <p:ext uri="{BB962C8B-B14F-4D97-AF65-F5344CB8AC3E}">
        <p14:creationId xmlns:p14="http://schemas.microsoft.com/office/powerpoint/2010/main" val="158917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A9CAB-A14B-4421-99D9-B3908E5838D4}" type="slidenum">
              <a:rPr lang="en-US"/>
              <a:pPr/>
              <a:t>3</a:t>
            </a:fld>
            <a:endParaRPr lang="en-US" dirty="0"/>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normAutofit fontScale="92500"/>
          </a:bodyPr>
          <a:lstStyle/>
          <a:p>
            <a:pPr defTabSz="914237">
              <a:defRPr/>
            </a:pPr>
            <a:r>
              <a:rPr lang="en-US" sz="1000" dirty="0">
                <a:solidFill>
                  <a:srgbClr val="003366"/>
                </a:solidFill>
              </a:rPr>
              <a:t>Main Point: </a:t>
            </a:r>
          </a:p>
          <a:p>
            <a:pPr marL="229110" indent="-229110" defTabSz="914237">
              <a:buAutoNum type="arabicPeriod"/>
              <a:defRPr/>
            </a:pPr>
            <a:r>
              <a:rPr lang="en-US" sz="1000" dirty="0">
                <a:solidFill>
                  <a:srgbClr val="003366"/>
                </a:solidFill>
              </a:rPr>
              <a:t>Enterprise Spend Platform (ESP) was developed using a modular architecture which provides you with the flexibility to use only the functionality you require.</a:t>
            </a:r>
          </a:p>
          <a:p>
            <a:pPr marL="229110" indent="-229110" defTabSz="914237">
              <a:buAutoNum type="arabicPeriod"/>
              <a:defRPr/>
            </a:pPr>
            <a:r>
              <a:rPr lang="en-US" sz="1000" dirty="0">
                <a:solidFill>
                  <a:srgbClr val="003366"/>
                </a:solidFill>
              </a:rPr>
              <a:t>ESP is a web-based application that users can access from any computer attached to the internet.</a:t>
            </a:r>
          </a:p>
          <a:p>
            <a:pPr marL="229110" indent="-229110" defTabSz="914237">
              <a:buAutoNum type="arabicPeriod"/>
              <a:defRPr/>
            </a:pPr>
            <a:r>
              <a:rPr lang="en-US" sz="1000" dirty="0">
                <a:solidFill>
                  <a:srgbClr val="003366"/>
                </a:solidFill>
              </a:rPr>
              <a:t>It offers robust reporting that provides oversight of transactions and spending as well as audit capabilities of program management</a:t>
            </a:r>
          </a:p>
          <a:p>
            <a:pPr marL="229110" indent="-229110" defTabSz="914237">
              <a:buAutoNum type="arabicPeriod"/>
              <a:defRPr/>
            </a:pPr>
            <a:r>
              <a:rPr lang="en-US" sz="1000" dirty="0">
                <a:solidFill>
                  <a:srgbClr val="003366"/>
                </a:solidFill>
              </a:rPr>
              <a:t>Provide a high level overview of the system </a:t>
            </a:r>
          </a:p>
          <a:p>
            <a:endParaRPr lang="en-US" sz="1000" dirty="0"/>
          </a:p>
          <a:p>
            <a:pPr defTabSz="914237">
              <a:defRPr/>
            </a:pPr>
            <a:r>
              <a:rPr lang="en-US" sz="1000" dirty="0">
                <a:cs typeface="Arial" charset="0"/>
              </a:rPr>
              <a:t>Enterprise Spend Platform is comprised of a base platform offering all the features necessary for managing your card programs, along with five separate application modules, which can be implemented as needed.</a:t>
            </a:r>
          </a:p>
          <a:p>
            <a:endParaRPr lang="en-US" sz="1000" dirty="0"/>
          </a:p>
          <a:p>
            <a:r>
              <a:rPr lang="en-US" sz="1000" dirty="0"/>
              <a:t>Modules</a:t>
            </a:r>
          </a:p>
          <a:p>
            <a:pPr>
              <a:buFont typeface="Arial" pitchFamily="34" charset="0"/>
              <a:buChar char="•"/>
            </a:pPr>
            <a:r>
              <a:rPr lang="en-US" sz="1000" dirty="0"/>
              <a:t> Statement Manager: This is the basic module that all clients get.  Allows you to view a re-presentment of your Purchasing statements and code transactions.  Advanced usage of this module includes presentment of third party statements such as Cellular/Mobile providers and multinational commercial card partners. </a:t>
            </a:r>
          </a:p>
          <a:p>
            <a:pPr>
              <a:buFont typeface="Arial" pitchFamily="34" charset="0"/>
              <a:buChar char="•"/>
            </a:pPr>
            <a:r>
              <a:rPr lang="en-US" sz="1000" dirty="0"/>
              <a:t> Transaction Manager: This module provides custom routing instructions to approve transactions.  We offer “Single level” approval and “Multi-level” approval workflow.</a:t>
            </a:r>
          </a:p>
          <a:p>
            <a:pPr>
              <a:buFont typeface="Arial" pitchFamily="34" charset="0"/>
              <a:buChar char="•"/>
            </a:pPr>
            <a:r>
              <a:rPr lang="en-US" sz="1000" dirty="0"/>
              <a:t> Expense Manager: This is a full service expense reporting solution that integrates card &amp; cash transactions, applies travel &amp; expense policies, and leverages workflow approval, compliance monitoring, and streamlined export to A/P for allocation &amp; reimbursement.</a:t>
            </a:r>
          </a:p>
          <a:p>
            <a:pPr>
              <a:buFont typeface="Arial" pitchFamily="34" charset="0"/>
              <a:buChar char="•"/>
            </a:pPr>
            <a:r>
              <a:rPr lang="en-US" sz="1000" dirty="0"/>
              <a:t> Payables Manager: ESP Payables integrates Card into the A/P payments mix.</a:t>
            </a:r>
          </a:p>
          <a:p>
            <a:pPr>
              <a:buFont typeface="Arial" pitchFamily="34" charset="0"/>
              <a:buChar char="•"/>
            </a:pPr>
            <a:r>
              <a:rPr lang="en-US" sz="1000" dirty="0"/>
              <a:t> Requisition Manager: This module provides for pre-purchase approval before a transaction is made.  It can be configured to dynamically increase the card account credit limit based on the workflow approval.  Clients can also customize the pre-purchase forms if needed.</a:t>
            </a:r>
          </a:p>
        </p:txBody>
      </p:sp>
    </p:spTree>
    <p:extLst>
      <p:ext uri="{BB962C8B-B14F-4D97-AF65-F5344CB8AC3E}">
        <p14:creationId xmlns:p14="http://schemas.microsoft.com/office/powerpoint/2010/main" val="202585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536">
              <a:defRPr/>
            </a:pPr>
            <a:endParaRPr lang="en-US" dirty="0"/>
          </a:p>
          <a:p>
            <a:pPr defTabSz="920536">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4AD47A-AC72-44B1-8C8D-D3C507D3E21E}" type="slidenum">
              <a:rPr lang="en-US" smtClean="0"/>
              <a:pPr>
                <a:defRPr/>
              </a:pPr>
              <a:t>4</a:t>
            </a:fld>
            <a:endParaRPr lang="en-US" dirty="0"/>
          </a:p>
        </p:txBody>
      </p:sp>
    </p:spTree>
    <p:extLst>
      <p:ext uri="{BB962C8B-B14F-4D97-AF65-F5344CB8AC3E}">
        <p14:creationId xmlns:p14="http://schemas.microsoft.com/office/powerpoint/2010/main" val="154066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9C873D-6E7B-4ABD-86E4-AC5F8C71703D}" type="slidenum">
              <a:rPr lang="en-US" smtClean="0"/>
              <a:pPr>
                <a:defRPr/>
              </a:pPr>
              <a:t>6</a:t>
            </a:fld>
            <a:endParaRPr lang="en-US" dirty="0"/>
          </a:p>
        </p:txBody>
      </p:sp>
    </p:spTree>
    <p:extLst>
      <p:ext uri="{BB962C8B-B14F-4D97-AF65-F5344CB8AC3E}">
        <p14:creationId xmlns:p14="http://schemas.microsoft.com/office/powerpoint/2010/main" val="236812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255588" y="4361258"/>
            <a:ext cx="6754812" cy="47739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90F65C8F-4149-4DD5-AB48-0F8E66C53DD8}" type="slidenum">
              <a:rPr lang="en-US" smtClean="0"/>
              <a:pPr>
                <a:defRPr/>
              </a:pPr>
              <a:t>9</a:t>
            </a:fld>
            <a:endParaRPr lang="en-US"/>
          </a:p>
        </p:txBody>
      </p:sp>
    </p:spTree>
    <p:extLst>
      <p:ext uri="{BB962C8B-B14F-4D97-AF65-F5344CB8AC3E}">
        <p14:creationId xmlns:p14="http://schemas.microsoft.com/office/powerpoint/2010/main" val="332365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a:buNone/>
            </a:pPr>
            <a:r>
              <a:rPr lang="en-US" b="1" u="sng" baseline="0" dirty="0"/>
              <a:t>Purpose of Slide:</a:t>
            </a:r>
          </a:p>
          <a:p>
            <a:pPr>
              <a:buFont typeface="Arial"/>
              <a:buNone/>
            </a:pPr>
            <a:r>
              <a:rPr lang="en-US" baseline="0" dirty="0"/>
              <a:t>At SunTrust, we believe that delivering ongoing</a:t>
            </a:r>
            <a:r>
              <a:rPr lang="en-US" dirty="0"/>
              <a:t> </a:t>
            </a:r>
            <a:r>
              <a:rPr lang="en-US" baseline="0" dirty="0"/>
              <a:t>product enhancements and maintaining sustained investments in this space are important to help our clients succeed.</a:t>
            </a:r>
          </a:p>
          <a:p>
            <a:pPr>
              <a:buFont typeface="Arial"/>
              <a:buNone/>
            </a:pPr>
            <a:endParaRPr lang="en-US" baseline="0" dirty="0"/>
          </a:p>
          <a:p>
            <a:pPr>
              <a:buFont typeface="Arial"/>
              <a:buNone/>
            </a:pPr>
            <a:r>
              <a:rPr lang="en-US" b="1" u="sng" baseline="0" dirty="0"/>
              <a:t>Talking Points:</a:t>
            </a:r>
          </a:p>
          <a:p>
            <a:pPr marL="228600" indent="-228600">
              <a:buFont typeface="Wingdings" pitchFamily="2" charset="2"/>
              <a:buChar char="§"/>
            </a:pPr>
            <a:r>
              <a:rPr lang="en-US" dirty="0"/>
              <a:t>SunTrust is committed to the treasury and payments business and has designated it as a strategic investment priority for our company.  The bank is making a multi-year, multi-million-dollar investment to keep SunTrust offerings at the levels our clients need today and tomorrow.</a:t>
            </a:r>
          </a:p>
          <a:p>
            <a:pPr marL="228600" indent="-228600">
              <a:buFont typeface="Wingdings" pitchFamily="2" charset="2"/>
              <a:buChar char="§"/>
            </a:pPr>
            <a:r>
              <a:rPr lang="en-US" dirty="0"/>
              <a:t>Our goal is to offer greater visibility into and control over your working capital. SunTrust is continually making</a:t>
            </a:r>
            <a:r>
              <a:rPr lang="en-US" baseline="0" dirty="0"/>
              <a:t> strategic commitments </a:t>
            </a:r>
            <a:r>
              <a:rPr lang="en-US" dirty="0"/>
              <a:t>in technology  and other resources to ensure ongoing enhancements to treasury solutions.</a:t>
            </a:r>
          </a:p>
          <a:p>
            <a:pPr marL="228600" indent="-228600">
              <a:buFont typeface="Wingdings" pitchFamily="2" charset="2"/>
              <a:buChar char="§"/>
            </a:pPr>
            <a:r>
              <a:rPr lang="en-US" dirty="0"/>
              <a:t>We know what clients are looking for; we stay in tune with the market through industry organizations and our own Client Advisory Council.</a:t>
            </a:r>
          </a:p>
          <a:p>
            <a:pPr marL="228600" indent="-228600">
              <a:buFont typeface="Wingdings" pitchFamily="2" charset="2"/>
              <a:buChar char="§"/>
            </a:pPr>
            <a:r>
              <a:rPr lang="en-US" b="0" u="none" baseline="0" dirty="0"/>
              <a:t>We have established the </a:t>
            </a:r>
            <a:r>
              <a:rPr lang="en-US" b="0" u="sng" baseline="0" dirty="0"/>
              <a:t>following strategies to drive our development priorities and investments</a:t>
            </a:r>
            <a:r>
              <a:rPr lang="en-US" b="0" u="none" baseline="0" dirty="0"/>
              <a:t> in payment solutions:</a:t>
            </a:r>
          </a:p>
          <a:p>
            <a:pPr lvl="1" indent="-228600">
              <a:buFont typeface="Wingdings" pitchFamily="2" charset="2"/>
              <a:buChar char="§"/>
            </a:pPr>
            <a:r>
              <a:rPr lang="en-US" b="0" u="none" baseline="0" dirty="0"/>
              <a:t>SunTrust is strengthening our core processing platforms to maintain current services and enhance for the ever-evolving banking environment - </a:t>
            </a:r>
            <a:r>
              <a:rPr lang="en-US" b="0" i="1" u="none" baseline="0" dirty="0"/>
              <a:t>providing high quality, reliable</a:t>
            </a:r>
            <a:r>
              <a:rPr lang="en-US" b="0" i="1" u="none" dirty="0"/>
              <a:t> solutions to meet your needs</a:t>
            </a:r>
            <a:r>
              <a:rPr lang="en-US" b="0" u="none" baseline="0" dirty="0"/>
              <a:t>.</a:t>
            </a:r>
          </a:p>
          <a:p>
            <a:pPr lvl="1" indent="-228600">
              <a:buFont typeface="Wingdings" pitchFamily="2" charset="2"/>
              <a:buChar char="§"/>
            </a:pPr>
            <a:r>
              <a:rPr lang="en-US" b="0" u="none" baseline="0" dirty="0"/>
              <a:t>SunTrust will simplify and enrich the interactions you have with the bank through improvements</a:t>
            </a:r>
            <a:r>
              <a:rPr lang="en-US" b="0" u="none" dirty="0"/>
              <a:t> to critical online channels - </a:t>
            </a:r>
            <a:r>
              <a:rPr lang="en-US" b="0" i="1" u="none" dirty="0"/>
              <a:t>helping to guide your company’s cash management decisions</a:t>
            </a:r>
            <a:r>
              <a:rPr lang="en-US" b="0" u="none" dirty="0"/>
              <a:t>.</a:t>
            </a:r>
            <a:endParaRPr lang="en-US" b="0" u="none" baseline="0" dirty="0"/>
          </a:p>
          <a:p>
            <a:pPr lvl="1" indent="-228600">
              <a:buFont typeface="Wingdings" pitchFamily="2" charset="2"/>
              <a:buChar char="§"/>
            </a:pPr>
            <a:r>
              <a:rPr lang="en-US" b="0" u="none" baseline="0" dirty="0"/>
              <a:t>We are committed to understanding your business and your needs, </a:t>
            </a:r>
            <a:r>
              <a:rPr lang="en-US" b="0" i="1" u="none" baseline="0" dirty="0"/>
              <a:t>and will partner with you to determine the best suite of products for your success</a:t>
            </a:r>
            <a:r>
              <a:rPr lang="en-US" b="0" u="none" baseline="0" dirty="0"/>
              <a:t>.</a:t>
            </a:r>
          </a:p>
          <a:p>
            <a:pPr marL="228600" indent="-228600">
              <a:buFont typeface="Wingdings" pitchFamily="2" charset="2"/>
              <a:buChar char="§"/>
            </a:pPr>
            <a:r>
              <a:rPr lang="en-US" dirty="0">
                <a:solidFill>
                  <a:srgbClr val="000000"/>
                </a:solidFill>
              </a:rPr>
              <a:t>So let’s look at what we are focused on right now for commercial card clients.</a:t>
            </a:r>
          </a:p>
          <a:p>
            <a:pPr marL="685800" lvl="1" indent="-228600">
              <a:buFont typeface="Arial"/>
              <a:buChar char="•"/>
            </a:pPr>
            <a:endParaRPr lang="en-US" b="0" u="none" baseline="0" dirty="0"/>
          </a:p>
        </p:txBody>
      </p:sp>
      <p:sp>
        <p:nvSpPr>
          <p:cNvPr id="4" name="Slide Number Placeholder 3"/>
          <p:cNvSpPr>
            <a:spLocks noGrp="1"/>
          </p:cNvSpPr>
          <p:nvPr>
            <p:ph type="sldNum" sz="quarter" idx="10"/>
          </p:nvPr>
        </p:nvSpPr>
        <p:spPr/>
        <p:txBody>
          <a:bodyPr/>
          <a:lstStyle/>
          <a:p>
            <a:pPr>
              <a:defRPr/>
            </a:pPr>
            <a:fld id="{B52803BF-16E2-415C-A13E-42BA0D7010BB}" type="slidenum">
              <a:rPr lang="en-US" smtClean="0"/>
              <a:pPr>
                <a:defRPr/>
              </a:pPr>
              <a:t>10</a:t>
            </a:fld>
            <a:endParaRPr lang="en-US" dirty="0"/>
          </a:p>
        </p:txBody>
      </p:sp>
    </p:spTree>
    <p:extLst>
      <p:ext uri="{BB962C8B-B14F-4D97-AF65-F5344CB8AC3E}">
        <p14:creationId xmlns:p14="http://schemas.microsoft.com/office/powerpoint/2010/main" val="285652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6525406-CBCB-4C16-B004-EA9186EBB6E2}" type="slidenum">
              <a:rPr lang="en-US" smtClean="0"/>
              <a:pPr>
                <a:defRPr/>
              </a:pPr>
              <a:t>11</a:t>
            </a:fld>
            <a:endParaRPr lang="en-US"/>
          </a:p>
        </p:txBody>
      </p:sp>
    </p:spTree>
    <p:extLst>
      <p:ext uri="{BB962C8B-B14F-4D97-AF65-F5344CB8AC3E}">
        <p14:creationId xmlns:p14="http://schemas.microsoft.com/office/powerpoint/2010/main" val="129131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SunTrust is now</a:t>
            </a:r>
            <a:r>
              <a:rPr lang="en-US" baseline="0" dirty="0"/>
              <a:t> offering commercial cards with chip technology.  May also be referred to as “CNP”</a:t>
            </a:r>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12</a:t>
            </a:fld>
            <a:endParaRPr lang="en-US" dirty="0"/>
          </a:p>
        </p:txBody>
      </p:sp>
    </p:spTree>
    <p:extLst>
      <p:ext uri="{BB962C8B-B14F-4D97-AF65-F5344CB8AC3E}">
        <p14:creationId xmlns:p14="http://schemas.microsoft.com/office/powerpoint/2010/main" val="236170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a:t>
            </a:r>
            <a:r>
              <a:rPr lang="en-US" baseline="0" dirty="0"/>
              <a:t> hit the headlines</a:t>
            </a:r>
            <a:endParaRPr lang="en-US" dirty="0"/>
          </a:p>
          <a:p>
            <a:endParaRPr lang="en-US" dirty="0"/>
          </a:p>
          <a:p>
            <a:r>
              <a:rPr lang="en-US" dirty="0"/>
              <a:t>SunTrust is now</a:t>
            </a:r>
            <a:r>
              <a:rPr lang="en-US" baseline="0" dirty="0"/>
              <a:t> offering commercial cards with chip technology.  May also be referred to as “CNP”</a:t>
            </a:r>
          </a:p>
          <a:p>
            <a:endParaRPr lang="en-US" dirty="0"/>
          </a:p>
        </p:txBody>
      </p:sp>
      <p:sp>
        <p:nvSpPr>
          <p:cNvPr id="4" name="Slide Number Placeholder 3"/>
          <p:cNvSpPr>
            <a:spLocks noGrp="1"/>
          </p:cNvSpPr>
          <p:nvPr>
            <p:ph type="sldNum" sz="quarter" idx="10"/>
          </p:nvPr>
        </p:nvSpPr>
        <p:spPr/>
        <p:txBody>
          <a:bodyPr/>
          <a:lstStyle/>
          <a:p>
            <a:pPr>
              <a:defRPr/>
            </a:pPr>
            <a:fld id="{1E7AF841-2698-4B44-8169-ADA1EA83B49B}" type="slidenum">
              <a:rPr lang="en-US" smtClean="0"/>
              <a:pPr>
                <a:defRPr/>
              </a:pPr>
              <a:t>13</a:t>
            </a:fld>
            <a:endParaRPr lang="en-US" dirty="0"/>
          </a:p>
        </p:txBody>
      </p:sp>
    </p:spTree>
    <p:extLst>
      <p:ext uri="{BB962C8B-B14F-4D97-AF65-F5344CB8AC3E}">
        <p14:creationId xmlns:p14="http://schemas.microsoft.com/office/powerpoint/2010/main" val="198482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p>
        </p:txBody>
      </p:sp>
      <p:sp>
        <p:nvSpPr>
          <p:cNvPr id="7" name="Rectangle 2"/>
          <p:cNvSpPr>
            <a:spLocks noGrp="1" noChangeArrowheads="1"/>
          </p:cNvSpPr>
          <p:nvPr>
            <p:ph type="ctrTitle"/>
          </p:nvPr>
        </p:nvSpPr>
        <p:spPr>
          <a:xfrm>
            <a:off x="685800" y="1447800"/>
            <a:ext cx="7772400" cy="533400"/>
          </a:xfrm>
        </p:spPr>
        <p:txBody>
          <a:bodyPr anchor="b"/>
          <a:lstStyle>
            <a:lvl1pPr algn="r">
              <a:defRPr sz="2800">
                <a:solidFill>
                  <a:schemeClr val="bg1"/>
                </a:solidFill>
              </a:defRPr>
            </a:lvl1pPr>
          </a:lstStyle>
          <a:p>
            <a:r>
              <a:rPr lang="en-US" dirty="0"/>
              <a:t>Click to edit Master title style</a:t>
            </a:r>
          </a:p>
        </p:txBody>
      </p:sp>
      <p:sp>
        <p:nvSpPr>
          <p:cNvPr id="8" name="Rectangle 3"/>
          <p:cNvSpPr>
            <a:spLocks noGrp="1" noChangeArrowheads="1"/>
          </p:cNvSpPr>
          <p:nvPr>
            <p:ph type="subTitle" idx="1"/>
          </p:nvPr>
        </p:nvSpPr>
        <p:spPr>
          <a:xfrm>
            <a:off x="685800" y="1981200"/>
            <a:ext cx="7772400" cy="381000"/>
          </a:xfrm>
        </p:spPr>
        <p:txBody>
          <a:bodyPr/>
          <a:lstStyle>
            <a:lvl1pPr marL="0" indent="0" algn="r">
              <a:buFont typeface="Wingdings" pitchFamily="-109" charset="2"/>
              <a:buNone/>
              <a:defRPr sz="1600">
                <a:solidFill>
                  <a:schemeClr val="bg1"/>
                </a:solidFill>
              </a:defRPr>
            </a:lvl1pPr>
          </a:lstStyle>
          <a:p>
            <a:r>
              <a:rPr lang="en-US" dirty="0"/>
              <a:t>Click to edit Master subtitle style</a:t>
            </a:r>
          </a:p>
        </p:txBody>
      </p:sp>
      <p:sp>
        <p:nvSpPr>
          <p:cNvPr id="10" name="Rectangle 9"/>
          <p:cNvSpPr/>
          <p:nvPr userDrawn="1"/>
        </p:nvSpPr>
        <p:spPr>
          <a:xfrm>
            <a:off x="6178550" y="6405563"/>
            <a:ext cx="360363" cy="261937"/>
          </a:xfrm>
          <a:prstGeom prst="rect">
            <a:avLst/>
          </a:prstGeom>
        </p:spPr>
        <p:txBody>
          <a:bodyPr wrap="none">
            <a:spAutoFit/>
          </a:bodyPr>
          <a:lstStyle/>
          <a:p>
            <a:pPr algn="r">
              <a:defRPr/>
            </a:pPr>
            <a:fld id="{34627B00-C953-497E-8D93-AF4C6628478F}" type="slidenum">
              <a:rPr lang="en-US" sz="1050">
                <a:latin typeface="Trebuchet MS" pitchFamily="34" charset="0"/>
              </a:rPr>
              <a:pPr algn="r">
                <a:defRPr/>
              </a:pPr>
              <a:t>‹#›</a:t>
            </a:fld>
            <a:endParaRPr lang="en-US" sz="600" dirty="0">
              <a:latin typeface="Trebuchet MS" pitchFamily="34" charset="0"/>
            </a:endParaRPr>
          </a:p>
        </p:txBody>
      </p:sp>
    </p:spTree>
    <p:extLst>
      <p:ext uri="{BB962C8B-B14F-4D97-AF65-F5344CB8AC3E}">
        <p14:creationId xmlns:p14="http://schemas.microsoft.com/office/powerpoint/2010/main" val="53539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ntent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cxnSp>
        <p:nvCxnSpPr>
          <p:cNvPr id="5" name="Straight Connector 10"/>
          <p:cNvCxnSpPr>
            <a:cxnSpLocks noChangeShapeType="1"/>
          </p:cNvCxnSpPr>
          <p:nvPr userDrawn="1"/>
        </p:nvCxnSpPr>
        <p:spPr bwMode="auto">
          <a:xfrm>
            <a:off x="0" y="685800"/>
            <a:ext cx="9144000" cy="0"/>
          </a:xfrm>
          <a:prstGeom prst="line">
            <a:avLst/>
          </a:prstGeom>
          <a:noFill/>
          <a:ln w="57150" algn="ctr">
            <a:solidFill>
              <a:srgbClr val="00467F"/>
            </a:solidFill>
            <a:round/>
            <a:headEnd/>
            <a:tailEnd/>
          </a:ln>
          <a:extLst>
            <a:ext uri="{909E8E84-426E-40DD-AFC4-6F175D3DCCD1}">
              <a14:hiddenFill xmlns:a14="http://schemas.microsoft.com/office/drawing/2010/main">
                <a:noFill/>
              </a14:hiddenFill>
            </a:ext>
          </a:extLst>
        </p:spPr>
      </p:cxnSp>
      <p:grpSp>
        <p:nvGrpSpPr>
          <p:cNvPr id="6" name="Group 9"/>
          <p:cNvGrpSpPr>
            <a:grpSpLocks/>
          </p:cNvGrpSpPr>
          <p:nvPr userDrawn="1"/>
        </p:nvGrpSpPr>
        <p:grpSpPr bwMode="auto">
          <a:xfrm>
            <a:off x="6019800" y="5989638"/>
            <a:ext cx="3124200" cy="868362"/>
            <a:chOff x="6019800" y="5989320"/>
            <a:chExt cx="3124200" cy="868680"/>
          </a:xfrm>
        </p:grpSpPr>
        <p:sp>
          <p:nvSpPr>
            <p:cNvPr id="7" name="Rectangle 22"/>
            <p:cNvSpPr>
              <a:spLocks noChangeArrowheads="1"/>
            </p:cNvSpPr>
            <p:nvPr userDrawn="1"/>
          </p:nvSpPr>
          <p:spPr bwMode="auto">
            <a:xfrm>
              <a:off x="6019800" y="6171949"/>
              <a:ext cx="457200" cy="45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p>
              <a:pPr algn="ctr"/>
              <a:fld id="{562DBBD6-DA1F-4A78-A15F-E6EE469296C0}" type="slidenum">
                <a:rPr lang="en-US" sz="1400">
                  <a:solidFill>
                    <a:srgbClr val="1B4E83"/>
                  </a:solidFill>
                  <a:latin typeface="Trebuchet MS" pitchFamily="34" charset="0"/>
                </a:rPr>
                <a:pPr algn="ctr"/>
                <a:t>‹#›</a:t>
              </a:fld>
              <a:endParaRPr lang="en-US" sz="1400" dirty="0">
                <a:solidFill>
                  <a:srgbClr val="1B4E83"/>
                </a:solidFill>
                <a:latin typeface="Trebuchet MS" pitchFamily="34" charset="0"/>
              </a:endParaRPr>
            </a:p>
          </p:txBody>
        </p:sp>
        <p:pic>
          <p:nvPicPr>
            <p:cNvPr id="8" name="Picture 14" descr="STI Alternate 16-Ray 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0078" y="5989320"/>
              <a:ext cx="2473922"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7"/>
            <p:cNvCxnSpPr>
              <a:cxnSpLocks noChangeShapeType="1"/>
            </p:cNvCxnSpPr>
            <p:nvPr userDrawn="1"/>
          </p:nvCxnSpPr>
          <p:spPr bwMode="auto">
            <a:xfrm>
              <a:off x="6629400" y="6248400"/>
              <a:ext cx="0" cy="365760"/>
            </a:xfrm>
            <a:prstGeom prst="line">
              <a:avLst/>
            </a:prstGeom>
            <a:noFill/>
            <a:ln w="15875" algn="ctr">
              <a:solidFill>
                <a:srgbClr val="A6A6A6"/>
              </a:solidFill>
              <a:round/>
              <a:headEnd/>
              <a:tailEnd/>
            </a:ln>
            <a:extLst>
              <a:ext uri="{909E8E84-426E-40DD-AFC4-6F175D3DCCD1}">
                <a14:hiddenFill xmlns:a14="http://schemas.microsoft.com/office/drawing/2010/main">
                  <a:noFill/>
                </a14:hiddenFill>
              </a:ext>
            </a:extLst>
          </p:spPr>
        </p:cxnSp>
      </p:grpSp>
      <p:sp>
        <p:nvSpPr>
          <p:cNvPr id="2" name="Title 1"/>
          <p:cNvSpPr>
            <a:spLocks noGrp="1"/>
          </p:cNvSpPr>
          <p:nvPr>
            <p:ph type="title"/>
          </p:nvPr>
        </p:nvSpPr>
        <p:spPr/>
        <p:txBody>
          <a:bodyPr/>
          <a:lstStyle>
            <a:lvl1pPr>
              <a:defRPr>
                <a:solidFill>
                  <a:srgbClr val="F58025"/>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91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sp>
        <p:nvSpPr>
          <p:cNvPr id="4" name="Rectangle 10"/>
          <p:cNvSpPr>
            <a:spLocks noChangeArrowheads="1"/>
          </p:cNvSpPr>
          <p:nvPr userDrawn="1"/>
        </p:nvSpPr>
        <p:spPr bwMode="auto">
          <a:xfrm>
            <a:off x="0" y="1447800"/>
            <a:ext cx="9144000" cy="914400"/>
          </a:xfrm>
          <a:prstGeom prst="rect">
            <a:avLst/>
          </a:prstGeom>
          <a:solidFill>
            <a:srgbClr val="F58025"/>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pic>
        <p:nvPicPr>
          <p:cNvPr id="5" name="Picture 11" descr="sti_pre_16_4pro_pos[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8338" y="5394325"/>
            <a:ext cx="21256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457200" y="1447800"/>
            <a:ext cx="8229600" cy="914400"/>
          </a:xfrm>
        </p:spPr>
        <p:txBody>
          <a:bodyPr anchor="ctr"/>
          <a:lstStyle>
            <a:lvl1pPr algn="ctr">
              <a:buNone/>
              <a:defRPr sz="3200" b="1">
                <a:solidFill>
                  <a:schemeClr val="bg1"/>
                </a:solidFill>
              </a:defRPr>
            </a:lvl1pPr>
          </a:lstStyle>
          <a:p>
            <a:pPr lvl="0"/>
            <a:r>
              <a:rPr lang="en-US" dirty="0"/>
              <a:t>Click to edit Master text styles</a:t>
            </a:r>
          </a:p>
        </p:txBody>
      </p:sp>
      <p:sp>
        <p:nvSpPr>
          <p:cNvPr id="7" name="Rectangle 22"/>
          <p:cNvSpPr>
            <a:spLocks noChangeArrowheads="1"/>
          </p:cNvSpPr>
          <p:nvPr userDrawn="1"/>
        </p:nvSpPr>
        <p:spPr bwMode="auto">
          <a:xfrm>
            <a:off x="60198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p>
            <a:pPr algn="ctr"/>
            <a:fld id="{562DBBD6-DA1F-4A78-A15F-E6EE469296C0}" type="slidenum">
              <a:rPr lang="en-US" sz="1400">
                <a:solidFill>
                  <a:srgbClr val="1B4E83"/>
                </a:solidFill>
                <a:latin typeface="Trebuchet MS" pitchFamily="34" charset="0"/>
              </a:rPr>
              <a:pPr algn="ctr"/>
              <a:t>‹#›</a:t>
            </a:fld>
            <a:endParaRPr lang="en-US" sz="1400" dirty="0">
              <a:solidFill>
                <a:srgbClr val="1B4E83"/>
              </a:solidFill>
              <a:latin typeface="Trebuchet MS" pitchFamily="34" charset="0"/>
            </a:endParaRPr>
          </a:p>
        </p:txBody>
      </p:sp>
    </p:spTree>
    <p:extLst>
      <p:ext uri="{BB962C8B-B14F-4D97-AF65-F5344CB8AC3E}">
        <p14:creationId xmlns:p14="http://schemas.microsoft.com/office/powerpoint/2010/main" val="134225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4" hidden="1"/>
          <p:cNvSpPr>
            <a:spLocks noGrp="1" noChangeArrowheads="1"/>
          </p:cNvSpPr>
          <p:nvPr>
            <p:ph type="ftr" sz="quarter" idx="10"/>
          </p:nvPr>
        </p:nvSpPr>
        <p:spPr>
          <a:xfrm>
            <a:off x="576263" y="6475413"/>
            <a:ext cx="4000500" cy="304800"/>
          </a:xfrm>
          <a:prstGeom prst="rect">
            <a:avLst/>
          </a:prstGeom>
        </p:spPr>
        <p:txBody>
          <a:bodyPr/>
          <a:lstStyle>
            <a:lvl1pPr>
              <a:defRPr>
                <a:solidFill>
                  <a:srgbClr val="00467F"/>
                </a:solidFill>
                <a:latin typeface="Arial" charset="0"/>
                <a:cs typeface="Arial" charset="0"/>
              </a:defRPr>
            </a:lvl1pPr>
          </a:lstStyle>
          <a:p>
            <a:pPr>
              <a:defRPr/>
            </a:pPr>
            <a:r>
              <a:rPr lang="en-US"/>
              <a:t> </a:t>
            </a:r>
          </a:p>
        </p:txBody>
      </p:sp>
    </p:spTree>
    <p:extLst>
      <p:ext uri="{BB962C8B-B14F-4D97-AF65-F5344CB8AC3E}">
        <p14:creationId xmlns:p14="http://schemas.microsoft.com/office/powerpoint/2010/main" val="299956196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2169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38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5763" y="625475"/>
            <a:ext cx="8208962" cy="639763"/>
          </a:xfrm>
        </p:spPr>
        <p:txBody>
          <a:bodyPr/>
          <a:lstStyle/>
          <a:p>
            <a:r>
              <a:rPr lang="en-US"/>
              <a:t>Click to edit Master title style</a:t>
            </a:r>
          </a:p>
        </p:txBody>
      </p:sp>
      <p:sp>
        <p:nvSpPr>
          <p:cNvPr id="3" name="Content Placeholder 2"/>
          <p:cNvSpPr>
            <a:spLocks noGrp="1"/>
          </p:cNvSpPr>
          <p:nvPr>
            <p:ph sz="quarter" idx="1"/>
          </p:nvPr>
        </p:nvSpPr>
        <p:spPr>
          <a:xfrm>
            <a:off x="603250" y="1563688"/>
            <a:ext cx="3940175"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3250" y="4059238"/>
            <a:ext cx="3940175"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95825" y="1563688"/>
            <a:ext cx="3940175"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0" y="6653213"/>
            <a:ext cx="373063" cy="138112"/>
          </a:xfrm>
          <a:prstGeom prst="rect">
            <a:avLst/>
          </a:prstGeom>
        </p:spPr>
        <p:txBody>
          <a:bodyPr/>
          <a:lstStyle>
            <a:lvl1pPr eaLnBrk="0" hangingPunct="0">
              <a:defRPr sz="1000">
                <a:solidFill>
                  <a:srgbClr val="00467F"/>
                </a:solidFill>
                <a:latin typeface="Arial" charset="0"/>
                <a:cs typeface="Arial"/>
              </a:defRPr>
            </a:lvl1pPr>
          </a:lstStyle>
          <a:p>
            <a:pPr>
              <a:defRPr/>
            </a:pPr>
            <a:fld id="{B9EDF56E-C341-4E10-935E-613EDF02008A}" type="slidenum">
              <a:rPr lang="en-US"/>
              <a:pPr>
                <a:defRPr/>
              </a:pPr>
              <a:t>‹#›</a:t>
            </a:fld>
            <a:endParaRPr lang="en-US"/>
          </a:p>
        </p:txBody>
      </p:sp>
    </p:spTree>
    <p:extLst>
      <p:ext uri="{BB962C8B-B14F-4D97-AF65-F5344CB8AC3E}">
        <p14:creationId xmlns:p14="http://schemas.microsoft.com/office/powerpoint/2010/main" val="3720460553"/>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5763" y="625475"/>
            <a:ext cx="8208962" cy="639763"/>
          </a:xfrm>
        </p:spPr>
        <p:txBody>
          <a:bodyPr/>
          <a:lstStyle/>
          <a:p>
            <a:r>
              <a:rPr lang="en-US"/>
              <a:t>Click to edit Master title style</a:t>
            </a:r>
          </a:p>
        </p:txBody>
      </p:sp>
      <p:sp>
        <p:nvSpPr>
          <p:cNvPr id="3" name="Content Placeholder 2"/>
          <p:cNvSpPr>
            <a:spLocks noGrp="1"/>
          </p:cNvSpPr>
          <p:nvPr>
            <p:ph sz="quarter" idx="1"/>
          </p:nvPr>
        </p:nvSpPr>
        <p:spPr>
          <a:xfrm>
            <a:off x="603250" y="1563688"/>
            <a:ext cx="3940175"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5825" y="1563688"/>
            <a:ext cx="3940175"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3250" y="4059238"/>
            <a:ext cx="3940175"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95825" y="4059238"/>
            <a:ext cx="3940175"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0" y="6653213"/>
            <a:ext cx="373063" cy="138112"/>
          </a:xfrm>
          <a:prstGeom prst="rect">
            <a:avLst/>
          </a:prstGeom>
        </p:spPr>
        <p:txBody>
          <a:bodyPr/>
          <a:lstStyle>
            <a:lvl1pPr eaLnBrk="0" hangingPunct="0">
              <a:defRPr sz="1000">
                <a:solidFill>
                  <a:srgbClr val="00467F"/>
                </a:solidFill>
                <a:latin typeface="Arial" charset="0"/>
                <a:cs typeface="Arial"/>
              </a:defRPr>
            </a:lvl1pPr>
          </a:lstStyle>
          <a:p>
            <a:pPr>
              <a:defRPr/>
            </a:pPr>
            <a:fld id="{9EDB8BD3-DF69-489F-B409-35CA2CE6F561}" type="slidenum">
              <a:rPr lang="en-US"/>
              <a:pPr>
                <a:defRPr/>
              </a:pPr>
              <a:t>‹#›</a:t>
            </a:fld>
            <a:endParaRPr lang="en-US"/>
          </a:p>
        </p:txBody>
      </p:sp>
    </p:spTree>
    <p:extLst>
      <p:ext uri="{BB962C8B-B14F-4D97-AF65-F5344CB8AC3E}">
        <p14:creationId xmlns:p14="http://schemas.microsoft.com/office/powerpoint/2010/main" val="2768790848"/>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3250" y="1563688"/>
            <a:ext cx="3940175"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5825" y="1563688"/>
            <a:ext cx="3940175"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0" y="6653213"/>
            <a:ext cx="373063" cy="138112"/>
          </a:xfrm>
          <a:prstGeom prst="rect">
            <a:avLst/>
          </a:prstGeom>
        </p:spPr>
        <p:txBody>
          <a:bodyPr/>
          <a:lstStyle>
            <a:lvl1pPr eaLnBrk="0" hangingPunct="0">
              <a:defRPr sz="1000">
                <a:solidFill>
                  <a:srgbClr val="00467F"/>
                </a:solidFill>
                <a:latin typeface="Arial" charset="0"/>
                <a:cs typeface="Arial"/>
              </a:defRPr>
            </a:lvl1pPr>
          </a:lstStyle>
          <a:p>
            <a:pPr>
              <a:defRPr/>
            </a:pPr>
            <a:fld id="{EC32519B-B26F-4781-9D88-2817FBD28A93}" type="slidenum">
              <a:rPr lang="en-US"/>
              <a:pPr>
                <a:defRPr/>
              </a:pPr>
              <a:t>‹#›</a:t>
            </a:fld>
            <a:endParaRPr lang="en-US"/>
          </a:p>
        </p:txBody>
      </p:sp>
    </p:spTree>
    <p:extLst>
      <p:ext uri="{BB962C8B-B14F-4D97-AF65-F5344CB8AC3E}">
        <p14:creationId xmlns:p14="http://schemas.microsoft.com/office/powerpoint/2010/main" val="16355064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763" y="625475"/>
            <a:ext cx="8208962" cy="639763"/>
          </a:xfrm>
        </p:spPr>
        <p:txBody>
          <a:bodyPr/>
          <a:lstStyle/>
          <a:p>
            <a:r>
              <a:rPr lang="en-US"/>
              <a:t>Click to edit Master title style</a:t>
            </a:r>
          </a:p>
        </p:txBody>
      </p:sp>
      <p:sp>
        <p:nvSpPr>
          <p:cNvPr id="3" name="Text Placeholder 2"/>
          <p:cNvSpPr>
            <a:spLocks noGrp="1"/>
          </p:cNvSpPr>
          <p:nvPr>
            <p:ph type="body" sz="half" idx="1"/>
          </p:nvPr>
        </p:nvSpPr>
        <p:spPr>
          <a:xfrm>
            <a:off x="603250" y="1563688"/>
            <a:ext cx="8032750"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3250" y="4059238"/>
            <a:ext cx="8032750"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0" y="6653213"/>
            <a:ext cx="373063" cy="138112"/>
          </a:xfrm>
          <a:prstGeom prst="rect">
            <a:avLst/>
          </a:prstGeom>
        </p:spPr>
        <p:txBody>
          <a:bodyPr/>
          <a:lstStyle>
            <a:lvl1pPr eaLnBrk="0" hangingPunct="0">
              <a:defRPr sz="1000">
                <a:solidFill>
                  <a:srgbClr val="00467F"/>
                </a:solidFill>
                <a:latin typeface="Arial" charset="0"/>
                <a:cs typeface="Arial"/>
              </a:defRPr>
            </a:lvl1pPr>
          </a:lstStyle>
          <a:p>
            <a:pPr>
              <a:defRPr/>
            </a:pPr>
            <a:fld id="{AFD79985-C035-42D7-989E-A6C9029C931B}" type="slidenum">
              <a:rPr lang="en-US"/>
              <a:pPr>
                <a:defRPr/>
              </a:pPr>
              <a:t>‹#›</a:t>
            </a:fld>
            <a:endParaRPr lang="en-US"/>
          </a:p>
        </p:txBody>
      </p:sp>
    </p:spTree>
    <p:extLst>
      <p:ext uri="{BB962C8B-B14F-4D97-AF65-F5344CB8AC3E}">
        <p14:creationId xmlns:p14="http://schemas.microsoft.com/office/powerpoint/2010/main" val="3589783421"/>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5763" y="625475"/>
            <a:ext cx="8208962" cy="639763"/>
          </a:xfrm>
        </p:spPr>
        <p:txBody>
          <a:bodyPr/>
          <a:lstStyle/>
          <a:p>
            <a:r>
              <a:rPr lang="en-US"/>
              <a:t>Click to edit Master title style</a:t>
            </a:r>
          </a:p>
        </p:txBody>
      </p:sp>
      <p:sp>
        <p:nvSpPr>
          <p:cNvPr id="3" name="Table Placeholder 2"/>
          <p:cNvSpPr>
            <a:spLocks noGrp="1"/>
          </p:cNvSpPr>
          <p:nvPr>
            <p:ph type="tbl" idx="1"/>
          </p:nvPr>
        </p:nvSpPr>
        <p:spPr>
          <a:xfrm>
            <a:off x="603250" y="1563688"/>
            <a:ext cx="8032750" cy="4838700"/>
          </a:xfrm>
        </p:spPr>
        <p:txBody>
          <a:bodyPr/>
          <a:lstStyle/>
          <a:p>
            <a:pPr lvl="0"/>
            <a:endParaRPr lang="en-US" noProof="0"/>
          </a:p>
        </p:txBody>
      </p:sp>
      <p:sp>
        <p:nvSpPr>
          <p:cNvPr id="4" name="Slide Number Placeholder 3"/>
          <p:cNvSpPr>
            <a:spLocks noGrp="1"/>
          </p:cNvSpPr>
          <p:nvPr>
            <p:ph type="sldNum" sz="quarter" idx="10"/>
          </p:nvPr>
        </p:nvSpPr>
        <p:spPr>
          <a:xfrm>
            <a:off x="0" y="6653213"/>
            <a:ext cx="373063" cy="138112"/>
          </a:xfrm>
          <a:prstGeom prst="rect">
            <a:avLst/>
          </a:prstGeom>
        </p:spPr>
        <p:txBody>
          <a:bodyPr/>
          <a:lstStyle>
            <a:lvl1pPr eaLnBrk="0" hangingPunct="0">
              <a:defRPr sz="1000">
                <a:solidFill>
                  <a:srgbClr val="00467F"/>
                </a:solidFill>
                <a:latin typeface="Arial" charset="0"/>
                <a:cs typeface="Arial"/>
              </a:defRPr>
            </a:lvl1pPr>
          </a:lstStyle>
          <a:p>
            <a:pPr>
              <a:defRPr/>
            </a:pPr>
            <a:fld id="{98DAA4DF-1CD8-4141-ABC1-DF9A0E1454E7}" type="slidenum">
              <a:rPr lang="en-US"/>
              <a:pPr>
                <a:defRPr/>
              </a:pPr>
              <a:t>‹#›</a:t>
            </a:fld>
            <a:endParaRPr lang="en-US"/>
          </a:p>
        </p:txBody>
      </p:sp>
    </p:spTree>
    <p:extLst>
      <p:ext uri="{BB962C8B-B14F-4D97-AF65-F5344CB8AC3E}">
        <p14:creationId xmlns:p14="http://schemas.microsoft.com/office/powerpoint/2010/main" val="2040248266"/>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p>
        </p:txBody>
      </p:sp>
      <p:cxnSp>
        <p:nvCxnSpPr>
          <p:cNvPr id="5" name="Straight Connector 10"/>
          <p:cNvCxnSpPr>
            <a:cxnSpLocks noChangeShapeType="1"/>
          </p:cNvCxnSpPr>
          <p:nvPr userDrawn="1"/>
        </p:nvCxnSpPr>
        <p:spPr bwMode="auto">
          <a:xfrm>
            <a:off x="0" y="685800"/>
            <a:ext cx="9144000" cy="0"/>
          </a:xfrm>
          <a:prstGeom prst="line">
            <a:avLst/>
          </a:prstGeom>
          <a:noFill/>
          <a:ln w="57150" algn="ctr">
            <a:solidFill>
              <a:srgbClr val="00467F"/>
            </a:solidFill>
            <a:round/>
            <a:headEnd/>
            <a:tailEnd/>
          </a:ln>
          <a:extLst>
            <a:ext uri="{909E8E84-426E-40DD-AFC4-6F175D3DCCD1}">
              <a14:hiddenFill xmlns:a14="http://schemas.microsoft.com/office/drawing/2010/main">
                <a:noFill/>
              </a14:hiddenFill>
            </a:ext>
          </a:extLst>
        </p:spPr>
      </p:cxnSp>
      <p:grpSp>
        <p:nvGrpSpPr>
          <p:cNvPr id="6" name="Group 9"/>
          <p:cNvGrpSpPr>
            <a:grpSpLocks/>
          </p:cNvGrpSpPr>
          <p:nvPr userDrawn="1"/>
        </p:nvGrpSpPr>
        <p:grpSpPr bwMode="auto">
          <a:xfrm>
            <a:off x="6629400" y="5989638"/>
            <a:ext cx="2514600" cy="868362"/>
            <a:chOff x="6629400" y="5989320"/>
            <a:chExt cx="2514600" cy="868680"/>
          </a:xfrm>
        </p:grpSpPr>
        <p:pic>
          <p:nvPicPr>
            <p:cNvPr id="7" name="Picture 14" descr="STI Alternate 16-Ray 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0078" y="5989320"/>
              <a:ext cx="2473922"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7"/>
            <p:cNvCxnSpPr>
              <a:cxnSpLocks noChangeShapeType="1"/>
            </p:cNvCxnSpPr>
            <p:nvPr userDrawn="1"/>
          </p:nvCxnSpPr>
          <p:spPr bwMode="auto">
            <a:xfrm>
              <a:off x="6629400" y="6248400"/>
              <a:ext cx="0" cy="365760"/>
            </a:xfrm>
            <a:prstGeom prst="line">
              <a:avLst/>
            </a:prstGeom>
            <a:noFill/>
            <a:ln w="15875" algn="ctr">
              <a:solidFill>
                <a:srgbClr val="A6A6A6"/>
              </a:solidFill>
              <a:round/>
              <a:headEnd/>
              <a:tailEnd/>
            </a:ln>
            <a:extLst>
              <a:ext uri="{909E8E84-426E-40DD-AFC4-6F175D3DCCD1}">
                <a14:hiddenFill xmlns:a14="http://schemas.microsoft.com/office/drawing/2010/main">
                  <a:noFill/>
                </a14:hiddenFill>
              </a:ext>
            </a:extLst>
          </p:spPr>
        </p:cxnSp>
      </p:grpSp>
      <p:sp>
        <p:nvSpPr>
          <p:cNvPr id="9" name="Rectangle 8"/>
          <p:cNvSpPr/>
          <p:nvPr userDrawn="1"/>
        </p:nvSpPr>
        <p:spPr>
          <a:xfrm>
            <a:off x="6178550" y="6405563"/>
            <a:ext cx="360363" cy="261937"/>
          </a:xfrm>
          <a:prstGeom prst="rect">
            <a:avLst/>
          </a:prstGeom>
        </p:spPr>
        <p:txBody>
          <a:bodyPr wrap="none">
            <a:spAutoFit/>
          </a:bodyPr>
          <a:lstStyle/>
          <a:p>
            <a:pPr algn="r">
              <a:defRPr/>
            </a:pPr>
            <a:fld id="{6CEBD194-99C8-480C-8C93-B8DEFBBE2B0C}" type="slidenum">
              <a:rPr lang="en-US" sz="1050">
                <a:latin typeface="Trebuchet MS" pitchFamily="34" charset="0"/>
              </a:rPr>
              <a:pPr algn="r">
                <a:defRPr/>
              </a:pPr>
              <a:t>‹#›</a:t>
            </a:fld>
            <a:endParaRPr lang="en-US" sz="600" dirty="0">
              <a:latin typeface="Trebuchet MS" pitchFamily="34" charset="0"/>
            </a:endParaRPr>
          </a:p>
        </p:txBody>
      </p:sp>
      <p:sp>
        <p:nvSpPr>
          <p:cNvPr id="2" name="Title 1"/>
          <p:cNvSpPr>
            <a:spLocks noGrp="1"/>
          </p:cNvSpPr>
          <p:nvPr>
            <p:ph type="title"/>
          </p:nvPr>
        </p:nvSpPr>
        <p:spPr/>
        <p:txBody>
          <a:bodyPr/>
          <a:lstStyle>
            <a:lvl1pPr>
              <a:defRPr>
                <a:solidFill>
                  <a:srgbClr val="F58025"/>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7302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76072" y="1827212"/>
            <a:ext cx="7394575"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76072" y="717550"/>
            <a:ext cx="6880225" cy="449263"/>
          </a:xfrm>
        </p:spPr>
        <p:txBody>
          <a:bodyPr/>
          <a:lstStyle/>
          <a:p>
            <a:r>
              <a:rPr lang="en-US"/>
              <a:t>Click to edit Master title style</a:t>
            </a:r>
            <a:endParaRPr lang="en-US" dirty="0"/>
          </a:p>
        </p:txBody>
      </p:sp>
    </p:spTree>
    <p:extLst>
      <p:ext uri="{BB962C8B-B14F-4D97-AF65-F5344CB8AC3E}">
        <p14:creationId xmlns:p14="http://schemas.microsoft.com/office/powerpoint/2010/main" val="3072797527"/>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Content">
    <p:bg bwMode="gray">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612775" y="1095375"/>
            <a:ext cx="8077200" cy="276999"/>
          </a:xfrm>
          <a:noFill/>
          <a:ln w="9525" algn="ctr">
            <a:noFill/>
            <a:miter lim="800000"/>
            <a:headEnd/>
            <a:tailEnd/>
          </a:ln>
          <a:effectLst/>
        </p:spPr>
        <p:txBody>
          <a:bodyPr lIns="0" tIns="0" rIns="0" bIns="0">
            <a:spAutoFit/>
          </a:bodyPr>
          <a:lstStyle>
            <a:lvl1pPr algn="l" defTabSz="820738" rtl="0" eaLnBrk="0" fontAlgn="base" hangingPunct="0">
              <a:lnSpc>
                <a:spcPct val="100000"/>
              </a:lnSpc>
              <a:spcBef>
                <a:spcPct val="0"/>
              </a:spcBef>
              <a:spcAft>
                <a:spcPct val="0"/>
              </a:spcAft>
              <a:buFont typeface="Arial" pitchFamily="34" charset="0"/>
              <a:buNone/>
              <a:defRPr lang="en-US" sz="1800" b="1" kern="1200" dirty="0" smtClean="0">
                <a:solidFill>
                  <a:schemeClr val="tx1"/>
                </a:solidFill>
                <a:latin typeface="Arial" charset="0"/>
                <a:ea typeface="+mn-ea"/>
                <a:cs typeface="+mn-cs"/>
              </a:defRPr>
            </a:lvl1pPr>
            <a:lvl2pPr marL="0" indent="1588"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2pPr>
            <a:lvl3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3pPr>
            <a:lvl4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4pPr>
            <a:lvl5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5pPr>
          </a:lstStyle>
          <a:p>
            <a:pPr lvl="0"/>
            <a:r>
              <a:rPr lang="en-US"/>
              <a:t>Click to edit Master text styles</a:t>
            </a:r>
          </a:p>
        </p:txBody>
      </p:sp>
      <p:sp>
        <p:nvSpPr>
          <p:cNvPr id="5" name="Text Placeholder 4"/>
          <p:cNvSpPr>
            <a:spLocks noGrp="1"/>
          </p:cNvSpPr>
          <p:nvPr>
            <p:ph type="body" sz="quarter" idx="10"/>
          </p:nvPr>
        </p:nvSpPr>
        <p:spPr>
          <a:xfrm>
            <a:off x="609600" y="1447800"/>
            <a:ext cx="80772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51413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p>
        </p:txBody>
      </p:sp>
      <p:sp>
        <p:nvSpPr>
          <p:cNvPr id="4" name="Rectangle 10"/>
          <p:cNvSpPr>
            <a:spLocks noChangeArrowheads="1"/>
          </p:cNvSpPr>
          <p:nvPr userDrawn="1"/>
        </p:nvSpPr>
        <p:spPr bwMode="auto">
          <a:xfrm>
            <a:off x="0" y="1447800"/>
            <a:ext cx="9144000" cy="914400"/>
          </a:xfrm>
          <a:prstGeom prst="rect">
            <a:avLst/>
          </a:prstGeom>
          <a:solidFill>
            <a:srgbClr val="F58025"/>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p>
        </p:txBody>
      </p:sp>
      <p:pic>
        <p:nvPicPr>
          <p:cNvPr id="5" name="Picture 11" descr="sti_pre_16_4pro_pos[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8338" y="5394325"/>
            <a:ext cx="21256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457200" y="1447800"/>
            <a:ext cx="8229600" cy="914400"/>
          </a:xfrm>
        </p:spPr>
        <p:txBody>
          <a:bodyPr anchor="ctr"/>
          <a:lstStyle>
            <a:lvl1pPr algn="ctr">
              <a:buNone/>
              <a:defRPr sz="3200" b="1">
                <a:solidFill>
                  <a:schemeClr val="bg1"/>
                </a:solidFill>
              </a:defRPr>
            </a:lvl1pPr>
          </a:lstStyle>
          <a:p>
            <a:pPr lvl="0"/>
            <a:r>
              <a:rPr lang="en-US" dirty="0"/>
              <a:t>Click to edit Master text styles</a:t>
            </a:r>
          </a:p>
        </p:txBody>
      </p:sp>
      <p:sp>
        <p:nvSpPr>
          <p:cNvPr id="7" name="Rectangle 6"/>
          <p:cNvSpPr/>
          <p:nvPr userDrawn="1"/>
        </p:nvSpPr>
        <p:spPr>
          <a:xfrm>
            <a:off x="6178550" y="6405563"/>
            <a:ext cx="360363" cy="261937"/>
          </a:xfrm>
          <a:prstGeom prst="rect">
            <a:avLst/>
          </a:prstGeom>
        </p:spPr>
        <p:txBody>
          <a:bodyPr wrap="none">
            <a:spAutoFit/>
          </a:bodyPr>
          <a:lstStyle/>
          <a:p>
            <a:pPr algn="r">
              <a:defRPr/>
            </a:pPr>
            <a:fld id="{34627B00-C953-497E-8D93-AF4C6628478F}" type="slidenum">
              <a:rPr lang="en-US" sz="1050">
                <a:latin typeface="Trebuchet MS" pitchFamily="34" charset="0"/>
              </a:rPr>
              <a:pPr algn="r">
                <a:defRPr/>
              </a:pPr>
              <a:t>‹#›</a:t>
            </a:fld>
            <a:endParaRPr lang="en-US" sz="600" dirty="0">
              <a:latin typeface="Trebuchet MS" pitchFamily="34" charset="0"/>
            </a:endParaRPr>
          </a:p>
        </p:txBody>
      </p:sp>
    </p:spTree>
    <p:extLst>
      <p:ext uri="{BB962C8B-B14F-4D97-AF65-F5344CB8AC3E}">
        <p14:creationId xmlns:p14="http://schemas.microsoft.com/office/powerpoint/2010/main" val="126550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ubtitle and Content">
    <p:bg bwMode="gray">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612775" y="1095375"/>
            <a:ext cx="8077200" cy="276999"/>
          </a:xfrm>
          <a:noFill/>
          <a:ln w="9525" algn="ctr">
            <a:noFill/>
            <a:miter lim="800000"/>
            <a:headEnd/>
            <a:tailEnd/>
          </a:ln>
          <a:effectLst/>
        </p:spPr>
        <p:txBody>
          <a:bodyPr lIns="0" tIns="0" rIns="0" bIns="0">
            <a:spAutoFit/>
          </a:bodyPr>
          <a:lstStyle>
            <a:lvl1pPr algn="l" defTabSz="820738" rtl="0" eaLnBrk="0" fontAlgn="base" hangingPunct="0">
              <a:lnSpc>
                <a:spcPct val="100000"/>
              </a:lnSpc>
              <a:spcBef>
                <a:spcPct val="0"/>
              </a:spcBef>
              <a:spcAft>
                <a:spcPct val="0"/>
              </a:spcAft>
              <a:buFont typeface="Arial" pitchFamily="34" charset="0"/>
              <a:buNone/>
              <a:defRPr lang="en-US" sz="1800" b="1" kern="1200" dirty="0" smtClean="0">
                <a:solidFill>
                  <a:schemeClr val="tx1"/>
                </a:solidFill>
                <a:latin typeface="Arial" charset="0"/>
                <a:ea typeface="+mn-ea"/>
                <a:cs typeface="+mn-cs"/>
              </a:defRPr>
            </a:lvl1pPr>
            <a:lvl2pPr marL="0" indent="1588"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2pPr>
            <a:lvl3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3pPr>
            <a:lvl4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4pPr>
            <a:lvl5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5pPr>
          </a:lstStyle>
          <a:p>
            <a:pPr lvl="0"/>
            <a:r>
              <a:rPr lang="en-US"/>
              <a:t>Click to edit Master text styles</a:t>
            </a:r>
          </a:p>
        </p:txBody>
      </p:sp>
      <p:sp>
        <p:nvSpPr>
          <p:cNvPr id="5" name="Text Placeholder 4"/>
          <p:cNvSpPr>
            <a:spLocks noGrp="1"/>
          </p:cNvSpPr>
          <p:nvPr>
            <p:ph type="body" sz="quarter" idx="10"/>
          </p:nvPr>
        </p:nvSpPr>
        <p:spPr>
          <a:xfrm>
            <a:off x="609600" y="1447800"/>
            <a:ext cx="80772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51413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Section Divider">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sp>
        <p:nvSpPr>
          <p:cNvPr id="4" name="Rectangle 10"/>
          <p:cNvSpPr>
            <a:spLocks noChangeArrowheads="1"/>
          </p:cNvSpPr>
          <p:nvPr userDrawn="1"/>
        </p:nvSpPr>
        <p:spPr bwMode="auto">
          <a:xfrm>
            <a:off x="0" y="1447800"/>
            <a:ext cx="9144000" cy="914400"/>
          </a:xfrm>
          <a:prstGeom prst="rect">
            <a:avLst/>
          </a:prstGeom>
          <a:solidFill>
            <a:srgbClr val="F58025"/>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pic>
        <p:nvPicPr>
          <p:cNvPr id="5" name="Picture 11" descr="sti_pre_16_4pro_pos[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8338" y="5394325"/>
            <a:ext cx="21256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457200" y="1447800"/>
            <a:ext cx="8229600" cy="914400"/>
          </a:xfrm>
        </p:spPr>
        <p:txBody>
          <a:bodyPr anchor="ctr"/>
          <a:lstStyle>
            <a:lvl1pPr algn="ctr">
              <a:buNone/>
              <a:defRPr sz="3200" b="1">
                <a:solidFill>
                  <a:schemeClr val="bg1"/>
                </a:solidFill>
              </a:defRPr>
            </a:lvl1pPr>
          </a:lstStyle>
          <a:p>
            <a:pPr lvl="0"/>
            <a:r>
              <a:rPr lang="en-US" dirty="0"/>
              <a:t>Click to edit Master text styles</a:t>
            </a:r>
          </a:p>
        </p:txBody>
      </p:sp>
      <p:sp>
        <p:nvSpPr>
          <p:cNvPr id="7" name="Rectangle 6"/>
          <p:cNvSpPr/>
          <p:nvPr userDrawn="1"/>
        </p:nvSpPr>
        <p:spPr>
          <a:xfrm>
            <a:off x="6178550" y="6405563"/>
            <a:ext cx="360363" cy="261937"/>
          </a:xfrm>
          <a:prstGeom prst="rect">
            <a:avLst/>
          </a:prstGeom>
        </p:spPr>
        <p:txBody>
          <a:bodyPr wrap="none">
            <a:spAutoFit/>
          </a:bodyPr>
          <a:lstStyle/>
          <a:p>
            <a:pPr algn="r">
              <a:defRPr/>
            </a:pPr>
            <a:fld id="{34627B00-C953-497E-8D93-AF4C6628478F}" type="slidenum">
              <a:rPr lang="en-US" sz="1050">
                <a:latin typeface="Trebuchet MS" pitchFamily="34" charset="0"/>
              </a:rPr>
              <a:pPr algn="r">
                <a:defRPr/>
              </a:pPr>
              <a:t>‹#›</a:t>
            </a:fld>
            <a:endParaRPr lang="en-US" sz="600" dirty="0">
              <a:latin typeface="Trebuchet MS" pitchFamily="34" charset="0"/>
            </a:endParaRPr>
          </a:p>
        </p:txBody>
      </p:sp>
    </p:spTree>
    <p:extLst>
      <p:ext uri="{BB962C8B-B14F-4D97-AF65-F5344CB8AC3E}">
        <p14:creationId xmlns:p14="http://schemas.microsoft.com/office/powerpoint/2010/main" val="134225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bg bwMode="gray">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612775" y="1095375"/>
            <a:ext cx="8077200" cy="276999"/>
          </a:xfrm>
          <a:noFill/>
          <a:ln w="9525" algn="ctr">
            <a:noFill/>
            <a:miter lim="800000"/>
            <a:headEnd/>
            <a:tailEnd/>
          </a:ln>
          <a:effectLst/>
        </p:spPr>
        <p:txBody>
          <a:bodyPr lIns="0" tIns="0" rIns="0" bIns="0">
            <a:spAutoFit/>
          </a:bodyPr>
          <a:lstStyle>
            <a:lvl1pPr algn="l" defTabSz="820738" rtl="0" eaLnBrk="0" fontAlgn="base" hangingPunct="0">
              <a:lnSpc>
                <a:spcPct val="100000"/>
              </a:lnSpc>
              <a:spcBef>
                <a:spcPct val="0"/>
              </a:spcBef>
              <a:spcAft>
                <a:spcPct val="0"/>
              </a:spcAft>
              <a:buFont typeface="Arial" pitchFamily="34" charset="0"/>
              <a:buNone/>
              <a:defRPr lang="en-US" sz="1800" b="1" kern="1200" dirty="0" smtClean="0">
                <a:solidFill>
                  <a:schemeClr val="tx1"/>
                </a:solidFill>
                <a:latin typeface="Arial" charset="0"/>
                <a:ea typeface="+mn-ea"/>
                <a:cs typeface="+mn-cs"/>
              </a:defRPr>
            </a:lvl1pPr>
            <a:lvl2pPr marL="0" indent="1588"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2pPr>
            <a:lvl3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3pPr>
            <a:lvl4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4pPr>
            <a:lvl5pPr marL="0" indent="0" algn="l" defTabSz="820738" rtl="0" eaLnBrk="0" fontAlgn="base" hangingPunct="0">
              <a:spcBef>
                <a:spcPct val="0"/>
              </a:spcBef>
              <a:spcAft>
                <a:spcPct val="0"/>
              </a:spcAft>
              <a:buNone/>
              <a:defRPr lang="en-US" sz="1800" b="1" kern="1200" dirty="0" smtClean="0">
                <a:solidFill>
                  <a:schemeClr val="tx1"/>
                </a:solidFill>
                <a:latin typeface="Arial" charset="0"/>
                <a:ea typeface="+mn-ea"/>
                <a:cs typeface="+mn-cs"/>
              </a:defRPr>
            </a:lvl5pPr>
          </a:lstStyle>
          <a:p>
            <a:pPr lvl="0"/>
            <a:r>
              <a:rPr lang="en-US"/>
              <a:t>Click to edit Master text styles</a:t>
            </a:r>
          </a:p>
        </p:txBody>
      </p:sp>
      <p:sp>
        <p:nvSpPr>
          <p:cNvPr id="5" name="Text Placeholder 4"/>
          <p:cNvSpPr>
            <a:spLocks noGrp="1"/>
          </p:cNvSpPr>
          <p:nvPr>
            <p:ph type="body" sz="quarter" idx="10"/>
          </p:nvPr>
        </p:nvSpPr>
        <p:spPr>
          <a:xfrm>
            <a:off x="609600" y="1447800"/>
            <a:ext cx="80772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99459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Section Divider">
    <p:spTree>
      <p:nvGrpSpPr>
        <p:cNvPr id="1" name=""/>
        <p:cNvGrpSpPr/>
        <p:nvPr/>
      </p:nvGrpSpPr>
      <p:grpSpPr>
        <a:xfrm>
          <a:off x="0" y="0"/>
          <a:ext cx="0" cy="0"/>
          <a:chOff x="0" y="0"/>
          <a:chExt cx="0" cy="0"/>
        </a:xfrm>
      </p:grpSpPr>
      <p:sp>
        <p:nvSpPr>
          <p:cNvPr id="3" name="Rectangle 2"/>
          <p:cNvSpPr/>
          <p:nvPr userDrawn="1"/>
        </p:nvSpPr>
        <p:spPr>
          <a:xfrm>
            <a:off x="0" y="1447800"/>
            <a:ext cx="9144000" cy="990600"/>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8" descr="sti_pre_16_rev.jpg"/>
          <p:cNvPicPr>
            <a:picLocks noChangeAspect="1"/>
          </p:cNvPicPr>
          <p:nvPr userDrawn="1"/>
        </p:nvPicPr>
        <p:blipFill>
          <a:blip r:embed="rId2" cstate="print"/>
          <a:srcRect/>
          <a:stretch>
            <a:fillRect/>
          </a:stretch>
        </p:blipFill>
        <p:spPr bwMode="auto">
          <a:xfrm>
            <a:off x="7315200" y="5715000"/>
            <a:ext cx="1390650" cy="857250"/>
          </a:xfrm>
          <a:prstGeom prst="rect">
            <a:avLst/>
          </a:prstGeom>
          <a:noFill/>
          <a:ln w="9525">
            <a:noFill/>
            <a:miter lim="800000"/>
            <a:headEnd/>
            <a:tailEnd/>
          </a:ln>
        </p:spPr>
      </p:pic>
      <p:sp>
        <p:nvSpPr>
          <p:cNvPr id="2" name="Title 1"/>
          <p:cNvSpPr>
            <a:spLocks noGrp="1"/>
          </p:cNvSpPr>
          <p:nvPr>
            <p:ph type="ctrTitle"/>
          </p:nvPr>
        </p:nvSpPr>
        <p:spPr>
          <a:xfrm>
            <a:off x="685800" y="1447800"/>
            <a:ext cx="7772400" cy="990599"/>
          </a:xfrm>
        </p:spPr>
        <p:txBody>
          <a:bodyPr>
            <a:normAutofit/>
          </a:bodyPr>
          <a:lstStyle>
            <a:lvl1pPr algn="ct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0907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sp>
        <p:nvSpPr>
          <p:cNvPr id="5" name="Rectangle 10"/>
          <p:cNvSpPr>
            <a:spLocks noChangeArrowheads="1"/>
          </p:cNvSpPr>
          <p:nvPr userDrawn="1"/>
        </p:nvSpPr>
        <p:spPr bwMode="auto">
          <a:xfrm>
            <a:off x="0" y="1447800"/>
            <a:ext cx="9144000" cy="914400"/>
          </a:xfrm>
          <a:prstGeom prst="rect">
            <a:avLst/>
          </a:prstGeom>
          <a:solidFill>
            <a:srgbClr val="F58025"/>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pic>
        <p:nvPicPr>
          <p:cNvPr id="6" name="Picture 11" descr="sti_pre_16_4pro_pos[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8338" y="5394325"/>
            <a:ext cx="21256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685800" y="1447800"/>
            <a:ext cx="7772400" cy="533400"/>
          </a:xfrm>
        </p:spPr>
        <p:txBody>
          <a:bodyPr anchor="b"/>
          <a:lstStyle>
            <a:lvl1pPr algn="r">
              <a:defRPr sz="2800">
                <a:solidFill>
                  <a:schemeClr val="bg1"/>
                </a:solidFill>
              </a:defRPr>
            </a:lvl1pPr>
          </a:lstStyle>
          <a:p>
            <a:r>
              <a:rPr lang="en-US" dirty="0"/>
              <a:t>Click to edit Master title style</a:t>
            </a:r>
          </a:p>
        </p:txBody>
      </p:sp>
      <p:sp>
        <p:nvSpPr>
          <p:cNvPr id="8" name="Rectangle 3"/>
          <p:cNvSpPr>
            <a:spLocks noGrp="1" noChangeArrowheads="1"/>
          </p:cNvSpPr>
          <p:nvPr>
            <p:ph type="subTitle" idx="1"/>
          </p:nvPr>
        </p:nvSpPr>
        <p:spPr>
          <a:xfrm>
            <a:off x="685800" y="1981200"/>
            <a:ext cx="7772400" cy="381000"/>
          </a:xfrm>
        </p:spPr>
        <p:txBody>
          <a:bodyPr/>
          <a:lstStyle>
            <a:lvl1pPr marL="0" indent="0" algn="r">
              <a:buFont typeface="Wingdings" pitchFamily="-109" charset="2"/>
              <a:buNone/>
              <a:defRPr sz="1600">
                <a:solidFill>
                  <a:schemeClr val="bg1"/>
                </a:solidFill>
              </a:defRPr>
            </a:lvl1pPr>
          </a:lstStyle>
          <a:p>
            <a:r>
              <a:rPr lang="en-US" dirty="0"/>
              <a:t>Click to edit Master subtitle style</a:t>
            </a:r>
          </a:p>
        </p:txBody>
      </p:sp>
      <p:sp>
        <p:nvSpPr>
          <p:cNvPr id="9" name="Rectangle 8"/>
          <p:cNvSpPr/>
          <p:nvPr userDrawn="1"/>
        </p:nvSpPr>
        <p:spPr>
          <a:xfrm>
            <a:off x="6178550" y="6405563"/>
            <a:ext cx="360363" cy="261937"/>
          </a:xfrm>
          <a:prstGeom prst="rect">
            <a:avLst/>
          </a:prstGeom>
        </p:spPr>
        <p:txBody>
          <a:bodyPr wrap="none">
            <a:spAutoFit/>
          </a:bodyPr>
          <a:lstStyle/>
          <a:p>
            <a:pPr algn="r">
              <a:defRPr/>
            </a:pPr>
            <a:fld id="{34627B00-C953-497E-8D93-AF4C6628478F}" type="slidenum">
              <a:rPr lang="en-US" sz="1050">
                <a:latin typeface="Trebuchet MS" pitchFamily="34" charset="0"/>
              </a:rPr>
              <a:pPr algn="r">
                <a:defRPr/>
              </a:pPr>
              <a:t>‹#›</a:t>
            </a:fld>
            <a:endParaRPr lang="en-US" sz="600" dirty="0">
              <a:latin typeface="Trebuchet MS" pitchFamily="34" charset="0"/>
            </a:endParaRPr>
          </a:p>
        </p:txBody>
      </p:sp>
    </p:spTree>
    <p:extLst>
      <p:ext uri="{BB962C8B-B14F-4D97-AF65-F5344CB8AC3E}">
        <p14:creationId xmlns:p14="http://schemas.microsoft.com/office/powerpoint/2010/main" val="383836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alphaModFix amt="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144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28" name="Straight Connector 16"/>
          <p:cNvCxnSpPr>
            <a:cxnSpLocks noChangeShapeType="1"/>
          </p:cNvCxnSpPr>
          <p:nvPr userDrawn="1"/>
        </p:nvCxnSpPr>
        <p:spPr bwMode="auto">
          <a:xfrm>
            <a:off x="0" y="685800"/>
            <a:ext cx="9144000" cy="0"/>
          </a:xfrm>
          <a:prstGeom prst="line">
            <a:avLst/>
          </a:prstGeom>
          <a:noFill/>
          <a:ln w="57150" algn="ctr">
            <a:solidFill>
              <a:srgbClr val="00467F"/>
            </a:solidFill>
            <a:round/>
            <a:headEnd/>
            <a:tailEnd/>
          </a:ln>
          <a:extLst>
            <a:ext uri="{909E8E84-426E-40DD-AFC4-6F175D3DCCD1}">
              <a14:hiddenFill xmlns:a14="http://schemas.microsoft.com/office/drawing/2010/main">
                <a:noFill/>
              </a14:hiddenFill>
            </a:ext>
          </a:extLst>
        </p:spPr>
      </p:cxnSp>
      <p:grpSp>
        <p:nvGrpSpPr>
          <p:cNvPr id="1029" name="Group 19"/>
          <p:cNvGrpSpPr>
            <a:grpSpLocks/>
          </p:cNvGrpSpPr>
          <p:nvPr userDrawn="1"/>
        </p:nvGrpSpPr>
        <p:grpSpPr bwMode="auto">
          <a:xfrm>
            <a:off x="6629400" y="5989638"/>
            <a:ext cx="2514600" cy="868362"/>
            <a:chOff x="6629400" y="5989320"/>
            <a:chExt cx="2514600" cy="868680"/>
          </a:xfrm>
        </p:grpSpPr>
        <p:pic>
          <p:nvPicPr>
            <p:cNvPr id="1031" name="Picture 15" descr="STI Alternate 16-Ray RGB.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670078" y="5989320"/>
              <a:ext cx="2473922"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18"/>
            <p:cNvCxnSpPr>
              <a:cxnSpLocks noChangeShapeType="1"/>
            </p:cNvCxnSpPr>
            <p:nvPr userDrawn="1"/>
          </p:nvCxnSpPr>
          <p:spPr bwMode="auto">
            <a:xfrm>
              <a:off x="6629400" y="6248400"/>
              <a:ext cx="0" cy="365760"/>
            </a:xfrm>
            <a:prstGeom prst="line">
              <a:avLst/>
            </a:prstGeom>
            <a:noFill/>
            <a:ln w="15875" algn="ctr">
              <a:solidFill>
                <a:srgbClr val="A6A6A6"/>
              </a:solidFill>
              <a:round/>
              <a:headEnd/>
              <a:tailEnd/>
            </a:ln>
            <a:extLst>
              <a:ext uri="{909E8E84-426E-40DD-AFC4-6F175D3DCCD1}">
                <a14:hiddenFill xmlns:a14="http://schemas.microsoft.com/office/drawing/2010/main">
                  <a:noFill/>
                </a14:hiddenFill>
              </a:ext>
            </a:extLst>
          </p:spPr>
        </p:cxnSp>
      </p:grpSp>
      <p:sp>
        <p:nvSpPr>
          <p:cNvPr id="11" name="Rectangle 10"/>
          <p:cNvSpPr/>
          <p:nvPr userDrawn="1"/>
        </p:nvSpPr>
        <p:spPr>
          <a:xfrm>
            <a:off x="6178550" y="6405563"/>
            <a:ext cx="360363" cy="261937"/>
          </a:xfrm>
          <a:prstGeom prst="rect">
            <a:avLst/>
          </a:prstGeom>
        </p:spPr>
        <p:txBody>
          <a:bodyPr wrap="none">
            <a:spAutoFit/>
          </a:bodyPr>
          <a:lstStyle/>
          <a:p>
            <a:pPr algn="r">
              <a:defRPr/>
            </a:pPr>
            <a:fld id="{34627B00-C953-497E-8D93-AF4C6628478F}" type="slidenum">
              <a:rPr lang="en-US" sz="1050">
                <a:latin typeface="Trebuchet MS" pitchFamily="34" charset="0"/>
              </a:rPr>
              <a:pPr algn="r">
                <a:defRPr/>
              </a:pPr>
              <a:t>‹#›</a:t>
            </a:fld>
            <a:endParaRPr lang="en-US" sz="600"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5308" r:id="rId1"/>
    <p:sldLayoutId id="2147485309" r:id="rId2"/>
    <p:sldLayoutId id="2147485310" r:id="rId3"/>
    <p:sldLayoutId id="2147485352" r:id="rId4"/>
    <p:sldLayoutId id="2147485353" r:id="rId5"/>
    <p:sldLayoutId id="2147485354" r:id="rId6"/>
    <p:sldLayoutId id="2147485356" r:id="rId7"/>
    <p:sldLayoutId id="2147485357" r:id="rId8"/>
  </p:sldLayoutIdLst>
  <p:txStyles>
    <p:titleStyle>
      <a:lvl1pPr algn="l" rtl="0" eaLnBrk="0" fontAlgn="base" hangingPunct="0">
        <a:spcBef>
          <a:spcPct val="0"/>
        </a:spcBef>
        <a:spcAft>
          <a:spcPct val="0"/>
        </a:spcAft>
        <a:defRPr sz="3200">
          <a:solidFill>
            <a:srgbClr val="F58025"/>
          </a:solidFill>
          <a:latin typeface="Trebuchet MS" pitchFamily="34" charset="0"/>
          <a:ea typeface="+mj-ea"/>
          <a:cs typeface="+mj-cs"/>
        </a:defRPr>
      </a:lvl1pPr>
      <a:lvl2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2pPr>
      <a:lvl3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3pPr>
      <a:lvl4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4pPr>
      <a:lvl5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5pPr>
      <a:lvl6pPr marL="4572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6pPr>
      <a:lvl7pPr marL="9144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7pPr>
      <a:lvl8pPr marL="13716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8pPr>
      <a:lvl9pPr marL="18288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1B4E83"/>
          </a:solidFill>
          <a:latin typeface="Trebuchet MS" pitchFamily="34" charset="0"/>
          <a:ea typeface="+mn-ea"/>
          <a:cs typeface="+mn-cs"/>
        </a:defRPr>
      </a:lvl1pPr>
      <a:lvl2pPr marL="576263" indent="-233363" algn="l" rtl="0" eaLnBrk="0" fontAlgn="base" hangingPunct="0">
        <a:spcBef>
          <a:spcPct val="20000"/>
        </a:spcBef>
        <a:spcAft>
          <a:spcPct val="0"/>
        </a:spcAft>
        <a:buChar char="•"/>
        <a:defRPr>
          <a:solidFill>
            <a:srgbClr val="1B4E83"/>
          </a:solidFill>
          <a:latin typeface="Trebuchet MS" pitchFamily="34" charset="0"/>
          <a:ea typeface="+mn-ea"/>
          <a:cs typeface="+mn-cs"/>
        </a:defRPr>
      </a:lvl2pPr>
      <a:lvl3pPr marL="914400" indent="-223838" algn="l" rtl="0" eaLnBrk="0" fontAlgn="base" hangingPunct="0">
        <a:spcBef>
          <a:spcPct val="20000"/>
        </a:spcBef>
        <a:spcAft>
          <a:spcPct val="0"/>
        </a:spcAft>
        <a:buFont typeface="Arial" pitchFamily="34" charset="0"/>
        <a:buChar char="–"/>
        <a:defRPr>
          <a:solidFill>
            <a:srgbClr val="1B4E83"/>
          </a:solidFill>
          <a:latin typeface="Trebuchet MS" pitchFamily="34" charset="0"/>
          <a:ea typeface="+mn-ea"/>
          <a:cs typeface="+mn-cs"/>
        </a:defRPr>
      </a:lvl3pPr>
      <a:lvl4pPr marL="1257300" indent="-228600" algn="l" rtl="0" eaLnBrk="0" fontAlgn="base" hangingPunct="0">
        <a:spcBef>
          <a:spcPct val="20000"/>
        </a:spcBef>
        <a:spcAft>
          <a:spcPct val="0"/>
        </a:spcAft>
        <a:buSzPct val="80000"/>
        <a:buChar char="•"/>
        <a:defRPr sz="1600">
          <a:solidFill>
            <a:srgbClr val="1B4E83"/>
          </a:solidFill>
          <a:latin typeface="Trebuchet MS" pitchFamily="34" charset="0"/>
          <a:ea typeface="+mn-ea"/>
          <a:cs typeface="+mn-cs"/>
        </a:defRPr>
      </a:lvl4pPr>
      <a:lvl5pPr marL="1600200" indent="-228600" algn="l" rtl="0" eaLnBrk="0" fontAlgn="base" hangingPunct="0">
        <a:spcBef>
          <a:spcPct val="20000"/>
        </a:spcBef>
        <a:spcAft>
          <a:spcPct val="0"/>
        </a:spcAft>
        <a:buChar char="»"/>
        <a:defRPr sz="1600">
          <a:solidFill>
            <a:srgbClr val="1B4E83"/>
          </a:solidFill>
          <a:latin typeface="Trebuchet MS" pitchFamily="34" charset="0"/>
          <a:ea typeface="+mn-ea"/>
          <a:cs typeface="+mn-cs"/>
        </a:defRPr>
      </a:lvl5pPr>
      <a:lvl6pPr marL="2057400" indent="-228600" algn="l" rtl="0" fontAlgn="base">
        <a:spcBef>
          <a:spcPct val="20000"/>
        </a:spcBef>
        <a:spcAft>
          <a:spcPct val="0"/>
        </a:spcAft>
        <a:buChar char="»"/>
        <a:defRPr sz="1600">
          <a:solidFill>
            <a:srgbClr val="1B4E83"/>
          </a:solidFill>
          <a:latin typeface="+mn-lt"/>
          <a:ea typeface="+mn-ea"/>
          <a:cs typeface="+mn-cs"/>
        </a:defRPr>
      </a:lvl6pPr>
      <a:lvl7pPr marL="2514600" indent="-228600" algn="l" rtl="0" fontAlgn="base">
        <a:spcBef>
          <a:spcPct val="20000"/>
        </a:spcBef>
        <a:spcAft>
          <a:spcPct val="0"/>
        </a:spcAft>
        <a:buChar char="»"/>
        <a:defRPr sz="1600">
          <a:solidFill>
            <a:srgbClr val="1B4E83"/>
          </a:solidFill>
          <a:latin typeface="+mn-lt"/>
          <a:ea typeface="+mn-ea"/>
          <a:cs typeface="+mn-cs"/>
        </a:defRPr>
      </a:lvl7pPr>
      <a:lvl8pPr marL="2971800" indent="-228600" algn="l" rtl="0" fontAlgn="base">
        <a:spcBef>
          <a:spcPct val="20000"/>
        </a:spcBef>
        <a:spcAft>
          <a:spcPct val="0"/>
        </a:spcAft>
        <a:buChar char="»"/>
        <a:defRPr sz="1600">
          <a:solidFill>
            <a:srgbClr val="1B4E83"/>
          </a:solidFill>
          <a:latin typeface="+mn-lt"/>
          <a:ea typeface="+mn-ea"/>
          <a:cs typeface="+mn-cs"/>
        </a:defRPr>
      </a:lvl8pPr>
      <a:lvl9pPr marL="3429000" indent="-228600" algn="l" rtl="0" fontAlgn="base">
        <a:spcBef>
          <a:spcPct val="20000"/>
        </a:spcBef>
        <a:spcAft>
          <a:spcPct val="0"/>
        </a:spcAft>
        <a:buChar char="»"/>
        <a:defRPr sz="1600">
          <a:solidFill>
            <a:srgbClr val="1B4E8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alphaModFix amt="0"/>
          </a:blip>
          <a:srcRect/>
          <a:stretch>
            <a:fillRect/>
          </a:stretch>
        </a:blip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31750" algn="ctr">
                <a:solidFill>
                  <a:srgbClr val="000000"/>
                </a:solidFill>
                <a:round/>
                <a:headEnd/>
                <a:tailEnd/>
              </a14:hiddenLine>
            </a:ext>
          </a:extLst>
        </p:spPr>
        <p:txBody>
          <a:bodyPr/>
          <a:lstStyle/>
          <a:p>
            <a:pPr algn="ctr"/>
            <a:endParaRPr lang="en-US">
              <a:solidFill>
                <a:srgbClr val="00467F"/>
              </a:solidFill>
            </a:endParaRPr>
          </a:p>
        </p:txBody>
      </p:sp>
      <p:sp>
        <p:nvSpPr>
          <p:cNvPr id="2051" name="Rectangle 2"/>
          <p:cNvSpPr>
            <a:spLocks noGrp="1" noChangeArrowheads="1"/>
          </p:cNvSpPr>
          <p:nvPr>
            <p:ph type="title"/>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9144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53" name="Straight Connector 16"/>
          <p:cNvCxnSpPr>
            <a:cxnSpLocks noChangeShapeType="1"/>
          </p:cNvCxnSpPr>
          <p:nvPr/>
        </p:nvCxnSpPr>
        <p:spPr bwMode="auto">
          <a:xfrm>
            <a:off x="0" y="685800"/>
            <a:ext cx="9144000" cy="0"/>
          </a:xfrm>
          <a:prstGeom prst="line">
            <a:avLst/>
          </a:prstGeom>
          <a:noFill/>
          <a:ln w="57150" algn="ctr">
            <a:solidFill>
              <a:srgbClr val="00467F"/>
            </a:solidFill>
            <a:round/>
            <a:headEnd/>
            <a:tailEnd/>
          </a:ln>
          <a:extLst>
            <a:ext uri="{909E8E84-426E-40DD-AFC4-6F175D3DCCD1}">
              <a14:hiddenFill xmlns:a14="http://schemas.microsoft.com/office/drawing/2010/main">
                <a:noFill/>
              </a14:hiddenFill>
            </a:ext>
          </a:extLst>
        </p:spPr>
      </p:cxnSp>
      <p:grpSp>
        <p:nvGrpSpPr>
          <p:cNvPr id="2054" name="Group 19"/>
          <p:cNvGrpSpPr>
            <a:grpSpLocks/>
          </p:cNvGrpSpPr>
          <p:nvPr/>
        </p:nvGrpSpPr>
        <p:grpSpPr bwMode="auto">
          <a:xfrm>
            <a:off x="6629400" y="5989638"/>
            <a:ext cx="2514600" cy="868362"/>
            <a:chOff x="6629400" y="5989320"/>
            <a:chExt cx="2514600" cy="868680"/>
          </a:xfrm>
        </p:grpSpPr>
        <p:pic>
          <p:nvPicPr>
            <p:cNvPr id="2056" name="Picture 15" descr="STI Alternate 16-Ray RGB.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670078" y="5989320"/>
              <a:ext cx="2473922"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7" name="Straight Connector 18"/>
            <p:cNvCxnSpPr>
              <a:cxnSpLocks noChangeShapeType="1"/>
            </p:cNvCxnSpPr>
            <p:nvPr userDrawn="1"/>
          </p:nvCxnSpPr>
          <p:spPr bwMode="auto">
            <a:xfrm>
              <a:off x="6629400" y="6248400"/>
              <a:ext cx="0" cy="365760"/>
            </a:xfrm>
            <a:prstGeom prst="line">
              <a:avLst/>
            </a:prstGeom>
            <a:noFill/>
            <a:ln w="15875" algn="ctr">
              <a:solidFill>
                <a:srgbClr val="A6A6A6"/>
              </a:solidFill>
              <a:round/>
              <a:headEnd/>
              <a:tailEnd/>
            </a:ln>
            <a:extLst>
              <a:ext uri="{909E8E84-426E-40DD-AFC4-6F175D3DCCD1}">
                <a14:hiddenFill xmlns:a14="http://schemas.microsoft.com/office/drawing/2010/main">
                  <a:noFill/>
                </a14:hiddenFill>
              </a:ext>
            </a:extLst>
          </p:spPr>
        </p:cxnSp>
      </p:grpSp>
      <p:sp>
        <p:nvSpPr>
          <p:cNvPr id="10" name="Rectangle 9"/>
          <p:cNvSpPr/>
          <p:nvPr userDrawn="1"/>
        </p:nvSpPr>
        <p:spPr>
          <a:xfrm>
            <a:off x="6178550" y="6405563"/>
            <a:ext cx="360363" cy="261937"/>
          </a:xfrm>
          <a:prstGeom prst="rect">
            <a:avLst/>
          </a:prstGeom>
        </p:spPr>
        <p:txBody>
          <a:bodyPr wrap="none">
            <a:spAutoFit/>
          </a:bodyPr>
          <a:lstStyle/>
          <a:p>
            <a:pPr algn="r">
              <a:defRPr/>
            </a:pPr>
            <a:fld id="{CAF42D18-8462-48E0-81D3-6FFC575772A4}" type="slidenum">
              <a:rPr lang="en-US" sz="1050">
                <a:latin typeface="Trebuchet MS" pitchFamily="34" charset="0"/>
              </a:rPr>
              <a:pPr algn="r">
                <a:defRPr/>
              </a:pPr>
              <a:t>‹#›</a:t>
            </a:fld>
            <a:endParaRPr lang="en-US" sz="600"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06" r:id="rId6"/>
    <p:sldLayoutId id="2147485319" r:id="rId7"/>
    <p:sldLayoutId id="2147485320" r:id="rId8"/>
    <p:sldLayoutId id="2147485321" r:id="rId9"/>
    <p:sldLayoutId id="2147485322" r:id="rId10"/>
    <p:sldLayoutId id="2147485323" r:id="rId11"/>
    <p:sldLayoutId id="2147485307" r:id="rId12"/>
    <p:sldLayoutId id="2147485325" r:id="rId13"/>
  </p:sldLayoutIdLst>
  <p:txStyles>
    <p:titleStyle>
      <a:lvl1pPr algn="l" rtl="0" eaLnBrk="0" fontAlgn="base" hangingPunct="0">
        <a:spcBef>
          <a:spcPct val="0"/>
        </a:spcBef>
        <a:spcAft>
          <a:spcPct val="0"/>
        </a:spcAft>
        <a:defRPr sz="3200">
          <a:solidFill>
            <a:srgbClr val="F58025"/>
          </a:solidFill>
          <a:latin typeface="Trebuchet MS" pitchFamily="34" charset="0"/>
          <a:ea typeface="+mj-ea"/>
          <a:cs typeface="+mj-cs"/>
        </a:defRPr>
      </a:lvl1pPr>
      <a:lvl2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2pPr>
      <a:lvl3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3pPr>
      <a:lvl4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4pPr>
      <a:lvl5pPr algn="l" rtl="0" eaLnBrk="0" fontAlgn="base" hangingPunct="0">
        <a:spcBef>
          <a:spcPct val="0"/>
        </a:spcBef>
        <a:spcAft>
          <a:spcPct val="0"/>
        </a:spcAft>
        <a:defRPr sz="3200">
          <a:solidFill>
            <a:srgbClr val="F58025"/>
          </a:solidFill>
          <a:latin typeface="Trebuchet MS" pitchFamily="34" charset="0"/>
          <a:ea typeface="Arial" pitchFamily="-109" charset="-52"/>
          <a:cs typeface="Arial" pitchFamily="-109" charset="-52"/>
        </a:defRPr>
      </a:lvl5pPr>
      <a:lvl6pPr marL="4572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6pPr>
      <a:lvl7pPr marL="9144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7pPr>
      <a:lvl8pPr marL="13716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8pPr>
      <a:lvl9pPr marL="1828800" algn="l" rtl="0" fontAlgn="base">
        <a:spcBef>
          <a:spcPct val="0"/>
        </a:spcBef>
        <a:spcAft>
          <a:spcPct val="0"/>
        </a:spcAft>
        <a:defRPr sz="3200">
          <a:solidFill>
            <a:schemeClr val="bg1"/>
          </a:solidFill>
          <a:latin typeface="Arial" pitchFamily="-109" charset="-52"/>
          <a:ea typeface="Arial" pitchFamily="-109" charset="-52"/>
          <a:cs typeface="Arial" pitchFamily="-109" charset="-52"/>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1B4E83"/>
          </a:solidFill>
          <a:latin typeface="Trebuchet MS" pitchFamily="34" charset="0"/>
          <a:ea typeface="+mn-ea"/>
          <a:cs typeface="+mn-cs"/>
        </a:defRPr>
      </a:lvl1pPr>
      <a:lvl2pPr marL="576263" indent="-233363" algn="l" rtl="0" eaLnBrk="0" fontAlgn="base" hangingPunct="0">
        <a:spcBef>
          <a:spcPct val="20000"/>
        </a:spcBef>
        <a:spcAft>
          <a:spcPct val="0"/>
        </a:spcAft>
        <a:buChar char="•"/>
        <a:defRPr>
          <a:solidFill>
            <a:srgbClr val="1B4E83"/>
          </a:solidFill>
          <a:latin typeface="Trebuchet MS" pitchFamily="34" charset="0"/>
          <a:ea typeface="+mn-ea"/>
          <a:cs typeface="+mn-cs"/>
        </a:defRPr>
      </a:lvl2pPr>
      <a:lvl3pPr marL="914400" indent="-223838" algn="l" rtl="0" eaLnBrk="0" fontAlgn="base" hangingPunct="0">
        <a:spcBef>
          <a:spcPct val="20000"/>
        </a:spcBef>
        <a:spcAft>
          <a:spcPct val="0"/>
        </a:spcAft>
        <a:buFont typeface="Arial" pitchFamily="34" charset="0"/>
        <a:buChar char="–"/>
        <a:defRPr>
          <a:solidFill>
            <a:srgbClr val="1B4E83"/>
          </a:solidFill>
          <a:latin typeface="Trebuchet MS" pitchFamily="34" charset="0"/>
          <a:ea typeface="+mn-ea"/>
          <a:cs typeface="+mn-cs"/>
        </a:defRPr>
      </a:lvl3pPr>
      <a:lvl4pPr marL="1257300" indent="-228600" algn="l" rtl="0" eaLnBrk="0" fontAlgn="base" hangingPunct="0">
        <a:spcBef>
          <a:spcPct val="20000"/>
        </a:spcBef>
        <a:spcAft>
          <a:spcPct val="0"/>
        </a:spcAft>
        <a:buSzPct val="80000"/>
        <a:buChar char="•"/>
        <a:defRPr sz="1600">
          <a:solidFill>
            <a:srgbClr val="1B4E83"/>
          </a:solidFill>
          <a:latin typeface="Trebuchet MS" pitchFamily="34" charset="0"/>
          <a:ea typeface="+mn-ea"/>
          <a:cs typeface="+mn-cs"/>
        </a:defRPr>
      </a:lvl4pPr>
      <a:lvl5pPr marL="1600200" indent="-228600" algn="l" rtl="0" eaLnBrk="0" fontAlgn="base" hangingPunct="0">
        <a:spcBef>
          <a:spcPct val="20000"/>
        </a:spcBef>
        <a:spcAft>
          <a:spcPct val="0"/>
        </a:spcAft>
        <a:buChar char="»"/>
        <a:defRPr sz="1600">
          <a:solidFill>
            <a:srgbClr val="1B4E83"/>
          </a:solidFill>
          <a:latin typeface="Trebuchet MS" pitchFamily="34" charset="0"/>
          <a:ea typeface="+mn-ea"/>
          <a:cs typeface="+mn-cs"/>
        </a:defRPr>
      </a:lvl5pPr>
      <a:lvl6pPr marL="2057400" indent="-228600" algn="l" rtl="0" fontAlgn="base">
        <a:spcBef>
          <a:spcPct val="20000"/>
        </a:spcBef>
        <a:spcAft>
          <a:spcPct val="0"/>
        </a:spcAft>
        <a:buChar char="»"/>
        <a:defRPr sz="1600">
          <a:solidFill>
            <a:srgbClr val="1B4E83"/>
          </a:solidFill>
          <a:latin typeface="+mn-lt"/>
          <a:ea typeface="+mn-ea"/>
          <a:cs typeface="+mn-cs"/>
        </a:defRPr>
      </a:lvl6pPr>
      <a:lvl7pPr marL="2514600" indent="-228600" algn="l" rtl="0" fontAlgn="base">
        <a:spcBef>
          <a:spcPct val="20000"/>
        </a:spcBef>
        <a:spcAft>
          <a:spcPct val="0"/>
        </a:spcAft>
        <a:buChar char="»"/>
        <a:defRPr sz="1600">
          <a:solidFill>
            <a:srgbClr val="1B4E83"/>
          </a:solidFill>
          <a:latin typeface="+mn-lt"/>
          <a:ea typeface="+mn-ea"/>
          <a:cs typeface="+mn-cs"/>
        </a:defRPr>
      </a:lvl7pPr>
      <a:lvl8pPr marL="2971800" indent="-228600" algn="l" rtl="0" fontAlgn="base">
        <a:spcBef>
          <a:spcPct val="20000"/>
        </a:spcBef>
        <a:spcAft>
          <a:spcPct val="0"/>
        </a:spcAft>
        <a:buChar char="»"/>
        <a:defRPr sz="1600">
          <a:solidFill>
            <a:srgbClr val="1B4E83"/>
          </a:solidFill>
          <a:latin typeface="+mn-lt"/>
          <a:ea typeface="+mn-ea"/>
          <a:cs typeface="+mn-cs"/>
        </a:defRPr>
      </a:lvl8pPr>
      <a:lvl9pPr marL="3429000" indent="-228600" algn="l" rtl="0" fontAlgn="base">
        <a:spcBef>
          <a:spcPct val="20000"/>
        </a:spcBef>
        <a:spcAft>
          <a:spcPct val="0"/>
        </a:spcAft>
        <a:buChar char="»"/>
        <a:defRPr sz="1600">
          <a:solidFill>
            <a:srgbClr val="1B4E8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0"/>
          </p:nvPr>
        </p:nvSpPr>
        <p:spPr/>
        <p:txBody>
          <a:bodyPr/>
          <a:lstStyle/>
          <a:p>
            <a:r>
              <a:rPr lang="en-US" dirty="0"/>
              <a:t>WELCOME!!!</a:t>
            </a:r>
          </a:p>
        </p:txBody>
      </p:sp>
      <p:sp>
        <p:nvSpPr>
          <p:cNvPr id="34819" name="Rectangle 2"/>
          <p:cNvSpPr>
            <a:spLocks noChangeArrowheads="1"/>
          </p:cNvSpPr>
          <p:nvPr/>
        </p:nvSpPr>
        <p:spPr bwMode="auto">
          <a:xfrm>
            <a:off x="0" y="2332038"/>
            <a:ext cx="9144000" cy="46037"/>
          </a:xfrm>
          <a:prstGeom prst="rect">
            <a:avLst/>
          </a:prstGeom>
          <a:solidFill>
            <a:srgbClr val="00467F"/>
          </a:solidFill>
          <a:ln w="0" algn="ctr">
            <a:solidFill>
              <a:srgbClr val="00467F"/>
            </a:solidFill>
            <a:miter lim="800000"/>
            <a:headEnd/>
            <a:tailEnd/>
          </a:ln>
        </p:spPr>
        <p:txBody>
          <a:bodyPr/>
          <a:lstStyle/>
          <a:p>
            <a:pPr algn="ctr"/>
            <a:endParaRPr lang="en-US"/>
          </a:p>
        </p:txBody>
      </p:sp>
      <p:sp>
        <p:nvSpPr>
          <p:cNvPr id="5" name="Rectangle 4"/>
          <p:cNvSpPr/>
          <p:nvPr/>
        </p:nvSpPr>
        <p:spPr>
          <a:xfrm>
            <a:off x="2635003" y="2946623"/>
            <a:ext cx="3659207" cy="1200329"/>
          </a:xfrm>
          <a:prstGeom prst="rect">
            <a:avLst/>
          </a:prstGeom>
        </p:spPr>
        <p:txBody>
          <a:bodyPr wrap="none">
            <a:spAutoFit/>
          </a:bodyPr>
          <a:lstStyle/>
          <a:p>
            <a:pPr algn="ctr"/>
            <a:r>
              <a:rPr lang="en-US" sz="2400" dirty="0">
                <a:solidFill>
                  <a:srgbClr val="1F497D"/>
                </a:solidFill>
                <a:latin typeface="Trebuchet MS" pitchFamily="34" charset="0"/>
                <a:ea typeface="Calibri" pitchFamily="34" charset="0"/>
                <a:cs typeface="Times New Roman" pitchFamily="18" charset="0"/>
              </a:rPr>
              <a:t>VP Card Program Officer:</a:t>
            </a:r>
          </a:p>
          <a:p>
            <a:pPr algn="ctr"/>
            <a:r>
              <a:rPr lang="en-US" sz="2400" dirty="0">
                <a:solidFill>
                  <a:srgbClr val="1F497D"/>
                </a:solidFill>
                <a:latin typeface="Trebuchet MS" pitchFamily="34" charset="0"/>
                <a:ea typeface="Calibri" pitchFamily="34" charset="0"/>
                <a:cs typeface="Times New Roman" pitchFamily="18" charset="0"/>
              </a:rPr>
              <a:t>Rick Lopez </a:t>
            </a:r>
          </a:p>
          <a:p>
            <a:pPr algn="ctr"/>
            <a:r>
              <a:rPr lang="en-US" sz="2400" dirty="0">
                <a:solidFill>
                  <a:srgbClr val="1F497D"/>
                </a:solidFill>
                <a:latin typeface="Trebuchet MS" pitchFamily="34" charset="0"/>
                <a:ea typeface="Calibri" pitchFamily="34" charset="0"/>
                <a:cs typeface="Times New Roman" pitchFamily="18" charset="0"/>
              </a:rPr>
              <a:t>SunTrust Bank</a:t>
            </a:r>
            <a:endParaRPr lang="en-US" sz="2400" dirty="0"/>
          </a:p>
        </p:txBody>
      </p:sp>
    </p:spTree>
  </p:cSld>
  <p:clrMapOvr>
    <a:masterClrMapping/>
  </p:clrMapOvr>
  <p:transition spd="slow">
    <p:strip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9914" y="1179513"/>
            <a:ext cx="7962899" cy="4402136"/>
          </a:xfrm>
          <a:prstGeom prst="rect">
            <a:avLst/>
          </a:prstGeom>
          <a:solidFill>
            <a:schemeClr val="tx2"/>
          </a:solidFill>
          <a:ln w="31750" cap="flat" cmpd="sng" algn="ctr">
            <a:noFill/>
            <a:prstDash val="solid"/>
            <a:round/>
            <a:headEnd type="none" w="med" len="med"/>
            <a:tailEnd type="none" w="med" len="med"/>
          </a:ln>
          <a:effectLst/>
        </p:spPr>
        <p:txBody>
          <a:bodyPr vert="horz" wrap="square" lIns="91440" tIns="137160" rIns="91440" bIns="45720" numCol="1" rtlCol="0" anchor="t" anchorCtr="0" compatLnSpc="1">
            <a:prstTxWarp prst="textNoShape">
              <a:avLst/>
            </a:prstTxWarp>
          </a:bodyPr>
          <a:lstStyle/>
          <a:p>
            <a:pPr algn="ctr">
              <a:lnSpc>
                <a:spcPct val="50000"/>
              </a:lnSpc>
            </a:pPr>
            <a:endParaRPr lang="en-US" sz="1600" dirty="0">
              <a:solidFill>
                <a:schemeClr val="bg1"/>
              </a:solidFill>
              <a:latin typeface="Trebuchet MS"/>
              <a:ea typeface="Gill Sans" pitchFamily="-84" charset="0"/>
              <a:cs typeface="Trebuchet MS"/>
            </a:endParaRPr>
          </a:p>
          <a:p>
            <a:pPr algn="ctr"/>
            <a:r>
              <a:rPr lang="en-US" sz="1600" dirty="0">
                <a:solidFill>
                  <a:schemeClr val="bg1"/>
                </a:solidFill>
                <a:latin typeface="Trebuchet MS"/>
                <a:ea typeface="Gill Sans" pitchFamily="-84" charset="0"/>
                <a:cs typeface="Trebuchet MS"/>
              </a:rPr>
              <a:t>Our goal is to offer you greater visibility and control over your working capital.</a:t>
            </a:r>
            <a:br>
              <a:rPr lang="en-US" sz="1600" dirty="0">
                <a:solidFill>
                  <a:schemeClr val="bg1"/>
                </a:solidFill>
                <a:latin typeface="Trebuchet MS"/>
                <a:ea typeface="Gill Sans" pitchFamily="-84" charset="0"/>
                <a:cs typeface="Trebuchet MS"/>
              </a:rPr>
            </a:br>
            <a:r>
              <a:rPr lang="en-US" sz="1600" dirty="0">
                <a:solidFill>
                  <a:schemeClr val="bg1"/>
                </a:solidFill>
                <a:latin typeface="Trebuchet MS"/>
                <a:ea typeface="Gill Sans" pitchFamily="-84" charset="0"/>
                <a:cs typeface="Trebuchet MS"/>
              </a:rPr>
              <a:t>It is a SunTrust strategic priority to commit ongoing investment in technology</a:t>
            </a:r>
            <a:br>
              <a:rPr lang="en-US" sz="1600" dirty="0">
                <a:solidFill>
                  <a:schemeClr val="bg1"/>
                </a:solidFill>
                <a:latin typeface="Trebuchet MS"/>
                <a:ea typeface="Gill Sans" pitchFamily="-84" charset="0"/>
                <a:cs typeface="Trebuchet MS"/>
              </a:rPr>
            </a:br>
            <a:r>
              <a:rPr lang="en-US" sz="1600" dirty="0">
                <a:solidFill>
                  <a:schemeClr val="bg1"/>
                </a:solidFill>
                <a:latin typeface="Trebuchet MS"/>
                <a:ea typeface="Gill Sans" pitchFamily="-84" charset="0"/>
                <a:cs typeface="Trebuchet MS"/>
              </a:rPr>
              <a:t>and other resources to ensure exceptional treasury solutions. </a:t>
            </a:r>
          </a:p>
          <a:p>
            <a:pPr algn="ctr"/>
            <a:endParaRPr lang="en-US" sz="1600" dirty="0">
              <a:solidFill>
                <a:schemeClr val="bg1"/>
              </a:solidFill>
              <a:latin typeface="Arial"/>
              <a:ea typeface="Gill Sans" pitchFamily="-84" charset="0"/>
              <a:cs typeface="Arial"/>
            </a:endParaRPr>
          </a:p>
          <a:p>
            <a:endParaRPr lang="en-US" dirty="0">
              <a:solidFill>
                <a:schemeClr val="bg1"/>
              </a:solidFill>
              <a:effectLst>
                <a:outerShdw blurRad="50800" dist="38100" dir="2700000">
                  <a:srgbClr val="000000">
                    <a:alpha val="43000"/>
                  </a:srgbClr>
                </a:outerShdw>
              </a:effectLst>
              <a:latin typeface="Trebuchet MS"/>
              <a:cs typeface="Trebuchet MS"/>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outerShdw blurRad="50800" dist="38100" dir="2700000">
                  <a:srgbClr val="000000">
                    <a:alpha val="43000"/>
                  </a:srgbClr>
                </a:outerShdw>
              </a:effectLst>
              <a:latin typeface="Trebuchet MS"/>
              <a:ea typeface="Arial" pitchFamily="-109" charset="-52"/>
              <a:cs typeface="Trebuchet MS"/>
            </a:endParaRPr>
          </a:p>
        </p:txBody>
      </p:sp>
      <p:sp>
        <p:nvSpPr>
          <p:cNvPr id="8" name="Rectangle 7"/>
          <p:cNvSpPr/>
          <p:nvPr/>
        </p:nvSpPr>
        <p:spPr bwMode="auto">
          <a:xfrm>
            <a:off x="778934" y="2899317"/>
            <a:ext cx="2396067" cy="2416175"/>
          </a:xfrm>
          <a:prstGeom prst="rect">
            <a:avLst/>
          </a:prstGeom>
          <a:solidFill>
            <a:srgbClr val="E0EAF7"/>
          </a:solidFill>
          <a:ln w="31750" cap="flat" cmpd="sng" algn="ctr">
            <a:noFill/>
            <a:prstDash val="solid"/>
            <a:round/>
            <a:headEnd type="none" w="med" len="med"/>
            <a:tailEnd type="none" w="med" len="med"/>
          </a:ln>
          <a:effectLst/>
        </p:spPr>
        <p:txBody>
          <a:bodyPr vert="horz" wrap="square" lIns="91440" tIns="274320" rIns="91440" bIns="45720" numCol="1" rtlCol="0" anchor="t" anchorCtr="0" compatLnSpc="1">
            <a:prstTxWarp prst="textNoShape">
              <a:avLst/>
            </a:prstTxWarp>
          </a:bodyPr>
          <a:lstStyle/>
          <a:p>
            <a:pPr marL="0" lvl="1" algn="ctr">
              <a:lnSpc>
                <a:spcPct val="120000"/>
              </a:lnSpc>
            </a:pPr>
            <a:r>
              <a:rPr lang="en-US" sz="1600" dirty="0">
                <a:solidFill>
                  <a:schemeClr val="tx2"/>
                </a:solidFill>
                <a:latin typeface="Trebuchet MS" pitchFamily="34" charset="0"/>
              </a:rPr>
              <a:t>Consistent operational excellence in the core payment and treasury solutions you need.</a:t>
            </a:r>
          </a:p>
        </p:txBody>
      </p:sp>
      <p:sp>
        <p:nvSpPr>
          <p:cNvPr id="9" name="Rectangle 8"/>
          <p:cNvSpPr/>
          <p:nvPr/>
        </p:nvSpPr>
        <p:spPr bwMode="auto">
          <a:xfrm>
            <a:off x="5912364" y="2904080"/>
            <a:ext cx="2418836" cy="2416175"/>
          </a:xfrm>
          <a:prstGeom prst="rect">
            <a:avLst/>
          </a:prstGeom>
          <a:solidFill>
            <a:srgbClr val="E0EAF7"/>
          </a:solidFill>
          <a:ln w="31750" cap="flat" cmpd="sng" algn="ctr">
            <a:noFill/>
            <a:prstDash val="solid"/>
            <a:round/>
            <a:headEnd type="none" w="med" len="med"/>
            <a:tailEnd type="none" w="med" len="med"/>
          </a:ln>
          <a:effectLst/>
        </p:spPr>
        <p:txBody>
          <a:bodyPr vert="horz" wrap="square" lIns="91440" tIns="274320" rIns="91440" bIns="45720" numCol="1" rtlCol="0" anchor="t" anchorCtr="0" compatLnSpc="1">
            <a:prstTxWarp prst="textNoShape">
              <a:avLst/>
            </a:prstTxWarp>
          </a:bodyPr>
          <a:lstStyle/>
          <a:p>
            <a:pPr marL="0" lvl="1" algn="ctr">
              <a:lnSpc>
                <a:spcPct val="120000"/>
              </a:lnSpc>
            </a:pPr>
            <a:r>
              <a:rPr lang="en-US" sz="1600" dirty="0">
                <a:solidFill>
                  <a:srgbClr val="00467F"/>
                </a:solidFill>
                <a:latin typeface="Trebuchet MS" pitchFamily="34" charset="0"/>
              </a:rPr>
              <a:t>Opportunistic investment in</a:t>
            </a:r>
            <a:br>
              <a:rPr lang="en-US" sz="1600" dirty="0">
                <a:solidFill>
                  <a:srgbClr val="00467F"/>
                </a:solidFill>
                <a:latin typeface="Trebuchet MS" pitchFamily="34" charset="0"/>
              </a:rPr>
            </a:br>
            <a:r>
              <a:rPr lang="en-US" sz="1600" dirty="0">
                <a:solidFill>
                  <a:srgbClr val="00467F"/>
                </a:solidFill>
                <a:latin typeface="Trebuchet MS" pitchFamily="34" charset="0"/>
              </a:rPr>
              <a:t>emerging capabilities that target your</a:t>
            </a:r>
            <a:br>
              <a:rPr lang="en-US" sz="1600" dirty="0">
                <a:solidFill>
                  <a:srgbClr val="00467F"/>
                </a:solidFill>
                <a:latin typeface="Trebuchet MS" pitchFamily="34" charset="0"/>
              </a:rPr>
            </a:br>
            <a:r>
              <a:rPr lang="en-US" sz="1600" dirty="0">
                <a:solidFill>
                  <a:srgbClr val="00467F"/>
                </a:solidFill>
                <a:latin typeface="Trebuchet MS" pitchFamily="34" charset="0"/>
              </a:rPr>
              <a:t>future business needs.</a:t>
            </a:r>
          </a:p>
        </p:txBody>
      </p:sp>
      <p:sp>
        <p:nvSpPr>
          <p:cNvPr id="6" name="Rectangle 5"/>
          <p:cNvSpPr/>
          <p:nvPr/>
        </p:nvSpPr>
        <p:spPr bwMode="auto">
          <a:xfrm>
            <a:off x="3346965" y="2904080"/>
            <a:ext cx="2393435" cy="2416174"/>
          </a:xfrm>
          <a:prstGeom prst="rect">
            <a:avLst/>
          </a:prstGeom>
          <a:solidFill>
            <a:srgbClr val="E0EAF7"/>
          </a:solidFill>
          <a:ln w="31750" cap="flat" cmpd="sng" algn="ctr">
            <a:noFill/>
            <a:prstDash val="solid"/>
            <a:round/>
            <a:headEnd type="none" w="med" len="med"/>
            <a:tailEnd type="none" w="med" len="med"/>
          </a:ln>
          <a:effectLst/>
        </p:spPr>
        <p:txBody>
          <a:bodyPr vert="horz" wrap="square" lIns="91440" tIns="274320" rIns="91440" bIns="45720" numCol="1" rtlCol="0" anchor="t" anchorCtr="0" compatLnSpc="1">
            <a:prstTxWarp prst="textNoShape">
              <a:avLst/>
            </a:prstTxWarp>
          </a:bodyPr>
          <a:lstStyle/>
          <a:p>
            <a:pPr algn="ctr">
              <a:lnSpc>
                <a:spcPct val="120000"/>
              </a:lnSpc>
            </a:pPr>
            <a:r>
              <a:rPr lang="en-US" sz="1600" dirty="0">
                <a:solidFill>
                  <a:srgbClr val="00467F"/>
                </a:solidFill>
                <a:latin typeface="Trebuchet MS" pitchFamily="34" charset="0"/>
              </a:rPr>
              <a:t>Timely access to information and streamlined reporting</a:t>
            </a:r>
            <a:br>
              <a:rPr lang="en-US" sz="1600" dirty="0">
                <a:solidFill>
                  <a:srgbClr val="00467F"/>
                </a:solidFill>
                <a:latin typeface="Trebuchet MS" pitchFamily="34" charset="0"/>
              </a:rPr>
            </a:br>
            <a:r>
              <a:rPr lang="en-US" sz="1600" dirty="0">
                <a:solidFill>
                  <a:srgbClr val="00467F"/>
                </a:solidFill>
                <a:latin typeface="Trebuchet MS" pitchFamily="34" charset="0"/>
              </a:rPr>
              <a:t>for better informed </a:t>
            </a:r>
          </a:p>
          <a:p>
            <a:pPr algn="ctr">
              <a:lnSpc>
                <a:spcPct val="120000"/>
              </a:lnSpc>
            </a:pPr>
            <a:r>
              <a:rPr lang="en-US" sz="1600" dirty="0">
                <a:solidFill>
                  <a:srgbClr val="00467F"/>
                </a:solidFill>
                <a:latin typeface="Trebuchet MS" pitchFamily="34" charset="0"/>
              </a:rPr>
              <a:t>cash management decisions.</a:t>
            </a:r>
          </a:p>
        </p:txBody>
      </p:sp>
      <p:sp>
        <p:nvSpPr>
          <p:cNvPr id="2" name="Title 1"/>
          <p:cNvSpPr>
            <a:spLocks noGrp="1"/>
          </p:cNvSpPr>
          <p:nvPr>
            <p:ph type="title"/>
          </p:nvPr>
        </p:nvSpPr>
        <p:spPr>
          <a:xfrm>
            <a:off x="488196" y="0"/>
            <a:ext cx="8229600" cy="685800"/>
          </a:xfrm>
        </p:spPr>
        <p:txBody>
          <a:bodyPr/>
          <a:lstStyle/>
          <a:p>
            <a:r>
              <a:rPr lang="en-US" sz="2800" dirty="0"/>
              <a:t>Strengthening Capabilities</a:t>
            </a:r>
          </a:p>
        </p:txBody>
      </p:sp>
      <p:sp>
        <p:nvSpPr>
          <p:cNvPr id="5" name="Hexagon 4"/>
          <p:cNvSpPr/>
          <p:nvPr/>
        </p:nvSpPr>
        <p:spPr bwMode="auto">
          <a:xfrm>
            <a:off x="2340232" y="2273300"/>
            <a:ext cx="4400035" cy="414342"/>
          </a:xfrm>
          <a:prstGeom prst="hexagon">
            <a:avLst>
              <a:gd name="adj" fmla="val 36905"/>
              <a:gd name="vf" fmla="val 115470"/>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kern="1100" dirty="0">
                <a:solidFill>
                  <a:schemeClr val="bg1"/>
                </a:solidFill>
                <a:latin typeface="Trebuchet MS"/>
                <a:ea typeface="Arial" pitchFamily="-109" charset="-52"/>
                <a:cs typeface="Trebuchet MS"/>
              </a:rPr>
              <a:t>What This Means </a:t>
            </a:r>
            <a:r>
              <a:rPr lang="en-US" sz="2000" b="1" kern="1100" spc="-150" dirty="0">
                <a:solidFill>
                  <a:schemeClr val="bg1"/>
                </a:solidFill>
                <a:latin typeface="Trebuchet MS"/>
                <a:ea typeface="Arial" pitchFamily="-109" charset="-52"/>
                <a:cs typeface="Trebuchet MS"/>
              </a:rPr>
              <a:t>F</a:t>
            </a:r>
            <a:r>
              <a:rPr lang="en-US" sz="2000" b="1" kern="1100" dirty="0">
                <a:solidFill>
                  <a:schemeClr val="bg1"/>
                </a:solidFill>
                <a:latin typeface="Trebuchet MS"/>
                <a:ea typeface="Arial" pitchFamily="-109" charset="-52"/>
                <a:cs typeface="Trebuchet MS"/>
              </a:rPr>
              <a:t>or You</a:t>
            </a:r>
            <a:endParaRPr kumimoji="0" lang="en-US" sz="2000" b="1" u="none" strike="noStrike" kern="1100" cap="none" normalizeH="0" baseline="0" dirty="0">
              <a:ln>
                <a:noFill/>
              </a:ln>
              <a:solidFill>
                <a:schemeClr val="bg1"/>
              </a:solidFill>
              <a:effectLst/>
              <a:latin typeface="Trebuchet MS"/>
              <a:ea typeface="Arial" pitchFamily="-109" charset="-52"/>
              <a:cs typeface="Trebuchet MS"/>
            </a:endParaRPr>
          </a:p>
        </p:txBody>
      </p:sp>
    </p:spTree>
    <p:extLst>
      <p:ext uri="{BB962C8B-B14F-4D97-AF65-F5344CB8AC3E}">
        <p14:creationId xmlns:p14="http://schemas.microsoft.com/office/powerpoint/2010/main" val="408229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0"/>
          </p:nvPr>
        </p:nvSpPr>
        <p:spPr/>
        <p:txBody>
          <a:bodyPr/>
          <a:lstStyle/>
          <a:p>
            <a:r>
              <a:rPr lang="en-US" dirty="0"/>
              <a:t>EMV - Chip &amp; PIN Cards</a:t>
            </a:r>
          </a:p>
        </p:txBody>
      </p:sp>
      <p:sp>
        <p:nvSpPr>
          <p:cNvPr id="34819" name="Rectangle 2"/>
          <p:cNvSpPr>
            <a:spLocks noChangeArrowheads="1"/>
          </p:cNvSpPr>
          <p:nvPr/>
        </p:nvSpPr>
        <p:spPr bwMode="auto">
          <a:xfrm>
            <a:off x="0" y="2332038"/>
            <a:ext cx="9144000" cy="46037"/>
          </a:xfrm>
          <a:prstGeom prst="rect">
            <a:avLst/>
          </a:prstGeom>
          <a:solidFill>
            <a:srgbClr val="00467F"/>
          </a:solidFill>
          <a:ln w="0" algn="ctr">
            <a:solidFill>
              <a:srgbClr val="00467F"/>
            </a:solidFill>
            <a:miter lim="800000"/>
            <a:headEnd/>
            <a:tailEnd/>
          </a:ln>
        </p:spPr>
        <p:txBody>
          <a:bodyPr/>
          <a:lstStyle/>
          <a:p>
            <a:pPr algn="ctr"/>
            <a:endParaRPr lang="en-US"/>
          </a:p>
        </p:txBody>
      </p:sp>
      <p:pic>
        <p:nvPicPr>
          <p:cNvPr id="5" name="Picture 2"/>
          <p:cNvPicPr>
            <a:picLocks noChangeAspect="1" noChangeArrowheads="1"/>
          </p:cNvPicPr>
          <p:nvPr/>
        </p:nvPicPr>
        <p:blipFill>
          <a:blip r:embed="rId3" cstate="print"/>
          <a:srcRect/>
          <a:stretch>
            <a:fillRect/>
          </a:stretch>
        </p:blipFill>
        <p:spPr bwMode="auto">
          <a:xfrm>
            <a:off x="902012" y="3633513"/>
            <a:ext cx="7475537" cy="2143125"/>
          </a:xfrm>
          <a:prstGeom prst="rect">
            <a:avLst/>
          </a:prstGeom>
          <a:noFill/>
          <a:ln w="9525">
            <a:noFill/>
            <a:miter lim="800000"/>
            <a:headEnd/>
            <a:tailEnd/>
          </a:ln>
        </p:spPr>
      </p:pic>
      <p:sp>
        <p:nvSpPr>
          <p:cNvPr id="2" name="TextBox 1"/>
          <p:cNvSpPr txBox="1"/>
          <p:nvPr/>
        </p:nvSpPr>
        <p:spPr>
          <a:xfrm>
            <a:off x="2349765" y="2679395"/>
            <a:ext cx="4968027" cy="646331"/>
          </a:xfrm>
          <a:prstGeom prst="rect">
            <a:avLst/>
          </a:prstGeom>
          <a:noFill/>
        </p:spPr>
        <p:txBody>
          <a:bodyPr wrap="none" rtlCol="0">
            <a:spAutoFit/>
          </a:bodyPr>
          <a:lstStyle/>
          <a:p>
            <a:pPr algn="ctr"/>
            <a:r>
              <a:rPr lang="en-US" dirty="0"/>
              <a:t>Caroline Lord</a:t>
            </a:r>
          </a:p>
          <a:p>
            <a:pPr algn="ctr"/>
            <a:r>
              <a:rPr lang="en-US" dirty="0"/>
              <a:t>Commercial Card Service Excellence Manager</a:t>
            </a:r>
          </a:p>
        </p:txBody>
      </p:sp>
    </p:spTree>
  </p:cSld>
  <p:clrMapOvr>
    <a:masterClrMapping/>
  </p:clrMapOvr>
  <p:transition spd="slow">
    <p:strip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252735"/>
            <a:ext cx="8640960" cy="3672408"/>
          </a:xfrm>
        </p:spPr>
        <p:txBody>
          <a:bodyPr/>
          <a:lstStyle/>
          <a:p>
            <a:pPr marL="342900" lvl="1" indent="0">
              <a:buNone/>
            </a:pPr>
            <a:r>
              <a:rPr lang="en-US" sz="2000" dirty="0">
                <a:latin typeface="Trebuchet MS" pitchFamily="34" charset="0"/>
              </a:rPr>
              <a:t>The chip card technology being adopted by SunTrust is known in the industry as EMV, which is an acronym for Europay/MasterCard/Visa. These three companies jointly developed the card authentication chip standards in use today in most parts of the world.</a:t>
            </a:r>
          </a:p>
          <a:p>
            <a:pPr marL="342900" lvl="1" indent="-342900">
              <a:buNone/>
            </a:pPr>
            <a:endParaRPr lang="en-US" sz="1600" dirty="0">
              <a:latin typeface="Trebuchet MS" pitchFamily="34" charset="0"/>
            </a:endParaRPr>
          </a:p>
          <a:p>
            <a:endParaRPr lang="en-US" sz="1800" dirty="0"/>
          </a:p>
          <a:p>
            <a:endParaRPr lang="en-US" sz="1800" dirty="0"/>
          </a:p>
          <a:p>
            <a:pPr lvl="1">
              <a:spcBef>
                <a:spcPts val="600"/>
              </a:spcBef>
              <a:buFont typeface="Wingdings" pitchFamily="2" charset="2"/>
              <a:buChar char="§"/>
            </a:pPr>
            <a:r>
              <a:rPr lang="en-US" sz="1600" dirty="0">
                <a:latin typeface="Trebuchet MS" pitchFamily="34" charset="0"/>
              </a:rPr>
              <a:t>SunTrust prefers the term “cards with chip technology,” but they are also known as chip &amp; PIN cards, smart cards, smart chip cards and EMV cards.</a:t>
            </a:r>
          </a:p>
          <a:p>
            <a:pPr lvl="1">
              <a:spcAft>
                <a:spcPts val="600"/>
              </a:spcAft>
              <a:buFont typeface="Wingdings" pitchFamily="2" charset="2"/>
              <a:buChar char="§"/>
            </a:pPr>
            <a:r>
              <a:rPr lang="en-US" sz="1600" dirty="0">
                <a:latin typeface="Trebuchet MS" pitchFamily="34" charset="0"/>
              </a:rPr>
              <a:t>In addition to the familiar magnetic stripe on the back, chip cards include an embedded microchip on the front.</a:t>
            </a:r>
          </a:p>
          <a:p>
            <a:pPr>
              <a:buNone/>
            </a:pPr>
            <a:endParaRPr lang="en-US" sz="1800" dirty="0"/>
          </a:p>
          <a:p>
            <a:pPr marL="342900" lvl="1" indent="-342900">
              <a:buNone/>
            </a:pPr>
            <a:endParaRPr lang="en-US" sz="1600" dirty="0">
              <a:latin typeface="Trebuchet MS" pitchFamily="34" charset="0"/>
            </a:endParaRPr>
          </a:p>
          <a:p>
            <a:pPr marL="342900" lvl="1" indent="-342900">
              <a:buNone/>
            </a:pPr>
            <a:endParaRPr lang="en-US" sz="1600" dirty="0">
              <a:latin typeface="Trebuchet MS" pitchFamily="34" charset="0"/>
            </a:endParaRPr>
          </a:p>
          <a:p>
            <a:pPr marL="342900" lvl="1" indent="-342900">
              <a:buNone/>
            </a:pPr>
            <a:endParaRPr lang="en-US" sz="1600" dirty="0">
              <a:latin typeface="Trebuchet MS" pitchFamily="34" charset="0"/>
            </a:endParaRPr>
          </a:p>
          <a:p>
            <a:pPr>
              <a:buNone/>
            </a:pPr>
            <a:endParaRPr lang="en-US" sz="1600" dirty="0">
              <a:latin typeface="Trebuchet MS" pitchFamily="34" charset="0"/>
            </a:endParaRPr>
          </a:p>
        </p:txBody>
      </p:sp>
      <p:pic>
        <p:nvPicPr>
          <p:cNvPr id="79877" name="Picture 5"/>
          <p:cNvPicPr>
            <a:picLocks noChangeAspect="1" noChangeArrowheads="1"/>
          </p:cNvPicPr>
          <p:nvPr/>
        </p:nvPicPr>
        <p:blipFill>
          <a:blip r:embed="rId3" cstate="print"/>
          <a:srcRect/>
          <a:stretch>
            <a:fillRect/>
          </a:stretch>
        </p:blipFill>
        <p:spPr bwMode="auto">
          <a:xfrm>
            <a:off x="2195736" y="2636912"/>
            <a:ext cx="4333875" cy="885825"/>
          </a:xfrm>
          <a:prstGeom prst="rect">
            <a:avLst/>
          </a:prstGeom>
          <a:noFill/>
          <a:ln w="9525">
            <a:noFill/>
            <a:miter lim="800000"/>
            <a:headEnd/>
            <a:tailEnd/>
          </a:ln>
        </p:spPr>
      </p:pic>
      <p:pic>
        <p:nvPicPr>
          <p:cNvPr id="8" name="Picture 7" descr="CORPORATE VISA_SunTrust.jpg"/>
          <p:cNvPicPr>
            <a:picLocks noChangeAspect="1"/>
          </p:cNvPicPr>
          <p:nvPr/>
        </p:nvPicPr>
        <p:blipFill>
          <a:blip r:embed="rId4" cstate="print"/>
          <a:stretch>
            <a:fillRect/>
          </a:stretch>
        </p:blipFill>
        <p:spPr>
          <a:xfrm>
            <a:off x="3707904" y="5013176"/>
            <a:ext cx="2188072" cy="1368152"/>
          </a:xfrm>
          <a:prstGeom prst="roundRect">
            <a:avLst>
              <a:gd name="adj" fmla="val 7813"/>
            </a:avLst>
          </a:prstGeom>
        </p:spPr>
      </p:pic>
      <p:sp>
        <p:nvSpPr>
          <p:cNvPr id="9" name="Bent Arrow 8"/>
          <p:cNvSpPr/>
          <p:nvPr/>
        </p:nvSpPr>
        <p:spPr>
          <a:xfrm flipV="1">
            <a:off x="2195736" y="4797152"/>
            <a:ext cx="1224136" cy="936104"/>
          </a:xfrm>
          <a:prstGeom prst="bentArrow">
            <a:avLst>
              <a:gd name="adj1" fmla="val 8371"/>
              <a:gd name="adj2" fmla="val 13662"/>
              <a:gd name="adj3" fmla="val 25000"/>
              <a:gd name="adj4" fmla="val 7676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xplosion 1 9"/>
          <p:cNvSpPr/>
          <p:nvPr/>
        </p:nvSpPr>
        <p:spPr>
          <a:xfrm>
            <a:off x="3419872" y="5157192"/>
            <a:ext cx="1224136" cy="936104"/>
          </a:xfrm>
          <a:prstGeom prst="irregularSeal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208" y="0"/>
            <a:ext cx="8229600" cy="685800"/>
          </a:xfrm>
        </p:spPr>
        <p:txBody>
          <a:bodyPr/>
          <a:lstStyle/>
          <a:p>
            <a:r>
              <a:rPr lang="en-US" dirty="0"/>
              <a:t>What is Chip Technology</a:t>
            </a:r>
          </a:p>
        </p:txBody>
      </p:sp>
    </p:spTree>
    <p:extLst>
      <p:ext uri="{BB962C8B-B14F-4D97-AF65-F5344CB8AC3E}">
        <p14:creationId xmlns:p14="http://schemas.microsoft.com/office/powerpoint/2010/main" val="170142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1520" y="1268760"/>
          <a:ext cx="84969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What is Chip Technology</a:t>
            </a:r>
          </a:p>
        </p:txBody>
      </p:sp>
    </p:spTree>
    <p:extLst>
      <p:ext uri="{BB962C8B-B14F-4D97-AF65-F5344CB8AC3E}">
        <p14:creationId xmlns:p14="http://schemas.microsoft.com/office/powerpoint/2010/main" val="355724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1520" y="811560"/>
          <a:ext cx="84969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p:cNvSpPr>
            <a:spLocks noGrp="1"/>
          </p:cNvSpPr>
          <p:nvPr>
            <p:ph type="sldNum" sz="quarter" idx="4294967295"/>
          </p:nvPr>
        </p:nvSpPr>
        <p:spPr>
          <a:xfrm>
            <a:off x="4689475" y="6207125"/>
            <a:ext cx="2133600" cy="331788"/>
          </a:xfrm>
          <a:prstGeom prst="rect">
            <a:avLst/>
          </a:prstGeom>
        </p:spPr>
        <p:txBody>
          <a:bodyPr/>
          <a:lstStyle>
            <a:lvl1pPr algn="r">
              <a:defRPr>
                <a:solidFill>
                  <a:srgbClr val="393169"/>
                </a:solidFill>
                <a:latin typeface="Arial" charset="0"/>
                <a:cs typeface="Arial" charset="0"/>
              </a:defRPr>
            </a:lvl1pPr>
          </a:lstStyle>
          <a:p>
            <a:pPr>
              <a:defRPr/>
            </a:pPr>
            <a:fld id="{20EC546F-FF53-4CD1-8C17-EA91651254D4}" type="slidenum">
              <a:rPr lang="es-ES"/>
              <a:pPr>
                <a:defRPr/>
              </a:pPr>
              <a:t>14</a:t>
            </a:fld>
            <a:endParaRPr lang="es-ES" dirty="0"/>
          </a:p>
        </p:txBody>
      </p:sp>
      <p:pic>
        <p:nvPicPr>
          <p:cNvPr id="5" name="Picture 2"/>
          <p:cNvPicPr>
            <a:picLocks noChangeAspect="1" noChangeArrowheads="1"/>
          </p:cNvPicPr>
          <p:nvPr/>
        </p:nvPicPr>
        <p:blipFill>
          <a:blip r:embed="rId8" cstate="print"/>
          <a:srcRect/>
          <a:stretch>
            <a:fillRect/>
          </a:stretch>
        </p:blipFill>
        <p:spPr bwMode="auto">
          <a:xfrm>
            <a:off x="5148064" y="4365104"/>
            <a:ext cx="1916585" cy="15121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What is Chip Technology</a:t>
            </a:r>
          </a:p>
        </p:txBody>
      </p:sp>
    </p:spTree>
    <p:extLst>
      <p:ext uri="{BB962C8B-B14F-4D97-AF65-F5344CB8AC3E}">
        <p14:creationId xmlns:p14="http://schemas.microsoft.com/office/powerpoint/2010/main" val="26350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196752"/>
            <a:ext cx="8568952" cy="4968552"/>
          </a:xfrm>
        </p:spPr>
        <p:txBody>
          <a:bodyPr/>
          <a:lstStyle/>
          <a:p>
            <a:pPr algn="ctr">
              <a:spcAft>
                <a:spcPts val="1800"/>
              </a:spcAft>
              <a:buNone/>
            </a:pPr>
            <a:r>
              <a:rPr lang="en-US" sz="2000" dirty="0">
                <a:solidFill>
                  <a:schemeClr val="tx2"/>
                </a:solidFill>
                <a:latin typeface="Trebuchet MS" pitchFamily="34" charset="0"/>
              </a:rPr>
              <a:t>	</a:t>
            </a:r>
            <a:r>
              <a:rPr lang="en-US" sz="2400" dirty="0">
                <a:solidFill>
                  <a:schemeClr val="tx2"/>
                </a:solidFill>
                <a:latin typeface="Trebuchet MS" pitchFamily="34" charset="0"/>
              </a:rPr>
              <a:t>The chip technology being implemented on SunTrust card products</a:t>
            </a:r>
            <a:r>
              <a:rPr lang="en-US" sz="2400" dirty="0">
                <a:solidFill>
                  <a:schemeClr val="accent2"/>
                </a:solidFill>
                <a:latin typeface="Trebuchet MS" pitchFamily="34" charset="0"/>
              </a:rPr>
              <a:t> </a:t>
            </a:r>
            <a:r>
              <a:rPr lang="en-US" sz="2400" b="1" i="1" u="sng" dirty="0">
                <a:solidFill>
                  <a:srgbClr val="FF0000"/>
                </a:solidFill>
                <a:latin typeface="Trebuchet MS" pitchFamily="34" charset="0"/>
              </a:rPr>
              <a:t>does not</a:t>
            </a:r>
            <a:r>
              <a:rPr lang="en-US" sz="2400" dirty="0">
                <a:solidFill>
                  <a:srgbClr val="FF0000"/>
                </a:solidFill>
                <a:latin typeface="Trebuchet MS" pitchFamily="34" charset="0"/>
              </a:rPr>
              <a:t>:</a:t>
            </a:r>
          </a:p>
          <a:p>
            <a:pPr lvl="1">
              <a:spcAft>
                <a:spcPts val="600"/>
              </a:spcAft>
              <a:buSzPct val="120000"/>
              <a:buFont typeface="Wingdings" pitchFamily="2" charset="2"/>
              <a:buChar char=""/>
            </a:pPr>
            <a:r>
              <a:rPr lang="en-US" sz="2000" dirty="0">
                <a:latin typeface="Trebuchet MS" pitchFamily="34" charset="0"/>
              </a:rPr>
              <a:t>Use Near Field Communication (NFC) or “contactless” technology (e.g. PayPass.) The card must be inserted into a “chip enabled” merchant terminal and the chip must physically touch the reader contacts in order to transmit or receive data.</a:t>
            </a:r>
          </a:p>
          <a:p>
            <a:pPr lvl="1">
              <a:spcAft>
                <a:spcPts val="600"/>
              </a:spcAft>
              <a:buSzPct val="120000"/>
              <a:buFont typeface="Wingdings" pitchFamily="2" charset="2"/>
              <a:buChar char="û"/>
            </a:pPr>
            <a:r>
              <a:rPr lang="en-US" sz="2000" dirty="0">
                <a:latin typeface="Trebuchet MS" pitchFamily="34" charset="0"/>
              </a:rPr>
              <a:t>Record, track or store information about the cardholder or the nature of their purchases in any way.</a:t>
            </a:r>
          </a:p>
          <a:p>
            <a:pPr lvl="1">
              <a:spcAft>
                <a:spcPts val="600"/>
              </a:spcAft>
              <a:buSzPct val="120000"/>
              <a:buFont typeface="Wingdings" pitchFamily="2" charset="2"/>
              <a:buChar char="û"/>
            </a:pPr>
            <a:r>
              <a:rPr lang="en-US" sz="2000" dirty="0">
                <a:latin typeface="Trebuchet MS" pitchFamily="34" charset="0"/>
              </a:rPr>
              <a:t>Affect other card parameters like credit limits, ATM cash access, merchant category blocking or card benefits. </a:t>
            </a:r>
          </a:p>
          <a:p>
            <a:pPr lvl="1">
              <a:spcAft>
                <a:spcPts val="600"/>
              </a:spcAft>
              <a:buSzPct val="120000"/>
              <a:buFont typeface="Wingdings" pitchFamily="2" charset="2"/>
              <a:buChar char="û"/>
            </a:pPr>
            <a:r>
              <a:rPr lang="en-US" sz="2000" dirty="0">
                <a:latin typeface="Trebuchet MS" pitchFamily="34" charset="0"/>
              </a:rPr>
              <a:t>Improve security in any way for transactions made online, by telephone or at merchant terminals that do not yet have the ability to recognize and read the card chip.</a:t>
            </a:r>
          </a:p>
          <a:p>
            <a:pPr lvl="1">
              <a:spcAft>
                <a:spcPts val="600"/>
              </a:spcAft>
              <a:buFont typeface="Wingdings" pitchFamily="2" charset="2"/>
              <a:buChar char="§"/>
            </a:pPr>
            <a:endParaRPr lang="en-US" sz="2000" dirty="0">
              <a:latin typeface="Trebuchet MS" pitchFamily="34" charset="0"/>
            </a:endParaRPr>
          </a:p>
          <a:p>
            <a:pPr>
              <a:spcAft>
                <a:spcPts val="600"/>
              </a:spcAft>
              <a:buNone/>
            </a:pPr>
            <a:endParaRPr lang="en-US" sz="2000" dirty="0">
              <a:latin typeface="Trebuchet MS" pitchFamily="34" charset="0"/>
            </a:endParaRPr>
          </a:p>
          <a:p>
            <a:pPr>
              <a:buNone/>
            </a:pPr>
            <a:endParaRPr lang="en-US" sz="2000" dirty="0">
              <a:latin typeface="Trebuchet MS" pitchFamily="34" charset="0"/>
            </a:endParaRPr>
          </a:p>
          <a:p>
            <a:pPr marL="342900" lvl="1" indent="-342900">
              <a:buNone/>
            </a:pPr>
            <a:endParaRPr lang="en-US" sz="2000" dirty="0">
              <a:latin typeface="Trebuchet MS" pitchFamily="34" charset="0"/>
            </a:endParaRPr>
          </a:p>
          <a:p>
            <a:pPr marL="342900" lvl="1" indent="-342900">
              <a:buNone/>
            </a:pPr>
            <a:endParaRPr lang="en-US" sz="2000" dirty="0">
              <a:latin typeface="Trebuchet MS" pitchFamily="34" charset="0"/>
            </a:endParaRPr>
          </a:p>
          <a:p>
            <a:pPr marL="342900" lvl="1" indent="-342900">
              <a:buNone/>
            </a:pPr>
            <a:endParaRPr lang="en-US" sz="2000" dirty="0">
              <a:latin typeface="Trebuchet MS" pitchFamily="34" charset="0"/>
            </a:endParaRPr>
          </a:p>
          <a:p>
            <a:pPr>
              <a:buNone/>
            </a:pPr>
            <a:endParaRPr lang="en-US" sz="2000" dirty="0">
              <a:latin typeface="Trebuchet MS" pitchFamily="34" charset="0"/>
            </a:endParaRPr>
          </a:p>
        </p:txBody>
      </p:sp>
      <p:pic>
        <p:nvPicPr>
          <p:cNvPr id="14" name="Picture 5"/>
          <p:cNvPicPr>
            <a:picLocks noChangeAspect="1" noChangeArrowheads="1"/>
          </p:cNvPicPr>
          <p:nvPr/>
        </p:nvPicPr>
        <p:blipFill>
          <a:blip r:embed="rId3" cstate="print"/>
          <a:srcRect/>
          <a:stretch>
            <a:fillRect/>
          </a:stretch>
        </p:blipFill>
        <p:spPr bwMode="auto">
          <a:xfrm>
            <a:off x="494602" y="5085184"/>
            <a:ext cx="360040" cy="444756"/>
          </a:xfrm>
          <a:prstGeom prst="rect">
            <a:avLst/>
          </a:prstGeom>
          <a:noFill/>
          <a:ln w="9525">
            <a:noFill/>
            <a:miter lim="800000"/>
            <a:headEnd/>
            <a:tailEnd/>
          </a:ln>
        </p:spPr>
      </p:pic>
      <p:pic>
        <p:nvPicPr>
          <p:cNvPr id="16" name="Picture 5"/>
          <p:cNvPicPr>
            <a:picLocks noChangeAspect="1" noChangeArrowheads="1"/>
          </p:cNvPicPr>
          <p:nvPr/>
        </p:nvPicPr>
        <p:blipFill>
          <a:blip r:embed="rId3" cstate="print"/>
          <a:srcRect/>
          <a:stretch>
            <a:fillRect/>
          </a:stretch>
        </p:blipFill>
        <p:spPr bwMode="auto">
          <a:xfrm>
            <a:off x="494602" y="4365104"/>
            <a:ext cx="360040" cy="444756"/>
          </a:xfrm>
          <a:prstGeom prst="rect">
            <a:avLst/>
          </a:prstGeom>
          <a:noFill/>
          <a:ln w="9525">
            <a:noFill/>
            <a:miter lim="800000"/>
            <a:headEnd/>
            <a:tailEnd/>
          </a:ln>
        </p:spPr>
      </p:pic>
      <p:pic>
        <p:nvPicPr>
          <p:cNvPr id="17" name="Picture 5"/>
          <p:cNvPicPr>
            <a:picLocks noChangeAspect="1" noChangeArrowheads="1"/>
          </p:cNvPicPr>
          <p:nvPr/>
        </p:nvPicPr>
        <p:blipFill>
          <a:blip r:embed="rId3" cstate="print"/>
          <a:srcRect/>
          <a:stretch>
            <a:fillRect/>
          </a:stretch>
        </p:blipFill>
        <p:spPr bwMode="auto">
          <a:xfrm>
            <a:off x="494602" y="3573016"/>
            <a:ext cx="360040" cy="444756"/>
          </a:xfrm>
          <a:prstGeom prst="rect">
            <a:avLst/>
          </a:prstGeom>
          <a:noFill/>
          <a:ln w="9525">
            <a:noFill/>
            <a:miter lim="800000"/>
            <a:headEnd/>
            <a:tailEnd/>
          </a:ln>
        </p:spPr>
      </p:pic>
      <p:pic>
        <p:nvPicPr>
          <p:cNvPr id="18" name="Picture 5"/>
          <p:cNvPicPr>
            <a:picLocks noChangeAspect="1" noChangeArrowheads="1"/>
          </p:cNvPicPr>
          <p:nvPr/>
        </p:nvPicPr>
        <p:blipFill>
          <a:blip r:embed="rId3" cstate="print"/>
          <a:srcRect/>
          <a:stretch>
            <a:fillRect/>
          </a:stretch>
        </p:blipFill>
        <p:spPr bwMode="auto">
          <a:xfrm>
            <a:off x="494602" y="2276872"/>
            <a:ext cx="360040" cy="44475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Misconceptions of Chip Technology</a:t>
            </a:r>
          </a:p>
        </p:txBody>
      </p:sp>
    </p:spTree>
    <p:extLst>
      <p:ext uri="{BB962C8B-B14F-4D97-AF65-F5344CB8AC3E}">
        <p14:creationId xmlns:p14="http://schemas.microsoft.com/office/powerpoint/2010/main" val="150388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412776"/>
            <a:ext cx="6552728" cy="3816424"/>
          </a:xfrm>
        </p:spPr>
        <p:txBody>
          <a:bodyPr/>
          <a:lstStyle/>
          <a:p>
            <a:pPr indent="0">
              <a:spcAft>
                <a:spcPts val="1800"/>
              </a:spcAft>
              <a:buNone/>
            </a:pPr>
            <a:r>
              <a:rPr lang="en-US" sz="2000" dirty="0">
                <a:latin typeface="Trebuchet MS" pitchFamily="34" charset="0"/>
              </a:rPr>
              <a:t>SunTrust is installing chip card technology on:  </a:t>
            </a:r>
          </a:p>
          <a:p>
            <a:pPr marL="695325" indent="-352425">
              <a:buFont typeface="Wingdings" pitchFamily="2" charset="2"/>
              <a:buChar char="§"/>
            </a:pPr>
            <a:r>
              <a:rPr lang="en-US" sz="2000" dirty="0">
                <a:latin typeface="Trebuchet MS" pitchFamily="34" charset="0"/>
              </a:rPr>
              <a:t>Commercial Card</a:t>
            </a:r>
          </a:p>
          <a:p>
            <a:pPr marL="1095375" lvl="1" indent="-352425">
              <a:buFont typeface="Arial" pitchFamily="34" charset="0"/>
              <a:buChar char="•"/>
            </a:pPr>
            <a:r>
              <a:rPr lang="en-US" sz="2000" dirty="0">
                <a:latin typeface="Trebuchet MS" pitchFamily="34" charset="0"/>
              </a:rPr>
              <a:t>Purchasing</a:t>
            </a:r>
          </a:p>
          <a:p>
            <a:pPr marL="1095375" lvl="1" indent="-352425">
              <a:buFont typeface="Arial" pitchFamily="34" charset="0"/>
              <a:buChar char="•"/>
            </a:pPr>
            <a:r>
              <a:rPr lang="en-US" sz="2000" dirty="0">
                <a:latin typeface="Trebuchet MS" pitchFamily="34" charset="0"/>
              </a:rPr>
              <a:t>Corporate</a:t>
            </a:r>
          </a:p>
          <a:p>
            <a:pPr marL="1095375" lvl="1" indent="-352425">
              <a:buFont typeface="Arial" pitchFamily="34" charset="0"/>
              <a:buChar char="•"/>
            </a:pPr>
            <a:r>
              <a:rPr lang="en-US" sz="2000" dirty="0">
                <a:latin typeface="Trebuchet MS" pitchFamily="34" charset="0"/>
              </a:rPr>
              <a:t>Executive Corporate</a:t>
            </a:r>
          </a:p>
          <a:p>
            <a:pPr marL="695325" indent="-352425">
              <a:buFont typeface="Wingdings" pitchFamily="2" charset="2"/>
              <a:buChar char="§"/>
            </a:pPr>
            <a:r>
              <a:rPr lang="en-US" sz="2000" dirty="0">
                <a:latin typeface="Trebuchet MS" pitchFamily="34" charset="0"/>
              </a:rPr>
              <a:t>Business Credit Card</a:t>
            </a:r>
          </a:p>
          <a:p>
            <a:pPr marL="695325" indent="-352425">
              <a:buFont typeface="Wingdings" pitchFamily="2" charset="2"/>
              <a:buChar char="§"/>
            </a:pPr>
            <a:r>
              <a:rPr lang="en-US" sz="2000" dirty="0">
                <a:latin typeface="Trebuchet MS" pitchFamily="34" charset="0"/>
              </a:rPr>
              <a:t>Consumer Credit Card</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extBox 6"/>
          <p:cNvSpPr txBox="1"/>
          <p:nvPr/>
        </p:nvSpPr>
        <p:spPr>
          <a:xfrm>
            <a:off x="899592" y="5013176"/>
            <a:ext cx="5400600" cy="964367"/>
          </a:xfrm>
          <a:prstGeom prst="rect">
            <a:avLst/>
          </a:prstGeom>
          <a:solidFill>
            <a:srgbClr val="025198">
              <a:alpha val="66000"/>
            </a:srgbClr>
          </a:solidFill>
          <a:scene3d>
            <a:camera prst="orthographicFront"/>
            <a:lightRig rig="threePt" dir="t"/>
          </a:scene3d>
          <a:sp3d>
            <a:bevelT/>
          </a:sp3d>
        </p:spPr>
        <p:txBody>
          <a:bodyPr wrap="square" rtlCol="0">
            <a:spAutoFit/>
          </a:bodyPr>
          <a:lstStyle/>
          <a:p>
            <a:pPr>
              <a:lnSpc>
                <a:spcPts val="1680"/>
              </a:lnSpc>
              <a:spcBef>
                <a:spcPts val="0"/>
              </a:spcBef>
            </a:pPr>
            <a:endParaRPr lang="en-US" sz="1400" i="1" dirty="0">
              <a:solidFill>
                <a:schemeClr val="bg1"/>
              </a:solidFill>
            </a:endParaRPr>
          </a:p>
          <a:p>
            <a:pPr algn="ctr">
              <a:lnSpc>
                <a:spcPts val="1680"/>
              </a:lnSpc>
              <a:spcBef>
                <a:spcPts val="0"/>
              </a:spcBef>
            </a:pPr>
            <a:r>
              <a:rPr lang="en-US" i="1" dirty="0">
                <a:solidFill>
                  <a:schemeClr val="bg1"/>
                </a:solidFill>
                <a:latin typeface="Trebuchet MS" pitchFamily="34" charset="0"/>
              </a:rPr>
              <a:t>Those not in scope include:  </a:t>
            </a:r>
          </a:p>
          <a:p>
            <a:pPr algn="ctr">
              <a:lnSpc>
                <a:spcPts val="1680"/>
              </a:lnSpc>
              <a:spcBef>
                <a:spcPts val="0"/>
              </a:spcBef>
            </a:pPr>
            <a:r>
              <a:rPr lang="en-US" i="1" dirty="0">
                <a:solidFill>
                  <a:schemeClr val="bg1"/>
                </a:solidFill>
                <a:latin typeface="Trebuchet MS" pitchFamily="34" charset="0"/>
              </a:rPr>
              <a:t>Access 3, Gift, Prepaid, and Payroll Cards</a:t>
            </a:r>
          </a:p>
          <a:p>
            <a:pPr>
              <a:lnSpc>
                <a:spcPts val="1680"/>
              </a:lnSpc>
              <a:spcBef>
                <a:spcPts val="0"/>
              </a:spcBef>
            </a:pPr>
            <a:endParaRPr lang="en-US" dirty="0"/>
          </a:p>
        </p:txBody>
      </p:sp>
      <p:sp>
        <p:nvSpPr>
          <p:cNvPr id="8" name="Slide Number Placeholder 5"/>
          <p:cNvSpPr>
            <a:spLocks noGrp="1"/>
          </p:cNvSpPr>
          <p:nvPr>
            <p:ph type="sldNum" sz="quarter" idx="4294967295"/>
          </p:nvPr>
        </p:nvSpPr>
        <p:spPr>
          <a:xfrm>
            <a:off x="4689475" y="6207125"/>
            <a:ext cx="2133600" cy="331788"/>
          </a:xfrm>
          <a:prstGeom prst="rect">
            <a:avLst/>
          </a:prstGeom>
        </p:spPr>
        <p:txBody>
          <a:bodyPr/>
          <a:lstStyle>
            <a:lvl1pPr algn="r">
              <a:defRPr>
                <a:solidFill>
                  <a:srgbClr val="393169"/>
                </a:solidFill>
                <a:latin typeface="Arial" charset="0"/>
                <a:cs typeface="Arial" charset="0"/>
              </a:defRPr>
            </a:lvl1pPr>
          </a:lstStyle>
          <a:p>
            <a:pPr>
              <a:defRPr/>
            </a:pPr>
            <a:fld id="{20EC546F-FF53-4CD1-8C17-EA91651254D4}" type="slidenum">
              <a:rPr lang="es-ES"/>
              <a:pPr>
                <a:defRPr/>
              </a:pPr>
              <a:t>16</a:t>
            </a:fld>
            <a:endParaRPr lang="es-ES" dirty="0"/>
          </a:p>
        </p:txBody>
      </p:sp>
      <p:pic>
        <p:nvPicPr>
          <p:cNvPr id="12" name="Picture 11" descr="EXECUTIVE MC_SunTrust.jpg"/>
          <p:cNvPicPr>
            <a:picLocks noChangeAspect="1"/>
          </p:cNvPicPr>
          <p:nvPr/>
        </p:nvPicPr>
        <p:blipFill>
          <a:blip r:embed="rId3" cstate="print"/>
          <a:stretch>
            <a:fillRect/>
          </a:stretch>
        </p:blipFill>
        <p:spPr>
          <a:xfrm>
            <a:off x="7150596" y="2973019"/>
            <a:ext cx="1669876" cy="1068721"/>
          </a:xfrm>
          <a:prstGeom prst="roundRect">
            <a:avLst>
              <a:gd name="adj" fmla="val 7813"/>
            </a:avLst>
          </a:prstGeom>
        </p:spPr>
      </p:pic>
      <p:pic>
        <p:nvPicPr>
          <p:cNvPr id="13" name="Picture 12" descr="PURCHASING MC_SunTrust.jpg"/>
          <p:cNvPicPr>
            <a:picLocks noChangeAspect="1"/>
          </p:cNvPicPr>
          <p:nvPr/>
        </p:nvPicPr>
        <p:blipFill>
          <a:blip r:embed="rId4" cstate="print"/>
          <a:stretch>
            <a:fillRect/>
          </a:stretch>
        </p:blipFill>
        <p:spPr>
          <a:xfrm>
            <a:off x="7136556" y="4511756"/>
            <a:ext cx="1669876" cy="1068721"/>
          </a:xfrm>
          <a:prstGeom prst="roundRect">
            <a:avLst>
              <a:gd name="adj" fmla="val 8854"/>
            </a:avLst>
          </a:prstGeom>
        </p:spPr>
      </p:pic>
      <p:sp>
        <p:nvSpPr>
          <p:cNvPr id="14" name="Line 3"/>
          <p:cNvSpPr>
            <a:spLocks noChangeShapeType="1"/>
          </p:cNvSpPr>
          <p:nvPr/>
        </p:nvSpPr>
        <p:spPr bwMode="auto">
          <a:xfrm>
            <a:off x="6876256" y="1484784"/>
            <a:ext cx="0" cy="4279900"/>
          </a:xfrm>
          <a:prstGeom prst="line">
            <a:avLst/>
          </a:prstGeom>
          <a:noFill/>
          <a:ln w="9525">
            <a:solidFill>
              <a:srgbClr val="C2C2C2"/>
            </a:solidFill>
            <a:round/>
            <a:headEnd/>
            <a:tailEnd/>
          </a:ln>
        </p:spPr>
        <p:txBody>
          <a:bodyPr/>
          <a:lstStyle/>
          <a:p>
            <a:endParaRPr lang="en-US" dirty="0"/>
          </a:p>
        </p:txBody>
      </p:sp>
      <p:pic>
        <p:nvPicPr>
          <p:cNvPr id="10" name="Picture 9" descr="CORPORATE VISA_SunTrust.jpg"/>
          <p:cNvPicPr>
            <a:picLocks noChangeAspect="1"/>
          </p:cNvPicPr>
          <p:nvPr/>
        </p:nvPicPr>
        <p:blipFill>
          <a:blip r:embed="rId5" cstate="print"/>
          <a:stretch>
            <a:fillRect/>
          </a:stretch>
        </p:blipFill>
        <p:spPr>
          <a:xfrm>
            <a:off x="7133707" y="1542893"/>
            <a:ext cx="1656184" cy="1035574"/>
          </a:xfrm>
          <a:prstGeom prst="roundRect">
            <a:avLst>
              <a:gd name="adj" fmla="val 7813"/>
            </a:avLst>
          </a:prstGeom>
        </p:spPr>
      </p:pic>
      <p:sp>
        <p:nvSpPr>
          <p:cNvPr id="2" name="Title 1"/>
          <p:cNvSpPr>
            <a:spLocks noGrp="1"/>
          </p:cNvSpPr>
          <p:nvPr>
            <p:ph type="title"/>
          </p:nvPr>
        </p:nvSpPr>
        <p:spPr/>
        <p:txBody>
          <a:bodyPr/>
          <a:lstStyle/>
          <a:p>
            <a:r>
              <a:rPr lang="en-US" dirty="0"/>
              <a:t>Which Card Products?</a:t>
            </a:r>
          </a:p>
        </p:txBody>
      </p:sp>
    </p:spTree>
    <p:extLst>
      <p:ext uri="{BB962C8B-B14F-4D97-AF65-F5344CB8AC3E}">
        <p14:creationId xmlns:p14="http://schemas.microsoft.com/office/powerpoint/2010/main" val="40850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par>
                                <p:cTn id="10" presetID="29"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ppt_x</p:attrName>
                                        </p:attrNameLst>
                                      </p:cBhvr>
                                      <p:tavLst>
                                        <p:tav tm="0">
                                          <p:val>
                                            <p:strVal val="#ppt_x-.2"/>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3" cstate="print"/>
          <a:srcRect/>
          <a:stretch>
            <a:fillRect/>
          </a:stretch>
        </p:blipFill>
        <p:spPr bwMode="auto">
          <a:xfrm>
            <a:off x="0" y="1052736"/>
            <a:ext cx="9144000" cy="3963476"/>
          </a:xfrm>
          <a:prstGeom prst="rect">
            <a:avLst/>
          </a:prstGeom>
          <a:noFill/>
          <a:ln w="9525">
            <a:noFill/>
            <a:miter lim="800000"/>
            <a:headEnd/>
            <a:tailEnd/>
          </a:ln>
        </p:spPr>
      </p:pic>
      <p:sp>
        <p:nvSpPr>
          <p:cNvPr id="8" name="Rectangle 7"/>
          <p:cNvSpPr/>
          <p:nvPr/>
        </p:nvSpPr>
        <p:spPr>
          <a:xfrm>
            <a:off x="179512" y="1124744"/>
            <a:ext cx="2232248" cy="1631216"/>
          </a:xfrm>
          <a:prstGeom prst="rect">
            <a:avLst/>
          </a:prstGeom>
        </p:spPr>
        <p:txBody>
          <a:bodyPr wrap="square">
            <a:spAutoFit/>
          </a:bodyPr>
          <a:lstStyle/>
          <a:p>
            <a:r>
              <a:rPr lang="en-US" sz="2000" dirty="0">
                <a:solidFill>
                  <a:schemeClr val="accent6"/>
                </a:solidFill>
                <a:latin typeface="Trebuchet MS" pitchFamily="34" charset="0"/>
              </a:rPr>
              <a:t>How will clients use SunTrust chip card technology?  It’s as simple as 1, 2, 3…</a:t>
            </a:r>
            <a:endParaRPr lang="en-US" sz="2000" dirty="0">
              <a:solidFill>
                <a:schemeClr val="accent6"/>
              </a:solidFill>
            </a:endParaRPr>
          </a:p>
        </p:txBody>
      </p:sp>
      <p:sp>
        <p:nvSpPr>
          <p:cNvPr id="10" name="Rectangle 9"/>
          <p:cNvSpPr/>
          <p:nvPr/>
        </p:nvSpPr>
        <p:spPr>
          <a:xfrm>
            <a:off x="467544" y="4884256"/>
            <a:ext cx="8136905" cy="1785104"/>
          </a:xfrm>
          <a:prstGeom prst="rect">
            <a:avLst/>
          </a:prstGeom>
        </p:spPr>
        <p:txBody>
          <a:bodyPr wrap="square">
            <a:spAutoFit/>
          </a:bodyPr>
          <a:lstStyle/>
          <a:p>
            <a:pPr marL="457200" indent="-457200">
              <a:buFont typeface="+mj-lt"/>
              <a:buAutoNum type="arabicPeriod"/>
            </a:pPr>
            <a:r>
              <a:rPr lang="en-US" sz="2000" dirty="0">
                <a:solidFill>
                  <a:schemeClr val="accent6"/>
                </a:solidFill>
                <a:latin typeface="Trebuchet MS" pitchFamily="34" charset="0"/>
              </a:rPr>
              <a:t>Insert chip card to start the transaction</a:t>
            </a:r>
          </a:p>
          <a:p>
            <a:pPr marL="457200" indent="-457200">
              <a:buFont typeface="+mj-lt"/>
              <a:buAutoNum type="arabicPeriod"/>
            </a:pPr>
            <a:r>
              <a:rPr lang="en-US" sz="2000" dirty="0">
                <a:solidFill>
                  <a:schemeClr val="accent6"/>
                </a:solidFill>
                <a:latin typeface="Trebuchet MS" pitchFamily="34" charset="0"/>
              </a:rPr>
              <a:t>Enter PIN* and follow any other terminal prompts</a:t>
            </a:r>
          </a:p>
          <a:p>
            <a:pPr marL="457200" indent="-457200">
              <a:buFont typeface="+mj-lt"/>
              <a:buAutoNum type="arabicPeriod"/>
            </a:pPr>
            <a:r>
              <a:rPr lang="en-US" sz="2000" dirty="0">
                <a:solidFill>
                  <a:schemeClr val="accent6"/>
                </a:solidFill>
                <a:latin typeface="Trebuchet MS" pitchFamily="34" charset="0"/>
              </a:rPr>
              <a:t>Remove chip card after the transaction is complete</a:t>
            </a:r>
          </a:p>
          <a:p>
            <a:pPr lvl="1"/>
            <a:endParaRPr lang="en-US" sz="1600" dirty="0">
              <a:solidFill>
                <a:schemeClr val="accent6"/>
              </a:solidFill>
              <a:latin typeface="Trebuchet MS" pitchFamily="34" charset="0"/>
            </a:endParaRPr>
          </a:p>
          <a:p>
            <a:pPr lvl="1"/>
            <a:r>
              <a:rPr lang="en-US" sz="1600" dirty="0">
                <a:solidFill>
                  <a:schemeClr val="accent6"/>
                </a:solidFill>
                <a:latin typeface="Trebuchet MS" pitchFamily="34" charset="0"/>
              </a:rPr>
              <a:t>* Non-chip enabled transactions work just as they do today</a:t>
            </a:r>
          </a:p>
          <a:p>
            <a:endParaRPr lang="en-US" dirty="0">
              <a:latin typeface="Trebuchet MS" pitchFamily="34" charset="0"/>
            </a:endParaRPr>
          </a:p>
        </p:txBody>
      </p:sp>
      <p:sp>
        <p:nvSpPr>
          <p:cNvPr id="2" name="Title 1"/>
          <p:cNvSpPr>
            <a:spLocks noGrp="1"/>
          </p:cNvSpPr>
          <p:nvPr>
            <p:ph type="title"/>
          </p:nvPr>
        </p:nvSpPr>
        <p:spPr/>
        <p:txBody>
          <a:bodyPr/>
          <a:lstStyle/>
          <a:p>
            <a:r>
              <a:rPr lang="en-US" dirty="0"/>
              <a:t>How Do Chip Cards Work?</a:t>
            </a:r>
          </a:p>
        </p:txBody>
      </p:sp>
    </p:spTree>
    <p:extLst>
      <p:ext uri="{BB962C8B-B14F-4D97-AF65-F5344CB8AC3E}">
        <p14:creationId xmlns:p14="http://schemas.microsoft.com/office/powerpoint/2010/main" val="355241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850605"/>
            <a:ext cx="7852318" cy="5635255"/>
          </a:xfrm>
        </p:spPr>
        <p:txBody>
          <a:bodyPr/>
          <a:lstStyle/>
          <a:p>
            <a:pPr>
              <a:buNone/>
            </a:pPr>
            <a:r>
              <a:rPr lang="en-US" sz="1300" b="1" dirty="0">
                <a:latin typeface="Trebuchet MS" pitchFamily="34" charset="0"/>
              </a:rPr>
              <a:t>Key Points:</a:t>
            </a:r>
            <a:endParaRPr lang="en-US" sz="1300" dirty="0">
              <a:latin typeface="Trebuchet MS" pitchFamily="34" charset="0"/>
            </a:endParaRPr>
          </a:p>
          <a:p>
            <a:r>
              <a:rPr lang="en-US" sz="1300" dirty="0">
                <a:latin typeface="Trebuchet MS" pitchFamily="34" charset="0"/>
              </a:rPr>
              <a:t>Chip technology offers significant security enhancements, if used as intended</a:t>
            </a:r>
          </a:p>
          <a:p>
            <a:pPr lvl="1"/>
            <a:r>
              <a:rPr lang="en-US" sz="1300" dirty="0">
                <a:latin typeface="Trebuchet MS" pitchFamily="34" charset="0"/>
              </a:rPr>
              <a:t>Card authentication – helps guard against counterfeit plastic</a:t>
            </a:r>
          </a:p>
          <a:p>
            <a:pPr lvl="1"/>
            <a:r>
              <a:rPr lang="en-US" sz="1300" dirty="0">
                <a:latin typeface="Trebuchet MS" pitchFamily="34" charset="0"/>
              </a:rPr>
              <a:t>User authentication and identity protections – individual PIN use helps ensure accountability </a:t>
            </a:r>
          </a:p>
          <a:p>
            <a:r>
              <a:rPr lang="en-US" sz="1300" dirty="0">
                <a:latin typeface="Trebuchet MS" pitchFamily="34" charset="0"/>
              </a:rPr>
              <a:t>Counseling clients on the best configuration and use of their commercial card program becomes even more important than ever</a:t>
            </a:r>
          </a:p>
          <a:p>
            <a:endParaRPr lang="en-US" sz="1300" b="1" dirty="0">
              <a:latin typeface="Trebuchet MS" pitchFamily="34" charset="0"/>
            </a:endParaRPr>
          </a:p>
          <a:p>
            <a:pPr>
              <a:buNone/>
            </a:pPr>
            <a:r>
              <a:rPr lang="en-US" sz="1300" b="1" dirty="0">
                <a:latin typeface="Trebuchet MS" pitchFamily="34" charset="0"/>
              </a:rPr>
              <a:t>“Card in hand” programs:</a:t>
            </a:r>
          </a:p>
          <a:p>
            <a:pPr>
              <a:spcAft>
                <a:spcPts val="600"/>
              </a:spcAft>
            </a:pPr>
            <a:r>
              <a:rPr lang="en-US" sz="1300" dirty="0">
                <a:latin typeface="Trebuchet MS" pitchFamily="34" charset="0"/>
              </a:rPr>
              <a:t>Consider issuing a card to any employee who incurs annually at least $500 in business expenses.</a:t>
            </a:r>
          </a:p>
          <a:p>
            <a:pPr>
              <a:spcAft>
                <a:spcPts val="600"/>
              </a:spcAft>
            </a:pPr>
            <a:r>
              <a:rPr lang="en-US" sz="1300" dirty="0">
                <a:latin typeface="Trebuchet MS" pitchFamily="34" charset="0"/>
              </a:rPr>
              <a:t>Cards should not be shared.  Unassigned or “department” cards are a prime source of misuse and fraud and, to optimize accountability and control, companies should avoid using them.</a:t>
            </a:r>
          </a:p>
          <a:p>
            <a:pPr>
              <a:spcAft>
                <a:spcPts val="600"/>
              </a:spcAft>
            </a:pPr>
            <a:r>
              <a:rPr lang="en-US" sz="1300" dirty="0">
                <a:latin typeface="Trebuchet MS" pitchFamily="34" charset="0"/>
              </a:rPr>
              <a:t>If a company chooses to designate a single card account for all purchases in a department, it is recommended that that card be issued in the name of the primary user, if possible, so that accountability can be maintained.  The  introduction of PINs for cardholder identity authentication as part of U.S. credit card industry standards makes this even more evident. Real control is impossible, if a single card can be used by multiple people.</a:t>
            </a:r>
          </a:p>
          <a:p>
            <a:r>
              <a:rPr lang="en-US" sz="1300" dirty="0">
                <a:latin typeface="Trebuchet MS" pitchFamily="34" charset="0"/>
              </a:rPr>
              <a:t>Cardholders should never divulge their PIN to anyone, </a:t>
            </a:r>
            <a:r>
              <a:rPr lang="en-US" sz="1300" i="1" u="sng" dirty="0">
                <a:latin typeface="Trebuchet MS" pitchFamily="34" charset="0"/>
              </a:rPr>
              <a:t>including the program administrator</a:t>
            </a:r>
            <a:r>
              <a:rPr lang="en-US" sz="1300" dirty="0">
                <a:latin typeface="Trebuchet MS" pitchFamily="34" charset="0"/>
              </a:rPr>
              <a:t>. Chip card technology provides opportunities for enhanced security and accountability, but like any control, they are only effective if not bypassed.</a:t>
            </a:r>
          </a:p>
          <a:p>
            <a:endParaRPr lang="en-US" sz="600" dirty="0">
              <a:latin typeface="Trebuchet MS" pitchFamily="34" charset="0"/>
            </a:endParaRPr>
          </a:p>
          <a:p>
            <a:pPr marL="342900" lvl="1" indent="-342900">
              <a:buFontTx/>
              <a:buChar char="•"/>
            </a:pPr>
            <a:r>
              <a:rPr lang="en-US" sz="1300" dirty="0">
                <a:latin typeface="Trebuchet MS" pitchFamily="34" charset="0"/>
              </a:rPr>
              <a:t>Program Administrators should be advised that there is no need for bulk activation or ordering PIN mailers.  Each cardholder should use the activation telephone number to choose and manage their confidential PIN.</a:t>
            </a:r>
          </a:p>
          <a:p>
            <a:pPr>
              <a:buNone/>
            </a:pPr>
            <a:r>
              <a:rPr lang="en-US" sz="1300" i="1" dirty="0">
                <a:latin typeface="Trebuchet MS" pitchFamily="34" charset="0"/>
              </a:rPr>
              <a:t>               </a:t>
            </a:r>
            <a:endParaRPr lang="en-US" sz="1300" dirty="0">
              <a:latin typeface="Trebuchet MS" pitchFamily="34" charset="0"/>
            </a:endParaRPr>
          </a:p>
        </p:txBody>
      </p:sp>
      <p:pic>
        <p:nvPicPr>
          <p:cNvPr id="8" name="Picture 4" descr="http://sandivand.files.wordpress.com/2012/02/remember.jpg?w=52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56376" y="4437112"/>
            <a:ext cx="1008112" cy="1562748"/>
          </a:xfrm>
          <a:prstGeom prst="rect">
            <a:avLst/>
          </a:prstGeom>
          <a:noFill/>
        </p:spPr>
      </p:pic>
      <p:sp>
        <p:nvSpPr>
          <p:cNvPr id="10" name="Line 3"/>
          <p:cNvSpPr>
            <a:spLocks noChangeShapeType="1"/>
          </p:cNvSpPr>
          <p:nvPr/>
        </p:nvSpPr>
        <p:spPr bwMode="auto">
          <a:xfrm>
            <a:off x="7852318" y="1484784"/>
            <a:ext cx="0" cy="4279900"/>
          </a:xfrm>
          <a:prstGeom prst="line">
            <a:avLst/>
          </a:prstGeom>
          <a:noFill/>
          <a:ln w="9525">
            <a:solidFill>
              <a:srgbClr val="C2C2C2"/>
            </a:solidFill>
            <a:round/>
            <a:headEnd/>
            <a:tailEnd/>
          </a:ln>
        </p:spPr>
        <p:txBody>
          <a:bodyPr/>
          <a:lstStyle/>
          <a:p>
            <a:endParaRPr lang="en-US" dirty="0"/>
          </a:p>
        </p:txBody>
      </p:sp>
      <p:sp>
        <p:nvSpPr>
          <p:cNvPr id="11" name="TextBox 10"/>
          <p:cNvSpPr txBox="1"/>
          <p:nvPr/>
        </p:nvSpPr>
        <p:spPr>
          <a:xfrm>
            <a:off x="7884368" y="1988840"/>
            <a:ext cx="1224136" cy="2246769"/>
          </a:xfrm>
          <a:prstGeom prst="rect">
            <a:avLst/>
          </a:prstGeom>
          <a:noFill/>
        </p:spPr>
        <p:txBody>
          <a:bodyPr wrap="square" rtlCol="0">
            <a:spAutoFit/>
          </a:bodyPr>
          <a:lstStyle/>
          <a:p>
            <a:pPr algn="ctr"/>
            <a:r>
              <a:rPr lang="en-US" sz="1400" b="1" i="1" dirty="0">
                <a:solidFill>
                  <a:schemeClr val="accent6"/>
                </a:solidFill>
                <a:latin typeface="Trebuchet MS" pitchFamily="34" charset="0"/>
              </a:rPr>
              <a:t>No </a:t>
            </a:r>
          </a:p>
          <a:p>
            <a:pPr algn="ctr"/>
            <a:r>
              <a:rPr lang="en-US" sz="1400" dirty="0">
                <a:solidFill>
                  <a:schemeClr val="accent6"/>
                </a:solidFill>
                <a:latin typeface="Trebuchet MS" pitchFamily="34" charset="0"/>
              </a:rPr>
              <a:t>Bulk Activation </a:t>
            </a:r>
          </a:p>
          <a:p>
            <a:pPr algn="ctr"/>
            <a:endParaRPr lang="en-US" sz="1400" dirty="0">
              <a:solidFill>
                <a:schemeClr val="accent6"/>
              </a:solidFill>
              <a:latin typeface="Trebuchet MS" pitchFamily="34" charset="0"/>
            </a:endParaRPr>
          </a:p>
          <a:p>
            <a:pPr algn="ctr"/>
            <a:r>
              <a:rPr lang="en-US" sz="1400" b="1" i="1" dirty="0">
                <a:solidFill>
                  <a:schemeClr val="accent6"/>
                </a:solidFill>
                <a:latin typeface="Trebuchet MS" pitchFamily="34" charset="0"/>
              </a:rPr>
              <a:t>No </a:t>
            </a:r>
          </a:p>
          <a:p>
            <a:pPr algn="ctr"/>
            <a:r>
              <a:rPr lang="en-US" sz="1400" dirty="0">
                <a:solidFill>
                  <a:schemeClr val="accent6"/>
                </a:solidFill>
                <a:latin typeface="Trebuchet MS" pitchFamily="34" charset="0"/>
              </a:rPr>
              <a:t>Bulk PIN Settings </a:t>
            </a:r>
          </a:p>
          <a:p>
            <a:pPr algn="ctr"/>
            <a:endParaRPr lang="en-US" sz="1400" dirty="0">
              <a:solidFill>
                <a:schemeClr val="accent6"/>
              </a:solidFill>
              <a:latin typeface="Trebuchet MS" pitchFamily="34" charset="0"/>
            </a:endParaRPr>
          </a:p>
          <a:p>
            <a:pPr algn="ctr"/>
            <a:r>
              <a:rPr lang="en-US" sz="1400" b="1" i="1" dirty="0">
                <a:solidFill>
                  <a:schemeClr val="accent6"/>
                </a:solidFill>
                <a:latin typeface="Trebuchet MS" pitchFamily="34" charset="0"/>
              </a:rPr>
              <a:t>No</a:t>
            </a:r>
            <a:r>
              <a:rPr lang="en-US" sz="1400" dirty="0">
                <a:solidFill>
                  <a:schemeClr val="accent6"/>
                </a:solidFill>
                <a:latin typeface="Trebuchet MS" pitchFamily="34" charset="0"/>
              </a:rPr>
              <a:t> </a:t>
            </a:r>
          </a:p>
          <a:p>
            <a:pPr algn="ctr"/>
            <a:r>
              <a:rPr lang="en-US" sz="1400" dirty="0">
                <a:solidFill>
                  <a:schemeClr val="accent6"/>
                </a:solidFill>
                <a:latin typeface="Trebuchet MS" pitchFamily="34" charset="0"/>
              </a:rPr>
              <a:t>PIN Mailers </a:t>
            </a:r>
          </a:p>
        </p:txBody>
      </p:sp>
      <p:sp>
        <p:nvSpPr>
          <p:cNvPr id="2" name="Title 1"/>
          <p:cNvSpPr>
            <a:spLocks noGrp="1"/>
          </p:cNvSpPr>
          <p:nvPr>
            <p:ph type="title"/>
          </p:nvPr>
        </p:nvSpPr>
        <p:spPr/>
        <p:txBody>
          <a:bodyPr/>
          <a:lstStyle/>
          <a:p>
            <a:r>
              <a:rPr lang="en-US" dirty="0"/>
              <a:t>Client Conversion</a:t>
            </a:r>
          </a:p>
        </p:txBody>
      </p:sp>
    </p:spTree>
    <p:extLst>
      <p:ext uri="{BB962C8B-B14F-4D97-AF65-F5344CB8AC3E}">
        <p14:creationId xmlns:p14="http://schemas.microsoft.com/office/powerpoint/2010/main" val="1096582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When Will We Get Our New Chip Cards?</a:t>
            </a:r>
          </a:p>
        </p:txBody>
      </p:sp>
      <p:sp>
        <p:nvSpPr>
          <p:cNvPr id="4" name="Rectangle 3"/>
          <p:cNvSpPr/>
          <p:nvPr/>
        </p:nvSpPr>
        <p:spPr>
          <a:xfrm>
            <a:off x="435935" y="824683"/>
            <a:ext cx="7921255" cy="4832092"/>
          </a:xfrm>
          <a:prstGeom prst="rect">
            <a:avLst/>
          </a:prstGeom>
        </p:spPr>
        <p:txBody>
          <a:bodyPr wrap="square">
            <a:spAutoFit/>
          </a:bodyPr>
          <a:lstStyle/>
          <a:p>
            <a:pPr marL="285750" indent="-285750">
              <a:buFont typeface="Wingdings" pitchFamily="2" charset="2"/>
              <a:buChar char="§"/>
            </a:pPr>
            <a:r>
              <a:rPr lang="en-US" dirty="0">
                <a:latin typeface="Trebuchet MS" panose="020B0603020202020204" pitchFamily="34" charset="0"/>
              </a:rPr>
              <a:t>Cardholders will receive their new Chip Card when their current card expires</a:t>
            </a:r>
          </a:p>
          <a:p>
            <a:pPr marL="285750" indent="-285750">
              <a:buFont typeface="Wingdings" pitchFamily="2" charset="2"/>
              <a:buChar char="§"/>
            </a:pPr>
            <a:endParaRPr lang="en-US" dirty="0">
              <a:latin typeface="Trebuchet MS" panose="020B0603020202020204" pitchFamily="34" charset="0"/>
            </a:endParaRPr>
          </a:p>
          <a:p>
            <a:pPr marL="285750" indent="-285750">
              <a:buFont typeface="Wingdings" pitchFamily="2" charset="2"/>
              <a:buChar char="§"/>
            </a:pPr>
            <a:r>
              <a:rPr lang="en-US" dirty="0">
                <a:latin typeface="Trebuchet MS" panose="020B0603020202020204" pitchFamily="34" charset="0"/>
              </a:rPr>
              <a:t>Each month we migrate approximately 50 clients based on when the majority of their cards expire</a:t>
            </a:r>
          </a:p>
          <a:p>
            <a:endParaRPr lang="en-US" dirty="0">
              <a:latin typeface="Trebuchet MS" panose="020B0603020202020204" pitchFamily="34" charset="0"/>
            </a:endParaRPr>
          </a:p>
          <a:p>
            <a:r>
              <a:rPr lang="en-US" b="1" dirty="0">
                <a:latin typeface="Trebuchet MS" panose="020B0603020202020204" pitchFamily="34" charset="0"/>
              </a:rPr>
              <a:t>Can I run a report in Enterprise Spend Platform to see when my company’s employees’ cards expire? </a:t>
            </a:r>
          </a:p>
          <a:p>
            <a:r>
              <a:rPr lang="en-US" dirty="0">
                <a:latin typeface="Trebuchet MS" panose="020B0603020202020204" pitchFamily="34" charset="0"/>
              </a:rPr>
              <a:t>	</a:t>
            </a:r>
          </a:p>
          <a:p>
            <a:r>
              <a:rPr lang="en-US" b="1" u="sng" dirty="0">
                <a:latin typeface="Trebuchet MS" panose="020B0603020202020204" pitchFamily="34" charset="0"/>
              </a:rPr>
              <a:t>To view a report of expiring cards, follow these steps: </a:t>
            </a:r>
            <a:endParaRPr lang="en-US" u="sng" dirty="0">
              <a:latin typeface="Trebuchet MS" panose="020B0603020202020204" pitchFamily="34" charset="0"/>
            </a:endParaRPr>
          </a:p>
          <a:p>
            <a:pPr marL="342900" indent="-342900">
              <a:buFont typeface="+mj-lt"/>
              <a:buAutoNum type="arabicPeriod"/>
            </a:pPr>
            <a:r>
              <a:rPr lang="en-US" sz="1600" dirty="0">
                <a:latin typeface="Trebuchet MS" panose="020B0603020202020204" pitchFamily="34" charset="0"/>
              </a:rPr>
              <a:t>Select the </a:t>
            </a:r>
            <a:r>
              <a:rPr lang="en-US" sz="1600" b="1" dirty="0">
                <a:latin typeface="Trebuchet MS" panose="020B0603020202020204" pitchFamily="34" charset="0"/>
              </a:rPr>
              <a:t>Reports </a:t>
            </a:r>
            <a:r>
              <a:rPr lang="en-US" sz="1600" dirty="0">
                <a:latin typeface="Trebuchet MS" panose="020B0603020202020204" pitchFamily="34" charset="0"/>
              </a:rPr>
              <a:t>tab from the top navigation. </a:t>
            </a:r>
          </a:p>
          <a:p>
            <a:pPr marL="342900" indent="-342900">
              <a:buFont typeface="+mj-lt"/>
              <a:buAutoNum type="arabicPeriod"/>
            </a:pPr>
            <a:r>
              <a:rPr lang="en-US" sz="1600" dirty="0">
                <a:latin typeface="Trebuchet MS" panose="020B0603020202020204" pitchFamily="34" charset="0"/>
              </a:rPr>
              <a:t>Click </a:t>
            </a:r>
            <a:r>
              <a:rPr lang="en-US" sz="1600" b="1" dirty="0">
                <a:latin typeface="Trebuchet MS" panose="020B0603020202020204" pitchFamily="34" charset="0"/>
              </a:rPr>
              <a:t>Account Search </a:t>
            </a:r>
            <a:r>
              <a:rPr lang="en-US" sz="1600" dirty="0">
                <a:latin typeface="Trebuchet MS" panose="020B0603020202020204" pitchFamily="34" charset="0"/>
              </a:rPr>
              <a:t>from the left navigation under the </a:t>
            </a:r>
            <a:r>
              <a:rPr lang="en-US" sz="1600" b="1" dirty="0">
                <a:latin typeface="Trebuchet MS" panose="020B0603020202020204" pitchFamily="34" charset="0"/>
              </a:rPr>
              <a:t>Company Administration </a:t>
            </a:r>
            <a:r>
              <a:rPr lang="en-US" sz="1600" dirty="0">
                <a:latin typeface="Trebuchet MS" panose="020B0603020202020204" pitchFamily="34" charset="0"/>
              </a:rPr>
              <a:t>heading. The Account Search window appears. </a:t>
            </a:r>
          </a:p>
          <a:p>
            <a:pPr marL="342900" indent="-342900">
              <a:buFont typeface="+mj-lt"/>
              <a:buAutoNum type="arabicPeriod"/>
            </a:pPr>
            <a:r>
              <a:rPr lang="en-US" sz="1600" dirty="0">
                <a:latin typeface="Trebuchet MS" panose="020B0603020202020204" pitchFamily="34" charset="0"/>
              </a:rPr>
              <a:t>From the </a:t>
            </a:r>
            <a:r>
              <a:rPr lang="en-US" sz="1600" b="1" dirty="0">
                <a:latin typeface="Trebuchet MS" panose="020B0603020202020204" pitchFamily="34" charset="0"/>
              </a:rPr>
              <a:t>Account Status </a:t>
            </a:r>
            <a:r>
              <a:rPr lang="en-US" sz="1600" dirty="0">
                <a:latin typeface="Trebuchet MS" panose="020B0603020202020204" pitchFamily="34" charset="0"/>
              </a:rPr>
              <a:t>drop-down menu, select </a:t>
            </a:r>
            <a:r>
              <a:rPr lang="en-US" sz="1600" b="1" dirty="0">
                <a:latin typeface="Trebuchet MS" panose="020B0603020202020204" pitchFamily="34" charset="0"/>
              </a:rPr>
              <a:t>Active. </a:t>
            </a:r>
            <a:endParaRPr lang="en-US" sz="1600" dirty="0">
              <a:latin typeface="Trebuchet MS" panose="020B0603020202020204" pitchFamily="34" charset="0"/>
            </a:endParaRPr>
          </a:p>
          <a:p>
            <a:pPr marL="342900" indent="-342900">
              <a:buFont typeface="+mj-lt"/>
              <a:buAutoNum type="arabicPeriod"/>
            </a:pPr>
            <a:r>
              <a:rPr lang="en-US" sz="1600" dirty="0">
                <a:latin typeface="Trebuchet MS" panose="020B0603020202020204" pitchFamily="34" charset="0"/>
              </a:rPr>
              <a:t>Check the </a:t>
            </a:r>
            <a:r>
              <a:rPr lang="en-US" sz="1600" b="1" dirty="0">
                <a:latin typeface="Trebuchet MS" panose="020B0603020202020204" pitchFamily="34" charset="0"/>
              </a:rPr>
              <a:t>Account Listing </a:t>
            </a:r>
            <a:r>
              <a:rPr lang="en-US" sz="1600" dirty="0">
                <a:latin typeface="Trebuchet MS" panose="020B0603020202020204" pitchFamily="34" charset="0"/>
              </a:rPr>
              <a:t>box at the bottom of the window. </a:t>
            </a:r>
          </a:p>
          <a:p>
            <a:pPr marL="342900" indent="-342900">
              <a:buFont typeface="+mj-lt"/>
              <a:buAutoNum type="arabicPeriod"/>
            </a:pPr>
            <a:r>
              <a:rPr lang="en-US" sz="1600" dirty="0">
                <a:latin typeface="Trebuchet MS" panose="020B0603020202020204" pitchFamily="34" charset="0"/>
              </a:rPr>
              <a:t>In the </a:t>
            </a:r>
            <a:r>
              <a:rPr lang="en-US" sz="1600" b="1" dirty="0">
                <a:latin typeface="Trebuchet MS" panose="020B0603020202020204" pitchFamily="34" charset="0"/>
              </a:rPr>
              <a:t>Additional Fields </a:t>
            </a:r>
            <a:r>
              <a:rPr lang="en-US" sz="1600" dirty="0">
                <a:latin typeface="Trebuchet MS" panose="020B0603020202020204" pitchFamily="34" charset="0"/>
              </a:rPr>
              <a:t>drop-down menu, check the </a:t>
            </a:r>
            <a:r>
              <a:rPr lang="en-US" sz="1600" b="1" dirty="0">
                <a:latin typeface="Trebuchet MS" panose="020B0603020202020204" pitchFamily="34" charset="0"/>
              </a:rPr>
              <a:t>Expiration Date </a:t>
            </a:r>
            <a:r>
              <a:rPr lang="en-US" sz="1600" dirty="0">
                <a:latin typeface="Trebuchet MS" panose="020B0603020202020204" pitchFamily="34" charset="0"/>
              </a:rPr>
              <a:t>box. </a:t>
            </a:r>
          </a:p>
          <a:p>
            <a:pPr marL="342900" indent="-342900">
              <a:buFont typeface="+mj-lt"/>
              <a:buAutoNum type="arabicPeriod"/>
            </a:pPr>
            <a:r>
              <a:rPr lang="en-US" sz="1600" dirty="0">
                <a:latin typeface="Trebuchet MS" panose="020B0603020202020204" pitchFamily="34" charset="0"/>
              </a:rPr>
              <a:t>Click the </a:t>
            </a:r>
            <a:r>
              <a:rPr lang="en-US" sz="1600" b="1" dirty="0">
                <a:latin typeface="Trebuchet MS" panose="020B0603020202020204" pitchFamily="34" charset="0"/>
              </a:rPr>
              <a:t>Search </a:t>
            </a:r>
            <a:r>
              <a:rPr lang="en-US" sz="1600" dirty="0">
                <a:latin typeface="Trebuchet MS" panose="020B0603020202020204" pitchFamily="34" charset="0"/>
              </a:rPr>
              <a:t>button, the listing of open cards appears. </a:t>
            </a:r>
          </a:p>
          <a:p>
            <a:pPr marL="342900" indent="-342900">
              <a:buFont typeface="+mj-lt"/>
              <a:buAutoNum type="arabicPeriod"/>
            </a:pPr>
            <a:r>
              <a:rPr lang="en-US" sz="1600" dirty="0">
                <a:latin typeface="Trebuchet MS" panose="020B0603020202020204" pitchFamily="34" charset="0"/>
              </a:rPr>
              <a:t>Click the </a:t>
            </a:r>
            <a:r>
              <a:rPr lang="en-US" sz="1600" b="1" dirty="0">
                <a:latin typeface="Trebuchet MS" panose="020B0603020202020204" pitchFamily="34" charset="0"/>
              </a:rPr>
              <a:t>Expiration Date </a:t>
            </a:r>
            <a:r>
              <a:rPr lang="en-US" sz="1600" dirty="0">
                <a:latin typeface="Trebuchet MS" panose="020B0603020202020204" pitchFamily="34" charset="0"/>
              </a:rPr>
              <a:t>heading to sort the cards by expiration date. </a:t>
            </a:r>
          </a:p>
        </p:txBody>
      </p:sp>
    </p:spTree>
    <p:extLst>
      <p:ext uri="{BB962C8B-B14F-4D97-AF65-F5344CB8AC3E}">
        <p14:creationId xmlns:p14="http://schemas.microsoft.com/office/powerpoint/2010/main" val="5029972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447800"/>
            <a:ext cx="7772400" cy="990600"/>
          </a:xfrm>
        </p:spPr>
        <p:txBody>
          <a:bodyPr>
            <a:normAutofit/>
          </a:bodyPr>
          <a:lstStyle/>
          <a:p>
            <a:pPr eaLnBrk="1" hangingPunct="1"/>
            <a:r>
              <a:rPr lang="en-US" dirty="0"/>
              <a:t>What is E-Payables?</a:t>
            </a:r>
          </a:p>
        </p:txBody>
      </p:sp>
    </p:spTree>
    <p:extLst>
      <p:ext uri="{BB962C8B-B14F-4D97-AF65-F5344CB8AC3E}">
        <p14:creationId xmlns:p14="http://schemas.microsoft.com/office/powerpoint/2010/main" val="88940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Commercial Card Client Service</a:t>
            </a:r>
          </a:p>
        </p:txBody>
      </p:sp>
      <p:sp>
        <p:nvSpPr>
          <p:cNvPr id="4" name="Rectangle 3"/>
          <p:cNvSpPr/>
          <p:nvPr/>
        </p:nvSpPr>
        <p:spPr>
          <a:xfrm>
            <a:off x="669853" y="931545"/>
            <a:ext cx="7995682" cy="4524315"/>
          </a:xfrm>
          <a:prstGeom prst="rect">
            <a:avLst/>
          </a:prstGeom>
        </p:spPr>
        <p:txBody>
          <a:bodyPr wrap="square">
            <a:spAutoFit/>
          </a:bodyPr>
          <a:lstStyle/>
          <a:p>
            <a:pPr marL="285750" indent="-285750" eaLnBrk="0" hangingPunct="0">
              <a:buFont typeface="Wingdings" pitchFamily="2" charset="2"/>
              <a:buChar char="§"/>
              <a:defRPr/>
            </a:pPr>
            <a:r>
              <a:rPr lang="en-US" kern="0" dirty="0">
                <a:solidFill>
                  <a:srgbClr val="1B4E83"/>
                </a:solidFill>
                <a:latin typeface="Trebuchet MS" pitchFamily="34" charset="0"/>
              </a:rPr>
              <a:t>Responsible for the Commercial Card Specialist Team</a:t>
            </a:r>
          </a:p>
          <a:p>
            <a:pPr marL="285750" indent="-285750" eaLnBrk="0" hangingPunct="0">
              <a:buFont typeface="Wingdings" pitchFamily="2" charset="2"/>
              <a:buChar char="§"/>
              <a:defRPr/>
            </a:pPr>
            <a:endParaRPr lang="en-US" kern="0" dirty="0">
              <a:solidFill>
                <a:srgbClr val="1B4E83"/>
              </a:solidFill>
              <a:latin typeface="Trebuchet MS" pitchFamily="34" charset="0"/>
            </a:endParaRPr>
          </a:p>
          <a:p>
            <a:pPr marL="285750" indent="-285750" eaLnBrk="0" hangingPunct="0">
              <a:buFont typeface="Wingdings" pitchFamily="2" charset="2"/>
              <a:buChar char="§"/>
              <a:defRPr/>
            </a:pPr>
            <a:r>
              <a:rPr lang="en-US" kern="0" dirty="0">
                <a:solidFill>
                  <a:srgbClr val="1B4E83"/>
                </a:solidFill>
                <a:latin typeface="Trebuchet MS" pitchFamily="34" charset="0"/>
              </a:rPr>
              <a:t>We provide day to day support for our Program Administrators</a:t>
            </a:r>
          </a:p>
          <a:p>
            <a:pPr marL="285750" indent="-285750" eaLnBrk="0" hangingPunct="0">
              <a:buFont typeface="Wingdings" pitchFamily="2" charset="2"/>
              <a:buChar char="§"/>
              <a:defRPr/>
            </a:pPr>
            <a:endParaRPr lang="en-US" kern="0" dirty="0">
              <a:solidFill>
                <a:srgbClr val="1B4E83"/>
              </a:solidFill>
              <a:latin typeface="Trebuchet MS" pitchFamily="34" charset="0"/>
            </a:endParaRPr>
          </a:p>
          <a:p>
            <a:pPr marL="285750" indent="-285750" eaLnBrk="0" hangingPunct="0">
              <a:buFont typeface="Wingdings" pitchFamily="2" charset="2"/>
              <a:buChar char="§"/>
              <a:defRPr/>
            </a:pPr>
            <a:r>
              <a:rPr lang="en-US" b="1" u="sng" kern="0" dirty="0">
                <a:solidFill>
                  <a:srgbClr val="1B4E83"/>
                </a:solidFill>
                <a:latin typeface="Trebuchet MS" pitchFamily="34" charset="0"/>
              </a:rPr>
              <a:t>TMCardSupport@SunTrust.com</a:t>
            </a:r>
          </a:p>
          <a:p>
            <a:pPr marL="285750" indent="-285750" eaLnBrk="0" hangingPunct="0">
              <a:buFont typeface="Wingdings" pitchFamily="2" charset="2"/>
              <a:buChar char="§"/>
              <a:defRPr/>
            </a:pPr>
            <a:endParaRPr lang="en-US" kern="0" dirty="0">
              <a:solidFill>
                <a:srgbClr val="1B4E83"/>
              </a:solidFill>
              <a:latin typeface="Trebuchet MS" pitchFamily="34" charset="0"/>
            </a:endParaRPr>
          </a:p>
          <a:p>
            <a:pPr marL="285750" indent="-285750" eaLnBrk="0" hangingPunct="0">
              <a:buFont typeface="Wingdings" pitchFamily="2" charset="2"/>
              <a:buChar char="§"/>
              <a:defRPr/>
            </a:pPr>
            <a:r>
              <a:rPr lang="en-US" b="1" u="sng" kern="0" dirty="0">
                <a:solidFill>
                  <a:srgbClr val="1B4E83"/>
                </a:solidFill>
                <a:latin typeface="Trebuchet MS" pitchFamily="34" charset="0"/>
              </a:rPr>
              <a:t>866-829-6396</a:t>
            </a:r>
          </a:p>
          <a:p>
            <a:pPr marL="285750" indent="-285750" eaLnBrk="0" hangingPunct="0">
              <a:buFont typeface="Wingdings" pitchFamily="2" charset="2"/>
              <a:buChar char="§"/>
              <a:defRPr/>
            </a:pPr>
            <a:endParaRPr lang="en-US" kern="0" dirty="0">
              <a:solidFill>
                <a:srgbClr val="1B4E83"/>
              </a:solidFill>
              <a:latin typeface="Trebuchet MS" pitchFamily="34" charset="0"/>
            </a:endParaRPr>
          </a:p>
          <a:p>
            <a:pPr marL="285750" indent="-285750" eaLnBrk="0" hangingPunct="0">
              <a:buFont typeface="Wingdings" pitchFamily="2" charset="2"/>
              <a:buChar char="§"/>
              <a:defRPr/>
            </a:pPr>
            <a:r>
              <a:rPr lang="en-US" kern="0" dirty="0">
                <a:solidFill>
                  <a:srgbClr val="1B4E83"/>
                </a:solidFill>
                <a:latin typeface="Trebuchet MS" pitchFamily="34" charset="0"/>
              </a:rPr>
              <a:t>Monday – Friday: 8am – 6pm ET</a:t>
            </a:r>
          </a:p>
          <a:p>
            <a:pPr marL="285750" indent="-285750" eaLnBrk="0" hangingPunct="0">
              <a:buFont typeface="Wingdings" pitchFamily="2" charset="2"/>
              <a:buChar char="§"/>
              <a:defRPr/>
            </a:pPr>
            <a:endParaRPr lang="en-US" kern="0" dirty="0">
              <a:solidFill>
                <a:srgbClr val="1B4E83"/>
              </a:solidFill>
              <a:latin typeface="Trebuchet MS" pitchFamily="34" charset="0"/>
            </a:endParaRPr>
          </a:p>
          <a:p>
            <a:pPr marL="285750" indent="-285750" eaLnBrk="0" hangingPunct="0">
              <a:buFont typeface="Wingdings" pitchFamily="2" charset="2"/>
              <a:buChar char="§"/>
              <a:defRPr/>
            </a:pPr>
            <a:r>
              <a:rPr lang="en-US" kern="0" dirty="0">
                <a:solidFill>
                  <a:srgbClr val="1B4E83"/>
                </a:solidFill>
                <a:latin typeface="Trebuchet MS" pitchFamily="34" charset="0"/>
              </a:rPr>
              <a:t>Provide after hours support for PAs – Just leave a voicemail and state that you require an immediate callback</a:t>
            </a:r>
          </a:p>
          <a:p>
            <a:pPr marL="285750" indent="-285750" eaLnBrk="0" hangingPunct="0">
              <a:buFont typeface="Wingdings" pitchFamily="2" charset="2"/>
              <a:buChar char="§"/>
              <a:defRPr/>
            </a:pPr>
            <a:endParaRPr lang="en-US" kern="0" dirty="0">
              <a:solidFill>
                <a:srgbClr val="1B4E83"/>
              </a:solidFill>
              <a:latin typeface="Trebuchet MS" pitchFamily="34" charset="0"/>
            </a:endParaRPr>
          </a:p>
          <a:p>
            <a:pPr marL="285750" indent="-285750" eaLnBrk="0" hangingPunct="0">
              <a:buFont typeface="Wingdings" pitchFamily="2" charset="2"/>
              <a:buChar char="§"/>
              <a:defRPr/>
            </a:pPr>
            <a:r>
              <a:rPr lang="en-US" kern="0" dirty="0">
                <a:solidFill>
                  <a:srgbClr val="1B4E83"/>
                </a:solidFill>
                <a:latin typeface="Trebuchet MS" pitchFamily="34" charset="0"/>
              </a:rPr>
              <a:t>Cardholders may call the number on the back of their card 24 hours a day, 7 days a week (</a:t>
            </a:r>
            <a:r>
              <a:rPr lang="en-US" b="1" kern="0" dirty="0">
                <a:solidFill>
                  <a:srgbClr val="1B4E83"/>
                </a:solidFill>
                <a:latin typeface="Trebuchet MS" pitchFamily="34" charset="0"/>
              </a:rPr>
              <a:t>800-836-8562</a:t>
            </a:r>
            <a:r>
              <a:rPr lang="en-US" kern="0" dirty="0">
                <a:solidFill>
                  <a:srgbClr val="1B4E83"/>
                </a:solidFill>
                <a:latin typeface="Trebuchet MS" pitchFamily="34" charset="0"/>
              </a:rPr>
              <a:t>)</a:t>
            </a:r>
          </a:p>
          <a:p>
            <a:pPr marL="285750" indent="-285750" eaLnBrk="0" hangingPunct="0">
              <a:buFont typeface="Wingdings" pitchFamily="2" charset="2"/>
              <a:buChar char="§"/>
              <a:defRPr/>
            </a:pPr>
            <a:endParaRPr lang="en-US" kern="0" dirty="0">
              <a:solidFill>
                <a:srgbClr val="1B4E83"/>
              </a:solidFill>
              <a:latin typeface="Trebuchet MS"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0"/>
          </p:nvPr>
        </p:nvSpPr>
        <p:spPr/>
        <p:txBody>
          <a:bodyPr>
            <a:normAutofit/>
          </a:bodyPr>
          <a:lstStyle/>
          <a:p>
            <a:r>
              <a:rPr lang="en-US" dirty="0"/>
              <a:t>THANK YOU!</a:t>
            </a:r>
            <a:endParaRPr lang="en-US" sz="2400" dirty="0"/>
          </a:p>
        </p:txBody>
      </p:sp>
      <p:sp>
        <p:nvSpPr>
          <p:cNvPr id="34819" name="Rectangle 2"/>
          <p:cNvSpPr>
            <a:spLocks noChangeArrowheads="1"/>
          </p:cNvSpPr>
          <p:nvPr/>
        </p:nvSpPr>
        <p:spPr bwMode="auto">
          <a:xfrm>
            <a:off x="0" y="2332038"/>
            <a:ext cx="9144000" cy="46037"/>
          </a:xfrm>
          <a:prstGeom prst="rect">
            <a:avLst/>
          </a:prstGeom>
          <a:solidFill>
            <a:srgbClr val="00467F"/>
          </a:solidFill>
          <a:ln w="0" algn="ctr">
            <a:solidFill>
              <a:srgbClr val="00467F"/>
            </a:solidFill>
            <a:miter lim="800000"/>
            <a:headEnd/>
            <a:tailEnd/>
          </a:ln>
        </p:spPr>
        <p:txBody>
          <a:bodyPr/>
          <a:lstStyle/>
          <a:p>
            <a:pPr algn="ctr"/>
            <a:endParaRPr lang="en-US"/>
          </a:p>
        </p:txBody>
      </p:sp>
    </p:spTree>
  </p:cSld>
  <p:clrMapOvr>
    <a:masterClrMapping/>
  </p:clrMapOvr>
  <p:transition spd="slow">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Rectangle 4"/>
          <p:cNvSpPr>
            <a:spLocks noChangeArrowheads="1"/>
          </p:cNvSpPr>
          <p:nvPr/>
        </p:nvSpPr>
        <p:spPr bwMode="auto">
          <a:xfrm>
            <a:off x="1060450" y="2514600"/>
            <a:ext cx="7826375" cy="2886075"/>
          </a:xfrm>
          <a:prstGeom prst="rect">
            <a:avLst/>
          </a:prstGeom>
          <a:noFill/>
          <a:ln w="9525">
            <a:noFill/>
            <a:miter lim="800000"/>
            <a:headEnd/>
            <a:tailEnd/>
          </a:ln>
          <a:effectLst/>
        </p:spPr>
        <p:txBody>
          <a:bodyPr/>
          <a:lstStyle/>
          <a:p>
            <a:pPr algn="l">
              <a:spcBef>
                <a:spcPct val="10000"/>
              </a:spcBef>
              <a:spcAft>
                <a:spcPts val="800"/>
              </a:spcAft>
              <a:buClr>
                <a:srgbClr val="003366"/>
              </a:buClr>
              <a:buFont typeface="Arial" charset="0"/>
              <a:buNone/>
            </a:pPr>
            <a:r>
              <a:rPr lang="en-US" sz="1100" dirty="0">
                <a:solidFill>
                  <a:srgbClr val="00467F"/>
                </a:solidFill>
                <a:latin typeface="Trebuchet MS" pitchFamily="34" charset="0"/>
                <a:cs typeface="Arial" charset="0"/>
              </a:rPr>
              <a:t>View detailed statements for SunTrust Purchasing Card and Corporate Card programs.  Statement Manager also provides presentment of third party statements such as Cellular/Mobile providers and multinational commercial card partners – all from the same screen. </a:t>
            </a:r>
          </a:p>
          <a:p>
            <a:pPr algn="l">
              <a:spcBef>
                <a:spcPts val="0"/>
              </a:spcBef>
              <a:spcAft>
                <a:spcPts val="800"/>
              </a:spcAft>
              <a:buClr>
                <a:srgbClr val="003366"/>
              </a:buClr>
              <a:buFont typeface="Arial" charset="0"/>
              <a:buNone/>
            </a:pPr>
            <a:r>
              <a:rPr lang="en-US" sz="1100" dirty="0">
                <a:solidFill>
                  <a:srgbClr val="00467F"/>
                </a:solidFill>
                <a:latin typeface="Trebuchet MS" pitchFamily="34" charset="0"/>
                <a:cs typeface="Arial" charset="0"/>
              </a:rPr>
              <a:t>Manage outstanding transactions that require attention or actions, such as: GL coding, adding comments, transaction disputes, breaking out sales tax, checking against corporate policies, submitting for manager approval, and reviewing for approval status.</a:t>
            </a:r>
          </a:p>
          <a:p>
            <a:pPr algn="l">
              <a:spcBef>
                <a:spcPts val="0"/>
              </a:spcBef>
              <a:spcAft>
                <a:spcPts val="900"/>
              </a:spcAft>
              <a:buClr>
                <a:srgbClr val="003366"/>
              </a:buClr>
              <a:buFont typeface="Arial" charset="0"/>
              <a:buNone/>
            </a:pPr>
            <a:r>
              <a:rPr lang="en-US" sz="1100" dirty="0">
                <a:solidFill>
                  <a:srgbClr val="00467F"/>
                </a:solidFill>
                <a:latin typeface="Trebuchet MS" pitchFamily="34" charset="0"/>
                <a:cs typeface="Arial" charset="0"/>
              </a:rPr>
              <a:t>Perform end-to-end expense reporting and reimbursement for both card and out-of-pocket transactions. Reconcile against company spending policies, attach electronic receipts, claim mileage reimbursement and per diems, allocate to GLs, add comments to the transaction or manager approval, and streamline integration to your accounts payable system.</a:t>
            </a:r>
          </a:p>
          <a:p>
            <a:pPr algn="l">
              <a:spcBef>
                <a:spcPts val="200"/>
              </a:spcBef>
              <a:spcAft>
                <a:spcPct val="10000"/>
              </a:spcAft>
              <a:buClr>
                <a:srgbClr val="003366"/>
              </a:buClr>
              <a:buFont typeface="Arial" charset="0"/>
              <a:buNone/>
            </a:pPr>
            <a:r>
              <a:rPr lang="en-US" sz="1100" b="1" dirty="0">
                <a:solidFill>
                  <a:srgbClr val="00467F"/>
                </a:solidFill>
                <a:latin typeface="Trebuchet MS" pitchFamily="34" charset="0"/>
                <a:cs typeface="Arial" charset="0"/>
              </a:rPr>
              <a:t>Integrate Purchasing Card into your A/P process and migrate invoice payments from check to Purchasing Card.  Payables Manager increases visibility with invoice payments and helps reduce check fraud. </a:t>
            </a:r>
          </a:p>
          <a:p>
            <a:pPr algn="l">
              <a:spcBef>
                <a:spcPct val="10000"/>
              </a:spcBef>
              <a:spcAft>
                <a:spcPct val="10000"/>
              </a:spcAft>
              <a:buClr>
                <a:srgbClr val="003366"/>
              </a:buClr>
              <a:buFont typeface="Arial" charset="0"/>
              <a:buNone/>
            </a:pPr>
            <a:endParaRPr lang="en-US" sz="1100" dirty="0">
              <a:solidFill>
                <a:srgbClr val="00467F"/>
              </a:solidFill>
              <a:latin typeface="Trebuchet MS" pitchFamily="34" charset="0"/>
              <a:cs typeface="Arial" charset="0"/>
            </a:endParaRPr>
          </a:p>
          <a:p>
            <a:pPr algn="l">
              <a:spcBef>
                <a:spcPts val="500"/>
              </a:spcBef>
              <a:spcAft>
                <a:spcPct val="10000"/>
              </a:spcAft>
              <a:buClr>
                <a:srgbClr val="003366"/>
              </a:buClr>
              <a:buFont typeface="Arial" charset="0"/>
              <a:buNone/>
            </a:pPr>
            <a:r>
              <a:rPr lang="en-US" sz="1100" dirty="0">
                <a:solidFill>
                  <a:srgbClr val="00467F"/>
                </a:solidFill>
                <a:latin typeface="Trebuchet MS" pitchFamily="34" charset="0"/>
                <a:cs typeface="Arial" charset="0"/>
              </a:rPr>
              <a:t>Create pre-purchase forms to fit any buying need. With the customizable business rules, approved requests dynamically fund specific cards, allowing for immediate spend capability</a:t>
            </a:r>
          </a:p>
        </p:txBody>
      </p:sp>
      <p:sp>
        <p:nvSpPr>
          <p:cNvPr id="825354" name="Rectangle 10"/>
          <p:cNvSpPr>
            <a:spLocks noGrp="1" noChangeArrowheads="1"/>
          </p:cNvSpPr>
          <p:nvPr>
            <p:ph type="body" idx="1"/>
          </p:nvPr>
        </p:nvSpPr>
        <p:spPr bwMode="auto">
          <a:xfrm>
            <a:off x="4791074" y="989636"/>
            <a:ext cx="4062993" cy="1220164"/>
          </a:xfrm>
          <a:noFill/>
          <a:ln>
            <a:miter lim="800000"/>
            <a:headEnd/>
            <a:tailEnd/>
          </a:ln>
        </p:spPr>
        <p:txBody>
          <a:bodyPr vert="horz" wrap="square" lIns="0" tIns="0" rIns="0" bIns="0" numCol="1" anchor="t" anchorCtr="0" compatLnSpc="1">
            <a:prstTxWarp prst="textNoShape">
              <a:avLst/>
            </a:prstTxWarp>
          </a:bodyPr>
          <a:lstStyle/>
          <a:p>
            <a:pPr marL="0" indent="0">
              <a:lnSpc>
                <a:spcPct val="110000"/>
              </a:lnSpc>
              <a:buNone/>
              <a:tabLst>
                <a:tab pos="349250" algn="l"/>
              </a:tabLst>
            </a:pPr>
            <a:r>
              <a:rPr lang="en-US" sz="1800" b="1" dirty="0">
                <a:cs typeface="Arial" charset="0"/>
              </a:rPr>
              <a:t>ESP Provides Oversight and Control</a:t>
            </a:r>
            <a:endParaRPr lang="en-US" sz="1800" b="1" dirty="0"/>
          </a:p>
        </p:txBody>
      </p:sp>
      <p:pic>
        <p:nvPicPr>
          <p:cNvPr id="825357" name="Picture 13" descr="ESP_Platform Graphic_9-8-2009"/>
          <p:cNvPicPr>
            <a:picLocks noChangeAspect="1" noChangeArrowheads="1"/>
          </p:cNvPicPr>
          <p:nvPr/>
        </p:nvPicPr>
        <p:blipFill>
          <a:blip r:embed="rId3" cstate="print"/>
          <a:srcRect/>
          <a:stretch>
            <a:fillRect/>
          </a:stretch>
        </p:blipFill>
        <p:spPr bwMode="auto">
          <a:xfrm>
            <a:off x="333414" y="990600"/>
            <a:ext cx="4071267" cy="1357580"/>
          </a:xfrm>
          <a:prstGeom prst="rect">
            <a:avLst/>
          </a:prstGeom>
          <a:noFill/>
        </p:spPr>
      </p:pic>
      <p:pic>
        <p:nvPicPr>
          <p:cNvPr id="825358" name="Picture 14" descr="ESP_Statement Mgr Graphic_9-8-2009"/>
          <p:cNvPicPr>
            <a:picLocks noChangeAspect="1" noChangeArrowheads="1"/>
          </p:cNvPicPr>
          <p:nvPr/>
        </p:nvPicPr>
        <p:blipFill>
          <a:blip r:embed="rId4" cstate="print"/>
          <a:srcRect/>
          <a:stretch>
            <a:fillRect/>
          </a:stretch>
        </p:blipFill>
        <p:spPr bwMode="auto">
          <a:xfrm>
            <a:off x="342900" y="2590800"/>
            <a:ext cx="682625" cy="465729"/>
          </a:xfrm>
          <a:prstGeom prst="rect">
            <a:avLst/>
          </a:prstGeom>
          <a:noFill/>
        </p:spPr>
      </p:pic>
      <p:pic>
        <p:nvPicPr>
          <p:cNvPr id="825359" name="Picture 15" descr="ESP_Transaction Mgr Graphic_9-8-2009"/>
          <p:cNvPicPr>
            <a:picLocks noChangeAspect="1" noChangeArrowheads="1"/>
          </p:cNvPicPr>
          <p:nvPr/>
        </p:nvPicPr>
        <p:blipFill>
          <a:blip r:embed="rId5" cstate="print"/>
          <a:srcRect/>
          <a:stretch>
            <a:fillRect/>
          </a:stretch>
        </p:blipFill>
        <p:spPr bwMode="auto">
          <a:xfrm>
            <a:off x="331186" y="3200400"/>
            <a:ext cx="697514" cy="476588"/>
          </a:xfrm>
          <a:prstGeom prst="rect">
            <a:avLst/>
          </a:prstGeom>
          <a:noFill/>
        </p:spPr>
      </p:pic>
      <p:pic>
        <p:nvPicPr>
          <p:cNvPr id="825360" name="Picture 16" descr="ESP_Expense Mgr Graphic_9-8-2009"/>
          <p:cNvPicPr>
            <a:picLocks noChangeAspect="1" noChangeArrowheads="1"/>
          </p:cNvPicPr>
          <p:nvPr/>
        </p:nvPicPr>
        <p:blipFill>
          <a:blip r:embed="rId6" cstate="print"/>
          <a:srcRect/>
          <a:stretch>
            <a:fillRect/>
          </a:stretch>
        </p:blipFill>
        <p:spPr bwMode="auto">
          <a:xfrm>
            <a:off x="338138" y="3810000"/>
            <a:ext cx="694559" cy="474661"/>
          </a:xfrm>
          <a:prstGeom prst="rect">
            <a:avLst/>
          </a:prstGeom>
          <a:noFill/>
        </p:spPr>
      </p:pic>
      <p:pic>
        <p:nvPicPr>
          <p:cNvPr id="825361" name="Picture 17" descr="ESP_Payables Mgr Graphic_9-8-2009"/>
          <p:cNvPicPr>
            <a:picLocks noChangeAspect="1" noChangeArrowheads="1"/>
          </p:cNvPicPr>
          <p:nvPr/>
        </p:nvPicPr>
        <p:blipFill>
          <a:blip r:embed="rId7" cstate="print"/>
          <a:srcRect/>
          <a:stretch>
            <a:fillRect/>
          </a:stretch>
        </p:blipFill>
        <p:spPr bwMode="auto">
          <a:xfrm>
            <a:off x="331788" y="4419600"/>
            <a:ext cx="728031" cy="496887"/>
          </a:xfrm>
          <a:prstGeom prst="rect">
            <a:avLst/>
          </a:prstGeom>
          <a:noFill/>
        </p:spPr>
      </p:pic>
      <p:pic>
        <p:nvPicPr>
          <p:cNvPr id="825362" name="Picture 18" descr="ESP_Requisition Mgr Graphic_9-8-2009"/>
          <p:cNvPicPr>
            <a:picLocks noChangeAspect="1" noChangeArrowheads="1"/>
          </p:cNvPicPr>
          <p:nvPr/>
        </p:nvPicPr>
        <p:blipFill>
          <a:blip r:embed="rId8" cstate="print"/>
          <a:srcRect/>
          <a:stretch>
            <a:fillRect/>
          </a:stretch>
        </p:blipFill>
        <p:spPr bwMode="auto">
          <a:xfrm>
            <a:off x="319089" y="5029200"/>
            <a:ext cx="738186" cy="504378"/>
          </a:xfrm>
          <a:prstGeom prst="rect">
            <a:avLst/>
          </a:prstGeom>
          <a:noFill/>
        </p:spPr>
      </p:pic>
      <p:sp>
        <p:nvSpPr>
          <p:cNvPr id="11" name="Rectangle 5"/>
          <p:cNvSpPr>
            <a:spLocks noChangeArrowheads="1"/>
          </p:cNvSpPr>
          <p:nvPr/>
        </p:nvSpPr>
        <p:spPr bwMode="auto">
          <a:xfrm>
            <a:off x="165100" y="0"/>
            <a:ext cx="8826500" cy="690563"/>
          </a:xfrm>
          <a:prstGeom prst="rect">
            <a:avLst/>
          </a:prstGeom>
          <a:noFill/>
          <a:ln w="9525" algn="ctr">
            <a:noFill/>
            <a:miter lim="800000"/>
            <a:headEnd/>
            <a:tailEnd/>
          </a:ln>
          <a:effectLst/>
        </p:spPr>
        <p:txBody>
          <a:bodyPr lIns="0" tIns="41015" rIns="82030" bIns="41015" anchor="ctr"/>
          <a:lstStyle/>
          <a:p>
            <a:pPr algn="l">
              <a:spcBef>
                <a:spcPct val="0"/>
              </a:spcBef>
            </a:pPr>
            <a:r>
              <a:rPr lang="en-US" sz="2800" dirty="0">
                <a:solidFill>
                  <a:srgbClr val="F58025"/>
                </a:solidFill>
                <a:latin typeface="Trebuchet MS" pitchFamily="34" charset="0"/>
                <a:cs typeface="Arial" charset="0"/>
              </a:rPr>
              <a:t>Technology to Maximize Performance</a:t>
            </a:r>
          </a:p>
        </p:txBody>
      </p:sp>
      <p:sp>
        <p:nvSpPr>
          <p:cNvPr id="12" name="Rounded Rectangle 11"/>
          <p:cNvSpPr>
            <a:spLocks noChangeArrowheads="1"/>
          </p:cNvSpPr>
          <p:nvPr/>
        </p:nvSpPr>
        <p:spPr bwMode="auto">
          <a:xfrm>
            <a:off x="1219200" y="5638800"/>
            <a:ext cx="7467600" cy="533400"/>
          </a:xfrm>
          <a:prstGeom prst="roundRect">
            <a:avLst>
              <a:gd name="adj" fmla="val 16667"/>
            </a:avLst>
          </a:prstGeom>
          <a:gradFill rotWithShape="1">
            <a:gsLst>
              <a:gs pos="0">
                <a:srgbClr val="FFF1D8"/>
              </a:gs>
              <a:gs pos="64999">
                <a:srgbClr val="FFDEA1"/>
              </a:gs>
              <a:gs pos="100000">
                <a:srgbClr val="FFD379"/>
              </a:gs>
            </a:gsLst>
            <a:lin ang="5400000" scaled="1"/>
          </a:gradFill>
          <a:ln w="9525">
            <a:solidFill>
              <a:srgbClr val="FFA80B"/>
            </a:solidFill>
            <a:round/>
            <a:headEnd/>
            <a:tailEnd/>
          </a:ln>
          <a:effectLst>
            <a:outerShdw dist="20000" dir="5400000" rotWithShape="0">
              <a:srgbClr val="808080">
                <a:alpha val="37999"/>
              </a:srgbClr>
            </a:outerShdw>
          </a:effectLst>
        </p:spPr>
        <p:txBody>
          <a:bodyPr lIns="0" tIns="0" rIns="0" bIns="0" anchor="ctr"/>
          <a:lstStyle/>
          <a:p>
            <a:pPr algn="ctr">
              <a:spcBef>
                <a:spcPct val="50000"/>
              </a:spcBef>
              <a:buFontTx/>
              <a:buNone/>
            </a:pPr>
            <a:r>
              <a:rPr lang="en-US" sz="2000" dirty="0">
                <a:solidFill>
                  <a:srgbClr val="00467F"/>
                </a:solidFill>
                <a:latin typeface="Trebuchet MS" pitchFamily="34" charset="0"/>
              </a:rPr>
              <a:t>Single technology platform with modular architecture </a:t>
            </a:r>
          </a:p>
        </p:txBody>
      </p:sp>
      <p:sp>
        <p:nvSpPr>
          <p:cNvPr id="3" name="Rectangle 2"/>
          <p:cNvSpPr/>
          <p:nvPr/>
        </p:nvSpPr>
        <p:spPr>
          <a:xfrm>
            <a:off x="342900" y="4338917"/>
            <a:ext cx="8267700" cy="577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096000" y="6324600"/>
            <a:ext cx="23401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02749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30187"/>
            <a:ext cx="8272129" cy="604874"/>
          </a:xfrm>
        </p:spPr>
        <p:txBody>
          <a:bodyPr>
            <a:normAutofit/>
          </a:bodyPr>
          <a:lstStyle/>
          <a:p>
            <a:r>
              <a:rPr lang="en-US" dirty="0"/>
              <a:t>Supplier Analytics </a:t>
            </a:r>
          </a:p>
        </p:txBody>
      </p:sp>
      <p:sp>
        <p:nvSpPr>
          <p:cNvPr id="3" name="Content Placeholder 2"/>
          <p:cNvSpPr>
            <a:spLocks noGrp="1"/>
          </p:cNvSpPr>
          <p:nvPr>
            <p:ph idx="1"/>
          </p:nvPr>
        </p:nvSpPr>
        <p:spPr>
          <a:xfrm>
            <a:off x="457200" y="838200"/>
            <a:ext cx="8046126" cy="5344886"/>
          </a:xfrm>
        </p:spPr>
        <p:txBody>
          <a:bodyPr>
            <a:normAutofit/>
          </a:bodyPr>
          <a:lstStyle/>
          <a:p>
            <a:pPr lvl="0">
              <a:buNone/>
            </a:pPr>
            <a:r>
              <a:rPr lang="en-US" b="1" dirty="0">
                <a:latin typeface="+mj-lt"/>
              </a:rPr>
              <a:t>Supplier Vendor Match Analysis</a:t>
            </a:r>
          </a:p>
          <a:p>
            <a:pPr lvl="1">
              <a:buFont typeface="Wingdings" pitchFamily="2" charset="2"/>
              <a:buChar char="§"/>
            </a:pPr>
            <a:r>
              <a:rPr lang="en-US" dirty="0">
                <a:latin typeface="+mn-lt"/>
              </a:rPr>
              <a:t>Conduct a thorough analysis and segmentation of all suppliers from AP file.</a:t>
            </a:r>
          </a:p>
          <a:p>
            <a:pPr lvl="1">
              <a:buFont typeface="Wingdings" pitchFamily="2" charset="2"/>
              <a:buChar char="§"/>
            </a:pPr>
            <a:r>
              <a:rPr lang="en-US" dirty="0">
                <a:latin typeface="+mn-lt"/>
              </a:rPr>
              <a:t>Recommend &amp; Prioritize Targets based on analysis</a:t>
            </a:r>
          </a:p>
          <a:p>
            <a:pPr lvl="2">
              <a:buFont typeface="Arial" pitchFamily="34" charset="0"/>
              <a:buChar char="•"/>
            </a:pPr>
            <a:r>
              <a:rPr lang="en-US" sz="1600" dirty="0">
                <a:latin typeface="+mn-lt"/>
              </a:rPr>
              <a:t>STI Match</a:t>
            </a:r>
          </a:p>
          <a:p>
            <a:pPr lvl="2">
              <a:buFont typeface="Arial" pitchFamily="34" charset="0"/>
              <a:buChar char="•"/>
            </a:pPr>
            <a:r>
              <a:rPr lang="en-US" sz="1600" dirty="0">
                <a:latin typeface="+mn-lt"/>
              </a:rPr>
              <a:t>Visa Match</a:t>
            </a:r>
          </a:p>
          <a:p>
            <a:pPr lvl="2">
              <a:buFont typeface="Arial" pitchFamily="34" charset="0"/>
              <a:buChar char="•"/>
            </a:pPr>
            <a:r>
              <a:rPr lang="en-US" sz="1600" dirty="0">
                <a:latin typeface="+mn-lt"/>
              </a:rPr>
              <a:t>Non Acceptors</a:t>
            </a:r>
          </a:p>
          <a:p>
            <a:pPr lvl="2">
              <a:buFont typeface="Arial" pitchFamily="34" charset="0"/>
              <a:buChar char="•"/>
            </a:pPr>
            <a:r>
              <a:rPr lang="en-US" sz="1600" dirty="0">
                <a:latin typeface="+mn-lt"/>
              </a:rPr>
              <a:t>Unlikely</a:t>
            </a:r>
          </a:p>
          <a:p>
            <a:pPr lvl="1">
              <a:buFont typeface="Wingdings" pitchFamily="2" charset="2"/>
              <a:buChar char="§"/>
            </a:pPr>
            <a:r>
              <a:rPr lang="en-US" dirty="0">
                <a:latin typeface="+mn-lt"/>
              </a:rPr>
              <a:t>Extension of your AP / Procurement Department</a:t>
            </a:r>
          </a:p>
          <a:p>
            <a:pPr lvl="1">
              <a:lnSpc>
                <a:spcPct val="150000"/>
              </a:lnSpc>
              <a:buFont typeface="Wingdings" pitchFamily="2" charset="2"/>
              <a:buChar char="§"/>
            </a:pPr>
            <a:r>
              <a:rPr lang="en-US" dirty="0">
                <a:latin typeface="+mn-lt"/>
              </a:rPr>
              <a:t>Implement Best Practice Approach</a:t>
            </a:r>
          </a:p>
          <a:p>
            <a:pPr lvl="1">
              <a:lnSpc>
                <a:spcPct val="150000"/>
              </a:lnSpc>
              <a:buFont typeface="Wingdings" pitchFamily="2" charset="2"/>
              <a:buChar char="§"/>
            </a:pPr>
            <a:r>
              <a:rPr lang="en-US" dirty="0">
                <a:latin typeface="+mn-lt"/>
              </a:rPr>
              <a:t>Manage and track supplier recruiting campaign</a:t>
            </a:r>
            <a:r>
              <a:rPr lang="en-US" sz="1200" dirty="0">
                <a:solidFill>
                  <a:schemeClr val="accent4"/>
                </a:solidFill>
                <a:ea typeface="Times New Roman" pitchFamily="18" charset="0"/>
                <a:cs typeface="Arial" pitchFamily="34" charset="0"/>
              </a:rPr>
              <a:t>	</a:t>
            </a:r>
          </a:p>
          <a:p>
            <a:pPr>
              <a:buNone/>
            </a:pPr>
            <a:endParaRPr lang="en-US" sz="1400" dirty="0">
              <a:solidFill>
                <a:schemeClr val="accent4"/>
              </a:solidFill>
              <a:ea typeface="Times New Roman" pitchFamily="18" charset="0"/>
              <a:cs typeface="Arial" pitchFamily="34" charset="0"/>
            </a:endParaRPr>
          </a:p>
          <a:p>
            <a:pPr>
              <a:buNone/>
            </a:pPr>
            <a:endParaRPr lang="en-US" sz="1600" dirty="0">
              <a:solidFill>
                <a:srgbClr val="000000"/>
              </a:solidFill>
              <a:latin typeface="Arial" pitchFamily="34" charset="0"/>
              <a:ea typeface="Times New Roman" pitchFamily="18" charset="0"/>
              <a:cs typeface="Arial" pitchFamily="34" charset="0"/>
            </a:endParaRPr>
          </a:p>
          <a:p>
            <a:pPr lvl="0">
              <a:buNone/>
            </a:pPr>
            <a:endParaRPr lang="en-US" sz="1400" dirty="0">
              <a:solidFill>
                <a:srgbClr val="000000"/>
              </a:solidFill>
              <a:latin typeface="Arial" pitchFamily="34" charset="0"/>
              <a:ea typeface="Times New Roman" pitchFamily="18" charset="0"/>
              <a:cs typeface="Arial" pitchFamily="34" charset="0"/>
            </a:endParaRPr>
          </a:p>
          <a:p>
            <a:pPr lvl="1"/>
            <a:endParaRPr lang="en-US" sz="1400" dirty="0">
              <a:solidFill>
                <a:srgbClr val="000000"/>
              </a:solidFill>
              <a:latin typeface="Arial" pitchFamily="34" charset="0"/>
              <a:ea typeface="Times New Roman" pitchFamily="18" charset="0"/>
              <a:cs typeface="Arial" pitchFamily="34" charset="0"/>
            </a:endParaRPr>
          </a:p>
          <a:p>
            <a:pPr lvl="1"/>
            <a:endParaRPr lang="en-US" sz="1400" dirty="0">
              <a:solidFill>
                <a:srgbClr val="000000"/>
              </a:solidFill>
              <a:latin typeface="Arial" pitchFamily="34" charset="0"/>
              <a:ea typeface="Times New Roman" pitchFamily="18" charset="0"/>
              <a:cs typeface="Arial" pitchFamily="34" charset="0"/>
            </a:endParaRPr>
          </a:p>
          <a:p>
            <a:pPr lvl="1"/>
            <a:endParaRPr lang="en-US" sz="1200" dirty="0">
              <a:solidFill>
                <a:srgbClr val="000000"/>
              </a:solidFill>
              <a:latin typeface="Arial" pitchFamily="34" charset="0"/>
              <a:ea typeface="Times New Roman" pitchFamily="18" charset="0"/>
              <a:cs typeface="Arial" pitchFamily="34" charset="0"/>
            </a:endParaRPr>
          </a:p>
          <a:p>
            <a:pPr lvl="1"/>
            <a:endParaRPr lang="en-US" sz="1200" dirty="0">
              <a:solidFill>
                <a:srgbClr val="000000"/>
              </a:solidFill>
              <a:latin typeface="Arial" pitchFamily="34" charset="0"/>
              <a:ea typeface="Times New Roman" pitchFamily="18" charset="0"/>
              <a:cs typeface="Arial" pitchFamily="34" charset="0"/>
            </a:endParaRPr>
          </a:p>
          <a:p>
            <a:pPr lvl="1"/>
            <a:endParaRPr lang="en-US" sz="1200" dirty="0">
              <a:solidFill>
                <a:srgbClr val="000000"/>
              </a:solidFill>
              <a:latin typeface="Arial" pitchFamily="34" charset="0"/>
              <a:ea typeface="Times New Roman" pitchFamily="18" charset="0"/>
              <a:cs typeface="Arial" pitchFamily="34" charset="0"/>
            </a:endParaRPr>
          </a:p>
          <a:p>
            <a:pPr lvl="1">
              <a:buNone/>
            </a:pPr>
            <a:endParaRPr lang="en-US" sz="1200" dirty="0">
              <a:solidFill>
                <a:srgbClr val="000000"/>
              </a:solidFill>
              <a:latin typeface="Arial" pitchFamily="34" charset="0"/>
              <a:ea typeface="Times New Roman" pitchFamily="18" charset="0"/>
              <a:cs typeface="Arial" pitchFamily="34" charset="0"/>
            </a:endParaRPr>
          </a:p>
          <a:p>
            <a:pPr lvl="1">
              <a:buNone/>
            </a:pPr>
            <a:endParaRPr lang="en-US" sz="1200" b="1" dirty="0">
              <a:solidFill>
                <a:srgbClr val="000000"/>
              </a:solidFill>
              <a:latin typeface="Arial" pitchFamily="34" charset="0"/>
              <a:ea typeface="Times New Roman" pitchFamily="18" charset="0"/>
              <a:cs typeface="Arial" pitchFamily="34" charset="0"/>
            </a:endParaRPr>
          </a:p>
          <a:p>
            <a:pPr lvl="1">
              <a:buNone/>
            </a:pPr>
            <a:endParaRPr lang="en-US" sz="1400" dirty="0">
              <a:solidFill>
                <a:srgbClr val="000000"/>
              </a:solidFill>
            </a:endParaRPr>
          </a:p>
        </p:txBody>
      </p:sp>
    </p:spTree>
    <p:extLst>
      <p:ext uri="{BB962C8B-B14F-4D97-AF65-F5344CB8AC3E}">
        <p14:creationId xmlns:p14="http://schemas.microsoft.com/office/powerpoint/2010/main" val="17467104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Vendor Match </a:t>
            </a:r>
          </a:p>
        </p:txBody>
      </p:sp>
      <p:pic>
        <p:nvPicPr>
          <p:cNvPr id="1026" name="Picture 2"/>
          <p:cNvPicPr>
            <a:picLocks noChangeAspect="1" noChangeArrowheads="1"/>
          </p:cNvPicPr>
          <p:nvPr/>
        </p:nvPicPr>
        <p:blipFill>
          <a:blip r:embed="rId2" cstate="print"/>
          <a:srcRect/>
          <a:stretch>
            <a:fillRect/>
          </a:stretch>
        </p:blipFill>
        <p:spPr bwMode="auto">
          <a:xfrm>
            <a:off x="134562" y="836041"/>
            <a:ext cx="8686800" cy="5365093"/>
          </a:xfrm>
          <a:prstGeom prst="rect">
            <a:avLst/>
          </a:prstGeom>
          <a:noFill/>
          <a:ln w="9525">
            <a:noFill/>
            <a:miter lim="800000"/>
            <a:headEnd/>
            <a:tailEnd/>
          </a:ln>
        </p:spPr>
      </p:pic>
      <p:sp>
        <p:nvSpPr>
          <p:cNvPr id="4" name="Rectangle 3"/>
          <p:cNvSpPr/>
          <p:nvPr/>
        </p:nvSpPr>
        <p:spPr>
          <a:xfrm>
            <a:off x="6019800" y="6324600"/>
            <a:ext cx="381000" cy="3048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237994" y="6260068"/>
            <a:ext cx="263214" cy="261610"/>
          </a:xfrm>
          <a:prstGeom prst="rect">
            <a:avLst/>
          </a:prstGeom>
        </p:spPr>
        <p:txBody>
          <a:bodyPr wrap="none">
            <a:spAutoFit/>
          </a:bodyPr>
          <a:lstStyle/>
          <a:p>
            <a:r>
              <a:rPr lang="en-US" sz="1100" dirty="0">
                <a:solidFill>
                  <a:srgbClr val="000000"/>
                </a:solidFill>
              </a:rPr>
              <a:t>5</a:t>
            </a:r>
          </a:p>
        </p:txBody>
      </p:sp>
      <p:sp>
        <p:nvSpPr>
          <p:cNvPr id="6" name="Rectangle 5"/>
          <p:cNvSpPr/>
          <p:nvPr/>
        </p:nvSpPr>
        <p:spPr>
          <a:xfrm>
            <a:off x="4243944" y="6248690"/>
            <a:ext cx="23401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5401" y="2405005"/>
            <a:ext cx="6248400" cy="1569660"/>
          </a:xfrm>
          <a:prstGeom prst="rect">
            <a:avLst/>
          </a:prstGeom>
          <a:noFill/>
        </p:spPr>
        <p:txBody>
          <a:bodyPr wrap="square" rtlCol="0">
            <a:spAutoFit/>
          </a:bodyPr>
          <a:lstStyle/>
          <a:p>
            <a:r>
              <a:rPr lang="en-US" sz="9600" dirty="0">
                <a:solidFill>
                  <a:srgbClr val="FF0000"/>
                </a:solidFill>
              </a:rPr>
              <a:t>SAMPLE</a:t>
            </a:r>
          </a:p>
        </p:txBody>
      </p:sp>
      <p:sp>
        <p:nvSpPr>
          <p:cNvPr id="7" name="Rectangle 6"/>
          <p:cNvSpPr/>
          <p:nvPr/>
        </p:nvSpPr>
        <p:spPr>
          <a:xfrm>
            <a:off x="1752600" y="2133600"/>
            <a:ext cx="1600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170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7078" y="30187"/>
            <a:ext cx="8094921" cy="609600"/>
          </a:xfrm>
        </p:spPr>
        <p:txBody>
          <a:bodyPr>
            <a:normAutofit/>
          </a:bodyPr>
          <a:lstStyle/>
          <a:p>
            <a:pPr eaLnBrk="1" hangingPunct="1"/>
            <a:r>
              <a:rPr lang="en-US" dirty="0"/>
              <a:t>Supplier Enablement Consultant Overview</a:t>
            </a:r>
          </a:p>
        </p:txBody>
      </p:sp>
      <p:sp>
        <p:nvSpPr>
          <p:cNvPr id="11267" name="Content Placeholder 1"/>
          <p:cNvSpPr>
            <a:spLocks noGrp="1"/>
          </p:cNvSpPr>
          <p:nvPr>
            <p:ph idx="1"/>
          </p:nvPr>
        </p:nvSpPr>
        <p:spPr>
          <a:xfrm>
            <a:off x="251474" y="838200"/>
            <a:ext cx="8663925" cy="5067901"/>
          </a:xfrm>
        </p:spPr>
        <p:txBody>
          <a:bodyPr/>
          <a:lstStyle/>
          <a:p>
            <a:pPr lvl="1">
              <a:buFont typeface="Wingdings" pitchFamily="2" charset="2"/>
              <a:buChar char="Ø"/>
              <a:defRPr/>
            </a:pPr>
            <a:endParaRPr lang="en-US" sz="1600" b="1" dirty="0">
              <a:solidFill>
                <a:srgbClr val="000000"/>
              </a:solidFill>
            </a:endParaRPr>
          </a:p>
          <a:p>
            <a:pPr eaLnBrk="1" hangingPunct="1">
              <a:spcBef>
                <a:spcPct val="0"/>
              </a:spcBef>
            </a:pPr>
            <a:endParaRPr lang="en-US" b="1" dirty="0">
              <a:solidFill>
                <a:schemeClr val="accent4"/>
              </a:solidFill>
              <a:latin typeface="Arial" charset="0"/>
            </a:endParaRPr>
          </a:p>
        </p:txBody>
      </p:sp>
      <p:sp>
        <p:nvSpPr>
          <p:cNvPr id="7" name="Rounded Rectangle 6"/>
          <p:cNvSpPr/>
          <p:nvPr/>
        </p:nvSpPr>
        <p:spPr>
          <a:xfrm>
            <a:off x="217714" y="798287"/>
            <a:ext cx="2728685" cy="10450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Dedicated Liaison between Client and Supplier</a:t>
            </a:r>
          </a:p>
        </p:txBody>
      </p:sp>
      <p:sp>
        <p:nvSpPr>
          <p:cNvPr id="9" name="Rounded Rectangle 8"/>
          <p:cNvSpPr/>
          <p:nvPr/>
        </p:nvSpPr>
        <p:spPr>
          <a:xfrm>
            <a:off x="3298265" y="798287"/>
            <a:ext cx="2728685" cy="10450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Management of Supplier Enrollment Teams</a:t>
            </a:r>
          </a:p>
        </p:txBody>
      </p:sp>
      <p:sp>
        <p:nvSpPr>
          <p:cNvPr id="10" name="Rounded Rectangle 9"/>
          <p:cNvSpPr/>
          <p:nvPr/>
        </p:nvSpPr>
        <p:spPr>
          <a:xfrm>
            <a:off x="6330018" y="798287"/>
            <a:ext cx="2585070" cy="10450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Development &amp; Administration</a:t>
            </a:r>
          </a:p>
        </p:txBody>
      </p:sp>
      <p:sp>
        <p:nvSpPr>
          <p:cNvPr id="12" name="Rectangle 11"/>
          <p:cNvSpPr/>
          <p:nvPr/>
        </p:nvSpPr>
        <p:spPr>
          <a:xfrm>
            <a:off x="723014" y="1862470"/>
            <a:ext cx="7814930" cy="5647700"/>
          </a:xfrm>
          <a:prstGeom prst="rect">
            <a:avLst/>
          </a:prstGeom>
        </p:spPr>
        <p:txBody>
          <a:bodyPr wrap="square">
            <a:spAutoFit/>
          </a:bodyPr>
          <a:lstStyle/>
          <a:p>
            <a:r>
              <a:rPr lang="en-US" sz="2000" b="1" dirty="0">
                <a:solidFill>
                  <a:schemeClr val="accent4"/>
                </a:solidFill>
              </a:rPr>
              <a:t>Dedicated Liaison between Client and Supplier</a:t>
            </a:r>
          </a:p>
          <a:p>
            <a:pPr lvl="1">
              <a:lnSpc>
                <a:spcPct val="150000"/>
              </a:lnSpc>
              <a:buFont typeface="Wingdings" pitchFamily="2" charset="2"/>
              <a:buChar char="§"/>
            </a:pPr>
            <a:r>
              <a:rPr lang="en-US" dirty="0">
                <a:solidFill>
                  <a:schemeClr val="accent4"/>
                </a:solidFill>
                <a:latin typeface="+mn-lt"/>
              </a:rPr>
              <a:t>    Vendor Match Analytics  </a:t>
            </a:r>
          </a:p>
          <a:p>
            <a:pPr lvl="1">
              <a:lnSpc>
                <a:spcPct val="150000"/>
              </a:lnSpc>
              <a:buFont typeface="Wingdings" pitchFamily="2" charset="2"/>
              <a:buChar char="§"/>
            </a:pPr>
            <a:r>
              <a:rPr lang="en-US" dirty="0">
                <a:solidFill>
                  <a:schemeClr val="accent4"/>
                </a:solidFill>
                <a:latin typeface="+mn-lt"/>
              </a:rPr>
              <a:t>    Supplier Enrollment &amp; Campaign Management </a:t>
            </a:r>
          </a:p>
          <a:p>
            <a:pPr marL="1257300" lvl="2" indent="-342900">
              <a:buFont typeface="Arial" pitchFamily="34" charset="0"/>
              <a:buChar char="•"/>
            </a:pPr>
            <a:r>
              <a:rPr lang="en-US" sz="1600" dirty="0">
                <a:solidFill>
                  <a:schemeClr val="accent4"/>
                </a:solidFill>
                <a:latin typeface="+mn-lt"/>
              </a:rPr>
              <a:t>Supplier target &gt;$1MM</a:t>
            </a:r>
          </a:p>
          <a:p>
            <a:pPr marL="1257300" lvl="2" indent="-342900">
              <a:buFont typeface="Arial" pitchFamily="34" charset="0"/>
              <a:buChar char="•"/>
            </a:pPr>
            <a:r>
              <a:rPr lang="en-US" sz="1600" dirty="0">
                <a:solidFill>
                  <a:schemeClr val="accent4"/>
                </a:solidFill>
                <a:latin typeface="+mn-lt"/>
              </a:rPr>
              <a:t>Weekly updates</a:t>
            </a:r>
          </a:p>
          <a:p>
            <a:r>
              <a:rPr lang="en-US" sz="2000" b="1" dirty="0">
                <a:solidFill>
                  <a:schemeClr val="accent4"/>
                </a:solidFill>
              </a:rPr>
              <a:t>Management of Supplier Enrollment Team</a:t>
            </a:r>
          </a:p>
          <a:p>
            <a:pPr marL="800100" lvl="2" indent="-342900">
              <a:lnSpc>
                <a:spcPct val="150000"/>
              </a:lnSpc>
              <a:buFont typeface="Wingdings" pitchFamily="2" charset="2"/>
              <a:buChar char="§"/>
            </a:pPr>
            <a:r>
              <a:rPr lang="en-US" dirty="0">
                <a:solidFill>
                  <a:schemeClr val="accent4"/>
                </a:solidFill>
              </a:rPr>
              <a:t>Targets Suppliers &lt; $1MM</a:t>
            </a:r>
          </a:p>
          <a:p>
            <a:pPr marL="800100" lvl="2" indent="-342900">
              <a:lnSpc>
                <a:spcPct val="150000"/>
              </a:lnSpc>
              <a:buFont typeface="Wingdings" pitchFamily="2" charset="2"/>
              <a:buChar char="§"/>
            </a:pPr>
            <a:r>
              <a:rPr lang="en-US" dirty="0">
                <a:solidFill>
                  <a:schemeClr val="accent4"/>
                </a:solidFill>
              </a:rPr>
              <a:t>Enrollment Documentation (Scripts, Letters, etc.)</a:t>
            </a:r>
          </a:p>
          <a:p>
            <a:pPr marL="800100" lvl="2" indent="-342900">
              <a:lnSpc>
                <a:spcPct val="150000"/>
              </a:lnSpc>
              <a:buFont typeface="Wingdings" pitchFamily="2" charset="2"/>
              <a:buChar char="§"/>
            </a:pPr>
            <a:r>
              <a:rPr lang="en-US" dirty="0">
                <a:solidFill>
                  <a:schemeClr val="accent4"/>
                </a:solidFill>
              </a:rPr>
              <a:t>Internal Communication</a:t>
            </a:r>
          </a:p>
          <a:p>
            <a:r>
              <a:rPr lang="en-US" sz="2000" b="1" dirty="0">
                <a:solidFill>
                  <a:schemeClr val="accent4"/>
                </a:solidFill>
              </a:rPr>
              <a:t>Business Development Support</a:t>
            </a:r>
          </a:p>
          <a:p>
            <a:pPr marL="800100" lvl="1" indent="-342900">
              <a:lnSpc>
                <a:spcPct val="150000"/>
              </a:lnSpc>
              <a:buFont typeface="Wingdings" pitchFamily="2" charset="2"/>
              <a:buChar char="§"/>
            </a:pPr>
            <a:r>
              <a:rPr lang="en-US" dirty="0">
                <a:solidFill>
                  <a:schemeClr val="accent4"/>
                </a:solidFill>
              </a:rPr>
              <a:t>Enrollment Optimization</a:t>
            </a:r>
          </a:p>
          <a:p>
            <a:pPr marL="800100" lvl="1" indent="-342900">
              <a:lnSpc>
                <a:spcPct val="150000"/>
              </a:lnSpc>
              <a:buFont typeface="Wingdings" pitchFamily="2" charset="2"/>
              <a:buChar char="§"/>
            </a:pPr>
            <a:r>
              <a:rPr lang="en-US" dirty="0">
                <a:solidFill>
                  <a:schemeClr val="accent4"/>
                </a:solidFill>
              </a:rPr>
              <a:t>Enrollment Realization</a:t>
            </a:r>
            <a:endParaRPr lang="en-US" b="1" dirty="0">
              <a:solidFill>
                <a:schemeClr val="accent4"/>
              </a:solidFill>
            </a:endParaRPr>
          </a:p>
          <a:p>
            <a:pPr marL="800100" lvl="1" indent="-342900">
              <a:buFont typeface="Wingdings" pitchFamily="2" charset="2"/>
              <a:buChar char="§"/>
            </a:pPr>
            <a:endParaRPr lang="en-US" sz="2000" dirty="0">
              <a:solidFill>
                <a:schemeClr val="accent4"/>
              </a:solidFill>
              <a:latin typeface="+mn-lt"/>
            </a:endParaRPr>
          </a:p>
          <a:p>
            <a:pPr lvl="1"/>
            <a:endParaRPr lang="en-US" sz="2000" dirty="0">
              <a:solidFill>
                <a:schemeClr val="accent4"/>
              </a:solidFill>
              <a:latin typeface="+mn-lt"/>
            </a:endParaRPr>
          </a:p>
          <a:p>
            <a:pPr lvl="1"/>
            <a:endParaRPr lang="en-US" sz="2000" dirty="0">
              <a:solidFill>
                <a:schemeClr val="accent4"/>
              </a:solidFill>
              <a:latin typeface="+mn-lt"/>
            </a:endParaRPr>
          </a:p>
          <a:p>
            <a:pPr lvl="1"/>
            <a:endParaRPr lang="en-US" sz="2000" dirty="0">
              <a:solidFill>
                <a:schemeClr val="accent4"/>
              </a:solidFill>
              <a:latin typeface="+mn-lt"/>
            </a:endParaRPr>
          </a:p>
        </p:txBody>
      </p:sp>
    </p:spTree>
    <p:extLst>
      <p:ext uri="{BB962C8B-B14F-4D97-AF65-F5344CB8AC3E}">
        <p14:creationId xmlns:p14="http://schemas.microsoft.com/office/powerpoint/2010/main" val="16228291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6" y="0"/>
            <a:ext cx="8325293" cy="685800"/>
          </a:xfrm>
        </p:spPr>
        <p:txBody>
          <a:bodyPr>
            <a:normAutofit/>
          </a:bodyPr>
          <a:lstStyle/>
          <a:p>
            <a:r>
              <a:rPr lang="en-US" dirty="0"/>
              <a:t>Enrollment Campaign Management</a:t>
            </a:r>
          </a:p>
        </p:txBody>
      </p:sp>
      <p:sp>
        <p:nvSpPr>
          <p:cNvPr id="3" name="Content Placeholder 2"/>
          <p:cNvSpPr>
            <a:spLocks noGrp="1"/>
          </p:cNvSpPr>
          <p:nvPr>
            <p:ph idx="1"/>
          </p:nvPr>
        </p:nvSpPr>
        <p:spPr>
          <a:xfrm>
            <a:off x="355600" y="754743"/>
            <a:ext cx="8229600" cy="5529944"/>
          </a:xfrm>
        </p:spPr>
        <p:txBody>
          <a:bodyPr>
            <a:normAutofit lnSpcReduction="10000"/>
          </a:bodyPr>
          <a:lstStyle/>
          <a:p>
            <a:pPr lvl="0">
              <a:buNone/>
            </a:pPr>
            <a:r>
              <a:rPr lang="en-US" b="1" dirty="0"/>
              <a:t>Setting Goals &amp; Expectations</a:t>
            </a:r>
          </a:p>
          <a:p>
            <a:pPr lvl="1">
              <a:buFont typeface="Wingdings" pitchFamily="2" charset="2"/>
              <a:buChar char="§"/>
            </a:pPr>
            <a:r>
              <a:rPr lang="en-US" dirty="0"/>
              <a:t>Thorough Review of Communication Materials</a:t>
            </a:r>
          </a:p>
          <a:p>
            <a:pPr lvl="2">
              <a:buFont typeface="Arial" pitchFamily="34" charset="0"/>
              <a:buChar char="•"/>
            </a:pPr>
            <a:r>
              <a:rPr lang="en-US" sz="1600" dirty="0"/>
              <a:t>Card Program Mandate?</a:t>
            </a:r>
          </a:p>
          <a:p>
            <a:pPr lvl="2">
              <a:buFont typeface="Arial" pitchFamily="34" charset="0"/>
              <a:buChar char="•"/>
            </a:pPr>
            <a:r>
              <a:rPr lang="en-US" sz="1600" dirty="0"/>
              <a:t>Pre Enrollment Letters</a:t>
            </a:r>
          </a:p>
          <a:p>
            <a:pPr lvl="2">
              <a:buFont typeface="Arial" pitchFamily="34" charset="0"/>
              <a:buChar char="•"/>
            </a:pPr>
            <a:r>
              <a:rPr lang="en-US" sz="1600" dirty="0"/>
              <a:t>Authorization Letters</a:t>
            </a:r>
          </a:p>
          <a:p>
            <a:pPr lvl="2">
              <a:buFont typeface="Arial" pitchFamily="34" charset="0"/>
              <a:buChar char="•"/>
            </a:pPr>
            <a:r>
              <a:rPr lang="en-US" sz="1600" dirty="0"/>
              <a:t>Email Confirmation</a:t>
            </a:r>
          </a:p>
          <a:p>
            <a:pPr lvl="2">
              <a:buFont typeface="Arial" pitchFamily="34" charset="0"/>
              <a:buChar char="•"/>
            </a:pPr>
            <a:r>
              <a:rPr lang="en-US" sz="1600" dirty="0"/>
              <a:t>Program Summary</a:t>
            </a:r>
          </a:p>
          <a:p>
            <a:pPr lvl="1">
              <a:lnSpc>
                <a:spcPct val="150000"/>
              </a:lnSpc>
              <a:buFont typeface="Wingdings" pitchFamily="2" charset="2"/>
              <a:buChar char="§"/>
            </a:pPr>
            <a:r>
              <a:rPr lang="en-US" dirty="0"/>
              <a:t>Inbound/Outbound Calling Efforts Tailored to each Client’s Needs</a:t>
            </a:r>
          </a:p>
          <a:p>
            <a:pPr lvl="1">
              <a:buFont typeface="Wingdings" pitchFamily="2" charset="2"/>
              <a:buChar char="§"/>
            </a:pPr>
            <a:r>
              <a:rPr lang="en-US" dirty="0"/>
              <a:t>Weekly On-boarding Tracking &amp; Reporting</a:t>
            </a:r>
          </a:p>
          <a:p>
            <a:pPr lvl="2">
              <a:buFont typeface="Arial" pitchFamily="34" charset="0"/>
              <a:buChar char="•"/>
            </a:pPr>
            <a:r>
              <a:rPr lang="en-US" dirty="0"/>
              <a:t> </a:t>
            </a:r>
            <a:r>
              <a:rPr lang="en-US" sz="1600" dirty="0"/>
              <a:t>New Enrolled Suppliers</a:t>
            </a:r>
          </a:p>
          <a:p>
            <a:pPr lvl="2">
              <a:buFont typeface="Arial" pitchFamily="34" charset="0"/>
              <a:buChar char="•"/>
            </a:pPr>
            <a:r>
              <a:rPr lang="en-US" sz="1600" dirty="0"/>
              <a:t> Declined Suppliers</a:t>
            </a:r>
          </a:p>
          <a:p>
            <a:pPr lvl="2">
              <a:buFont typeface="Arial" pitchFamily="34" charset="0"/>
              <a:buChar char="•"/>
            </a:pPr>
            <a:r>
              <a:rPr lang="en-US" sz="1600" dirty="0"/>
              <a:t> Client Action Items</a:t>
            </a:r>
          </a:p>
          <a:p>
            <a:pPr lvl="1">
              <a:lnSpc>
                <a:spcPct val="150000"/>
              </a:lnSpc>
              <a:buFont typeface="Wingdings" pitchFamily="2" charset="2"/>
              <a:buChar char="§"/>
            </a:pPr>
            <a:r>
              <a:rPr lang="en-US" dirty="0"/>
              <a:t>Flag Enrolled Suppliers from Check to Card – VITAL TO SUCCESS</a:t>
            </a:r>
          </a:p>
          <a:p>
            <a:pPr lvl="1">
              <a:lnSpc>
                <a:spcPct val="150000"/>
              </a:lnSpc>
              <a:buFont typeface="Wingdings" pitchFamily="2" charset="2"/>
              <a:buChar char="§"/>
            </a:pPr>
            <a:r>
              <a:rPr lang="en-US" dirty="0"/>
              <a:t>Internal Communication to Stakeholders</a:t>
            </a:r>
          </a:p>
          <a:p>
            <a:pPr lvl="2">
              <a:lnSpc>
                <a:spcPct val="150000"/>
              </a:lnSpc>
              <a:buFont typeface="Wingdings" pitchFamily="2" charset="2"/>
              <a:buChar char="§"/>
            </a:pPr>
            <a:r>
              <a:rPr lang="en-US" dirty="0"/>
              <a:t>Procurement</a:t>
            </a:r>
          </a:p>
          <a:p>
            <a:pPr lvl="2">
              <a:lnSpc>
                <a:spcPct val="150000"/>
              </a:lnSpc>
              <a:buFont typeface="Wingdings" pitchFamily="2" charset="2"/>
              <a:buChar char="§"/>
            </a:pPr>
            <a:r>
              <a:rPr lang="en-US" dirty="0"/>
              <a:t>Mandate on future construction projects</a:t>
            </a:r>
            <a:endParaRPr lang="en-US" dirty="0">
              <a:latin typeface="+mn-lt"/>
            </a:endParaRPr>
          </a:p>
          <a:p>
            <a:pPr lvl="0"/>
            <a:endParaRPr lang="en-US" dirty="0">
              <a:latin typeface="+mn-lt"/>
            </a:endParaRPr>
          </a:p>
          <a:p>
            <a:pPr lvl="0"/>
            <a:endParaRPr lang="en-US" dirty="0">
              <a:latin typeface="+mn-lt"/>
            </a:endParaRPr>
          </a:p>
          <a:p>
            <a:pPr lvl="0"/>
            <a:endParaRPr lang="en-US" dirty="0">
              <a:latin typeface="+mn-lt"/>
            </a:endParaRPr>
          </a:p>
          <a:p>
            <a:endParaRPr lang="en-US" dirty="0"/>
          </a:p>
        </p:txBody>
      </p:sp>
    </p:spTree>
    <p:extLst>
      <p:ext uri="{BB962C8B-B14F-4D97-AF65-F5344CB8AC3E}">
        <p14:creationId xmlns:p14="http://schemas.microsoft.com/office/powerpoint/2010/main" val="351012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609600"/>
          </a:xfrm>
        </p:spPr>
        <p:txBody>
          <a:bodyPr/>
          <a:lstStyle/>
          <a:p>
            <a:r>
              <a:rPr lang="en-US" dirty="0"/>
              <a:t>Business Development-Growth Opportunities</a:t>
            </a:r>
          </a:p>
        </p:txBody>
      </p:sp>
      <p:sp>
        <p:nvSpPr>
          <p:cNvPr id="3" name="Content Placeholder 2"/>
          <p:cNvSpPr>
            <a:spLocks noGrp="1"/>
          </p:cNvSpPr>
          <p:nvPr>
            <p:ph idx="1"/>
          </p:nvPr>
        </p:nvSpPr>
        <p:spPr>
          <a:xfrm>
            <a:off x="457200" y="914399"/>
            <a:ext cx="8229600" cy="5355771"/>
          </a:xfrm>
        </p:spPr>
        <p:txBody>
          <a:bodyPr>
            <a:normAutofit/>
          </a:bodyPr>
          <a:lstStyle/>
          <a:p>
            <a:pPr>
              <a:lnSpc>
                <a:spcPct val="150000"/>
              </a:lnSpc>
              <a:defRPr/>
            </a:pPr>
            <a:r>
              <a:rPr lang="en-US" sz="1800" dirty="0">
                <a:ea typeface="ＭＳ Ｐゴシック" pitchFamily="34" charset="-128"/>
              </a:rPr>
              <a:t>Annual AP File</a:t>
            </a:r>
          </a:p>
          <a:p>
            <a:pPr>
              <a:lnSpc>
                <a:spcPct val="150000"/>
              </a:lnSpc>
              <a:defRPr/>
            </a:pPr>
            <a:r>
              <a:rPr lang="en-US" sz="1800" dirty="0">
                <a:ea typeface="ＭＳ Ｐゴシック" pitchFamily="34" charset="-128"/>
              </a:rPr>
              <a:t>Non Acceptors Opportunity</a:t>
            </a:r>
          </a:p>
          <a:p>
            <a:pPr>
              <a:lnSpc>
                <a:spcPct val="150000"/>
              </a:lnSpc>
              <a:defRPr/>
            </a:pPr>
            <a:r>
              <a:rPr lang="en-US" sz="1800" dirty="0">
                <a:ea typeface="ＭＳ Ｐゴシック" pitchFamily="34" charset="-128"/>
              </a:rPr>
              <a:t>Enrollment Potential for Suppliers &lt; 50K</a:t>
            </a:r>
          </a:p>
          <a:p>
            <a:pPr>
              <a:lnSpc>
                <a:spcPct val="150000"/>
              </a:lnSpc>
              <a:defRPr/>
            </a:pPr>
            <a:r>
              <a:rPr lang="en-US" sz="1800" dirty="0">
                <a:ea typeface="ＭＳ Ｐゴシック" pitchFamily="34" charset="-128"/>
              </a:rPr>
              <a:t>Enrollment Tools</a:t>
            </a:r>
          </a:p>
          <a:p>
            <a:pPr lvl="1" indent="-342900">
              <a:buFont typeface="Arial" pitchFamily="34" charset="0"/>
              <a:buChar char="•"/>
              <a:defRPr/>
            </a:pPr>
            <a:r>
              <a:rPr lang="en-US" sz="1600" dirty="0">
                <a:ea typeface="ＭＳ Ｐゴシック" pitchFamily="34" charset="-128"/>
              </a:rPr>
              <a:t>Mail Inserts</a:t>
            </a:r>
          </a:p>
          <a:p>
            <a:pPr lvl="1" indent="-342900">
              <a:buFont typeface="Arial" pitchFamily="34" charset="0"/>
              <a:buChar char="•"/>
              <a:defRPr/>
            </a:pPr>
            <a:r>
              <a:rPr lang="en-US" sz="1600" dirty="0">
                <a:ea typeface="ＭＳ Ｐゴシック" pitchFamily="34" charset="-128"/>
              </a:rPr>
              <a:t>Enrollment Forms (Electronic)</a:t>
            </a:r>
          </a:p>
          <a:p>
            <a:pPr>
              <a:lnSpc>
                <a:spcPct val="150000"/>
              </a:lnSpc>
              <a:defRPr/>
            </a:pPr>
            <a:r>
              <a:rPr lang="en-US" sz="1800" dirty="0">
                <a:ea typeface="ＭＳ Ｐゴシック" pitchFamily="34" charset="-128"/>
              </a:rPr>
              <a:t>Procurement Opportunity  (New Relationships, Contracts, etc.)</a:t>
            </a:r>
          </a:p>
          <a:p>
            <a:pPr>
              <a:lnSpc>
                <a:spcPct val="150000"/>
              </a:lnSpc>
              <a:defRPr/>
            </a:pPr>
            <a:r>
              <a:rPr lang="en-US" sz="1800" dirty="0">
                <a:ea typeface="ＭＳ Ｐゴシック" pitchFamily="34" charset="-128"/>
              </a:rPr>
              <a:t>Re-visit &amp; Analyze Previous Campaigns by:</a:t>
            </a:r>
          </a:p>
          <a:p>
            <a:pPr lvl="1">
              <a:buFont typeface="Arial" pitchFamily="34" charset="0"/>
              <a:buChar char="•"/>
              <a:defRPr/>
            </a:pPr>
            <a:r>
              <a:rPr lang="en-US" sz="1600" dirty="0">
                <a:ea typeface="ＭＳ Ｐゴシック" pitchFamily="34" charset="-128"/>
              </a:rPr>
              <a:t>Segmenting Declined Suppliers by Declined Reason</a:t>
            </a:r>
          </a:p>
          <a:p>
            <a:pPr lvl="1">
              <a:buFont typeface="Arial" pitchFamily="34" charset="0"/>
              <a:buChar char="•"/>
              <a:defRPr/>
            </a:pPr>
            <a:r>
              <a:rPr lang="en-US" sz="1600" dirty="0">
                <a:ea typeface="ＭＳ Ｐゴシック" pitchFamily="34" charset="-128"/>
              </a:rPr>
              <a:t>Calling Effort Strategy</a:t>
            </a:r>
          </a:p>
          <a:p>
            <a:pPr lvl="1">
              <a:buFont typeface="Arial" pitchFamily="34" charset="0"/>
              <a:buChar char="•"/>
              <a:defRPr/>
            </a:pPr>
            <a:endParaRPr lang="en-US" dirty="0"/>
          </a:p>
        </p:txBody>
      </p:sp>
    </p:spTree>
    <p:extLst>
      <p:ext uri="{BB962C8B-B14F-4D97-AF65-F5344CB8AC3E}">
        <p14:creationId xmlns:p14="http://schemas.microsoft.com/office/powerpoint/2010/main" val="179552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040"/>
          <p:cNvSpPr>
            <a:spLocks noGrp="1" noChangeArrowheads="1"/>
          </p:cNvSpPr>
          <p:nvPr>
            <p:ph type="title"/>
          </p:nvPr>
        </p:nvSpPr>
        <p:spPr/>
        <p:txBody>
          <a:bodyPr/>
          <a:lstStyle/>
          <a:p>
            <a:pPr eaLnBrk="1" hangingPunct="1"/>
            <a:r>
              <a:rPr lang="en-US" dirty="0"/>
              <a:t>Quick Best Practices to Consider for Growth</a:t>
            </a:r>
          </a:p>
        </p:txBody>
      </p:sp>
      <p:graphicFrame>
        <p:nvGraphicFramePr>
          <p:cNvPr id="7" name="Table 6"/>
          <p:cNvGraphicFramePr>
            <a:graphicFrameLocks noGrp="1"/>
          </p:cNvGraphicFramePr>
          <p:nvPr/>
        </p:nvGraphicFramePr>
        <p:xfrm>
          <a:off x="526565" y="747993"/>
          <a:ext cx="7619999" cy="5245226"/>
        </p:xfrm>
        <a:graphic>
          <a:graphicData uri="http://schemas.openxmlformats.org/drawingml/2006/table">
            <a:tbl>
              <a:tblPr/>
              <a:tblGrid>
                <a:gridCol w="1699539">
                  <a:extLst>
                    <a:ext uri="{9D8B030D-6E8A-4147-A177-3AD203B41FA5}">
                      <a16:colId xmlns:a16="http://schemas.microsoft.com/office/drawing/2014/main" val="20000"/>
                    </a:ext>
                  </a:extLst>
                </a:gridCol>
                <a:gridCol w="110440">
                  <a:extLst>
                    <a:ext uri="{9D8B030D-6E8A-4147-A177-3AD203B41FA5}">
                      <a16:colId xmlns:a16="http://schemas.microsoft.com/office/drawing/2014/main" val="20001"/>
                    </a:ext>
                  </a:extLst>
                </a:gridCol>
                <a:gridCol w="1783241">
                  <a:extLst>
                    <a:ext uri="{9D8B030D-6E8A-4147-A177-3AD203B41FA5}">
                      <a16:colId xmlns:a16="http://schemas.microsoft.com/office/drawing/2014/main" val="20002"/>
                    </a:ext>
                  </a:extLst>
                </a:gridCol>
                <a:gridCol w="110440">
                  <a:extLst>
                    <a:ext uri="{9D8B030D-6E8A-4147-A177-3AD203B41FA5}">
                      <a16:colId xmlns:a16="http://schemas.microsoft.com/office/drawing/2014/main" val="20003"/>
                    </a:ext>
                  </a:extLst>
                </a:gridCol>
                <a:gridCol w="1810018">
                  <a:extLst>
                    <a:ext uri="{9D8B030D-6E8A-4147-A177-3AD203B41FA5}">
                      <a16:colId xmlns:a16="http://schemas.microsoft.com/office/drawing/2014/main" val="20004"/>
                    </a:ext>
                  </a:extLst>
                </a:gridCol>
                <a:gridCol w="110440">
                  <a:extLst>
                    <a:ext uri="{9D8B030D-6E8A-4147-A177-3AD203B41FA5}">
                      <a16:colId xmlns:a16="http://schemas.microsoft.com/office/drawing/2014/main" val="20005"/>
                    </a:ext>
                  </a:extLst>
                </a:gridCol>
                <a:gridCol w="1995881">
                  <a:extLst>
                    <a:ext uri="{9D8B030D-6E8A-4147-A177-3AD203B41FA5}">
                      <a16:colId xmlns:a16="http://schemas.microsoft.com/office/drawing/2014/main" val="20006"/>
                    </a:ext>
                  </a:extLst>
                </a:gridCol>
              </a:tblGrid>
              <a:tr h="356724">
                <a:tc>
                  <a:txBody>
                    <a:bodyPr/>
                    <a:lstStyle/>
                    <a:p>
                      <a:pPr marL="0" marR="0">
                        <a:lnSpc>
                          <a:spcPct val="115000"/>
                        </a:lnSpc>
                        <a:spcBef>
                          <a:spcPts val="0"/>
                        </a:spcBef>
                        <a:spcAft>
                          <a:spcPts val="0"/>
                        </a:spcAft>
                      </a:pPr>
                      <a:r>
                        <a:rPr lang="en-US" sz="1000" b="1" dirty="0">
                          <a:solidFill>
                            <a:srgbClr val="0023A1"/>
                          </a:solidFill>
                          <a:latin typeface="Arial"/>
                          <a:ea typeface="Calibri"/>
                          <a:cs typeface="Times New Roman"/>
                        </a:rPr>
                        <a:t>What</a:t>
                      </a:r>
                      <a:r>
                        <a:rPr lang="en-US" sz="1000" b="1" dirty="0">
                          <a:solidFill>
                            <a:srgbClr val="0023A1"/>
                          </a:solidFill>
                          <a:latin typeface="+mn-lt"/>
                          <a:ea typeface="Calibri"/>
                          <a:cs typeface="Times New Roman"/>
                        </a:rPr>
                        <a:t> </a:t>
                      </a:r>
                      <a:r>
                        <a:rPr lang="en-US" sz="1000" b="1" dirty="0">
                          <a:solidFill>
                            <a:srgbClr val="0023A1"/>
                          </a:solidFill>
                          <a:latin typeface="Arial"/>
                          <a:ea typeface="Calibri"/>
                          <a:cs typeface="Times New Roman"/>
                        </a:rPr>
                        <a:t>t should we Consider doing?</a:t>
                      </a: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000" b="1">
                          <a:solidFill>
                            <a:srgbClr val="0023A1"/>
                          </a:solidFill>
                          <a:latin typeface="Arial"/>
                          <a:ea typeface="Calibri"/>
                          <a:cs typeface="Times New Roman"/>
                        </a:rPr>
                        <a:t>Why should we do this?</a:t>
                      </a:r>
                      <a:endParaRPr lang="en-US" sz="100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000" b="1">
                          <a:solidFill>
                            <a:srgbClr val="0023A1"/>
                          </a:solidFill>
                          <a:latin typeface="Arial"/>
                          <a:ea typeface="Calibri"/>
                          <a:cs typeface="Times New Roman"/>
                        </a:rPr>
                        <a:t>How do we do this?</a:t>
                      </a:r>
                      <a:endParaRPr lang="en-US" sz="100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000" b="1">
                          <a:solidFill>
                            <a:srgbClr val="0023A1"/>
                          </a:solidFill>
                          <a:latin typeface="Arial"/>
                          <a:ea typeface="Calibri"/>
                          <a:cs typeface="Times New Roman"/>
                        </a:rPr>
                        <a:t>How do we get</a:t>
                      </a:r>
                      <a:endParaRPr lang="en-US" sz="1000">
                        <a:solidFill>
                          <a:srgbClr val="365F91"/>
                        </a:solidFill>
                        <a:latin typeface="Calibri"/>
                        <a:ea typeface="Calibri"/>
                        <a:cs typeface="Times New Roman"/>
                      </a:endParaRPr>
                    </a:p>
                    <a:p>
                      <a:pPr marL="0" marR="0">
                        <a:lnSpc>
                          <a:spcPct val="115000"/>
                        </a:lnSpc>
                        <a:spcBef>
                          <a:spcPts val="0"/>
                        </a:spcBef>
                        <a:spcAft>
                          <a:spcPts val="0"/>
                        </a:spcAft>
                      </a:pPr>
                      <a:r>
                        <a:rPr lang="en-US" sz="1000" b="1">
                          <a:solidFill>
                            <a:srgbClr val="0023A1"/>
                          </a:solidFill>
                          <a:latin typeface="Arial"/>
                          <a:ea typeface="Calibri"/>
                          <a:cs typeface="Times New Roman"/>
                        </a:rPr>
                        <a:t>help?</a:t>
                      </a:r>
                      <a:endParaRPr lang="en-US" sz="100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extLst>
                  <a:ext uri="{0D108BD9-81ED-4DB2-BD59-A6C34878D82A}">
                    <a16:rowId xmlns:a16="http://schemas.microsoft.com/office/drawing/2014/main" val="10000"/>
                  </a:ext>
                </a:extLst>
              </a:tr>
              <a:tr h="979264">
                <a:tc>
                  <a:txBody>
                    <a:bodyPr/>
                    <a:lstStyle/>
                    <a:p>
                      <a:r>
                        <a:rPr lang="en-US" sz="1000" b="1" kern="1200" baseline="0" dirty="0">
                          <a:solidFill>
                            <a:schemeClr val="tx1"/>
                          </a:solidFill>
                          <a:latin typeface="+mn-lt"/>
                          <a:ea typeface="+mn-ea"/>
                          <a:cs typeface="+mn-cs"/>
                        </a:rPr>
                        <a:t>Set up ghost</a:t>
                      </a:r>
                    </a:p>
                    <a:p>
                      <a:r>
                        <a:rPr lang="en-US" sz="1000" b="1" kern="1200" baseline="0" dirty="0">
                          <a:solidFill>
                            <a:schemeClr val="tx1"/>
                          </a:solidFill>
                          <a:latin typeface="+mn-lt"/>
                          <a:ea typeface="+mn-ea"/>
                          <a:cs typeface="+mn-cs"/>
                        </a:rPr>
                        <a:t>accounts</a:t>
                      </a: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r>
                        <a:rPr lang="en-US" sz="1000" kern="1200" baseline="0" dirty="0">
                          <a:solidFill>
                            <a:schemeClr val="tx1"/>
                          </a:solidFill>
                          <a:latin typeface="+mn-lt"/>
                          <a:ea typeface="+mn-ea"/>
                          <a:cs typeface="+mn-cs"/>
                        </a:rPr>
                        <a:t>•  Ghost cards offer a convenient payment</a:t>
                      </a:r>
                    </a:p>
                    <a:p>
                      <a:r>
                        <a:rPr lang="en-US" sz="1000" kern="1200" baseline="0" dirty="0">
                          <a:solidFill>
                            <a:schemeClr val="tx1"/>
                          </a:solidFill>
                          <a:latin typeface="+mn-lt"/>
                          <a:ea typeface="+mn-ea"/>
                          <a:cs typeface="+mn-cs"/>
                        </a:rPr>
                        <a:t>method for individuals</a:t>
                      </a:r>
                    </a:p>
                    <a:p>
                      <a:r>
                        <a:rPr lang="en-US" sz="1000" kern="1200" baseline="0" dirty="0">
                          <a:solidFill>
                            <a:schemeClr val="tx1"/>
                          </a:solidFill>
                          <a:latin typeface="+mn-lt"/>
                          <a:ea typeface="+mn-ea"/>
                          <a:cs typeface="+mn-cs"/>
                        </a:rPr>
                        <a:t>without card accounts</a:t>
                      </a:r>
                    </a:p>
                    <a:p>
                      <a:r>
                        <a:rPr lang="en-US" sz="1000" kern="1200" baseline="0" dirty="0">
                          <a:solidFill>
                            <a:schemeClr val="tx1"/>
                          </a:solidFill>
                          <a:latin typeface="+mn-lt"/>
                          <a:ea typeface="+mn-ea"/>
                          <a:cs typeface="+mn-cs"/>
                        </a:rPr>
                        <a:t>while streamlining the</a:t>
                      </a:r>
                    </a:p>
                    <a:p>
                      <a:r>
                        <a:rPr lang="en-US" sz="1000" kern="1200" baseline="0" dirty="0">
                          <a:solidFill>
                            <a:schemeClr val="tx1"/>
                          </a:solidFill>
                          <a:latin typeface="+mn-lt"/>
                          <a:ea typeface="+mn-ea"/>
                          <a:cs typeface="+mn-cs"/>
                        </a:rPr>
                        <a:t>payment process</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r>
                        <a:rPr lang="en-US" sz="1000" kern="1200" baseline="0" dirty="0">
                          <a:solidFill>
                            <a:schemeClr val="tx1"/>
                          </a:solidFill>
                          <a:latin typeface="+mn-lt"/>
                          <a:ea typeface="+mn-ea"/>
                          <a:cs typeface="+mn-cs"/>
                        </a:rPr>
                        <a:t>•  Examples of use</a:t>
                      </a:r>
                    </a:p>
                    <a:p>
                      <a:r>
                        <a:rPr lang="en-US" sz="1000" kern="1200" baseline="0" dirty="0">
                          <a:solidFill>
                            <a:schemeClr val="tx1"/>
                          </a:solidFill>
                          <a:latin typeface="+mn-lt"/>
                          <a:ea typeface="+mn-ea"/>
                          <a:cs typeface="+mn-cs"/>
                        </a:rPr>
                        <a:t>include airfare purchases, recurring charges, payment of e-Procurement suppliers,</a:t>
                      </a:r>
                    </a:p>
                    <a:p>
                      <a:r>
                        <a:rPr lang="en-US" sz="1000" kern="1200" baseline="0" dirty="0">
                          <a:solidFill>
                            <a:schemeClr val="tx1"/>
                          </a:solidFill>
                          <a:latin typeface="+mn-lt"/>
                          <a:ea typeface="+mn-ea"/>
                          <a:cs typeface="+mn-cs"/>
                        </a:rPr>
                        <a:t>and corporate event</a:t>
                      </a:r>
                    </a:p>
                    <a:p>
                      <a:r>
                        <a:rPr lang="en-US" sz="1000" kern="1200" baseline="0" dirty="0">
                          <a:solidFill>
                            <a:schemeClr val="tx1"/>
                          </a:solidFill>
                          <a:latin typeface="+mn-lt"/>
                          <a:ea typeface="+mn-ea"/>
                          <a:cs typeface="+mn-cs"/>
                        </a:rPr>
                        <a:t>Expenses</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r>
                        <a:rPr lang="en-US" sz="1000" kern="1200" baseline="0" dirty="0">
                          <a:solidFill>
                            <a:schemeClr val="tx1"/>
                          </a:solidFill>
                          <a:latin typeface="+mn-lt"/>
                          <a:ea typeface="+mn-ea"/>
                          <a:cs typeface="+mn-cs"/>
                        </a:rPr>
                        <a:t>• Use AP Analysis reporting</a:t>
                      </a:r>
                      <a:r>
                        <a:rPr lang="en-US" sz="1000" i="1" kern="1200" baseline="0" dirty="0">
                          <a:solidFill>
                            <a:schemeClr val="tx1"/>
                          </a:solidFill>
                          <a:latin typeface="+mn-lt"/>
                          <a:ea typeface="+mn-ea"/>
                          <a:cs typeface="+mn-cs"/>
                        </a:rPr>
                        <a:t> to identify </a:t>
                      </a:r>
                      <a:r>
                        <a:rPr lang="en-US" sz="1000" kern="1200" baseline="0" dirty="0">
                          <a:solidFill>
                            <a:schemeClr val="tx1"/>
                          </a:solidFill>
                          <a:latin typeface="+mn-lt"/>
                          <a:ea typeface="+mn-ea"/>
                          <a:cs typeface="+mn-cs"/>
                        </a:rPr>
                        <a:t>opportunities to use</a:t>
                      </a:r>
                    </a:p>
                    <a:p>
                      <a:r>
                        <a:rPr lang="en-US" sz="1000" kern="1200" baseline="0" dirty="0">
                          <a:solidFill>
                            <a:schemeClr val="tx1"/>
                          </a:solidFill>
                          <a:latin typeface="+mn-lt"/>
                          <a:ea typeface="+mn-ea"/>
                          <a:cs typeface="+mn-cs"/>
                        </a:rPr>
                        <a:t>ghost cards</a:t>
                      </a:r>
                    </a:p>
                    <a:p>
                      <a:r>
                        <a:rPr lang="en-US" sz="1000" kern="1200" baseline="0" dirty="0">
                          <a:solidFill>
                            <a:schemeClr val="tx1"/>
                          </a:solidFill>
                          <a:latin typeface="+mn-lt"/>
                          <a:ea typeface="+mn-ea"/>
                          <a:cs typeface="+mn-cs"/>
                        </a:rPr>
                        <a:t>• Work with your CPO to implement the ghost accounts</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62986">
                <a:tc>
                  <a:txBody>
                    <a:bodyPr/>
                    <a:lstStyle/>
                    <a:p>
                      <a:r>
                        <a:rPr lang="en-US" sz="1000" b="1" kern="1200" baseline="0" dirty="0">
                          <a:solidFill>
                            <a:schemeClr val="tx1"/>
                          </a:solidFill>
                          <a:latin typeface="+mn-lt"/>
                          <a:ea typeface="+mn-ea"/>
                          <a:cs typeface="+mn-cs"/>
                        </a:rPr>
                        <a:t>Target specific</a:t>
                      </a:r>
                    </a:p>
                    <a:p>
                      <a:r>
                        <a:rPr lang="en-US" sz="1000" b="1" kern="1200" baseline="0" dirty="0">
                          <a:solidFill>
                            <a:schemeClr val="tx1"/>
                          </a:solidFill>
                          <a:latin typeface="+mn-lt"/>
                          <a:ea typeface="+mn-ea"/>
                          <a:cs typeface="+mn-cs"/>
                        </a:rPr>
                        <a:t>spend categories</a:t>
                      </a: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r>
                        <a:rPr lang="en-US" sz="1000" kern="1200" baseline="0" dirty="0">
                          <a:solidFill>
                            <a:schemeClr val="tx1"/>
                          </a:solidFill>
                          <a:latin typeface="+mn-lt"/>
                          <a:ea typeface="+mn-ea"/>
                          <a:cs typeface="+mn-cs"/>
                        </a:rPr>
                        <a:t>• Choosing certain spend</a:t>
                      </a:r>
                    </a:p>
                    <a:p>
                      <a:r>
                        <a:rPr lang="en-US" sz="1000" kern="1200" baseline="0" dirty="0">
                          <a:solidFill>
                            <a:schemeClr val="tx1"/>
                          </a:solidFill>
                          <a:latin typeface="+mn-lt"/>
                          <a:ea typeface="+mn-ea"/>
                          <a:cs typeface="+mn-cs"/>
                        </a:rPr>
                        <a:t>types to migrate allows</a:t>
                      </a:r>
                    </a:p>
                    <a:p>
                      <a:r>
                        <a:rPr lang="en-US" sz="1000" kern="1200" baseline="0" dirty="0">
                          <a:solidFill>
                            <a:schemeClr val="tx1"/>
                          </a:solidFill>
                          <a:latin typeface="+mn-lt"/>
                          <a:ea typeface="+mn-ea"/>
                          <a:cs typeface="+mn-cs"/>
                        </a:rPr>
                        <a:t>a company to focus its</a:t>
                      </a:r>
                    </a:p>
                    <a:p>
                      <a:r>
                        <a:rPr lang="en-US" sz="1000" kern="1200" baseline="0" dirty="0">
                          <a:solidFill>
                            <a:schemeClr val="tx1"/>
                          </a:solidFill>
                          <a:latin typeface="+mn-lt"/>
                          <a:ea typeface="+mn-ea"/>
                          <a:cs typeface="+mn-cs"/>
                        </a:rPr>
                        <a:t>efforts</a:t>
                      </a:r>
                    </a:p>
                    <a:p>
                      <a:r>
                        <a:rPr lang="en-US" sz="1000" kern="1200" baseline="0" dirty="0">
                          <a:solidFill>
                            <a:schemeClr val="tx1"/>
                          </a:solidFill>
                          <a:latin typeface="+mn-lt"/>
                          <a:ea typeface="+mn-ea"/>
                          <a:cs typeface="+mn-cs"/>
                        </a:rPr>
                        <a:t>• A consistent view of</a:t>
                      </a:r>
                    </a:p>
                    <a:p>
                      <a:r>
                        <a:rPr lang="en-US" sz="1000" kern="1200" baseline="0" dirty="0">
                          <a:solidFill>
                            <a:schemeClr val="tx1"/>
                          </a:solidFill>
                          <a:latin typeface="+mn-lt"/>
                          <a:ea typeface="+mn-ea"/>
                          <a:cs typeface="+mn-cs"/>
                        </a:rPr>
                        <a:t>spend across a</a:t>
                      </a:r>
                    </a:p>
                    <a:p>
                      <a:r>
                        <a:rPr lang="en-US" sz="1000" kern="1200" baseline="0" dirty="0">
                          <a:solidFill>
                            <a:schemeClr val="tx1"/>
                          </a:solidFill>
                          <a:latin typeface="+mn-lt"/>
                          <a:ea typeface="+mn-ea"/>
                          <a:cs typeface="+mn-cs"/>
                        </a:rPr>
                        <a:t>category enhances the</a:t>
                      </a:r>
                    </a:p>
                    <a:p>
                      <a:r>
                        <a:rPr lang="en-US" sz="1000" kern="1200" baseline="0" dirty="0">
                          <a:solidFill>
                            <a:schemeClr val="tx1"/>
                          </a:solidFill>
                          <a:latin typeface="+mn-lt"/>
                          <a:ea typeface="+mn-ea"/>
                          <a:cs typeface="+mn-cs"/>
                        </a:rPr>
                        <a:t>benefits of supplier</a:t>
                      </a:r>
                    </a:p>
                    <a:p>
                      <a:r>
                        <a:rPr lang="en-US" sz="1000" kern="1200" baseline="0" dirty="0">
                          <a:solidFill>
                            <a:schemeClr val="tx1"/>
                          </a:solidFill>
                          <a:latin typeface="+mn-lt"/>
                          <a:ea typeface="+mn-ea"/>
                          <a:cs typeface="+mn-cs"/>
                        </a:rPr>
                        <a:t>management and spend</a:t>
                      </a:r>
                    </a:p>
                    <a:p>
                      <a:r>
                        <a:rPr lang="en-US" sz="1000" kern="1200" baseline="0" dirty="0">
                          <a:solidFill>
                            <a:schemeClr val="tx1"/>
                          </a:solidFill>
                          <a:latin typeface="+mn-lt"/>
                          <a:ea typeface="+mn-ea"/>
                          <a:cs typeface="+mn-cs"/>
                        </a:rPr>
                        <a:t>visibility</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r>
                        <a:rPr lang="en-US" sz="1000" kern="1200" baseline="0" dirty="0">
                          <a:solidFill>
                            <a:schemeClr val="tx1"/>
                          </a:solidFill>
                          <a:latin typeface="+mn-lt"/>
                          <a:ea typeface="+mn-ea"/>
                          <a:cs typeface="+mn-cs"/>
                        </a:rPr>
                        <a:t>• Choose spend</a:t>
                      </a:r>
                    </a:p>
                    <a:p>
                      <a:r>
                        <a:rPr lang="en-US" sz="1000" kern="1200" baseline="0" dirty="0">
                          <a:solidFill>
                            <a:schemeClr val="tx1"/>
                          </a:solidFill>
                          <a:latin typeface="+mn-lt"/>
                          <a:ea typeface="+mn-ea"/>
                          <a:cs typeface="+mn-cs"/>
                        </a:rPr>
                        <a:t>categories to migrate to</a:t>
                      </a:r>
                    </a:p>
                    <a:p>
                      <a:r>
                        <a:rPr lang="en-US" sz="1000" kern="1200" baseline="0" dirty="0">
                          <a:solidFill>
                            <a:schemeClr val="tx1"/>
                          </a:solidFill>
                          <a:latin typeface="+mn-lt"/>
                          <a:ea typeface="+mn-ea"/>
                          <a:cs typeface="+mn-cs"/>
                        </a:rPr>
                        <a:t>payment by card</a:t>
                      </a:r>
                    </a:p>
                    <a:p>
                      <a:r>
                        <a:rPr lang="en-US" sz="1000" kern="1200" baseline="0" dirty="0">
                          <a:solidFill>
                            <a:schemeClr val="tx1"/>
                          </a:solidFill>
                          <a:latin typeface="+mn-lt"/>
                          <a:ea typeface="+mn-ea"/>
                          <a:cs typeface="+mn-cs"/>
                        </a:rPr>
                        <a:t>• Mandate or encourage</a:t>
                      </a:r>
                    </a:p>
                    <a:p>
                      <a:r>
                        <a:rPr lang="en-US" sz="1000" kern="1200" baseline="0" dirty="0">
                          <a:solidFill>
                            <a:schemeClr val="tx1"/>
                          </a:solidFill>
                          <a:latin typeface="+mn-lt"/>
                          <a:ea typeface="+mn-ea"/>
                          <a:cs typeface="+mn-cs"/>
                        </a:rPr>
                        <a:t>commercial card</a:t>
                      </a:r>
                    </a:p>
                    <a:p>
                      <a:r>
                        <a:rPr lang="en-US" sz="1000" kern="1200" baseline="0" dirty="0">
                          <a:solidFill>
                            <a:schemeClr val="tx1"/>
                          </a:solidFill>
                          <a:latin typeface="+mn-lt"/>
                          <a:ea typeface="+mn-ea"/>
                          <a:cs typeface="+mn-cs"/>
                        </a:rPr>
                        <a:t>payment of these</a:t>
                      </a:r>
                    </a:p>
                    <a:p>
                      <a:r>
                        <a:rPr lang="en-US" sz="1000" kern="1200" baseline="0" dirty="0">
                          <a:solidFill>
                            <a:schemeClr val="tx1"/>
                          </a:solidFill>
                          <a:latin typeface="+mn-lt"/>
                          <a:ea typeface="+mn-ea"/>
                          <a:cs typeface="+mn-cs"/>
                        </a:rPr>
                        <a:t>categories</a:t>
                      </a:r>
                    </a:p>
                    <a:p>
                      <a:r>
                        <a:rPr lang="en-US" sz="1000" kern="1200" baseline="0" dirty="0">
                          <a:solidFill>
                            <a:schemeClr val="tx1"/>
                          </a:solidFill>
                          <a:latin typeface="+mn-lt"/>
                          <a:ea typeface="+mn-ea"/>
                          <a:cs typeface="+mn-cs"/>
                        </a:rPr>
                        <a:t>• Update program</a:t>
                      </a:r>
                    </a:p>
                    <a:p>
                      <a:r>
                        <a:rPr lang="en-US" sz="1000" kern="1200" baseline="0" dirty="0">
                          <a:solidFill>
                            <a:schemeClr val="tx1"/>
                          </a:solidFill>
                          <a:latin typeface="+mn-lt"/>
                          <a:ea typeface="+mn-ea"/>
                          <a:cs typeface="+mn-cs"/>
                        </a:rPr>
                        <a:t>policies and procedures</a:t>
                      </a:r>
                    </a:p>
                    <a:p>
                      <a:r>
                        <a:rPr lang="en-US" sz="1000" kern="1200" baseline="0" dirty="0">
                          <a:solidFill>
                            <a:schemeClr val="tx1"/>
                          </a:solidFill>
                          <a:latin typeface="+mn-lt"/>
                          <a:ea typeface="+mn-ea"/>
                          <a:cs typeface="+mn-cs"/>
                        </a:rPr>
                        <a:t>accordingly</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marL="0" marR="0">
                        <a:lnSpc>
                          <a:spcPct val="115000"/>
                        </a:lnSpc>
                        <a:spcBef>
                          <a:spcPts val="0"/>
                        </a:spcBef>
                        <a:spcAft>
                          <a:spcPts val="0"/>
                        </a:spcAft>
                      </a:pP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c>
                  <a:txBody>
                    <a:bodyPr/>
                    <a:lstStyle/>
                    <a:p>
                      <a:r>
                        <a:rPr lang="en-US" sz="1000" kern="1200" baseline="0" dirty="0">
                          <a:solidFill>
                            <a:schemeClr val="tx1"/>
                          </a:solidFill>
                          <a:latin typeface="+mn-lt"/>
                          <a:ea typeface="+mn-ea"/>
                          <a:cs typeface="+mn-cs"/>
                        </a:rPr>
                        <a:t>• Work with your CPO to analyze AP data </a:t>
                      </a:r>
                      <a:r>
                        <a:rPr lang="en-US" sz="1000" i="1" kern="1200" baseline="0" dirty="0">
                          <a:solidFill>
                            <a:schemeClr val="tx1"/>
                          </a:solidFill>
                          <a:latin typeface="+mn-lt"/>
                          <a:ea typeface="+mn-ea"/>
                          <a:cs typeface="+mn-cs"/>
                        </a:rPr>
                        <a:t>to </a:t>
                      </a:r>
                      <a:r>
                        <a:rPr lang="en-US" sz="1000" kern="1200" baseline="0" dirty="0">
                          <a:solidFill>
                            <a:schemeClr val="tx1"/>
                          </a:solidFill>
                          <a:latin typeface="+mn-lt"/>
                          <a:ea typeface="+mn-ea"/>
                          <a:cs typeface="+mn-cs"/>
                        </a:rPr>
                        <a:t>identify the best spend</a:t>
                      </a:r>
                    </a:p>
                    <a:p>
                      <a:r>
                        <a:rPr lang="en-US" sz="1000" kern="1200" baseline="0" dirty="0">
                          <a:solidFill>
                            <a:schemeClr val="tx1"/>
                          </a:solidFill>
                          <a:latin typeface="+mn-lt"/>
                          <a:ea typeface="+mn-ea"/>
                          <a:cs typeface="+mn-cs"/>
                        </a:rPr>
                        <a:t>categories to target based on spend amount, transaction</a:t>
                      </a:r>
                    </a:p>
                    <a:p>
                      <a:r>
                        <a:rPr lang="en-US" sz="1000" kern="1200" baseline="0" dirty="0">
                          <a:solidFill>
                            <a:schemeClr val="tx1"/>
                          </a:solidFill>
                          <a:latin typeface="+mn-lt"/>
                          <a:ea typeface="+mn-ea"/>
                          <a:cs typeface="+mn-cs"/>
                        </a:rPr>
                        <a:t>volume, and supplier acceptance of card</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extLst>
                  <a:ext uri="{0D108BD9-81ED-4DB2-BD59-A6C34878D82A}">
                    <a16:rowId xmlns:a16="http://schemas.microsoft.com/office/drawing/2014/main" val="10002"/>
                  </a:ext>
                </a:extLst>
              </a:tr>
              <a:tr h="1127052">
                <a:tc>
                  <a:txBody>
                    <a:bodyPr/>
                    <a:lstStyle/>
                    <a:p>
                      <a:pPr marL="0" marR="0">
                        <a:lnSpc>
                          <a:spcPct val="115000"/>
                        </a:lnSpc>
                        <a:spcBef>
                          <a:spcPts val="0"/>
                        </a:spcBef>
                        <a:spcAft>
                          <a:spcPts val="0"/>
                        </a:spcAft>
                      </a:pPr>
                      <a:r>
                        <a:rPr lang="en-US" sz="1000" b="1" kern="1200" baseline="0" dirty="0">
                          <a:solidFill>
                            <a:schemeClr val="tx1"/>
                          </a:solidFill>
                          <a:latin typeface="+mn-lt"/>
                          <a:ea typeface="+mn-ea"/>
                          <a:cs typeface="+mn-cs"/>
                        </a:rPr>
                        <a:t>Evaluate slippage</a:t>
                      </a: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n-US" sz="1000" kern="1200" baseline="0" dirty="0">
                          <a:solidFill>
                            <a:schemeClr val="tx1"/>
                          </a:solidFill>
                          <a:latin typeface="+mn-lt"/>
                          <a:ea typeface="+mn-ea"/>
                          <a:cs typeface="+mn-cs"/>
                        </a:rPr>
                        <a:t>• Sometimes only part of</a:t>
                      </a:r>
                    </a:p>
                    <a:p>
                      <a:r>
                        <a:rPr lang="en-US" sz="1000" kern="1200" baseline="0" dirty="0">
                          <a:solidFill>
                            <a:schemeClr val="tx1"/>
                          </a:solidFill>
                          <a:latin typeface="+mn-lt"/>
                          <a:ea typeface="+mn-ea"/>
                          <a:cs typeface="+mn-cs"/>
                        </a:rPr>
                        <a:t>the total spend with a</a:t>
                      </a:r>
                    </a:p>
                    <a:p>
                      <a:r>
                        <a:rPr lang="en-US" sz="1000" kern="1200" baseline="0" dirty="0">
                          <a:solidFill>
                            <a:schemeClr val="tx1"/>
                          </a:solidFill>
                          <a:latin typeface="+mn-lt"/>
                          <a:ea typeface="+mn-ea"/>
                          <a:cs typeface="+mn-cs"/>
                        </a:rPr>
                        <a:t>supplier is paid by Card</a:t>
                      </a:r>
                    </a:p>
                    <a:p>
                      <a:r>
                        <a:rPr lang="en-US" sz="1000" kern="1200" baseline="0" dirty="0">
                          <a:solidFill>
                            <a:schemeClr val="tx1"/>
                          </a:solidFill>
                          <a:latin typeface="+mn-lt"/>
                          <a:ea typeface="+mn-ea"/>
                          <a:cs typeface="+mn-cs"/>
                        </a:rPr>
                        <a:t>• This inconsistency</a:t>
                      </a:r>
                    </a:p>
                    <a:p>
                      <a:r>
                        <a:rPr lang="en-US" sz="1000" kern="1200" baseline="0" dirty="0">
                          <a:solidFill>
                            <a:schemeClr val="tx1"/>
                          </a:solidFill>
                          <a:latin typeface="+mn-lt"/>
                          <a:ea typeface="+mn-ea"/>
                          <a:cs typeface="+mn-cs"/>
                        </a:rPr>
                        <a:t>prevents both parties</a:t>
                      </a:r>
                    </a:p>
                    <a:p>
                      <a:r>
                        <a:rPr lang="en-US" sz="1000" kern="1200" baseline="0" dirty="0">
                          <a:solidFill>
                            <a:schemeClr val="tx1"/>
                          </a:solidFill>
                          <a:latin typeface="+mn-lt"/>
                          <a:ea typeface="+mn-ea"/>
                          <a:cs typeface="+mn-cs"/>
                        </a:rPr>
                        <a:t>from capturing the full</a:t>
                      </a:r>
                    </a:p>
                    <a:p>
                      <a:r>
                        <a:rPr lang="en-US" sz="1000" kern="1200" baseline="0" dirty="0">
                          <a:solidFill>
                            <a:schemeClr val="tx1"/>
                          </a:solidFill>
                          <a:latin typeface="+mn-lt"/>
                          <a:ea typeface="+mn-ea"/>
                          <a:cs typeface="+mn-cs"/>
                        </a:rPr>
                        <a:t>benefits of  the card payment </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n-US" sz="1000" kern="1200" baseline="0" dirty="0">
                          <a:solidFill>
                            <a:schemeClr val="tx1"/>
                          </a:solidFill>
                          <a:latin typeface="+mn-lt"/>
                          <a:ea typeface="+mn-ea"/>
                          <a:cs typeface="+mn-cs"/>
                        </a:rPr>
                        <a:t>• Determine which suppliers currently paid by card are also being paid by other payment</a:t>
                      </a:r>
                    </a:p>
                    <a:p>
                      <a:r>
                        <a:rPr lang="en-US" sz="1000" kern="1200" baseline="0" dirty="0">
                          <a:solidFill>
                            <a:schemeClr val="tx1"/>
                          </a:solidFill>
                          <a:latin typeface="+mn-lt"/>
                          <a:ea typeface="+mn-ea"/>
                          <a:cs typeface="+mn-cs"/>
                        </a:rPr>
                        <a:t>methods</a:t>
                      </a:r>
                    </a:p>
                    <a:p>
                      <a:r>
                        <a:rPr lang="en-US" sz="1000" kern="1200" baseline="0" dirty="0">
                          <a:solidFill>
                            <a:schemeClr val="tx1"/>
                          </a:solidFill>
                          <a:latin typeface="+mn-lt"/>
                          <a:ea typeface="+mn-ea"/>
                          <a:cs typeface="+mn-cs"/>
                        </a:rPr>
                        <a:t>• Mandate or encourage that all spend with these suppliers be by commercial card</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r>
                        <a:rPr lang="en-US" sz="1000" kern="1200" baseline="0" dirty="0">
                          <a:solidFill>
                            <a:schemeClr val="tx1"/>
                          </a:solidFill>
                          <a:latin typeface="+mn-lt"/>
                          <a:ea typeface="+mn-ea"/>
                          <a:cs typeface="+mn-cs"/>
                        </a:rPr>
                        <a:t>• Your CPO can help review and compare AP data to ESP card spend reports </a:t>
                      </a:r>
                      <a:r>
                        <a:rPr lang="en-US" sz="1000" i="1" kern="1200" baseline="0" dirty="0">
                          <a:solidFill>
                            <a:schemeClr val="tx1"/>
                          </a:solidFill>
                          <a:latin typeface="+mn-lt"/>
                          <a:ea typeface="+mn-ea"/>
                          <a:cs typeface="+mn-cs"/>
                        </a:rPr>
                        <a:t>to </a:t>
                      </a:r>
                      <a:r>
                        <a:rPr lang="en-US" sz="1000" kern="1200" baseline="0" dirty="0">
                          <a:solidFill>
                            <a:schemeClr val="tx1"/>
                          </a:solidFill>
                          <a:latin typeface="+mn-lt"/>
                          <a:ea typeface="+mn-ea"/>
                          <a:cs typeface="+mn-cs"/>
                        </a:rPr>
                        <a:t>determine areas of Slippage</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040449">
                <a:tc>
                  <a:txBody>
                    <a:bodyPr/>
                    <a:lstStyle/>
                    <a:p>
                      <a:r>
                        <a:rPr lang="en-US" sz="1000" b="1" kern="1200" baseline="0" dirty="0">
                          <a:solidFill>
                            <a:schemeClr val="tx1"/>
                          </a:solidFill>
                          <a:latin typeface="+mn-lt"/>
                          <a:ea typeface="+mn-ea"/>
                          <a:cs typeface="+mn-cs"/>
                        </a:rPr>
                        <a:t>Use the</a:t>
                      </a:r>
                    </a:p>
                    <a:p>
                      <a:r>
                        <a:rPr lang="en-US" sz="1000" b="1" kern="1200" baseline="0" dirty="0">
                          <a:solidFill>
                            <a:schemeClr val="tx1"/>
                          </a:solidFill>
                          <a:latin typeface="+mn-lt"/>
                          <a:ea typeface="+mn-ea"/>
                          <a:cs typeface="+mn-cs"/>
                        </a:rPr>
                        <a:t>commercial card in</a:t>
                      </a:r>
                    </a:p>
                    <a:p>
                      <a:r>
                        <a:rPr lang="en-US" sz="1000" b="1" kern="1200" baseline="0" dirty="0">
                          <a:solidFill>
                            <a:schemeClr val="tx1"/>
                          </a:solidFill>
                          <a:latin typeface="+mn-lt"/>
                          <a:ea typeface="+mn-ea"/>
                          <a:cs typeface="+mn-cs"/>
                        </a:rPr>
                        <a:t>Accounts Payable</a:t>
                      </a: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000" dirty="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r>
                        <a:rPr lang="en-US" sz="1000" kern="1200" baseline="0" dirty="0">
                          <a:solidFill>
                            <a:schemeClr val="tx1"/>
                          </a:solidFill>
                          <a:latin typeface="+mn-lt"/>
                          <a:ea typeface="+mn-ea"/>
                          <a:cs typeface="+mn-cs"/>
                        </a:rPr>
                        <a:t>• Invoice processing and check payment are manual and require significant time and effort</a:t>
                      </a:r>
                    </a:p>
                    <a:p>
                      <a:r>
                        <a:rPr lang="en-US" sz="1000" kern="1200" baseline="0" dirty="0">
                          <a:solidFill>
                            <a:schemeClr val="tx1"/>
                          </a:solidFill>
                          <a:latin typeface="+mn-lt"/>
                          <a:ea typeface="+mn-ea"/>
                          <a:cs typeface="+mn-cs"/>
                        </a:rPr>
                        <a:t>• Companies streamline their payment process and capture cost savings by transferring invoice payments to Card</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r>
                        <a:rPr lang="en-US" sz="1000" kern="1200" baseline="0" dirty="0">
                          <a:solidFill>
                            <a:schemeClr val="tx1"/>
                          </a:solidFill>
                          <a:latin typeface="+mn-lt"/>
                          <a:ea typeface="+mn-ea"/>
                          <a:cs typeface="+mn-cs"/>
                        </a:rPr>
                        <a:t>• Provide AP with a card to use to pay invoices</a:t>
                      </a:r>
                    </a:p>
                    <a:p>
                      <a:r>
                        <a:rPr lang="en-US" sz="1000" kern="1200" baseline="0" dirty="0">
                          <a:solidFill>
                            <a:schemeClr val="tx1"/>
                          </a:solidFill>
                          <a:latin typeface="+mn-lt"/>
                          <a:ea typeface="+mn-ea"/>
                          <a:cs typeface="+mn-cs"/>
                        </a:rPr>
                        <a:t>• Use this card for infrequent purchases with accepting</a:t>
                      </a:r>
                    </a:p>
                    <a:p>
                      <a:r>
                        <a:rPr lang="en-US" sz="1000" kern="1200" baseline="0" dirty="0">
                          <a:solidFill>
                            <a:schemeClr val="tx1"/>
                          </a:solidFill>
                          <a:latin typeface="+mn-lt"/>
                          <a:ea typeface="+mn-ea"/>
                          <a:cs typeface="+mn-cs"/>
                        </a:rPr>
                        <a:t>suppliers or invoices that require immediate Payment</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000">
                        <a:solidFill>
                          <a:srgbClr val="365F91"/>
                        </a:solidFill>
                        <a:latin typeface="Calibri"/>
                        <a:ea typeface="Calibri"/>
                        <a:cs typeface="Times New Roman"/>
                      </a:endParaRPr>
                    </a:p>
                  </a:txBody>
                  <a:tcPr marL="42520" marR="42520" marT="0" marB="0">
                    <a:lnL w="12700" cap="flat" cmpd="sng" algn="ctr">
                      <a:solidFill>
                        <a:srgbClr val="000000"/>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r>
                        <a:rPr lang="en-US" sz="1000" kern="1200" baseline="0" dirty="0">
                          <a:solidFill>
                            <a:schemeClr val="tx1"/>
                          </a:solidFill>
                          <a:latin typeface="+mn-lt"/>
                          <a:ea typeface="+mn-ea"/>
                          <a:cs typeface="+mn-cs"/>
                        </a:rPr>
                        <a:t>• Use AP data analysis reports </a:t>
                      </a:r>
                      <a:r>
                        <a:rPr lang="en-US" sz="1000" i="1" kern="1200" baseline="0" dirty="0">
                          <a:solidFill>
                            <a:schemeClr val="tx1"/>
                          </a:solidFill>
                          <a:latin typeface="+mn-lt"/>
                          <a:ea typeface="+mn-ea"/>
                          <a:cs typeface="+mn-cs"/>
                        </a:rPr>
                        <a:t>to identify </a:t>
                      </a:r>
                      <a:r>
                        <a:rPr lang="en-US" sz="1000" kern="1200" baseline="0" dirty="0">
                          <a:solidFill>
                            <a:schemeClr val="tx1"/>
                          </a:solidFill>
                          <a:latin typeface="+mn-lt"/>
                          <a:ea typeface="+mn-ea"/>
                          <a:cs typeface="+mn-cs"/>
                        </a:rPr>
                        <a:t>potential opportunities</a:t>
                      </a:r>
                    </a:p>
                    <a:p>
                      <a:r>
                        <a:rPr lang="en-US" sz="1000" kern="1200" baseline="0" dirty="0">
                          <a:solidFill>
                            <a:schemeClr val="tx1"/>
                          </a:solidFill>
                          <a:latin typeface="+mn-lt"/>
                          <a:ea typeface="+mn-ea"/>
                          <a:cs typeface="+mn-cs"/>
                        </a:rPr>
                        <a:t>• The Vendor Match</a:t>
                      </a:r>
                      <a:r>
                        <a:rPr lang="en-US" sz="1000" i="1" kern="1200" baseline="0" dirty="0">
                          <a:solidFill>
                            <a:schemeClr val="tx1"/>
                          </a:solidFill>
                          <a:latin typeface="+mn-lt"/>
                          <a:ea typeface="+mn-ea"/>
                          <a:cs typeface="+mn-cs"/>
                        </a:rPr>
                        <a:t> can </a:t>
                      </a:r>
                      <a:r>
                        <a:rPr lang="en-US" sz="1000" kern="1200" baseline="0" dirty="0">
                          <a:solidFill>
                            <a:schemeClr val="tx1"/>
                          </a:solidFill>
                          <a:latin typeface="+mn-lt"/>
                          <a:ea typeface="+mn-ea"/>
                          <a:cs typeface="+mn-cs"/>
                        </a:rPr>
                        <a:t>assist with identifying accepting</a:t>
                      </a:r>
                    </a:p>
                    <a:p>
                      <a:r>
                        <a:rPr lang="en-US" sz="1000" kern="1200" baseline="0" dirty="0">
                          <a:solidFill>
                            <a:schemeClr val="tx1"/>
                          </a:solidFill>
                          <a:latin typeface="+mn-lt"/>
                          <a:ea typeface="+mn-ea"/>
                          <a:cs typeface="+mn-cs"/>
                        </a:rPr>
                        <a:t>Suppliers</a:t>
                      </a:r>
                      <a:endParaRPr lang="en-US" sz="1000" dirty="0">
                        <a:solidFill>
                          <a:srgbClr val="365F91"/>
                        </a:solidFill>
                        <a:latin typeface="Calibri"/>
                        <a:ea typeface="Calibri"/>
                        <a:cs typeface="Times New Roman"/>
                      </a:endParaRPr>
                    </a:p>
                  </a:txBody>
                  <a:tcPr marL="42520" marR="42520" marT="0" marB="0">
                    <a:lnL>
                      <a:noFill/>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1852868"/>
      </p:ext>
    </p:extLst>
  </p:cSld>
  <p:clrMapOvr>
    <a:masterClrMapping/>
  </p:clrMapOvr>
  <p:transition spd="slow">
    <p:strips/>
  </p:transition>
</p:sld>
</file>

<file path=ppt/theme/theme1.xml><?xml version="1.0" encoding="utf-8"?>
<a:theme xmlns:a="http://schemas.openxmlformats.org/drawingml/2006/main" name="1_Default Design">
  <a:themeElements>
    <a:clrScheme name="Default Design 14">
      <a:dk1>
        <a:srgbClr val="00467F"/>
      </a:dk1>
      <a:lt1>
        <a:srgbClr val="FFFFFF"/>
      </a:lt1>
      <a:dk2>
        <a:srgbClr val="00467F"/>
      </a:dk2>
      <a:lt2>
        <a:srgbClr val="6D6E71"/>
      </a:lt2>
      <a:accent1>
        <a:srgbClr val="FFD27C"/>
      </a:accent1>
      <a:accent2>
        <a:srgbClr val="77B1DE"/>
      </a:accent2>
      <a:accent3>
        <a:srgbClr val="FFFFFF"/>
      </a:accent3>
      <a:accent4>
        <a:srgbClr val="003A6C"/>
      </a:accent4>
      <a:accent5>
        <a:srgbClr val="FFE5BF"/>
      </a:accent5>
      <a:accent6>
        <a:srgbClr val="6BA0C9"/>
      </a:accent6>
      <a:hlink>
        <a:srgbClr val="DFE9F6"/>
      </a:hlink>
      <a:folHlink>
        <a:srgbClr val="00467F"/>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52"/>
            <a:ea typeface="Arial" pitchFamily="-109" charset="-52"/>
            <a:cs typeface="Arial" pitchFamily="-109" charset="-52"/>
          </a:defRPr>
        </a:defPPr>
      </a:lstStyle>
    </a:spDef>
    <a:lnDef>
      <a:spPr bwMode="auto">
        <a:xfrm>
          <a:off x="0" y="0"/>
          <a:ext cx="1" cy="1"/>
        </a:xfrm>
        <a:custGeom>
          <a:avLst/>
          <a:gdLst/>
          <a:ahLst/>
          <a:cxnLst/>
          <a:rect l="0" t="0" r="0" b="0"/>
          <a:pathLst/>
        </a:custGeom>
        <a:solidFill>
          <a:schemeClr val="accent1"/>
        </a:solidFill>
        <a:ln w="31750"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52"/>
            <a:ea typeface="Arial" pitchFamily="-109" charset="-52"/>
            <a:cs typeface="Arial" pitchFamily="-109" charset="-5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0C0C0"/>
        </a:accent1>
        <a:accent2>
          <a:srgbClr val="333333"/>
        </a:accent2>
        <a:accent3>
          <a:srgbClr val="FFFFFF"/>
        </a:accent3>
        <a:accent4>
          <a:srgbClr val="000000"/>
        </a:accent4>
        <a:accent5>
          <a:srgbClr val="DCDCDC"/>
        </a:accent5>
        <a:accent6>
          <a:srgbClr val="2D2D2D"/>
        </a:accent6>
        <a:hlink>
          <a:srgbClr val="777777"/>
        </a:hlink>
        <a:folHlink>
          <a:srgbClr val="292929"/>
        </a:folHlink>
      </a:clrScheme>
      <a:clrMap bg1="lt1" tx1="dk1" bg2="lt2" tx2="dk2" accent1="accent1" accent2="accent2" accent3="accent3" accent4="accent4" accent5="accent5" accent6="accent6" hlink="hlink" folHlink="folHlink"/>
    </a:extraClrScheme>
    <a:extraClrScheme>
      <a:clrScheme name="Default Design 14">
        <a:dk1>
          <a:srgbClr val="00467F"/>
        </a:dk1>
        <a:lt1>
          <a:srgbClr val="FFFFFF"/>
        </a:lt1>
        <a:dk2>
          <a:srgbClr val="00467F"/>
        </a:dk2>
        <a:lt2>
          <a:srgbClr val="6D6E71"/>
        </a:lt2>
        <a:accent1>
          <a:srgbClr val="FFD27C"/>
        </a:accent1>
        <a:accent2>
          <a:srgbClr val="77B1DE"/>
        </a:accent2>
        <a:accent3>
          <a:srgbClr val="FFFFFF"/>
        </a:accent3>
        <a:accent4>
          <a:srgbClr val="003A6C"/>
        </a:accent4>
        <a:accent5>
          <a:srgbClr val="FFE5BF"/>
        </a:accent5>
        <a:accent6>
          <a:srgbClr val="6BA0C9"/>
        </a:accent6>
        <a:hlink>
          <a:srgbClr val="DFE9F6"/>
        </a:hlink>
        <a:folHlink>
          <a:srgbClr val="0046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4">
      <a:dk1>
        <a:srgbClr val="00467F"/>
      </a:dk1>
      <a:lt1>
        <a:srgbClr val="FFFFFF"/>
      </a:lt1>
      <a:dk2>
        <a:srgbClr val="00467F"/>
      </a:dk2>
      <a:lt2>
        <a:srgbClr val="6D6E71"/>
      </a:lt2>
      <a:accent1>
        <a:srgbClr val="FFD27C"/>
      </a:accent1>
      <a:accent2>
        <a:srgbClr val="77B1DE"/>
      </a:accent2>
      <a:accent3>
        <a:srgbClr val="FFFFFF"/>
      </a:accent3>
      <a:accent4>
        <a:srgbClr val="003A6C"/>
      </a:accent4>
      <a:accent5>
        <a:srgbClr val="FFE5BF"/>
      </a:accent5>
      <a:accent6>
        <a:srgbClr val="6BA0C9"/>
      </a:accent6>
      <a:hlink>
        <a:srgbClr val="DFE9F6"/>
      </a:hlink>
      <a:folHlink>
        <a:srgbClr val="00467F"/>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52"/>
            <a:ea typeface="Arial" pitchFamily="-109" charset="-52"/>
            <a:cs typeface="Arial" pitchFamily="-109" charset="-52"/>
          </a:defRPr>
        </a:defPPr>
      </a:lstStyle>
    </a:spDef>
    <a:lnDef>
      <a:spPr bwMode="auto">
        <a:xfrm>
          <a:off x="0" y="0"/>
          <a:ext cx="1" cy="1"/>
        </a:xfrm>
        <a:custGeom>
          <a:avLst/>
          <a:gdLst/>
          <a:ahLst/>
          <a:cxnLst/>
          <a:rect l="0" t="0" r="0" b="0"/>
          <a:pathLst/>
        </a:custGeom>
        <a:solidFill>
          <a:schemeClr val="accent1"/>
        </a:solidFill>
        <a:ln w="31750" cap="flat" cmpd="sng" algn="ctr">
          <a:solidFill>
            <a:srgbClr val="A6A6A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9" charset="-52"/>
            <a:ea typeface="Arial" pitchFamily="-109" charset="-52"/>
            <a:cs typeface="Arial" pitchFamily="-109" charset="-5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0C0C0"/>
        </a:accent1>
        <a:accent2>
          <a:srgbClr val="333333"/>
        </a:accent2>
        <a:accent3>
          <a:srgbClr val="FFFFFF"/>
        </a:accent3>
        <a:accent4>
          <a:srgbClr val="000000"/>
        </a:accent4>
        <a:accent5>
          <a:srgbClr val="DCDCDC"/>
        </a:accent5>
        <a:accent6>
          <a:srgbClr val="2D2D2D"/>
        </a:accent6>
        <a:hlink>
          <a:srgbClr val="777777"/>
        </a:hlink>
        <a:folHlink>
          <a:srgbClr val="292929"/>
        </a:folHlink>
      </a:clrScheme>
      <a:clrMap bg1="lt1" tx1="dk1" bg2="lt2" tx2="dk2" accent1="accent1" accent2="accent2" accent3="accent3" accent4="accent4" accent5="accent5" accent6="accent6" hlink="hlink" folHlink="folHlink"/>
    </a:extraClrScheme>
    <a:extraClrScheme>
      <a:clrScheme name="Default Design 14">
        <a:dk1>
          <a:srgbClr val="00467F"/>
        </a:dk1>
        <a:lt1>
          <a:srgbClr val="FFFFFF"/>
        </a:lt1>
        <a:dk2>
          <a:srgbClr val="00467F"/>
        </a:dk2>
        <a:lt2>
          <a:srgbClr val="6D6E71"/>
        </a:lt2>
        <a:accent1>
          <a:srgbClr val="FFD27C"/>
        </a:accent1>
        <a:accent2>
          <a:srgbClr val="77B1DE"/>
        </a:accent2>
        <a:accent3>
          <a:srgbClr val="FFFFFF"/>
        </a:accent3>
        <a:accent4>
          <a:srgbClr val="003A6C"/>
        </a:accent4>
        <a:accent5>
          <a:srgbClr val="FFE5BF"/>
        </a:accent5>
        <a:accent6>
          <a:srgbClr val="6BA0C9"/>
        </a:accent6>
        <a:hlink>
          <a:srgbClr val="DFE9F6"/>
        </a:hlink>
        <a:folHlink>
          <a:srgbClr val="0046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14827</TotalTime>
  <Words>2638</Words>
  <Application>Microsoft Office PowerPoint</Application>
  <PresentationFormat>On-screen Show (4:3)</PresentationFormat>
  <Paragraphs>344</Paragraphs>
  <Slides>21</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Calibri</vt:lpstr>
      <vt:lpstr>Gill Sans</vt:lpstr>
      <vt:lpstr>Times New Roman</vt:lpstr>
      <vt:lpstr>Trebuchet MS</vt:lpstr>
      <vt:lpstr>Wingdings</vt:lpstr>
      <vt:lpstr>1_Default Design</vt:lpstr>
      <vt:lpstr>2_Default Design</vt:lpstr>
      <vt:lpstr>PowerPoint Presentation</vt:lpstr>
      <vt:lpstr>What is E-Payables?</vt:lpstr>
      <vt:lpstr>PowerPoint Presentation</vt:lpstr>
      <vt:lpstr>Supplier Analytics </vt:lpstr>
      <vt:lpstr>Payables Vendor Match </vt:lpstr>
      <vt:lpstr>Supplier Enablement Consultant Overview</vt:lpstr>
      <vt:lpstr>Enrollment Campaign Management</vt:lpstr>
      <vt:lpstr>Business Development-Growth Opportunities</vt:lpstr>
      <vt:lpstr>Quick Best Practices to Consider for Growth</vt:lpstr>
      <vt:lpstr>Strengthening Capabilities</vt:lpstr>
      <vt:lpstr>PowerPoint Presentation</vt:lpstr>
      <vt:lpstr>What is Chip Technology</vt:lpstr>
      <vt:lpstr>What is Chip Technology</vt:lpstr>
      <vt:lpstr>What is Chip Technology</vt:lpstr>
      <vt:lpstr>Misconceptions of Chip Technology</vt:lpstr>
      <vt:lpstr>Which Card Products?</vt:lpstr>
      <vt:lpstr>How Do Chip Cards Work?</vt:lpstr>
      <vt:lpstr>Client Conversion</vt:lpstr>
      <vt:lpstr>When Will We Get Our New Chip Cards?</vt:lpstr>
      <vt:lpstr>Commercial Card Client Service</vt:lpstr>
      <vt:lpstr>PowerPoint Presentation</vt:lpstr>
    </vt:vector>
  </TitlesOfParts>
  <Company>SunTrust Banks,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new title page</dc:title>
  <dc:creator>UGCW161</dc:creator>
  <cp:lastModifiedBy>Karen Pastula</cp:lastModifiedBy>
  <cp:revision>603</cp:revision>
  <cp:lastPrinted>2015-09-18T12:53:26Z</cp:lastPrinted>
  <dcterms:created xsi:type="dcterms:W3CDTF">2012-07-31T19:25:30Z</dcterms:created>
  <dcterms:modified xsi:type="dcterms:W3CDTF">2017-01-11T20:35:32Z</dcterms:modified>
</cp:coreProperties>
</file>