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59" r:id="rId4"/>
    <p:sldMasterId id="2147484014" r:id="rId5"/>
    <p:sldMasterId id="2147483901" r:id="rId6"/>
    <p:sldMasterId id="2147483733" r:id="rId7"/>
    <p:sldMasterId id="2147484011" r:id="rId8"/>
    <p:sldMasterId id="2147484018" r:id="rId9"/>
  </p:sldMasterIdLst>
  <p:notesMasterIdLst>
    <p:notesMasterId r:id="rId41"/>
  </p:notesMasterIdLst>
  <p:handoutMasterIdLst>
    <p:handoutMasterId r:id="rId42"/>
  </p:handoutMasterIdLst>
  <p:sldIdLst>
    <p:sldId id="264" r:id="rId10"/>
    <p:sldId id="302" r:id="rId11"/>
    <p:sldId id="257" r:id="rId12"/>
    <p:sldId id="328" r:id="rId13"/>
    <p:sldId id="321" r:id="rId14"/>
    <p:sldId id="322" r:id="rId15"/>
    <p:sldId id="323" r:id="rId16"/>
    <p:sldId id="324" r:id="rId17"/>
    <p:sldId id="329" r:id="rId18"/>
    <p:sldId id="314" r:id="rId19"/>
    <p:sldId id="333" r:id="rId20"/>
    <p:sldId id="334" r:id="rId21"/>
    <p:sldId id="317" r:id="rId22"/>
    <p:sldId id="318" r:id="rId23"/>
    <p:sldId id="331" r:id="rId24"/>
    <p:sldId id="308" r:id="rId25"/>
    <p:sldId id="309" r:id="rId26"/>
    <p:sldId id="310" r:id="rId27"/>
    <p:sldId id="335" r:id="rId28"/>
    <p:sldId id="312" r:id="rId29"/>
    <p:sldId id="330" r:id="rId30"/>
    <p:sldId id="285" r:id="rId31"/>
    <p:sldId id="294" r:id="rId32"/>
    <p:sldId id="288" r:id="rId33"/>
    <p:sldId id="301" r:id="rId34"/>
    <p:sldId id="289" r:id="rId35"/>
    <p:sldId id="293" r:id="rId36"/>
    <p:sldId id="332" r:id="rId37"/>
    <p:sldId id="313" r:id="rId38"/>
    <p:sldId id="275" r:id="rId39"/>
    <p:sldId id="336" r:id="rId40"/>
  </p:sldIdLst>
  <p:sldSz cx="9144000" cy="6858000" type="screen4x3"/>
  <p:notesSz cx="7102475" cy="10233025"/>
  <p:defaultTextStyle>
    <a:defPPr>
      <a:defRPr lang="en-US"/>
    </a:defPPr>
    <a:lvl1pPr algn="l" rtl="0" fontAlgn="base">
      <a:spcBef>
        <a:spcPct val="0"/>
      </a:spcBef>
      <a:spcAft>
        <a:spcPct val="0"/>
      </a:spcAft>
      <a:defRPr b="1" kern="1200">
        <a:solidFill>
          <a:schemeClr val="tx1"/>
        </a:solidFill>
        <a:latin typeface="Minion Pro"/>
        <a:ea typeface="+mn-ea"/>
        <a:cs typeface="Arial" pitchFamily="34" charset="0"/>
      </a:defRPr>
    </a:lvl1pPr>
    <a:lvl2pPr marL="455613" indent="1588" algn="l" rtl="0" fontAlgn="base">
      <a:spcBef>
        <a:spcPct val="0"/>
      </a:spcBef>
      <a:spcAft>
        <a:spcPct val="0"/>
      </a:spcAft>
      <a:defRPr b="1" kern="1200">
        <a:solidFill>
          <a:schemeClr val="tx1"/>
        </a:solidFill>
        <a:latin typeface="Minion Pro"/>
        <a:ea typeface="+mn-ea"/>
        <a:cs typeface="Arial" pitchFamily="34" charset="0"/>
      </a:defRPr>
    </a:lvl2pPr>
    <a:lvl3pPr marL="912813" indent="1588" algn="l" rtl="0" fontAlgn="base">
      <a:spcBef>
        <a:spcPct val="0"/>
      </a:spcBef>
      <a:spcAft>
        <a:spcPct val="0"/>
      </a:spcAft>
      <a:defRPr b="1" kern="1200">
        <a:solidFill>
          <a:schemeClr val="tx1"/>
        </a:solidFill>
        <a:latin typeface="Minion Pro"/>
        <a:ea typeface="+mn-ea"/>
        <a:cs typeface="Arial" pitchFamily="34" charset="0"/>
      </a:defRPr>
    </a:lvl3pPr>
    <a:lvl4pPr marL="1370013" indent="1588" algn="l" rtl="0" fontAlgn="base">
      <a:spcBef>
        <a:spcPct val="0"/>
      </a:spcBef>
      <a:spcAft>
        <a:spcPct val="0"/>
      </a:spcAft>
      <a:defRPr b="1" kern="1200">
        <a:solidFill>
          <a:schemeClr val="tx1"/>
        </a:solidFill>
        <a:latin typeface="Minion Pro"/>
        <a:ea typeface="+mn-ea"/>
        <a:cs typeface="Arial" pitchFamily="34" charset="0"/>
      </a:defRPr>
    </a:lvl4pPr>
    <a:lvl5pPr marL="1827213" indent="1588" algn="l" rtl="0" fontAlgn="base">
      <a:spcBef>
        <a:spcPct val="0"/>
      </a:spcBef>
      <a:spcAft>
        <a:spcPct val="0"/>
      </a:spcAft>
      <a:defRPr b="1" kern="1200">
        <a:solidFill>
          <a:schemeClr val="tx1"/>
        </a:solidFill>
        <a:latin typeface="Minion Pro"/>
        <a:ea typeface="+mn-ea"/>
        <a:cs typeface="Arial" pitchFamily="34" charset="0"/>
      </a:defRPr>
    </a:lvl5pPr>
    <a:lvl6pPr marL="2286000" algn="l" defTabSz="914400" rtl="0" eaLnBrk="1" latinLnBrk="0" hangingPunct="1">
      <a:defRPr b="1" kern="1200">
        <a:solidFill>
          <a:schemeClr val="tx1"/>
        </a:solidFill>
        <a:latin typeface="Minion Pro"/>
        <a:ea typeface="+mn-ea"/>
        <a:cs typeface="Arial" pitchFamily="34" charset="0"/>
      </a:defRPr>
    </a:lvl6pPr>
    <a:lvl7pPr marL="2743200" algn="l" defTabSz="914400" rtl="0" eaLnBrk="1" latinLnBrk="0" hangingPunct="1">
      <a:defRPr b="1" kern="1200">
        <a:solidFill>
          <a:schemeClr val="tx1"/>
        </a:solidFill>
        <a:latin typeface="Minion Pro"/>
        <a:ea typeface="+mn-ea"/>
        <a:cs typeface="Arial" pitchFamily="34" charset="0"/>
      </a:defRPr>
    </a:lvl7pPr>
    <a:lvl8pPr marL="3200400" algn="l" defTabSz="914400" rtl="0" eaLnBrk="1" latinLnBrk="0" hangingPunct="1">
      <a:defRPr b="1" kern="1200">
        <a:solidFill>
          <a:schemeClr val="tx1"/>
        </a:solidFill>
        <a:latin typeface="Minion Pro"/>
        <a:ea typeface="+mn-ea"/>
        <a:cs typeface="Arial" pitchFamily="34" charset="0"/>
      </a:defRPr>
    </a:lvl8pPr>
    <a:lvl9pPr marL="3657600" algn="l" defTabSz="914400" rtl="0" eaLnBrk="1" latinLnBrk="0" hangingPunct="1">
      <a:defRPr b="1" kern="1200">
        <a:solidFill>
          <a:schemeClr val="tx1"/>
        </a:solidFill>
        <a:latin typeface="Minion Pro"/>
        <a:ea typeface="+mn-ea"/>
        <a:cs typeface="Arial" pitchFamily="34" charset="0"/>
      </a:defRPr>
    </a:lvl9pPr>
  </p:defaultTextStyle>
  <p:extLst>
    <p:ext uri="{EFAFB233-063F-42B5-8137-9DF3F51BA10A}">
      <p15:sldGuideLst xmlns:p15="http://schemas.microsoft.com/office/powerpoint/2012/main">
        <p15:guide id="1" orient="horz" pos="96">
          <p15:clr>
            <a:srgbClr val="A4A3A4"/>
          </p15:clr>
        </p15:guide>
        <p15:guide id="2" pos="5664">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00"/>
    <a:srgbClr val="002D1B"/>
    <a:srgbClr val="003300"/>
    <a:srgbClr val="B01D14"/>
    <a:srgbClr val="FFFFCC"/>
    <a:srgbClr val="98B954"/>
    <a:srgbClr val="E9E6D7"/>
    <a:srgbClr val="7F7F7F"/>
    <a:srgbClr val="5C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5232" autoAdjust="0"/>
  </p:normalViewPr>
  <p:slideViewPr>
    <p:cSldViewPr snapToGrid="0">
      <p:cViewPr varScale="1">
        <p:scale>
          <a:sx n="69" d="100"/>
          <a:sy n="69" d="100"/>
        </p:scale>
        <p:origin x="736" y="52"/>
      </p:cViewPr>
      <p:guideLst>
        <p:guide orient="horz" pos="96"/>
        <p:guide pos="56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2" d="100"/>
          <a:sy n="62" d="100"/>
        </p:scale>
        <p:origin x="3125" y="43"/>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3078383" cy="512001"/>
          </a:xfrm>
          <a:prstGeom prst="rect">
            <a:avLst/>
          </a:prstGeom>
          <a:noFill/>
          <a:ln w="9525">
            <a:noFill/>
            <a:miter lim="800000"/>
            <a:headEnd/>
            <a:tailEnd/>
          </a:ln>
        </p:spPr>
        <p:txBody>
          <a:bodyPr vert="horz" wrap="square" lIns="93578" tIns="46789" rIns="93578" bIns="46789" numCol="1" anchor="t" anchorCtr="0" compatLnSpc="1">
            <a:prstTxWarp prst="textNoShape">
              <a:avLst/>
            </a:prstTxWarp>
          </a:bodyPr>
          <a:lstStyle>
            <a:lvl1pPr defTabSz="933058">
              <a:defRPr sz="1200" b="0" dirty="0">
                <a:latin typeface="Arial" pitchFamily="34" charset="0"/>
              </a:defRPr>
            </a:lvl1pPr>
          </a:lstStyle>
          <a:p>
            <a:pPr>
              <a:defRPr/>
            </a:pPr>
            <a:endParaRPr lang="en-US" dirty="0"/>
          </a:p>
        </p:txBody>
      </p:sp>
      <p:sp>
        <p:nvSpPr>
          <p:cNvPr id="276483" name="Rectangle 3"/>
          <p:cNvSpPr>
            <a:spLocks noGrp="1" noChangeArrowheads="1"/>
          </p:cNvSpPr>
          <p:nvPr>
            <p:ph type="dt" sz="quarter" idx="1"/>
          </p:nvPr>
        </p:nvSpPr>
        <p:spPr bwMode="auto">
          <a:xfrm>
            <a:off x="4022485" y="0"/>
            <a:ext cx="3078383" cy="512001"/>
          </a:xfrm>
          <a:prstGeom prst="rect">
            <a:avLst/>
          </a:prstGeom>
          <a:noFill/>
          <a:ln w="9525">
            <a:noFill/>
            <a:miter lim="800000"/>
            <a:headEnd/>
            <a:tailEnd/>
          </a:ln>
        </p:spPr>
        <p:txBody>
          <a:bodyPr vert="horz" wrap="square" lIns="93578" tIns="46789" rIns="93578" bIns="46789" numCol="1" anchor="t" anchorCtr="0" compatLnSpc="1">
            <a:prstTxWarp prst="textNoShape">
              <a:avLst/>
            </a:prstTxWarp>
          </a:bodyPr>
          <a:lstStyle>
            <a:lvl1pPr algn="r" defTabSz="933058">
              <a:defRPr sz="1200" b="0" dirty="0">
                <a:latin typeface="Arial" pitchFamily="34" charset="0"/>
              </a:defRPr>
            </a:lvl1pPr>
          </a:lstStyle>
          <a:p>
            <a:pPr>
              <a:defRPr/>
            </a:pPr>
            <a:endParaRPr lang="en-US" dirty="0"/>
          </a:p>
        </p:txBody>
      </p:sp>
      <p:sp>
        <p:nvSpPr>
          <p:cNvPr id="276484" name="Rectangle 4"/>
          <p:cNvSpPr>
            <a:spLocks noGrp="1" noChangeArrowheads="1"/>
          </p:cNvSpPr>
          <p:nvPr>
            <p:ph type="ftr" sz="quarter" idx="2"/>
          </p:nvPr>
        </p:nvSpPr>
        <p:spPr bwMode="auto">
          <a:xfrm>
            <a:off x="0" y="9719277"/>
            <a:ext cx="3078383" cy="512001"/>
          </a:xfrm>
          <a:prstGeom prst="rect">
            <a:avLst/>
          </a:prstGeom>
          <a:noFill/>
          <a:ln w="9525">
            <a:noFill/>
            <a:miter lim="800000"/>
            <a:headEnd/>
            <a:tailEnd/>
          </a:ln>
        </p:spPr>
        <p:txBody>
          <a:bodyPr vert="horz" wrap="square" lIns="93578" tIns="46789" rIns="93578" bIns="46789" numCol="1" anchor="b" anchorCtr="0" compatLnSpc="1">
            <a:prstTxWarp prst="textNoShape">
              <a:avLst/>
            </a:prstTxWarp>
          </a:bodyPr>
          <a:lstStyle>
            <a:lvl1pPr defTabSz="933058">
              <a:defRPr sz="1200" b="0" dirty="0">
                <a:latin typeface="Arial" pitchFamily="34" charset="0"/>
              </a:defRPr>
            </a:lvl1pPr>
          </a:lstStyle>
          <a:p>
            <a:pPr>
              <a:defRPr/>
            </a:pPr>
            <a:endParaRPr lang="en-US" dirty="0"/>
          </a:p>
        </p:txBody>
      </p:sp>
      <p:sp>
        <p:nvSpPr>
          <p:cNvPr id="276485" name="Rectangle 5"/>
          <p:cNvSpPr>
            <a:spLocks noGrp="1" noChangeArrowheads="1"/>
          </p:cNvSpPr>
          <p:nvPr>
            <p:ph type="sldNum" sz="quarter" idx="3"/>
          </p:nvPr>
        </p:nvSpPr>
        <p:spPr bwMode="auto">
          <a:xfrm>
            <a:off x="4022485" y="9719277"/>
            <a:ext cx="3078383" cy="512001"/>
          </a:xfrm>
          <a:prstGeom prst="rect">
            <a:avLst/>
          </a:prstGeom>
          <a:noFill/>
          <a:ln w="9525">
            <a:noFill/>
            <a:miter lim="800000"/>
            <a:headEnd/>
            <a:tailEnd/>
          </a:ln>
        </p:spPr>
        <p:txBody>
          <a:bodyPr vert="horz" wrap="square" lIns="93578" tIns="46789" rIns="93578" bIns="46789" numCol="1" anchor="b" anchorCtr="0" compatLnSpc="1">
            <a:prstTxWarp prst="textNoShape">
              <a:avLst/>
            </a:prstTxWarp>
          </a:bodyPr>
          <a:lstStyle>
            <a:lvl1pPr algn="r" defTabSz="933058">
              <a:defRPr sz="1200" b="0">
                <a:latin typeface="Arial" pitchFamily="34" charset="0"/>
              </a:defRPr>
            </a:lvl1pPr>
          </a:lstStyle>
          <a:p>
            <a:pPr>
              <a:defRPr/>
            </a:pPr>
            <a:fld id="{08DDF0D1-A395-4BFA-97FE-E5E73E9F2505}" type="slidenum">
              <a:rPr lang="en-US"/>
              <a:pPr>
                <a:defRPr/>
              </a:pPr>
              <a:t>‹#›</a:t>
            </a:fld>
            <a:endParaRPr lang="en-US" dirty="0"/>
          </a:p>
        </p:txBody>
      </p:sp>
    </p:spTree>
    <p:extLst>
      <p:ext uri="{BB962C8B-B14F-4D97-AF65-F5344CB8AC3E}">
        <p14:creationId xmlns:p14="http://schemas.microsoft.com/office/powerpoint/2010/main" val="3631675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6114" name="Rectangle 2"/>
          <p:cNvSpPr>
            <a:spLocks noGrp="1" noChangeArrowheads="1"/>
          </p:cNvSpPr>
          <p:nvPr>
            <p:ph type="hdr" sz="quarter"/>
          </p:nvPr>
        </p:nvSpPr>
        <p:spPr bwMode="auto">
          <a:xfrm>
            <a:off x="0" y="0"/>
            <a:ext cx="3076775" cy="512001"/>
          </a:xfrm>
          <a:prstGeom prst="rect">
            <a:avLst/>
          </a:prstGeom>
          <a:noFill/>
          <a:ln w="9525">
            <a:noFill/>
            <a:miter lim="800000"/>
            <a:headEnd/>
            <a:tailEnd/>
          </a:ln>
        </p:spPr>
        <p:txBody>
          <a:bodyPr vert="horz" wrap="square" lIns="96181" tIns="48091" rIns="96181" bIns="48091" numCol="1" anchor="t" anchorCtr="0" compatLnSpc="1">
            <a:prstTxWarp prst="textNoShape">
              <a:avLst/>
            </a:prstTxWarp>
          </a:bodyPr>
          <a:lstStyle>
            <a:lvl1pPr defTabSz="960055">
              <a:defRPr sz="1200" b="0" dirty="0">
                <a:latin typeface="Arial" pitchFamily="34" charset="0"/>
              </a:defRPr>
            </a:lvl1pPr>
          </a:lstStyle>
          <a:p>
            <a:pPr>
              <a:defRPr/>
            </a:pPr>
            <a:endParaRPr lang="en-US" dirty="0"/>
          </a:p>
        </p:txBody>
      </p:sp>
      <p:sp>
        <p:nvSpPr>
          <p:cNvPr id="346115" name="Rectangle 3"/>
          <p:cNvSpPr>
            <a:spLocks noGrp="1" noChangeArrowheads="1"/>
          </p:cNvSpPr>
          <p:nvPr>
            <p:ph type="dt" idx="1"/>
          </p:nvPr>
        </p:nvSpPr>
        <p:spPr bwMode="auto">
          <a:xfrm>
            <a:off x="4024092" y="0"/>
            <a:ext cx="3076775" cy="512001"/>
          </a:xfrm>
          <a:prstGeom prst="rect">
            <a:avLst/>
          </a:prstGeom>
          <a:noFill/>
          <a:ln w="9525">
            <a:noFill/>
            <a:miter lim="800000"/>
            <a:headEnd/>
            <a:tailEnd/>
          </a:ln>
        </p:spPr>
        <p:txBody>
          <a:bodyPr vert="horz" wrap="square" lIns="96181" tIns="48091" rIns="96181" bIns="48091" numCol="1" anchor="t" anchorCtr="0" compatLnSpc="1">
            <a:prstTxWarp prst="textNoShape">
              <a:avLst/>
            </a:prstTxWarp>
          </a:bodyPr>
          <a:lstStyle>
            <a:lvl1pPr algn="r" defTabSz="960055">
              <a:defRPr sz="1200" b="0" dirty="0">
                <a:latin typeface="Arial" pitchFamily="34" charset="0"/>
              </a:defRPr>
            </a:lvl1pPr>
          </a:lstStyle>
          <a:p>
            <a:pPr>
              <a:defRPr/>
            </a:pPr>
            <a:endParaRPr lang="en-US" dirty="0"/>
          </a:p>
        </p:txBody>
      </p:sp>
      <p:sp>
        <p:nvSpPr>
          <p:cNvPr id="45060" name="Rectangle 4"/>
          <p:cNvSpPr>
            <a:spLocks noGrp="1" noRot="1" noChangeAspect="1" noChangeArrowheads="1" noTextEdit="1"/>
          </p:cNvSpPr>
          <p:nvPr>
            <p:ph type="sldImg" idx="2"/>
          </p:nvPr>
        </p:nvSpPr>
        <p:spPr bwMode="auto">
          <a:xfrm>
            <a:off x="993775" y="766763"/>
            <a:ext cx="5114925" cy="3836987"/>
          </a:xfrm>
          <a:prstGeom prst="rect">
            <a:avLst/>
          </a:prstGeom>
          <a:noFill/>
          <a:ln w="9525">
            <a:solidFill>
              <a:srgbClr val="000000"/>
            </a:solidFill>
            <a:miter lim="800000"/>
            <a:headEnd/>
            <a:tailEnd/>
          </a:ln>
        </p:spPr>
      </p:sp>
      <p:sp>
        <p:nvSpPr>
          <p:cNvPr id="346117" name="Rectangle 5"/>
          <p:cNvSpPr>
            <a:spLocks noGrp="1" noChangeArrowheads="1"/>
          </p:cNvSpPr>
          <p:nvPr>
            <p:ph type="body" sz="quarter" idx="3"/>
          </p:nvPr>
        </p:nvSpPr>
        <p:spPr bwMode="auto">
          <a:xfrm>
            <a:off x="710891" y="4861387"/>
            <a:ext cx="5680693" cy="4604512"/>
          </a:xfrm>
          <a:prstGeom prst="rect">
            <a:avLst/>
          </a:prstGeom>
          <a:noFill/>
          <a:ln w="9525">
            <a:noFill/>
            <a:miter lim="800000"/>
            <a:headEnd/>
            <a:tailEnd/>
          </a:ln>
        </p:spPr>
        <p:txBody>
          <a:bodyPr vert="horz" wrap="square" lIns="96181" tIns="48091" rIns="96181" bIns="48091" numCol="1" anchor="t" anchorCtr="0" compatLnSpc="1">
            <a:prstTxWarp prst="textNoShape">
              <a:avLst/>
            </a:prstTxWarp>
          </a:bodyPr>
          <a:lstStyle/>
          <a:p>
            <a:pPr lvl="0"/>
            <a:endParaRPr lang="en-US" noProof="0" dirty="0" smtClean="0"/>
          </a:p>
        </p:txBody>
      </p:sp>
      <p:sp>
        <p:nvSpPr>
          <p:cNvPr id="346118" name="Rectangle 6"/>
          <p:cNvSpPr>
            <a:spLocks noGrp="1" noChangeArrowheads="1"/>
          </p:cNvSpPr>
          <p:nvPr>
            <p:ph type="ftr" sz="quarter" idx="4"/>
          </p:nvPr>
        </p:nvSpPr>
        <p:spPr bwMode="auto">
          <a:xfrm>
            <a:off x="0" y="9719277"/>
            <a:ext cx="3076775" cy="512001"/>
          </a:xfrm>
          <a:prstGeom prst="rect">
            <a:avLst/>
          </a:prstGeom>
          <a:noFill/>
          <a:ln w="9525">
            <a:noFill/>
            <a:miter lim="800000"/>
            <a:headEnd/>
            <a:tailEnd/>
          </a:ln>
        </p:spPr>
        <p:txBody>
          <a:bodyPr vert="horz" wrap="square" lIns="96181" tIns="48091" rIns="96181" bIns="48091" numCol="1" anchor="b" anchorCtr="0" compatLnSpc="1">
            <a:prstTxWarp prst="textNoShape">
              <a:avLst/>
            </a:prstTxWarp>
          </a:bodyPr>
          <a:lstStyle>
            <a:lvl1pPr defTabSz="960055">
              <a:defRPr sz="1200" b="0" dirty="0">
                <a:latin typeface="Arial" pitchFamily="34" charset="0"/>
              </a:defRPr>
            </a:lvl1pPr>
          </a:lstStyle>
          <a:p>
            <a:pPr>
              <a:defRPr/>
            </a:pPr>
            <a:endParaRPr lang="en-US" dirty="0"/>
          </a:p>
        </p:txBody>
      </p:sp>
      <p:sp>
        <p:nvSpPr>
          <p:cNvPr id="346119" name="Rectangle 7"/>
          <p:cNvSpPr>
            <a:spLocks noGrp="1" noChangeArrowheads="1"/>
          </p:cNvSpPr>
          <p:nvPr>
            <p:ph type="sldNum" sz="quarter" idx="5"/>
          </p:nvPr>
        </p:nvSpPr>
        <p:spPr bwMode="auto">
          <a:xfrm>
            <a:off x="4024092" y="9719277"/>
            <a:ext cx="3076775" cy="512001"/>
          </a:xfrm>
          <a:prstGeom prst="rect">
            <a:avLst/>
          </a:prstGeom>
          <a:noFill/>
          <a:ln w="9525">
            <a:noFill/>
            <a:miter lim="800000"/>
            <a:headEnd/>
            <a:tailEnd/>
          </a:ln>
        </p:spPr>
        <p:txBody>
          <a:bodyPr vert="horz" wrap="square" lIns="96181" tIns="48091" rIns="96181" bIns="48091" numCol="1" anchor="b" anchorCtr="0" compatLnSpc="1">
            <a:prstTxWarp prst="textNoShape">
              <a:avLst/>
            </a:prstTxWarp>
          </a:bodyPr>
          <a:lstStyle>
            <a:lvl1pPr algn="r" defTabSz="960055">
              <a:defRPr sz="1200" b="0">
                <a:latin typeface="Arial" pitchFamily="34" charset="0"/>
              </a:defRPr>
            </a:lvl1pPr>
          </a:lstStyle>
          <a:p>
            <a:pPr>
              <a:defRPr/>
            </a:pPr>
            <a:fld id="{DF35000F-9488-4281-9759-2E903B633FB9}" type="slidenum">
              <a:rPr lang="en-US"/>
              <a:pPr>
                <a:defRPr/>
              </a:pPr>
              <a:t>‹#›</a:t>
            </a:fld>
            <a:endParaRPr lang="en-US" dirty="0"/>
          </a:p>
        </p:txBody>
      </p:sp>
    </p:spTree>
    <p:extLst>
      <p:ext uri="{BB962C8B-B14F-4D97-AF65-F5344CB8AC3E}">
        <p14:creationId xmlns:p14="http://schemas.microsoft.com/office/powerpoint/2010/main" val="703193691"/>
      </p:ext>
    </p:extLst>
  </p:cSld>
  <p:clrMap bg1="lt1" tx1="dk1" bg2="lt2" tx2="dk2" accent1="accent1" accent2="accent2" accent3="accent3" accent4="accent4" accent5="accent5" accent6="accent6" hlink="hlink" folHlink="folHlink"/>
  <p:notesStyle>
    <a:lvl1pPr algn="l" rtl="0" eaLnBrk="0" fontAlgn="base" hangingPunct="0">
      <a:lnSpc>
        <a:spcPct val="150000"/>
      </a:lnSpc>
      <a:spcBef>
        <a:spcPct val="30000"/>
      </a:spcBef>
      <a:spcAft>
        <a:spcPct val="0"/>
      </a:spcAft>
      <a:defRPr sz="1400" kern="1200" baseline="0">
        <a:solidFill>
          <a:schemeClr val="tx1"/>
        </a:solidFill>
        <a:latin typeface="Arial" charset="0"/>
        <a:ea typeface="+mn-ea"/>
        <a:cs typeface="+mn-cs"/>
      </a:defRPr>
    </a:lvl1pPr>
    <a:lvl2pPr marL="455613" algn="l" rtl="0" eaLnBrk="0" fontAlgn="base" hangingPunct="0">
      <a:spcBef>
        <a:spcPct val="30000"/>
      </a:spcBef>
      <a:spcAft>
        <a:spcPct val="0"/>
      </a:spcAft>
      <a:defRPr sz="1200" kern="1200">
        <a:solidFill>
          <a:schemeClr val="tx1"/>
        </a:solidFill>
        <a:latin typeface="Arial" charset="0"/>
        <a:ea typeface="+mn-ea"/>
        <a:cs typeface="+mn-cs"/>
      </a:defRPr>
    </a:lvl2pPr>
    <a:lvl3pPr marL="912813" algn="l" rtl="0" eaLnBrk="0" fontAlgn="base" hangingPunct="0">
      <a:spcBef>
        <a:spcPct val="30000"/>
      </a:spcBef>
      <a:spcAft>
        <a:spcPct val="0"/>
      </a:spcAft>
      <a:defRPr sz="1200" kern="1200">
        <a:solidFill>
          <a:schemeClr val="tx1"/>
        </a:solidFill>
        <a:latin typeface="Arial" charset="0"/>
        <a:ea typeface="+mn-ea"/>
        <a:cs typeface="+mn-cs"/>
      </a:defRPr>
    </a:lvl3pPr>
    <a:lvl4pPr marL="1370013" algn="l" rtl="0" eaLnBrk="0" fontAlgn="base" hangingPunct="0">
      <a:spcBef>
        <a:spcPct val="30000"/>
      </a:spcBef>
      <a:spcAft>
        <a:spcPct val="0"/>
      </a:spcAft>
      <a:defRPr sz="1200" kern="1200">
        <a:solidFill>
          <a:schemeClr val="tx1"/>
        </a:solidFill>
        <a:latin typeface="Arial" charset="0"/>
        <a:ea typeface="+mn-ea"/>
        <a:cs typeface="+mn-cs"/>
      </a:defRPr>
    </a:lvl4pPr>
    <a:lvl5pPr marL="1827213" algn="l" rtl="0" eaLnBrk="0" fontAlgn="base" hangingPunct="0">
      <a:spcBef>
        <a:spcPct val="30000"/>
      </a:spcBef>
      <a:spcAft>
        <a:spcPct val="0"/>
      </a:spcAft>
      <a:defRPr sz="1200" kern="1200">
        <a:solidFill>
          <a:schemeClr val="tx1"/>
        </a:solidFill>
        <a:latin typeface="Arial" charset="0"/>
        <a:ea typeface="+mn-ea"/>
        <a:cs typeface="+mn-cs"/>
      </a:defRPr>
    </a:lvl5pPr>
    <a:lvl6pPr marL="2285771" algn="l" defTabSz="914309" rtl="0" eaLnBrk="1" latinLnBrk="0" hangingPunct="1">
      <a:defRPr sz="1200" kern="1200">
        <a:solidFill>
          <a:schemeClr val="tx1"/>
        </a:solidFill>
        <a:latin typeface="+mn-lt"/>
        <a:ea typeface="+mn-ea"/>
        <a:cs typeface="+mn-cs"/>
      </a:defRPr>
    </a:lvl6pPr>
    <a:lvl7pPr marL="2742926" algn="l" defTabSz="914309" rtl="0" eaLnBrk="1" latinLnBrk="0" hangingPunct="1">
      <a:defRPr sz="1200" kern="1200">
        <a:solidFill>
          <a:schemeClr val="tx1"/>
        </a:solidFill>
        <a:latin typeface="+mn-lt"/>
        <a:ea typeface="+mn-ea"/>
        <a:cs typeface="+mn-cs"/>
      </a:defRPr>
    </a:lvl7pPr>
    <a:lvl8pPr marL="3200080" algn="l" defTabSz="914309" rtl="0" eaLnBrk="1" latinLnBrk="0" hangingPunct="1">
      <a:defRPr sz="1200" kern="1200">
        <a:solidFill>
          <a:schemeClr val="tx1"/>
        </a:solidFill>
        <a:latin typeface="+mn-lt"/>
        <a:ea typeface="+mn-ea"/>
        <a:cs typeface="+mn-cs"/>
      </a:defRPr>
    </a:lvl8pPr>
    <a:lvl9pPr marL="3657234" algn="l" defTabSz="9143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endParaRPr lang="en-US" sz="1500" dirty="0"/>
          </a:p>
          <a:p>
            <a:pPr>
              <a:lnSpc>
                <a:spcPct val="150000"/>
              </a:lnSpc>
            </a:pPr>
            <a:endParaRPr lang="en-US" sz="1500"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0</a:t>
            </a:fld>
            <a:endParaRPr lang="en-US" dirty="0"/>
          </a:p>
        </p:txBody>
      </p:sp>
    </p:spTree>
    <p:extLst>
      <p:ext uri="{BB962C8B-B14F-4D97-AF65-F5344CB8AC3E}">
        <p14:creationId xmlns:p14="http://schemas.microsoft.com/office/powerpoint/2010/main" val="1613997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4857891"/>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18</a:t>
            </a:fld>
            <a:endParaRPr lang="en-US" dirty="0"/>
          </a:p>
        </p:txBody>
      </p:sp>
    </p:spTree>
    <p:extLst>
      <p:ext uri="{BB962C8B-B14F-4D97-AF65-F5344CB8AC3E}">
        <p14:creationId xmlns:p14="http://schemas.microsoft.com/office/powerpoint/2010/main" val="2222715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4857891"/>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19</a:t>
            </a:fld>
            <a:endParaRPr lang="en-US" dirty="0"/>
          </a:p>
        </p:txBody>
      </p:sp>
    </p:spTree>
    <p:extLst>
      <p:ext uri="{BB962C8B-B14F-4D97-AF65-F5344CB8AC3E}">
        <p14:creationId xmlns:p14="http://schemas.microsoft.com/office/powerpoint/2010/main" val="2050183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21</a:t>
            </a:fld>
            <a:endParaRPr lang="en-US" dirty="0"/>
          </a:p>
        </p:txBody>
      </p:sp>
    </p:spTree>
    <p:extLst>
      <p:ext uri="{BB962C8B-B14F-4D97-AF65-F5344CB8AC3E}">
        <p14:creationId xmlns:p14="http://schemas.microsoft.com/office/powerpoint/2010/main" val="165879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4857891"/>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22</a:t>
            </a:fld>
            <a:endParaRPr lang="en-US" dirty="0"/>
          </a:p>
        </p:txBody>
      </p:sp>
    </p:spTree>
    <p:extLst>
      <p:ext uri="{BB962C8B-B14F-4D97-AF65-F5344CB8AC3E}">
        <p14:creationId xmlns:p14="http://schemas.microsoft.com/office/powerpoint/2010/main" val="3855133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23</a:t>
            </a:fld>
            <a:endParaRPr lang="en-US" dirty="0"/>
          </a:p>
        </p:txBody>
      </p:sp>
    </p:spTree>
    <p:extLst>
      <p:ext uri="{BB962C8B-B14F-4D97-AF65-F5344CB8AC3E}">
        <p14:creationId xmlns:p14="http://schemas.microsoft.com/office/powerpoint/2010/main" val="4281989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24</a:t>
            </a:fld>
            <a:endParaRPr lang="en-US" dirty="0"/>
          </a:p>
        </p:txBody>
      </p:sp>
    </p:spTree>
    <p:extLst>
      <p:ext uri="{BB962C8B-B14F-4D97-AF65-F5344CB8AC3E}">
        <p14:creationId xmlns:p14="http://schemas.microsoft.com/office/powerpoint/2010/main" val="4073914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4965497"/>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25</a:t>
            </a:fld>
            <a:endParaRPr lang="en-US" dirty="0"/>
          </a:p>
        </p:txBody>
      </p:sp>
    </p:spTree>
    <p:extLst>
      <p:ext uri="{BB962C8B-B14F-4D97-AF65-F5344CB8AC3E}">
        <p14:creationId xmlns:p14="http://schemas.microsoft.com/office/powerpoint/2010/main" val="956062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26</a:t>
            </a:fld>
            <a:endParaRPr lang="en-US" dirty="0"/>
          </a:p>
        </p:txBody>
      </p:sp>
    </p:spTree>
    <p:extLst>
      <p:ext uri="{BB962C8B-B14F-4D97-AF65-F5344CB8AC3E}">
        <p14:creationId xmlns:p14="http://schemas.microsoft.com/office/powerpoint/2010/main" val="22058435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28</a:t>
            </a:fld>
            <a:endParaRPr lang="en-US" dirty="0"/>
          </a:p>
        </p:txBody>
      </p:sp>
    </p:spTree>
    <p:extLst>
      <p:ext uri="{BB962C8B-B14F-4D97-AF65-F5344CB8AC3E}">
        <p14:creationId xmlns:p14="http://schemas.microsoft.com/office/powerpoint/2010/main" val="3446660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29</a:t>
            </a:fld>
            <a:endParaRPr lang="en-US" dirty="0"/>
          </a:p>
        </p:txBody>
      </p:sp>
    </p:spTree>
    <p:extLst>
      <p:ext uri="{BB962C8B-B14F-4D97-AF65-F5344CB8AC3E}">
        <p14:creationId xmlns:p14="http://schemas.microsoft.com/office/powerpoint/2010/main" val="343515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5"/>
            <a:ext cx="5680693" cy="4894184"/>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a:t>
            </a:fld>
            <a:endParaRPr lang="en-US" dirty="0"/>
          </a:p>
        </p:txBody>
      </p:sp>
    </p:spTree>
    <p:extLst>
      <p:ext uri="{BB962C8B-B14F-4D97-AF65-F5344CB8AC3E}">
        <p14:creationId xmlns:p14="http://schemas.microsoft.com/office/powerpoint/2010/main" val="1796812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5"/>
            <a:ext cx="5680693" cy="4894184"/>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2</a:t>
            </a:fld>
            <a:endParaRPr lang="en-US" dirty="0"/>
          </a:p>
        </p:txBody>
      </p:sp>
    </p:spTree>
    <p:extLst>
      <p:ext uri="{BB962C8B-B14F-4D97-AF65-F5344CB8AC3E}">
        <p14:creationId xmlns:p14="http://schemas.microsoft.com/office/powerpoint/2010/main" val="411450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9</a:t>
            </a:fld>
            <a:endParaRPr lang="en-US" dirty="0"/>
          </a:p>
        </p:txBody>
      </p:sp>
    </p:spTree>
    <p:extLst>
      <p:ext uri="{BB962C8B-B14F-4D97-AF65-F5344CB8AC3E}">
        <p14:creationId xmlns:p14="http://schemas.microsoft.com/office/powerpoint/2010/main" val="805207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12</a:t>
            </a:fld>
            <a:endParaRPr lang="en-US" dirty="0"/>
          </a:p>
        </p:txBody>
      </p:sp>
    </p:spTree>
    <p:extLst>
      <p:ext uri="{BB962C8B-B14F-4D97-AF65-F5344CB8AC3E}">
        <p14:creationId xmlns:p14="http://schemas.microsoft.com/office/powerpoint/2010/main" val="938560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13</a:t>
            </a:fld>
            <a:endParaRPr lang="en-US" dirty="0"/>
          </a:p>
        </p:txBody>
      </p:sp>
    </p:spTree>
    <p:extLst>
      <p:ext uri="{BB962C8B-B14F-4D97-AF65-F5344CB8AC3E}">
        <p14:creationId xmlns:p14="http://schemas.microsoft.com/office/powerpoint/2010/main" val="3237089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15</a:t>
            </a:fld>
            <a:endParaRPr lang="en-US" dirty="0"/>
          </a:p>
        </p:txBody>
      </p:sp>
    </p:spTree>
    <p:extLst>
      <p:ext uri="{BB962C8B-B14F-4D97-AF65-F5344CB8AC3E}">
        <p14:creationId xmlns:p14="http://schemas.microsoft.com/office/powerpoint/2010/main" val="1846471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510867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16</a:t>
            </a:fld>
            <a:endParaRPr lang="en-US" dirty="0"/>
          </a:p>
        </p:txBody>
      </p:sp>
    </p:spTree>
    <p:extLst>
      <p:ext uri="{BB962C8B-B14F-4D97-AF65-F5344CB8AC3E}">
        <p14:creationId xmlns:p14="http://schemas.microsoft.com/office/powerpoint/2010/main" val="119722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891" y="4861386"/>
            <a:ext cx="5680693" cy="4857891"/>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35000F-9488-4281-9759-2E903B633FB9}" type="slidenum">
              <a:rPr lang="en-US" smtClean="0"/>
              <a:pPr>
                <a:defRPr/>
              </a:pPr>
              <a:t>17</a:t>
            </a:fld>
            <a:endParaRPr lang="en-US" dirty="0"/>
          </a:p>
        </p:txBody>
      </p:sp>
    </p:spTree>
    <p:extLst>
      <p:ext uri="{BB962C8B-B14F-4D97-AF65-F5344CB8AC3E}">
        <p14:creationId xmlns:p14="http://schemas.microsoft.com/office/powerpoint/2010/main" val="19566757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1" descr="Body Pages Logo - COLOR (no tag line).jpg"/>
          <p:cNvPicPr>
            <a:picLocks noChangeAspect="1"/>
          </p:cNvPicPr>
          <p:nvPr userDrawn="1"/>
        </p:nvPicPr>
        <p:blipFill>
          <a:blip r:embed="rId2" cstate="print"/>
          <a:srcRect/>
          <a:stretch>
            <a:fillRect/>
          </a:stretch>
        </p:blipFill>
        <p:spPr bwMode="auto">
          <a:xfrm>
            <a:off x="228600" y="846138"/>
            <a:ext cx="2514600" cy="715962"/>
          </a:xfrm>
          <a:prstGeom prst="rect">
            <a:avLst/>
          </a:prstGeom>
          <a:noFill/>
          <a:ln w="9525">
            <a:noFill/>
            <a:miter lim="800000"/>
            <a:headEnd/>
            <a:tailEnd/>
          </a:ln>
        </p:spPr>
      </p:pic>
      <p:sp>
        <p:nvSpPr>
          <p:cNvPr id="7" name="Rectangle 6"/>
          <p:cNvSpPr/>
          <p:nvPr userDrawn="1"/>
        </p:nvSpPr>
        <p:spPr>
          <a:xfrm>
            <a:off x="304800" y="1447800"/>
            <a:ext cx="669925" cy="261938"/>
          </a:xfrm>
          <a:prstGeom prst="rect">
            <a:avLst/>
          </a:prstGeom>
        </p:spPr>
        <p:txBody>
          <a:bodyPr wrap="none">
            <a:spAutoFit/>
          </a:bodyPr>
          <a:lstStyle/>
          <a:p>
            <a:pPr marL="342900" indent="-342900" defTabSz="457200" eaLnBrk="0" hangingPunct="0">
              <a:spcBef>
                <a:spcPct val="20000"/>
              </a:spcBef>
              <a:buFont typeface="Arial" pitchFamily="34" charset="0"/>
              <a:buNone/>
              <a:defRPr/>
            </a:pPr>
            <a:r>
              <a:rPr lang="en-US" sz="1100" b="0" dirty="0">
                <a:solidFill>
                  <a:prstClr val="black"/>
                </a:solidFill>
                <a:latin typeface="Arial" pitchFamily="34" charset="0"/>
              </a:rPr>
              <a:t>Contact</a:t>
            </a:r>
          </a:p>
        </p:txBody>
      </p:sp>
      <p:sp>
        <p:nvSpPr>
          <p:cNvPr id="9" name="Text Placeholder 10"/>
          <p:cNvSpPr>
            <a:spLocks noGrp="1"/>
          </p:cNvSpPr>
          <p:nvPr>
            <p:ph type="body" sz="quarter" idx="13"/>
          </p:nvPr>
        </p:nvSpPr>
        <p:spPr>
          <a:xfrm>
            <a:off x="287020" y="6360949"/>
            <a:ext cx="2176780" cy="376237"/>
          </a:xfrm>
          <a:prstGeom prst="rect">
            <a:avLst/>
          </a:prstGeom>
        </p:spPr>
        <p:txBody>
          <a:bodyPr vert="horz"/>
          <a:lstStyle>
            <a:lvl1pPr algn="l">
              <a:buNone/>
              <a:defRPr sz="1200">
                <a:solidFill>
                  <a:schemeClr val="tx1"/>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0" name="Text Placeholder 10"/>
          <p:cNvSpPr>
            <a:spLocks noGrp="1"/>
          </p:cNvSpPr>
          <p:nvPr>
            <p:ph type="body" sz="quarter" idx="14"/>
          </p:nvPr>
        </p:nvSpPr>
        <p:spPr>
          <a:xfrm>
            <a:off x="2311400" y="6170449"/>
            <a:ext cx="6223000" cy="551026"/>
          </a:xfrm>
          <a:prstGeom prst="rect">
            <a:avLst/>
          </a:prstGeom>
        </p:spPr>
        <p:txBody>
          <a:bodyPr vert="horz"/>
          <a:lstStyle>
            <a:lvl1pPr algn="r">
              <a:buNone/>
              <a:defRPr sz="2500">
                <a:solidFill>
                  <a:srgbClr val="B01D14"/>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1" name="Subtitle 2"/>
          <p:cNvSpPr>
            <a:spLocks noGrp="1"/>
          </p:cNvSpPr>
          <p:nvPr>
            <p:ph type="subTitle" idx="1"/>
          </p:nvPr>
        </p:nvSpPr>
        <p:spPr>
          <a:xfrm>
            <a:off x="287020" y="1828799"/>
            <a:ext cx="7315200" cy="2475725"/>
          </a:xfrm>
          <a:prstGeom prst="rect">
            <a:avLst/>
          </a:prstGeom>
          <a:ln>
            <a:noFill/>
          </a:ln>
        </p:spPr>
        <p:txBody>
          <a:bodyPr/>
          <a:lstStyle>
            <a:lvl1pPr marL="0" marR="0" indent="0" algn="l" defTabSz="457200" rtl="0" eaLnBrk="1" fontAlgn="auto" latinLnBrk="0" hangingPunct="1">
              <a:lnSpc>
                <a:spcPct val="100000"/>
              </a:lnSpc>
              <a:spcBef>
                <a:spcPct val="20000"/>
              </a:spcBef>
              <a:spcAft>
                <a:spcPts val="600"/>
              </a:spcAft>
              <a:buClrTx/>
              <a:buSzTx/>
              <a:buFont typeface="Arial"/>
              <a:buNone/>
              <a:tabLst/>
              <a:defRPr sz="11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12" name="Text Placeholder 10"/>
          <p:cNvSpPr>
            <a:spLocks noGrp="1"/>
          </p:cNvSpPr>
          <p:nvPr>
            <p:ph type="body" sz="quarter" idx="15"/>
          </p:nvPr>
        </p:nvSpPr>
        <p:spPr>
          <a:xfrm>
            <a:off x="609600" y="5486400"/>
            <a:ext cx="7924800" cy="668337"/>
          </a:xfrm>
          <a:prstGeom prst="rect">
            <a:avLst/>
          </a:prstGeom>
        </p:spPr>
        <p:txBody>
          <a:bodyPr vert="horz" anchor="ctr" anchorCtr="0"/>
          <a:lstStyle>
            <a:lvl1pPr algn="r">
              <a:buNone/>
              <a:defRPr sz="1600">
                <a:solidFill>
                  <a:schemeClr val="tx1"/>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7019" y="626370"/>
            <a:ext cx="2693247" cy="830009"/>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4" name="Slide Number Placeholder 5"/>
          <p:cNvSpPr>
            <a:spLocks noGrp="1"/>
          </p:cNvSpPr>
          <p:nvPr>
            <p:ph type="sldNum" sz="quarter" idx="20"/>
          </p:nvPr>
        </p:nvSpPr>
        <p:spPr/>
        <p:txBody>
          <a:bodyPr/>
          <a:lstStyle>
            <a:lvl1pPr>
              <a:defRPr/>
            </a:lvl1pPr>
          </a:lstStyle>
          <a:p>
            <a:pPr>
              <a:defRPr/>
            </a:pPr>
            <a:fld id="{633E7AC5-C0DF-44A3-B294-0296E3050AD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Formatted bullets one column with subtitle">
    <p:spTree>
      <p:nvGrpSpPr>
        <p:cNvPr id="1" name=""/>
        <p:cNvGrpSpPr/>
        <p:nvPr/>
      </p:nvGrpSpPr>
      <p:grpSpPr>
        <a:xfrm>
          <a:off x="0" y="0"/>
          <a:ext cx="0" cy="0"/>
          <a:chOff x="0" y="0"/>
          <a:chExt cx="0" cy="0"/>
        </a:xfrm>
      </p:grpSpPr>
      <p:sp>
        <p:nvSpPr>
          <p:cNvPr id="5"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7" name="Text Placeholder 10"/>
          <p:cNvSpPr>
            <a:spLocks noGrp="1"/>
          </p:cNvSpPr>
          <p:nvPr>
            <p:ph type="body" sz="quarter" idx="18"/>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2"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20"/>
          </p:nvPr>
        </p:nvSpPr>
        <p:spPr/>
        <p:txBody>
          <a:bodyPr/>
          <a:lstStyle>
            <a:lvl1pPr>
              <a:defRPr/>
            </a:lvl1pPr>
          </a:lstStyle>
          <a:p>
            <a:pPr>
              <a:defRPr/>
            </a:pPr>
            <a:fld id="{ECFC0A13-5042-46BC-BFE0-345A6FD2CAF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Bullet Columns v1">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 Placeholder 10"/>
          <p:cNvSpPr>
            <a:spLocks noGrp="1"/>
          </p:cNvSpPr>
          <p:nvPr>
            <p:ph type="body" sz="quarter" idx="16"/>
          </p:nvPr>
        </p:nvSpPr>
        <p:spPr>
          <a:xfrm>
            <a:off x="274320" y="461963"/>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3" name="Text Placeholder 10"/>
          <p:cNvSpPr>
            <a:spLocks noGrp="1"/>
          </p:cNvSpPr>
          <p:nvPr>
            <p:ph type="body" sz="quarter" idx="17"/>
          </p:nvPr>
        </p:nvSpPr>
        <p:spPr>
          <a:xfrm>
            <a:off x="274320" y="85726"/>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7"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22"/>
          </p:nvPr>
        </p:nvSpPr>
        <p:spPr/>
        <p:txBody>
          <a:bodyPr/>
          <a:lstStyle>
            <a:lvl1pPr>
              <a:defRPr/>
            </a:lvl1pPr>
          </a:lstStyle>
          <a:p>
            <a:pPr>
              <a:defRPr/>
            </a:pPr>
            <a:fld id="{715D5C8A-6F93-4971-9C5F-43A25E069B5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Bullet Columns no subtitle">
    <p:spTree>
      <p:nvGrpSpPr>
        <p:cNvPr id="1" name=""/>
        <p:cNvGrpSpPr/>
        <p:nvPr/>
      </p:nvGrpSpPr>
      <p:grpSpPr>
        <a:xfrm>
          <a:off x="0" y="0"/>
          <a:ext cx="0" cy="0"/>
          <a:chOff x="0" y="0"/>
          <a:chExt cx="0" cy="0"/>
        </a:xfrm>
      </p:grpSpPr>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3" name="Content Placeholder 15"/>
          <p:cNvSpPr>
            <a:spLocks noGrp="1"/>
          </p:cNvSpPr>
          <p:nvPr>
            <p:ph sz="quarter" idx="20"/>
          </p:nvPr>
        </p:nvSpPr>
        <p:spPr>
          <a:xfrm>
            <a:off x="4572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Content Placeholder 15"/>
          <p:cNvSpPr>
            <a:spLocks noGrp="1"/>
          </p:cNvSpPr>
          <p:nvPr>
            <p:ph sz="quarter" idx="21"/>
          </p:nvPr>
        </p:nvSpPr>
        <p:spPr>
          <a:xfrm>
            <a:off x="4495800" y="914400"/>
            <a:ext cx="38862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Slide Number Placeholder 5"/>
          <p:cNvSpPr>
            <a:spLocks noGrp="1"/>
          </p:cNvSpPr>
          <p:nvPr>
            <p:ph type="sldNum" sz="quarter" idx="22"/>
          </p:nvPr>
        </p:nvSpPr>
        <p:spPr/>
        <p:txBody>
          <a:bodyPr/>
          <a:lstStyle>
            <a:lvl1pPr>
              <a:defRPr/>
            </a:lvl1pPr>
          </a:lstStyle>
          <a:p>
            <a:pPr>
              <a:defRPr/>
            </a:pPr>
            <a:fld id="{02A16DA4-431A-4F52-90A5-E4FA61B37E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Bullet Columns v2">
    <p:spTree>
      <p:nvGrpSpPr>
        <p:cNvPr id="1" name=""/>
        <p:cNvGrpSpPr/>
        <p:nvPr/>
      </p:nvGrpSpPr>
      <p:grpSpPr>
        <a:xfrm>
          <a:off x="0" y="0"/>
          <a:ext cx="0" cy="0"/>
          <a:chOff x="0" y="0"/>
          <a:chExt cx="0" cy="0"/>
        </a:xfrm>
      </p:grpSpPr>
      <p:sp>
        <p:nvSpPr>
          <p:cNvPr id="16"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Content Placeholder 2"/>
          <p:cNvSpPr>
            <a:spLocks noGrp="1"/>
          </p:cNvSpPr>
          <p:nvPr>
            <p:ph idx="13"/>
          </p:nvPr>
        </p:nvSpPr>
        <p:spPr>
          <a:xfrm>
            <a:off x="457200" y="914401"/>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a:t>
            </a:r>
          </a:p>
          <a:p>
            <a:pPr lvl="0"/>
            <a:r>
              <a:rPr lang="en-US" dirty="0" smtClean="0"/>
              <a:t>text styles	</a:t>
            </a:r>
          </a:p>
          <a:p>
            <a:pPr lvl="3"/>
            <a:r>
              <a:rPr lang="en-US" dirty="0" smtClean="0"/>
              <a:t>											</a:t>
            </a:r>
          </a:p>
        </p:txBody>
      </p:sp>
      <p:sp>
        <p:nvSpPr>
          <p:cNvPr id="13" name="Text Placeholder 10"/>
          <p:cNvSpPr>
            <a:spLocks noGrp="1"/>
          </p:cNvSpPr>
          <p:nvPr>
            <p:ph type="body" sz="quarter" idx="16"/>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2" name="Text Placeholder 10"/>
          <p:cNvSpPr>
            <a:spLocks noGrp="1"/>
          </p:cNvSpPr>
          <p:nvPr>
            <p:ph type="body" sz="quarter" idx="17"/>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6" name="Slide Number Placeholder 5"/>
          <p:cNvSpPr>
            <a:spLocks noGrp="1"/>
          </p:cNvSpPr>
          <p:nvPr>
            <p:ph type="sldNum" sz="quarter" idx="21"/>
          </p:nvPr>
        </p:nvSpPr>
        <p:spPr/>
        <p:txBody>
          <a:bodyPr/>
          <a:lstStyle>
            <a:lvl1pPr>
              <a:defRPr/>
            </a:lvl1pPr>
          </a:lstStyle>
          <a:p>
            <a:pPr>
              <a:defRPr/>
            </a:pPr>
            <a:fld id="{6A337938-A3B4-4C9A-8276-9BD28856E90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wo Bullet Columns no subtitle">
    <p:spTree>
      <p:nvGrpSpPr>
        <p:cNvPr id="1" name=""/>
        <p:cNvGrpSpPr/>
        <p:nvPr/>
      </p:nvGrpSpPr>
      <p:grpSpPr>
        <a:xfrm>
          <a:off x="0" y="0"/>
          <a:ext cx="0" cy="0"/>
          <a:chOff x="0" y="0"/>
          <a:chExt cx="0" cy="0"/>
        </a:xfrm>
      </p:grpSpPr>
      <p:sp>
        <p:nvSpPr>
          <p:cNvPr id="8" name="Content Placeholder 2"/>
          <p:cNvSpPr>
            <a:spLocks noGrp="1"/>
          </p:cNvSpPr>
          <p:nvPr>
            <p:ph idx="13"/>
          </p:nvPr>
        </p:nvSpPr>
        <p:spPr>
          <a:xfrm>
            <a:off x="457200" y="914400"/>
            <a:ext cx="2021840" cy="3078480"/>
          </a:xfrm>
          <a:prstGeom prst="rect">
            <a:avLst/>
          </a:prstGeom>
        </p:spPr>
        <p:txBody>
          <a:bodyPr/>
          <a:lstStyle>
            <a:lvl1pPr algn="l">
              <a:buFontTx/>
              <a:buNone/>
              <a:defRPr sz="110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l">
              <a:buFontTx/>
              <a:buNone/>
              <a:defRPr sz="170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a:t>
            </a:r>
          </a:p>
          <a:p>
            <a:pPr lvl="0"/>
            <a:r>
              <a:rPr lang="en-US" dirty="0" smtClean="0"/>
              <a:t>text styles	</a:t>
            </a:r>
          </a:p>
          <a:p>
            <a:pPr lvl="3"/>
            <a:r>
              <a:rPr lang="en-US" dirty="0" smtClean="0"/>
              <a:t>											</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9" name="Content Placeholder 15"/>
          <p:cNvSpPr>
            <a:spLocks noGrp="1"/>
          </p:cNvSpPr>
          <p:nvPr>
            <p:ph sz="quarter" idx="20"/>
          </p:nvPr>
        </p:nvSpPr>
        <p:spPr>
          <a:xfrm>
            <a:off x="2590800" y="914400"/>
            <a:ext cx="5943600" cy="50292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Slide Number Placeholder 5"/>
          <p:cNvSpPr>
            <a:spLocks noGrp="1"/>
          </p:cNvSpPr>
          <p:nvPr>
            <p:ph type="sldNum" sz="quarter" idx="21"/>
          </p:nvPr>
        </p:nvSpPr>
        <p:spPr/>
        <p:txBody>
          <a:bodyPr/>
          <a:lstStyle>
            <a:lvl1pPr>
              <a:defRPr/>
            </a:lvl1pPr>
          </a:lstStyle>
          <a:p>
            <a:pPr>
              <a:defRPr/>
            </a:pPr>
            <a:fld id="{148EB8F8-BAB0-4C35-894D-DD6DAC2891A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py and Graph">
    <p:spTree>
      <p:nvGrpSpPr>
        <p:cNvPr id="1" name=""/>
        <p:cNvGrpSpPr/>
        <p:nvPr/>
      </p:nvGrpSpPr>
      <p:grpSpPr>
        <a:xfrm>
          <a:off x="0" y="0"/>
          <a:ext cx="0" cy="0"/>
          <a:chOff x="0" y="0"/>
          <a:chExt cx="0" cy="0"/>
        </a:xfrm>
      </p:grpSpPr>
      <p:sp>
        <p:nvSpPr>
          <p:cNvPr id="1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3"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smtClean="0"/>
              <a:t>Click icon to add chart</a:t>
            </a:r>
            <a:endParaRPr lang="en-US" noProof="0" dirty="0"/>
          </a:p>
        </p:txBody>
      </p:sp>
      <p:sp>
        <p:nvSpPr>
          <p:cNvPr id="12" name="Text Placeholder 10"/>
          <p:cNvSpPr>
            <a:spLocks noGrp="1"/>
          </p:cNvSpPr>
          <p:nvPr>
            <p:ph type="body" sz="quarter" idx="17"/>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4"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8"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5"/>
          <p:cNvSpPr>
            <a:spLocks noGrp="1"/>
          </p:cNvSpPr>
          <p:nvPr>
            <p:ph type="sldNum" sz="quarter" idx="20"/>
          </p:nvPr>
        </p:nvSpPr>
        <p:spPr/>
        <p:txBody>
          <a:bodyPr/>
          <a:lstStyle>
            <a:lvl1pPr>
              <a:defRPr/>
            </a:lvl1pPr>
          </a:lstStyle>
          <a:p>
            <a:pPr>
              <a:defRPr/>
            </a:pPr>
            <a:fld id="{69B8AD97-5DEC-424A-9602-53AB9DFEB54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py and Graph no subtitle">
    <p:spTree>
      <p:nvGrpSpPr>
        <p:cNvPr id="1" name=""/>
        <p:cNvGrpSpPr/>
        <p:nvPr/>
      </p:nvGrpSpPr>
      <p:grpSpPr>
        <a:xfrm>
          <a:off x="0" y="0"/>
          <a:ext cx="0" cy="0"/>
          <a:chOff x="0" y="0"/>
          <a:chExt cx="0" cy="0"/>
        </a:xfrm>
      </p:grpSpPr>
      <p:pic>
        <p:nvPicPr>
          <p:cNvPr id="6" name="Picture 10"/>
          <p:cNvPicPr>
            <a:picLocks noChangeAspect="1"/>
          </p:cNvPicPr>
          <p:nvPr userDrawn="1"/>
        </p:nvPicPr>
        <p:blipFill>
          <a:blip r:embed="rId2" cstate="print"/>
          <a:srcRect/>
          <a:stretch>
            <a:fillRect/>
          </a:stretch>
        </p:blipFill>
        <p:spPr bwMode="auto">
          <a:xfrm>
            <a:off x="4519613" y="914400"/>
            <a:ext cx="39687" cy="4846638"/>
          </a:xfrm>
          <a:prstGeom prst="rect">
            <a:avLst/>
          </a:prstGeom>
          <a:noFill/>
          <a:ln w="9525">
            <a:noFill/>
            <a:miter lim="800000"/>
            <a:headEnd/>
            <a:tailEnd/>
          </a:ln>
        </p:spPr>
      </p:pic>
      <p:sp>
        <p:nvSpPr>
          <p:cNvPr id="9" name="Text Placeholder 10"/>
          <p:cNvSpPr>
            <a:spLocks noGrp="1"/>
          </p:cNvSpPr>
          <p:nvPr>
            <p:ph type="body" sz="quarter" idx="17"/>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20" name="Content Placeholder 2"/>
          <p:cNvSpPr>
            <a:spLocks noGrp="1"/>
          </p:cNvSpPr>
          <p:nvPr>
            <p:ph idx="15"/>
          </p:nvPr>
        </p:nvSpPr>
        <p:spPr>
          <a:xfrm>
            <a:off x="465582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21" name="Chart Placeholder 12"/>
          <p:cNvSpPr>
            <a:spLocks noGrp="1"/>
          </p:cNvSpPr>
          <p:nvPr>
            <p:ph type="chart" sz="quarter" idx="16"/>
          </p:nvPr>
        </p:nvSpPr>
        <p:spPr>
          <a:xfrm>
            <a:off x="4656138" y="1752600"/>
            <a:ext cx="3992562" cy="4013200"/>
          </a:xfrm>
          <a:prstGeom prst="rect">
            <a:avLst/>
          </a:prstGeom>
        </p:spPr>
        <p:txBody>
          <a:bodyPr vert="horz"/>
          <a:lstStyle>
            <a:lvl1pPr>
              <a:buNone/>
              <a:defRPr sz="2000">
                <a:solidFill>
                  <a:schemeClr val="tx1"/>
                </a:solidFill>
                <a:latin typeface="+mj-lt"/>
                <a:cs typeface="Minon Pro"/>
              </a:defRPr>
            </a:lvl1pPr>
          </a:lstStyle>
          <a:p>
            <a:pPr lvl="0"/>
            <a:r>
              <a:rPr lang="en-US" noProof="0" dirty="0" smtClean="0"/>
              <a:t>Click icon to add chart</a:t>
            </a:r>
            <a:endParaRPr lang="en-US" noProof="0" dirty="0"/>
          </a:p>
        </p:txBody>
      </p:sp>
      <p:sp>
        <p:nvSpPr>
          <p:cNvPr id="22" name="Content Placeholder 17"/>
          <p:cNvSpPr>
            <a:spLocks noGrp="1"/>
          </p:cNvSpPr>
          <p:nvPr>
            <p:ph sz="quarter" idx="19"/>
          </p:nvPr>
        </p:nvSpPr>
        <p:spPr>
          <a:xfrm>
            <a:off x="457200" y="914400"/>
            <a:ext cx="3962400" cy="4851400"/>
          </a:xfrm>
          <a:prstGeom prst="rect">
            <a:avLst/>
          </a:prstGeom>
        </p:spPr>
        <p:txBody>
          <a:bodyPr/>
          <a:lstStyle>
            <a:lvl1pPr>
              <a:lnSpc>
                <a:spcPct val="130000"/>
              </a:lnSpc>
              <a:spcBef>
                <a:spcPts val="0"/>
              </a:spcBef>
              <a:buFont typeface="Wingdings" pitchFamily="2" charset="2"/>
              <a:buChar char="§"/>
              <a:defRPr sz="1400">
                <a:latin typeface="Arial" pitchFamily="34" charset="0"/>
                <a:cs typeface="Arial" pitchFamily="34" charset="0"/>
              </a:defRPr>
            </a:lvl1pPr>
            <a:lvl2pPr>
              <a:lnSpc>
                <a:spcPct val="130000"/>
              </a:lnSpc>
              <a:spcBef>
                <a:spcPts val="0"/>
              </a:spcBef>
              <a:defRPr sz="1400">
                <a:latin typeface="Arial" pitchFamily="34" charset="0"/>
                <a:cs typeface="Arial" pitchFamily="34" charset="0"/>
              </a:defRPr>
            </a:lvl2pPr>
            <a:lvl3pPr>
              <a:lnSpc>
                <a:spcPct val="130000"/>
              </a:lnSpc>
              <a:spcBef>
                <a:spcPts val="0"/>
              </a:spcBef>
              <a:buFont typeface="Courier New" pitchFamily="49" charset="0"/>
              <a:buChar char="o"/>
              <a:defRPr sz="14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5"/>
          <p:cNvSpPr>
            <a:spLocks noGrp="1"/>
          </p:cNvSpPr>
          <p:nvPr>
            <p:ph type="sldNum" sz="quarter" idx="20"/>
          </p:nvPr>
        </p:nvSpPr>
        <p:spPr/>
        <p:txBody>
          <a:bodyPr/>
          <a:lstStyle>
            <a:lvl1pPr>
              <a:defRPr/>
            </a:lvl1pPr>
          </a:lstStyle>
          <a:p>
            <a:pPr>
              <a:defRPr/>
            </a:pPr>
            <a:fld id="{A6CE340C-D395-4D77-8D77-5841AA3BA08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pic>
        <p:nvPicPr>
          <p:cNvPr id="8" name="Picture 10"/>
          <p:cNvPicPr>
            <a:picLocks noChangeAspect="1"/>
          </p:cNvPicPr>
          <p:nvPr/>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0" name="Content Placeholder 2"/>
          <p:cNvSpPr>
            <a:spLocks noGrp="1"/>
          </p:cNvSpPr>
          <p:nvPr>
            <p:ph idx="15"/>
          </p:nvPr>
        </p:nvSpPr>
        <p:spPr>
          <a:xfrm>
            <a:off x="4612341"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3" name="Chart Placeholder 12"/>
          <p:cNvSpPr>
            <a:spLocks noGrp="1"/>
          </p:cNvSpPr>
          <p:nvPr>
            <p:ph type="chart" sz="quarter" idx="16"/>
          </p:nvPr>
        </p:nvSpPr>
        <p:spPr>
          <a:xfrm>
            <a:off x="4612659"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smtClean="0"/>
              <a:t>Click icon to add chart</a:t>
            </a:r>
            <a:endParaRPr lang="en-US" noProof="0" dirty="0"/>
          </a:p>
        </p:txBody>
      </p:sp>
      <p:sp>
        <p:nvSpPr>
          <p:cNvPr id="9"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2" name="Chart Placeholder 12"/>
          <p:cNvSpPr>
            <a:spLocks noGrp="1"/>
          </p:cNvSpPr>
          <p:nvPr>
            <p:ph type="chart" sz="quarter" idx="18"/>
          </p:nvPr>
        </p:nvSpPr>
        <p:spPr>
          <a:xfrm>
            <a:off x="381000"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smtClean="0"/>
              <a:t>Click icon to add chart</a:t>
            </a:r>
            <a:endParaRPr lang="en-US" noProof="0" dirty="0"/>
          </a:p>
        </p:txBody>
      </p:sp>
      <p:sp>
        <p:nvSpPr>
          <p:cNvPr id="14"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7"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1" name="Slide Number Placeholder 5"/>
          <p:cNvSpPr>
            <a:spLocks noGrp="1"/>
          </p:cNvSpPr>
          <p:nvPr>
            <p:ph type="sldNum" sz="quarter" idx="19"/>
          </p:nvPr>
        </p:nvSpPr>
        <p:spPr/>
        <p:txBody>
          <a:bodyPr/>
          <a:lstStyle>
            <a:lvl1pPr>
              <a:defRPr/>
            </a:lvl1pPr>
          </a:lstStyle>
          <a:p>
            <a:pPr>
              <a:defRPr/>
            </a:pPr>
            <a:fld id="{319E27AE-08A9-46CD-8FDF-5B58857A1F2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wo Graphs no subtitle">
    <p:spTree>
      <p:nvGrpSpPr>
        <p:cNvPr id="1" name=""/>
        <p:cNvGrpSpPr/>
        <p:nvPr/>
      </p:nvGrpSpPr>
      <p:grpSpPr>
        <a:xfrm>
          <a:off x="0" y="0"/>
          <a:ext cx="0" cy="0"/>
          <a:chOff x="0" y="0"/>
          <a:chExt cx="0" cy="0"/>
        </a:xfrm>
      </p:grpSpPr>
      <p:pic>
        <p:nvPicPr>
          <p:cNvPr id="7" name="Picture 10"/>
          <p:cNvPicPr>
            <a:picLocks noChangeAspect="1"/>
          </p:cNvPicPr>
          <p:nvPr userDrawn="1"/>
        </p:nvPicPr>
        <p:blipFill>
          <a:blip r:embed="rId2" cstate="print"/>
          <a:srcRect/>
          <a:stretch>
            <a:fillRect/>
          </a:stretch>
        </p:blipFill>
        <p:spPr bwMode="auto">
          <a:xfrm>
            <a:off x="4478338" y="914400"/>
            <a:ext cx="39687" cy="4846638"/>
          </a:xfrm>
          <a:prstGeom prst="rect">
            <a:avLst/>
          </a:prstGeom>
          <a:noFill/>
          <a:ln w="9525">
            <a:noFill/>
            <a:miter lim="800000"/>
            <a:headEnd/>
            <a:tailEnd/>
          </a:ln>
        </p:spPr>
      </p:pic>
      <p:sp>
        <p:nvSpPr>
          <p:cNvPr id="14" name="Text Placeholder 10"/>
          <p:cNvSpPr>
            <a:spLocks noGrp="1"/>
          </p:cNvSpPr>
          <p:nvPr>
            <p:ph type="body" sz="quarter" idx="19"/>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29" name="Content Placeholder 2"/>
          <p:cNvSpPr>
            <a:spLocks noGrp="1"/>
          </p:cNvSpPr>
          <p:nvPr>
            <p:ph idx="15"/>
          </p:nvPr>
        </p:nvSpPr>
        <p:spPr>
          <a:xfrm>
            <a:off x="4606302"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0" name="Chart Placeholder 12"/>
          <p:cNvSpPr>
            <a:spLocks noGrp="1"/>
          </p:cNvSpPr>
          <p:nvPr>
            <p:ph type="chart" sz="quarter" idx="16"/>
          </p:nvPr>
        </p:nvSpPr>
        <p:spPr>
          <a:xfrm>
            <a:off x="4606620" y="1752600"/>
            <a:ext cx="3992562" cy="4013200"/>
          </a:xfrm>
          <a:prstGeom prst="rect">
            <a:avLst/>
          </a:prstGeom>
        </p:spPr>
        <p:txBody>
          <a:bodyPr vert="horz"/>
          <a:lstStyle>
            <a:lvl1pPr>
              <a:buNone/>
              <a:defRPr sz="2000">
                <a:solidFill>
                  <a:schemeClr val="tx1"/>
                </a:solidFill>
                <a:latin typeface="Minon Pro"/>
                <a:cs typeface="Minon Pro"/>
              </a:defRPr>
            </a:lvl1pPr>
          </a:lstStyle>
          <a:p>
            <a:pPr lvl="0"/>
            <a:r>
              <a:rPr lang="en-US" noProof="0" dirty="0" smtClean="0"/>
              <a:t>Click icon to add chart</a:t>
            </a:r>
            <a:endParaRPr lang="en-US" noProof="0" dirty="0"/>
          </a:p>
        </p:txBody>
      </p:sp>
      <p:sp>
        <p:nvSpPr>
          <p:cNvPr id="31" name="Content Placeholder 2"/>
          <p:cNvSpPr>
            <a:spLocks noGrp="1"/>
          </p:cNvSpPr>
          <p:nvPr>
            <p:ph idx="17"/>
          </p:nvPr>
        </p:nvSpPr>
        <p:spPr>
          <a:xfrm>
            <a:off x="381000" y="914400"/>
            <a:ext cx="3992880" cy="695909"/>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2" name="Chart Placeholder 12"/>
          <p:cNvSpPr>
            <a:spLocks noGrp="1"/>
          </p:cNvSpPr>
          <p:nvPr>
            <p:ph type="chart" sz="quarter" idx="18"/>
          </p:nvPr>
        </p:nvSpPr>
        <p:spPr>
          <a:xfrm>
            <a:off x="381318" y="1752600"/>
            <a:ext cx="3992562" cy="4031933"/>
          </a:xfrm>
          <a:prstGeom prst="rect">
            <a:avLst/>
          </a:prstGeom>
        </p:spPr>
        <p:txBody>
          <a:bodyPr vert="horz"/>
          <a:lstStyle>
            <a:lvl1pPr>
              <a:buNone/>
              <a:defRPr sz="2000">
                <a:solidFill>
                  <a:schemeClr val="tx1"/>
                </a:solidFill>
                <a:latin typeface="Minon Pro"/>
                <a:cs typeface="Minon Pro"/>
              </a:defRPr>
            </a:lvl1pPr>
          </a:lstStyle>
          <a:p>
            <a:pPr lvl="0"/>
            <a:r>
              <a:rPr lang="en-US" noProof="0" dirty="0" smtClean="0"/>
              <a:t>Click icon to add chart</a:t>
            </a:r>
            <a:endParaRPr lang="en-US" noProof="0" dirty="0"/>
          </a:p>
        </p:txBody>
      </p:sp>
      <p:sp>
        <p:nvSpPr>
          <p:cNvPr id="8" name="Slide Number Placeholder 5"/>
          <p:cNvSpPr>
            <a:spLocks noGrp="1"/>
          </p:cNvSpPr>
          <p:nvPr>
            <p:ph type="sldNum" sz="quarter" idx="20"/>
          </p:nvPr>
        </p:nvSpPr>
        <p:spPr/>
        <p:txBody>
          <a:bodyPr/>
          <a:lstStyle>
            <a:lvl1pPr>
              <a:defRPr/>
            </a:lvl1pPr>
          </a:lstStyle>
          <a:p>
            <a:pPr>
              <a:defRPr/>
            </a:pPr>
            <a:fld id="{426188DF-A252-4FA0-B3F7-945AC2B4589F}"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1" descr="Body Pages Logo - COLOR (no tag line).jpg"/>
          <p:cNvPicPr>
            <a:picLocks noChangeAspect="1"/>
          </p:cNvPicPr>
          <p:nvPr userDrawn="1"/>
        </p:nvPicPr>
        <p:blipFill>
          <a:blip r:embed="rId2" cstate="print"/>
          <a:srcRect/>
          <a:stretch>
            <a:fillRect/>
          </a:stretch>
        </p:blipFill>
        <p:spPr bwMode="auto">
          <a:xfrm>
            <a:off x="228600" y="846138"/>
            <a:ext cx="2514600" cy="715962"/>
          </a:xfrm>
          <a:prstGeom prst="rect">
            <a:avLst/>
          </a:prstGeom>
          <a:noFill/>
          <a:ln w="9525">
            <a:noFill/>
            <a:miter lim="800000"/>
            <a:headEnd/>
            <a:tailEnd/>
          </a:ln>
        </p:spPr>
      </p:pic>
      <p:sp>
        <p:nvSpPr>
          <p:cNvPr id="8" name="Rectangle 7"/>
          <p:cNvSpPr/>
          <p:nvPr userDrawn="1"/>
        </p:nvSpPr>
        <p:spPr>
          <a:xfrm>
            <a:off x="304800" y="1447800"/>
            <a:ext cx="921342" cy="338554"/>
          </a:xfrm>
          <a:prstGeom prst="rect">
            <a:avLst/>
          </a:prstGeom>
        </p:spPr>
        <p:txBody>
          <a:bodyPr wrap="none">
            <a:spAutoFit/>
          </a:bodyPr>
          <a:lstStyle/>
          <a:p>
            <a:pPr marL="342900" indent="-342900" defTabSz="457200" eaLnBrk="0" hangingPunct="0">
              <a:spcBef>
                <a:spcPct val="20000"/>
              </a:spcBef>
              <a:buFont typeface="Arial" pitchFamily="34" charset="0"/>
              <a:buNone/>
              <a:defRPr/>
            </a:pPr>
            <a:r>
              <a:rPr lang="en-US" sz="1600" b="1" i="0" u="none" strike="noStrike" kern="1200" baseline="0" dirty="0" smtClean="0">
                <a:solidFill>
                  <a:schemeClr val="tx1">
                    <a:lumMod val="50000"/>
                    <a:lumOff val="50000"/>
                  </a:schemeClr>
                </a:solidFill>
                <a:latin typeface="Calibri"/>
              </a:rPr>
              <a:t>Contacts</a:t>
            </a:r>
            <a:endParaRPr lang="en-US" sz="1600" b="0" dirty="0">
              <a:solidFill>
                <a:schemeClr val="tx1">
                  <a:lumMod val="50000"/>
                  <a:lumOff val="50000"/>
                </a:schemeClr>
              </a:solidFill>
              <a:latin typeface="Arial" pitchFamily="34" charset="0"/>
            </a:endParaRPr>
          </a:p>
        </p:txBody>
      </p:sp>
      <p:sp>
        <p:nvSpPr>
          <p:cNvPr id="9" name="Content Placeholder 8"/>
          <p:cNvSpPr>
            <a:spLocks noGrp="1"/>
          </p:cNvSpPr>
          <p:nvPr>
            <p:ph sz="quarter" idx="19" hasCustomPrompt="1"/>
          </p:nvPr>
        </p:nvSpPr>
        <p:spPr>
          <a:xfrm>
            <a:off x="304800" y="1905000"/>
            <a:ext cx="1981200" cy="1676400"/>
          </a:xfrm>
          <a:prstGeom prst="rect">
            <a:avLst/>
          </a:prstGeom>
        </p:spPr>
        <p:txBody>
          <a:bodyPr/>
          <a:lstStyle>
            <a:lvl1pPr marL="0" indent="0">
              <a:lnSpc>
                <a:spcPct val="110000"/>
              </a:lnSpc>
              <a:spcBef>
                <a:spcPts val="0"/>
              </a:spcBef>
              <a:buFontTx/>
              <a:buNone/>
              <a:defRPr sz="1000">
                <a:latin typeface="Arial Narrow" pitchFamily="34" charset="0"/>
                <a:cs typeface="Arial" pitchFamily="34" charset="0"/>
              </a:defRPr>
            </a:lvl1pPr>
            <a:lvl2pPr marL="0" indent="0">
              <a:lnSpc>
                <a:spcPct val="110000"/>
              </a:lnSpc>
              <a:spcBef>
                <a:spcPts val="0"/>
              </a:spcBef>
              <a:buFontTx/>
              <a:buNone/>
              <a:defRPr sz="1200">
                <a:latin typeface="Arial" pitchFamily="34" charset="0"/>
                <a:cs typeface="Arial" pitchFamily="34" charset="0"/>
              </a:defRPr>
            </a:lvl2pPr>
            <a:lvl3pPr marL="0" indent="0">
              <a:lnSpc>
                <a:spcPct val="110000"/>
              </a:lnSpc>
              <a:spcBef>
                <a:spcPts val="0"/>
              </a:spcBef>
              <a:buFontTx/>
              <a:buNone/>
              <a:defRPr sz="1200">
                <a:latin typeface="Arial" pitchFamily="34" charset="0"/>
                <a:cs typeface="Arial" pitchFamily="34" charset="0"/>
              </a:defRPr>
            </a:lvl3pPr>
          </a:lstStyle>
          <a:p>
            <a:pPr lvl="0"/>
            <a:r>
              <a:rPr lang="en-US" dirty="0" smtClean="0"/>
              <a:t>Click to Add Contact</a:t>
            </a:r>
          </a:p>
        </p:txBody>
      </p:sp>
      <p:sp>
        <p:nvSpPr>
          <p:cNvPr id="10" name="Text Placeholder 5"/>
          <p:cNvSpPr>
            <a:spLocks noGrp="1"/>
          </p:cNvSpPr>
          <p:nvPr>
            <p:ph type="body" sz="quarter" idx="27" hasCustomPrompt="1"/>
          </p:nvPr>
        </p:nvSpPr>
        <p:spPr>
          <a:xfrm>
            <a:off x="6629400" y="4495800"/>
            <a:ext cx="1981200" cy="228600"/>
          </a:xfrm>
          <a:prstGeom prst="rect">
            <a:avLst/>
          </a:prstGeom>
        </p:spPr>
        <p:txBody>
          <a:bodyPr/>
          <a:lstStyle>
            <a:lvl1pPr marL="0" indent="0" algn="r">
              <a:buFontTx/>
              <a:buNone/>
              <a:defRPr sz="1200" b="1" baseline="0">
                <a:latin typeface="Arial" pitchFamily="34" charset="0"/>
                <a:cs typeface="Arial" pitchFamily="34" charset="0"/>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Date</a:t>
            </a:r>
            <a:endParaRPr lang="en-US" dirty="0"/>
          </a:p>
        </p:txBody>
      </p:sp>
      <p:sp>
        <p:nvSpPr>
          <p:cNvPr id="11" name="Text Placeholder 5"/>
          <p:cNvSpPr>
            <a:spLocks noGrp="1"/>
          </p:cNvSpPr>
          <p:nvPr>
            <p:ph type="body" sz="quarter" idx="28" hasCustomPrompt="1"/>
          </p:nvPr>
        </p:nvSpPr>
        <p:spPr>
          <a:xfrm>
            <a:off x="3276600" y="5715000"/>
            <a:ext cx="5334000" cy="400110"/>
          </a:xfrm>
          <a:prstGeom prst="rect">
            <a:avLst/>
          </a:prstGeom>
        </p:spPr>
        <p:txBody>
          <a:bodyPr anchor="b" anchorCtr="0">
            <a:spAutoFit/>
          </a:bodyPr>
          <a:lstStyle>
            <a:lvl1pPr marL="0" indent="0" algn="r">
              <a:spcBef>
                <a:spcPts val="0"/>
              </a:spcBef>
              <a:buFontTx/>
              <a:buNone/>
              <a:defRPr sz="2000" b="1" baseline="0">
                <a:solidFill>
                  <a:schemeClr val="tx1">
                    <a:lumMod val="65000"/>
                    <a:lumOff val="35000"/>
                  </a:schemeClr>
                </a:solidFill>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Presentation Title</a:t>
            </a:r>
            <a:endParaRPr lang="en-US" dirty="0"/>
          </a:p>
        </p:txBody>
      </p:sp>
      <p:sp>
        <p:nvSpPr>
          <p:cNvPr id="12" name="Text Placeholder 5"/>
          <p:cNvSpPr>
            <a:spLocks noGrp="1"/>
          </p:cNvSpPr>
          <p:nvPr>
            <p:ph type="body" sz="quarter" idx="29" hasCustomPrompt="1"/>
          </p:nvPr>
        </p:nvSpPr>
        <p:spPr>
          <a:xfrm>
            <a:off x="3276600" y="6110645"/>
            <a:ext cx="5334000" cy="461665"/>
          </a:xfrm>
          <a:prstGeom prst="rect">
            <a:avLst/>
          </a:prstGeom>
        </p:spPr>
        <p:txBody>
          <a:bodyPr>
            <a:spAutoFit/>
          </a:bodyPr>
          <a:lstStyle>
            <a:lvl1pPr marL="0" indent="0" algn="r">
              <a:spcBef>
                <a:spcPts val="0"/>
              </a:spcBef>
              <a:buFontTx/>
              <a:buNone/>
              <a:defRPr sz="2400" b="1" baseline="0">
                <a:solidFill>
                  <a:srgbClr val="C41200"/>
                </a:solidFill>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Client Name</a:t>
            </a:r>
            <a:endParaRPr lang="en-US" dirty="0"/>
          </a:p>
        </p:txBody>
      </p:sp>
      <p:cxnSp>
        <p:nvCxnSpPr>
          <p:cNvPr id="13" name="Straight Connector 12"/>
          <p:cNvCxnSpPr/>
          <p:nvPr userDrawn="1"/>
        </p:nvCxnSpPr>
        <p:spPr>
          <a:xfrm>
            <a:off x="304800" y="4343400"/>
            <a:ext cx="8458200" cy="0"/>
          </a:xfrm>
          <a:prstGeom prst="line">
            <a:avLst/>
          </a:prstGeom>
          <a:ln w="44450" cmpd="sng">
            <a:solidFill>
              <a:srgbClr val="C41200"/>
            </a:solidFill>
          </a:ln>
          <a:effectLst/>
        </p:spPr>
        <p:style>
          <a:lnRef idx="2">
            <a:schemeClr val="accent1"/>
          </a:lnRef>
          <a:fillRef idx="0">
            <a:schemeClr val="accent1"/>
          </a:fillRef>
          <a:effectRef idx="1">
            <a:schemeClr val="accent1"/>
          </a:effectRef>
          <a:fontRef idx="minor">
            <a:schemeClr val="tx1"/>
          </a:fontRef>
        </p:style>
      </p:cxn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7019" y="626370"/>
            <a:ext cx="2693247" cy="830009"/>
          </a:xfrm>
          <a:prstGeom prst="rect">
            <a:avLst/>
          </a:prstGeom>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graphs small">
    <p:spTree>
      <p:nvGrpSpPr>
        <p:cNvPr id="1" name=""/>
        <p:cNvGrpSpPr/>
        <p:nvPr/>
      </p:nvGrpSpPr>
      <p:grpSpPr>
        <a:xfrm>
          <a:off x="0" y="0"/>
          <a:ext cx="0" cy="0"/>
          <a:chOff x="0" y="0"/>
          <a:chExt cx="0" cy="0"/>
        </a:xfrm>
      </p:grpSpPr>
      <p:sp>
        <p:nvSpPr>
          <p:cNvPr id="13"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22"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29" name="Content Placeholder 2"/>
          <p:cNvSpPr>
            <a:spLocks noGrp="1"/>
          </p:cNvSpPr>
          <p:nvPr>
            <p:ph idx="17"/>
          </p:nvPr>
        </p:nvSpPr>
        <p:spPr>
          <a:xfrm>
            <a:off x="417071"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0" name="Chart Placeholder 12"/>
          <p:cNvSpPr>
            <a:spLocks noGrp="1"/>
          </p:cNvSpPr>
          <p:nvPr>
            <p:ph type="chart" sz="quarter" idx="18"/>
          </p:nvPr>
        </p:nvSpPr>
        <p:spPr>
          <a:xfrm>
            <a:off x="417389" y="3962400"/>
            <a:ext cx="3992562" cy="1798320"/>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31"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2" name="Chart Placeholder 12"/>
          <p:cNvSpPr>
            <a:spLocks noGrp="1"/>
          </p:cNvSpPr>
          <p:nvPr>
            <p:ph type="chart" sz="quarter" idx="22"/>
          </p:nvPr>
        </p:nvSpPr>
        <p:spPr>
          <a:xfrm>
            <a:off x="4656138" y="1405388"/>
            <a:ext cx="3992562" cy="1967731"/>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33" name="Content Placeholder 2"/>
          <p:cNvSpPr>
            <a:spLocks noGrp="1"/>
          </p:cNvSpPr>
          <p:nvPr>
            <p:ph idx="23"/>
          </p:nvPr>
        </p:nvSpPr>
        <p:spPr>
          <a:xfrm>
            <a:off x="4655820" y="3471411"/>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4" name="Chart Placeholder 12"/>
          <p:cNvSpPr>
            <a:spLocks noGrp="1"/>
          </p:cNvSpPr>
          <p:nvPr>
            <p:ph type="chart" sz="quarter" idx="24"/>
          </p:nvPr>
        </p:nvSpPr>
        <p:spPr>
          <a:xfrm>
            <a:off x="4656138" y="3962400"/>
            <a:ext cx="3992562" cy="1798320"/>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35" name="Content Placeholder 26"/>
          <p:cNvSpPr>
            <a:spLocks noGrp="1"/>
          </p:cNvSpPr>
          <p:nvPr>
            <p:ph sz="quarter" idx="25"/>
          </p:nvPr>
        </p:nvSpPr>
        <p:spPr>
          <a:xfrm>
            <a:off x="414023" y="914400"/>
            <a:ext cx="3995928" cy="2458719"/>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Slide Number Placeholder 5"/>
          <p:cNvSpPr>
            <a:spLocks noGrp="1"/>
          </p:cNvSpPr>
          <p:nvPr>
            <p:ph type="sldNum" sz="quarter" idx="26"/>
          </p:nvPr>
        </p:nvSpPr>
        <p:spPr/>
        <p:txBody>
          <a:bodyPr/>
          <a:lstStyle>
            <a:lvl1pPr>
              <a:defRPr/>
            </a:lvl1pPr>
          </a:lstStyle>
          <a:p>
            <a:pPr>
              <a:defRPr/>
            </a:pPr>
            <a:fld id="{C4FBD4EB-9975-41F9-967E-AF470887E53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3 graphs small no subtitle">
    <p:spTree>
      <p:nvGrpSpPr>
        <p:cNvPr id="1" name=""/>
        <p:cNvGrpSpPr/>
        <p:nvPr/>
      </p:nvGrpSpPr>
      <p:grpSpPr>
        <a:xfrm>
          <a:off x="0" y="0"/>
          <a:ext cx="0" cy="0"/>
          <a:chOff x="0" y="0"/>
          <a:chExt cx="0" cy="0"/>
        </a:xfrm>
      </p:grpSpPr>
      <p:pic>
        <p:nvPicPr>
          <p:cNvPr id="10" name="Picture 4"/>
          <p:cNvPicPr>
            <a:picLocks noChangeAspect="1"/>
          </p:cNvPicPr>
          <p:nvPr userDrawn="1"/>
        </p:nvPicPr>
        <p:blipFill>
          <a:blip r:embed="rId2" cstate="print"/>
          <a:srcRect/>
          <a:stretch>
            <a:fillRect/>
          </a:stretch>
        </p:blipFill>
        <p:spPr bwMode="auto">
          <a:xfrm>
            <a:off x="4513263" y="914400"/>
            <a:ext cx="41275" cy="4846638"/>
          </a:xfrm>
          <a:prstGeom prst="rect">
            <a:avLst/>
          </a:prstGeom>
          <a:noFill/>
          <a:ln w="9525">
            <a:noFill/>
            <a:miter lim="800000"/>
            <a:headEnd/>
            <a:tailEnd/>
          </a:ln>
        </p:spPr>
      </p:pic>
      <p:sp>
        <p:nvSpPr>
          <p:cNvPr id="13"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27" name="Content Placeholder 2"/>
          <p:cNvSpPr>
            <a:spLocks noGrp="1"/>
          </p:cNvSpPr>
          <p:nvPr>
            <p:ph idx="17"/>
          </p:nvPr>
        </p:nvSpPr>
        <p:spPr>
          <a:xfrm>
            <a:off x="417071"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28" name="Chart Placeholder 12"/>
          <p:cNvSpPr>
            <a:spLocks noGrp="1"/>
          </p:cNvSpPr>
          <p:nvPr>
            <p:ph type="chart" sz="quarter" idx="18"/>
          </p:nvPr>
        </p:nvSpPr>
        <p:spPr>
          <a:xfrm>
            <a:off x="417389" y="3964432"/>
            <a:ext cx="3992562" cy="1801368"/>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29" name="Content Placeholder 2"/>
          <p:cNvSpPr>
            <a:spLocks noGrp="1"/>
          </p:cNvSpPr>
          <p:nvPr>
            <p:ph idx="21"/>
          </p:nvPr>
        </p:nvSpPr>
        <p:spPr>
          <a:xfrm>
            <a:off x="4648200" y="914400"/>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0" name="Chart Placeholder 12"/>
          <p:cNvSpPr>
            <a:spLocks noGrp="1"/>
          </p:cNvSpPr>
          <p:nvPr>
            <p:ph type="chart" sz="quarter" idx="22"/>
          </p:nvPr>
        </p:nvSpPr>
        <p:spPr>
          <a:xfrm>
            <a:off x="4656138" y="1406405"/>
            <a:ext cx="3992562" cy="1967731"/>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31" name="Content Placeholder 2"/>
          <p:cNvSpPr>
            <a:spLocks noGrp="1"/>
          </p:cNvSpPr>
          <p:nvPr>
            <p:ph idx="23"/>
          </p:nvPr>
        </p:nvSpPr>
        <p:spPr>
          <a:xfrm>
            <a:off x="4655820" y="3472767"/>
            <a:ext cx="3992880" cy="392696"/>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32" name="Chart Placeholder 12"/>
          <p:cNvSpPr>
            <a:spLocks noGrp="1"/>
          </p:cNvSpPr>
          <p:nvPr>
            <p:ph type="chart" sz="quarter" idx="25"/>
          </p:nvPr>
        </p:nvSpPr>
        <p:spPr>
          <a:xfrm>
            <a:off x="4656138" y="3964432"/>
            <a:ext cx="3992562" cy="1801368"/>
          </a:xfrm>
          <a:prstGeom prst="rect">
            <a:avLst/>
          </a:prstGeom>
        </p:spPr>
        <p:txBody>
          <a:bodyPr vert="horz"/>
          <a:lstStyle>
            <a:lvl1pPr>
              <a:buNone/>
              <a:defRPr sz="2000">
                <a:latin typeface="Minon Pro"/>
                <a:cs typeface="Minon Pro"/>
              </a:defRPr>
            </a:lvl1pPr>
          </a:lstStyle>
          <a:p>
            <a:pPr lvl="0"/>
            <a:r>
              <a:rPr lang="en-US" noProof="0" dirty="0" smtClean="0"/>
              <a:t>Click icon to add chart</a:t>
            </a:r>
            <a:endParaRPr lang="en-US" noProof="0" dirty="0"/>
          </a:p>
        </p:txBody>
      </p:sp>
      <p:sp>
        <p:nvSpPr>
          <p:cNvPr id="33" name="Content Placeholder 26"/>
          <p:cNvSpPr>
            <a:spLocks noGrp="1"/>
          </p:cNvSpPr>
          <p:nvPr>
            <p:ph sz="quarter" idx="26"/>
          </p:nvPr>
        </p:nvSpPr>
        <p:spPr>
          <a:xfrm>
            <a:off x="414023" y="914400"/>
            <a:ext cx="3995928" cy="2459736"/>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vl4pPr>
              <a:defRPr sz="1400">
                <a:latin typeface="+mj-lt"/>
              </a:defRPr>
            </a:lvl4pPr>
            <a:lvl5pPr>
              <a:defRPr sz="1400">
                <a:latin typeface="+mj-lt"/>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Slide Number Placeholder 5"/>
          <p:cNvSpPr>
            <a:spLocks noGrp="1"/>
          </p:cNvSpPr>
          <p:nvPr>
            <p:ph type="sldNum" sz="quarter" idx="27"/>
          </p:nvPr>
        </p:nvSpPr>
        <p:spPr/>
        <p:txBody>
          <a:bodyPr/>
          <a:lstStyle>
            <a:lvl1pPr>
              <a:defRPr/>
            </a:lvl1pPr>
          </a:lstStyle>
          <a:p>
            <a:pPr>
              <a:defRPr/>
            </a:pPr>
            <a:fld id="{541606F5-B0EF-492A-817B-A6B872BBAA9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wo Graphs">
    <p:spTree>
      <p:nvGrpSpPr>
        <p:cNvPr id="1" name=""/>
        <p:cNvGrpSpPr/>
        <p:nvPr/>
      </p:nvGrpSpPr>
      <p:grpSpPr>
        <a:xfrm>
          <a:off x="0" y="0"/>
          <a:ext cx="0" cy="0"/>
          <a:chOff x="0" y="0"/>
          <a:chExt cx="0" cy="0"/>
        </a:xfrm>
      </p:grpSpPr>
      <p:sp>
        <p:nvSpPr>
          <p:cNvPr id="8"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0"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1"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smtClean="0"/>
              <a:t>Click icon to add chart</a:t>
            </a:r>
            <a:endParaRPr lang="en-US" noProof="0" dirty="0"/>
          </a:p>
        </p:txBody>
      </p:sp>
      <p:sp>
        <p:nvSpPr>
          <p:cNvPr id="13"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0BE45DB5-6535-4845-A851-0D71541994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wo Graphs no subtitle text">
    <p:spTree>
      <p:nvGrpSpPr>
        <p:cNvPr id="1" name=""/>
        <p:cNvGrpSpPr/>
        <p:nvPr/>
      </p:nvGrpSpPr>
      <p:grpSpPr>
        <a:xfrm>
          <a:off x="0" y="0"/>
          <a:ext cx="0" cy="0"/>
          <a:chOff x="0" y="0"/>
          <a:chExt cx="0" cy="0"/>
        </a:xfrm>
      </p:grpSpPr>
      <p:sp>
        <p:nvSpPr>
          <p:cNvPr id="12" name="Chart Placeholder 12"/>
          <p:cNvSpPr>
            <a:spLocks noGrp="1"/>
          </p:cNvSpPr>
          <p:nvPr>
            <p:ph type="chart" sz="quarter" idx="18"/>
          </p:nvPr>
        </p:nvSpPr>
        <p:spPr>
          <a:xfrm>
            <a:off x="417389" y="914401"/>
            <a:ext cx="8193211" cy="4624292"/>
          </a:xfrm>
          <a:prstGeom prst="rect">
            <a:avLst/>
          </a:prstGeom>
        </p:spPr>
        <p:txBody>
          <a:bodyPr vert="horz"/>
          <a:lstStyle>
            <a:lvl1pPr marL="0" indent="0">
              <a:buNone/>
              <a:defRPr sz="2000">
                <a:latin typeface="Minon Pro"/>
                <a:cs typeface="Minon Pro"/>
              </a:defRPr>
            </a:lvl1pPr>
          </a:lstStyle>
          <a:p>
            <a:pPr lvl="0"/>
            <a:r>
              <a:rPr lang="en-US" noProof="0" dirty="0" smtClean="0"/>
              <a:t>Click icon to add chart</a:t>
            </a:r>
            <a:endParaRPr lang="en-US" noProof="0" dirty="0"/>
          </a:p>
        </p:txBody>
      </p:sp>
      <p:sp>
        <p:nvSpPr>
          <p:cNvPr id="9" name="Content Placeholder 2"/>
          <p:cNvSpPr>
            <a:spLocks noGrp="1"/>
          </p:cNvSpPr>
          <p:nvPr>
            <p:ph idx="17"/>
          </p:nvPr>
        </p:nvSpPr>
        <p:spPr>
          <a:xfrm>
            <a:off x="5806053" y="5517351"/>
            <a:ext cx="2804548"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1"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CEB3C78E-0544-4808-88C9-3A261C239D2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1"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6" name="Slide Number Placeholder 5"/>
          <p:cNvSpPr>
            <a:spLocks noGrp="1"/>
          </p:cNvSpPr>
          <p:nvPr>
            <p:ph type="sldNum" sz="quarter" idx="19"/>
          </p:nvPr>
        </p:nvSpPr>
        <p:spPr/>
        <p:txBody>
          <a:bodyPr/>
          <a:lstStyle>
            <a:lvl1pPr>
              <a:defRPr/>
            </a:lvl1pPr>
          </a:lstStyle>
          <a:p>
            <a:pPr>
              <a:defRPr/>
            </a:pPr>
            <a:fld id="{340280C2-30BB-4D6F-B39F-0309132736D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able Layout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8" name="Table Placeholder 7"/>
          <p:cNvSpPr>
            <a:spLocks noGrp="1"/>
          </p:cNvSpPr>
          <p:nvPr>
            <p:ph type="tbl" sz="quarter" idx="18"/>
          </p:nvPr>
        </p:nvSpPr>
        <p:spPr>
          <a:xfrm>
            <a:off x="417513" y="1524000"/>
            <a:ext cx="8193087" cy="4302125"/>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5" name="Slide Number Placeholder 5"/>
          <p:cNvSpPr>
            <a:spLocks noGrp="1"/>
          </p:cNvSpPr>
          <p:nvPr>
            <p:ph type="sldNum" sz="quarter" idx="25"/>
          </p:nvPr>
        </p:nvSpPr>
        <p:spPr/>
        <p:txBody>
          <a:bodyPr/>
          <a:lstStyle>
            <a:lvl1pPr>
              <a:defRPr/>
            </a:lvl1pPr>
          </a:lstStyle>
          <a:p>
            <a:pPr>
              <a:defRPr/>
            </a:pPr>
            <a:fld id="{9C72A4BE-5448-4C46-8E39-154EB3286B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tables">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513"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6" name="Content Placeholder 2"/>
          <p:cNvSpPr>
            <a:spLocks noGrp="1"/>
          </p:cNvSpPr>
          <p:nvPr>
            <p:ph idx="19"/>
          </p:nvPr>
        </p:nvSpPr>
        <p:spPr>
          <a:xfrm>
            <a:off x="417513" y="336938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3"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5" name="Table Placeholder 7"/>
          <p:cNvSpPr>
            <a:spLocks noGrp="1"/>
          </p:cNvSpPr>
          <p:nvPr>
            <p:ph type="tbl" sz="quarter" idx="18"/>
          </p:nvPr>
        </p:nvSpPr>
        <p:spPr>
          <a:xfrm>
            <a:off x="417513" y="1537898"/>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6" name="Table Placeholder 7"/>
          <p:cNvSpPr>
            <a:spLocks noGrp="1"/>
          </p:cNvSpPr>
          <p:nvPr>
            <p:ph type="tbl" sz="quarter" idx="20"/>
          </p:nvPr>
        </p:nvSpPr>
        <p:spPr>
          <a:xfrm>
            <a:off x="417513" y="3992880"/>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8" name="Slide Number Placeholder 5"/>
          <p:cNvSpPr>
            <a:spLocks noGrp="1"/>
          </p:cNvSpPr>
          <p:nvPr>
            <p:ph type="sldNum" sz="quarter" idx="21"/>
          </p:nvPr>
        </p:nvSpPr>
        <p:spPr/>
        <p:txBody>
          <a:bodyPr/>
          <a:lstStyle>
            <a:lvl1pPr>
              <a:defRPr/>
            </a:lvl1pPr>
          </a:lstStyle>
          <a:p>
            <a:pPr>
              <a:defRPr/>
            </a:pPr>
            <a:fld id="{C8D2227F-1AC5-4ADD-9C93-A876950F714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wo tables no subtitle">
    <p:spTree>
      <p:nvGrpSpPr>
        <p:cNvPr id="1" name=""/>
        <p:cNvGrpSpPr/>
        <p:nvPr/>
      </p:nvGrpSpPr>
      <p:grpSpPr>
        <a:xfrm>
          <a:off x="0" y="0"/>
          <a:ext cx="0" cy="0"/>
          <a:chOff x="0" y="0"/>
          <a:chExt cx="0" cy="0"/>
        </a:xfrm>
      </p:grpSpPr>
      <p:sp>
        <p:nvSpPr>
          <p:cNvPr id="9" name="Content Placeholder 2"/>
          <p:cNvSpPr>
            <a:spLocks noGrp="1"/>
          </p:cNvSpPr>
          <p:nvPr>
            <p:ph idx="17"/>
          </p:nvPr>
        </p:nvSpPr>
        <p:spPr>
          <a:xfrm>
            <a:off x="417388" y="914400"/>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8" name="Table Placeholder 7"/>
          <p:cNvSpPr>
            <a:spLocks noGrp="1"/>
          </p:cNvSpPr>
          <p:nvPr>
            <p:ph type="tbl" sz="quarter" idx="18"/>
          </p:nvPr>
        </p:nvSpPr>
        <p:spPr>
          <a:xfrm>
            <a:off x="417388" y="1536703"/>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6" name="Content Placeholder 2"/>
          <p:cNvSpPr>
            <a:spLocks noGrp="1"/>
          </p:cNvSpPr>
          <p:nvPr>
            <p:ph idx="19"/>
          </p:nvPr>
        </p:nvSpPr>
        <p:spPr>
          <a:xfrm>
            <a:off x="417388" y="3366992"/>
            <a:ext cx="2880747" cy="437934"/>
          </a:xfrm>
          <a:prstGeom prst="rect">
            <a:avLst/>
          </a:prstGeom>
        </p:spPr>
        <p:txBody>
          <a:bodyPr/>
          <a:lstStyle>
            <a:lvl1pPr>
              <a:buFont typeface="Wingdings" charset="2"/>
              <a:buNone/>
              <a:defRPr sz="1100" baseline="0">
                <a:solidFill>
                  <a:srgbClr val="B01D14"/>
                </a:solidFill>
                <a:latin typeface="+mn-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buFont typeface="Wingdings" charset="2"/>
              <a:buNone/>
              <a:defRPr sz="1700">
                <a:solidFill>
                  <a:srgbClr val="5E5C60"/>
                </a:solidFill>
                <a:latin typeface="Minion Pro"/>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a:t>
            </a:r>
          </a:p>
        </p:txBody>
      </p:sp>
      <p:sp>
        <p:nvSpPr>
          <p:cNvPr id="11" name="Table Placeholder 7"/>
          <p:cNvSpPr>
            <a:spLocks noGrp="1"/>
          </p:cNvSpPr>
          <p:nvPr>
            <p:ph type="tbl" sz="quarter" idx="20"/>
          </p:nvPr>
        </p:nvSpPr>
        <p:spPr>
          <a:xfrm>
            <a:off x="417388" y="3989294"/>
            <a:ext cx="8193087" cy="1645920"/>
          </a:xfrm>
          <a:custGeom>
            <a:avLst/>
            <a:gdLst>
              <a:gd name="connsiteX0" fmla="*/ 0 w 8269287"/>
              <a:gd name="connsiteY0" fmla="*/ 0 h 4075112"/>
              <a:gd name="connsiteX1" fmla="*/ 8269287 w 8269287"/>
              <a:gd name="connsiteY1" fmla="*/ 0 h 4075112"/>
              <a:gd name="connsiteX2" fmla="*/ 8269287 w 8269287"/>
              <a:gd name="connsiteY2" fmla="*/ 4075112 h 4075112"/>
              <a:gd name="connsiteX3" fmla="*/ 0 w 8269287"/>
              <a:gd name="connsiteY3" fmla="*/ 4075112 h 4075112"/>
              <a:gd name="connsiteX4" fmla="*/ 0 w 8269287"/>
              <a:gd name="connsiteY4" fmla="*/ 0 h 4075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9287" h="4075112">
                <a:moveTo>
                  <a:pt x="0" y="0"/>
                </a:moveTo>
                <a:lnTo>
                  <a:pt x="8269287" y="0"/>
                </a:lnTo>
                <a:lnTo>
                  <a:pt x="8269287" y="4075112"/>
                </a:lnTo>
                <a:lnTo>
                  <a:pt x="0" y="4075112"/>
                </a:lnTo>
                <a:lnTo>
                  <a:pt x="0" y="0"/>
                </a:lnTo>
                <a:close/>
              </a:path>
            </a:pathLst>
          </a:custGeom>
        </p:spPr>
        <p:txBody>
          <a:bodyPr vert="horz"/>
          <a:lstStyle>
            <a:lvl1pPr>
              <a:buFontTx/>
              <a:buNone/>
              <a:defRPr sz="1000">
                <a:solidFill>
                  <a:schemeClr val="tx1"/>
                </a:solidFill>
                <a:latin typeface="+mj-lt"/>
              </a:defRPr>
            </a:lvl1pPr>
          </a:lstStyle>
          <a:p>
            <a:pPr lvl="0"/>
            <a:endParaRPr lang="en-US" noProof="0" dirty="0"/>
          </a:p>
        </p:txBody>
      </p:sp>
      <p:sp>
        <p:nvSpPr>
          <p:cNvPr id="12" name="Text Placeholder 10"/>
          <p:cNvSpPr>
            <a:spLocks noGrp="1"/>
          </p:cNvSpPr>
          <p:nvPr>
            <p:ph type="body" sz="quarter" idx="24"/>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7" name="Slide Number Placeholder 5"/>
          <p:cNvSpPr>
            <a:spLocks noGrp="1"/>
          </p:cNvSpPr>
          <p:nvPr>
            <p:ph type="sldNum" sz="quarter" idx="25"/>
          </p:nvPr>
        </p:nvSpPr>
        <p:spPr/>
        <p:txBody>
          <a:bodyPr/>
          <a:lstStyle>
            <a:lvl1pPr>
              <a:defRPr/>
            </a:lvl1pPr>
          </a:lstStyle>
          <a:p>
            <a:pPr>
              <a:defRPr/>
            </a:pPr>
            <a:fld id="{080653E0-D63D-4ADE-BAE8-3BF6F24585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7" name="TextBox 6"/>
          <p:cNvSpPr txBox="1"/>
          <p:nvPr userDrawn="1"/>
        </p:nvSpPr>
        <p:spPr>
          <a:xfrm>
            <a:off x="152400" y="2819400"/>
            <a:ext cx="1524000" cy="228600"/>
          </a:xfrm>
          <a:prstGeom prst="rect">
            <a:avLst/>
          </a:prstGeom>
        </p:spPr>
        <p:txBody>
          <a:bodyPr anchor="ctr"/>
          <a:lstStyle/>
          <a:p>
            <a:pPr defTabSz="457200" fontAlgn="auto">
              <a:spcAft>
                <a:spcPts val="0"/>
              </a:spcAft>
              <a:defRPr/>
            </a:pPr>
            <a:r>
              <a:rPr lang="en-US" sz="900" dirty="0">
                <a:latin typeface="+mj-lt"/>
                <a:ea typeface="+mj-ea"/>
                <a:cs typeface="Minion Pro"/>
              </a:rPr>
              <a:t>Contact Info:</a:t>
            </a:r>
          </a:p>
        </p:txBody>
      </p:sp>
      <p:sp>
        <p:nvSpPr>
          <p:cNvPr id="15" name="Content Placeholder 14"/>
          <p:cNvSpPr>
            <a:spLocks noGrp="1"/>
          </p:cNvSpPr>
          <p:nvPr>
            <p:ph sz="quarter" idx="24"/>
          </p:nvPr>
        </p:nvSpPr>
        <p:spPr>
          <a:xfrm>
            <a:off x="1828800" y="914400"/>
            <a:ext cx="6781800" cy="4724400"/>
          </a:xfrm>
          <a:prstGeom prst="rect">
            <a:avLst/>
          </a:prstGeom>
        </p:spPr>
        <p:txBody>
          <a:bodyPr/>
          <a:lstStyle>
            <a:lvl1pPr>
              <a:buFont typeface="Wingdings" pitchFamily="2" charset="2"/>
              <a:buChar char="§"/>
              <a:defRPr sz="900" b="1">
                <a:latin typeface="+mj-lt"/>
              </a:defRPr>
            </a:lvl1pPr>
            <a:lvl2pPr>
              <a:defRPr sz="900" baseline="0">
                <a:latin typeface="+mj-lt"/>
              </a:defRPr>
            </a:lvl2pPr>
            <a:lvl3pPr>
              <a:buFont typeface="Arial" pitchFamily="34" charset="0"/>
              <a:buChar char="•"/>
              <a:defRPr sz="900">
                <a:latin typeface="+mj-lt"/>
              </a:defRPr>
            </a:lvl3pPr>
          </a:lstStyle>
          <a:p>
            <a:pPr lvl="0"/>
            <a:r>
              <a:rPr lang="en-US" dirty="0" smtClean="0"/>
              <a:t>Click to edit Master text styles</a:t>
            </a:r>
          </a:p>
          <a:p>
            <a:pPr lvl="1"/>
            <a:r>
              <a:rPr lang="en-US" dirty="0" smtClean="0"/>
              <a:t>Second bullet</a:t>
            </a:r>
          </a:p>
          <a:p>
            <a:pPr lvl="2"/>
            <a:r>
              <a:rPr lang="en-US" dirty="0" smtClean="0"/>
              <a:t>Third bullet</a:t>
            </a:r>
          </a:p>
        </p:txBody>
      </p:sp>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8" name="Picture Placeholder 7"/>
          <p:cNvSpPr>
            <a:spLocks noGrp="1"/>
          </p:cNvSpPr>
          <p:nvPr>
            <p:ph type="pic" sz="quarter" idx="16"/>
          </p:nvPr>
        </p:nvSpPr>
        <p:spPr>
          <a:xfrm>
            <a:off x="266699" y="914400"/>
            <a:ext cx="1295400" cy="1752600"/>
          </a:xfrm>
          <a:prstGeom prst="rect">
            <a:avLst/>
          </a:prstGeom>
        </p:spPr>
        <p:txBody>
          <a:bodyPr/>
          <a:lstStyle>
            <a:lvl1pPr>
              <a:buNone/>
              <a:defRPr/>
            </a:lvl1pPr>
          </a:lstStyle>
          <a:p>
            <a:pPr lvl="0"/>
            <a:endParaRPr lang="en-US" noProof="0" dirty="0"/>
          </a:p>
        </p:txBody>
      </p:sp>
      <p:sp>
        <p:nvSpPr>
          <p:cNvPr id="9" name="Content Placeholder 2"/>
          <p:cNvSpPr>
            <a:spLocks noGrp="1"/>
          </p:cNvSpPr>
          <p:nvPr>
            <p:ph idx="25"/>
          </p:nvPr>
        </p:nvSpPr>
        <p:spPr>
          <a:xfrm>
            <a:off x="152400" y="3048000"/>
            <a:ext cx="1523999" cy="2590800"/>
          </a:xfrm>
          <a:prstGeom prst="rect">
            <a:avLst/>
          </a:prstGeom>
        </p:spPr>
        <p:txBody>
          <a:bodyPr/>
          <a:lstStyle>
            <a:lvl1pPr marL="0" indent="0" algn="l">
              <a:spcBef>
                <a:spcPts val="300"/>
              </a:spcBef>
              <a:spcAft>
                <a:spcPts val="300"/>
              </a:spcAft>
              <a:buFontTx/>
              <a:buNone/>
              <a:defRPr sz="900" b="0" baseline="0">
                <a:solidFill>
                  <a:schemeClr val="tx1"/>
                </a:solidFill>
                <a:latin typeface="+mj-lt"/>
                <a:cs typeface="Minion Pro"/>
              </a:defRPr>
            </a:lvl1pPr>
            <a:lvl2pPr>
              <a:buClr>
                <a:srgbClr val="5E5C60"/>
              </a:buClr>
              <a:buFont typeface="Wingdings" charset="2"/>
              <a:buChar char="§"/>
              <a:defRPr sz="1700">
                <a:solidFill>
                  <a:srgbClr val="5E5C60"/>
                </a:solidFill>
                <a:latin typeface="Minion Pro"/>
                <a:cs typeface="Minion Pro"/>
              </a:defRPr>
            </a:lvl2pPr>
            <a:lvl3pPr>
              <a:buFont typeface="Wingdings" charset="2"/>
              <a:buNone/>
              <a:defRPr sz="1400">
                <a:solidFill>
                  <a:srgbClr val="5E5C60"/>
                </a:solidFill>
                <a:latin typeface="Minion Pro"/>
                <a:cs typeface="Minion Pro"/>
              </a:defRPr>
            </a:lvl3pPr>
            <a:lvl4pPr algn="ctr">
              <a:spcBef>
                <a:spcPts val="300"/>
              </a:spcBef>
              <a:spcAft>
                <a:spcPts val="300"/>
              </a:spcAft>
              <a:buFontTx/>
              <a:buNone/>
              <a:defRPr sz="1100" b="0">
                <a:solidFill>
                  <a:schemeClr val="tx1"/>
                </a:solidFill>
                <a:latin typeface="Minion Pro"/>
                <a:cs typeface="Minion Pro"/>
              </a:defRPr>
            </a:lvl4pPr>
            <a:lvl5pPr>
              <a:buFontTx/>
              <a:buNone/>
              <a:defRPr sz="1700">
                <a:solidFill>
                  <a:srgbClr val="5E5C60"/>
                </a:solidFill>
                <a:latin typeface="Minion Pro"/>
                <a:cs typeface="Minion Pro"/>
              </a:defRPr>
            </a:lvl5pPr>
          </a:lstStyle>
          <a:p>
            <a:pPr lvl="0"/>
            <a:r>
              <a:rPr lang="en-US" smtClean="0"/>
              <a:t>Click to edit Master text styles</a:t>
            </a:r>
          </a:p>
          <a:p>
            <a:pPr lvl="1"/>
            <a:r>
              <a:rPr lang="en-US" smtClean="0"/>
              <a:t>Second level</a:t>
            </a:r>
          </a:p>
        </p:txBody>
      </p:sp>
      <p:sp>
        <p:nvSpPr>
          <p:cNvPr id="11" name="Slide Number Placeholder 5"/>
          <p:cNvSpPr>
            <a:spLocks noGrp="1"/>
          </p:cNvSpPr>
          <p:nvPr>
            <p:ph type="sldNum" sz="quarter" idx="26"/>
          </p:nvPr>
        </p:nvSpPr>
        <p:spPr/>
        <p:txBody>
          <a:bodyPr/>
          <a:lstStyle>
            <a:lvl1pPr>
              <a:defRPr/>
            </a:lvl1pPr>
          </a:lstStyle>
          <a:p>
            <a:pPr>
              <a:defRPr/>
            </a:pPr>
            <a:fld id="{25D5AB93-9F45-4779-A7E0-D39C667202E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empty page">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a:xfrm>
            <a:off x="6667500" y="6446695"/>
            <a:ext cx="495300" cy="365125"/>
          </a:xfrm>
        </p:spPr>
        <p:txBody>
          <a:bodyPr/>
          <a:lstStyle>
            <a:lvl1pPr>
              <a:defRPr/>
            </a:lvl1pPr>
          </a:lstStyle>
          <a:p>
            <a:pPr>
              <a:defRPr/>
            </a:pPr>
            <a:fld id="{6A778C46-885F-4262-824A-4B7F63570494}" type="slidenum">
              <a:rPr lang="en-US"/>
              <a:pPr>
                <a:defRPr/>
              </a:pPr>
              <a:t>‹#›</a:t>
            </a:fld>
            <a:endParaRPr lang="en-US" dirty="0"/>
          </a:p>
        </p:txBody>
      </p:sp>
      <p:sp>
        <p:nvSpPr>
          <p:cNvPr id="7" name="Text Placeholder 10"/>
          <p:cNvSpPr>
            <a:spLocks noGrp="1"/>
          </p:cNvSpPr>
          <p:nvPr>
            <p:ph type="body" sz="quarter" idx="16"/>
          </p:nvPr>
        </p:nvSpPr>
        <p:spPr>
          <a:xfrm>
            <a:off x="274320" y="304800"/>
            <a:ext cx="8229600" cy="376237"/>
          </a:xfrm>
          <a:prstGeom prst="rect">
            <a:avLst/>
          </a:prstGeom>
        </p:spPr>
        <p:txBody>
          <a:bodyPr vert="horz" anchor="b" anchorCtr="0"/>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Tree>
    <p:extLst>
      <p:ext uri="{BB962C8B-B14F-4D97-AF65-F5344CB8AC3E}">
        <p14:creationId xmlns:p14="http://schemas.microsoft.com/office/powerpoint/2010/main" val="12328690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7019" y="626370"/>
            <a:ext cx="2693247" cy="830009"/>
          </a:xfrm>
          <a:prstGeom prst="rect">
            <a:avLst/>
          </a:prstGeom>
        </p:spPr>
      </p:pic>
      <p:sp>
        <p:nvSpPr>
          <p:cNvPr id="7" name="Rectangle 6"/>
          <p:cNvSpPr/>
          <p:nvPr userDrawn="1"/>
        </p:nvSpPr>
        <p:spPr>
          <a:xfrm>
            <a:off x="304800" y="1447800"/>
            <a:ext cx="669925" cy="261938"/>
          </a:xfrm>
          <a:prstGeom prst="rect">
            <a:avLst/>
          </a:prstGeom>
        </p:spPr>
        <p:txBody>
          <a:bodyPr wrap="none">
            <a:spAutoFit/>
          </a:bodyPr>
          <a:lstStyle/>
          <a:p>
            <a:pPr marL="342900" indent="-342900" defTabSz="457200" eaLnBrk="0" hangingPunct="0">
              <a:spcBef>
                <a:spcPct val="20000"/>
              </a:spcBef>
              <a:buFont typeface="Arial" pitchFamily="34" charset="0"/>
              <a:buNone/>
              <a:defRPr/>
            </a:pPr>
            <a:r>
              <a:rPr lang="en-US" sz="1100" b="0" dirty="0">
                <a:solidFill>
                  <a:prstClr val="black"/>
                </a:solidFill>
                <a:latin typeface="Arial" pitchFamily="34" charset="0"/>
              </a:rPr>
              <a:t>Contact</a:t>
            </a:r>
          </a:p>
        </p:txBody>
      </p:sp>
      <p:sp>
        <p:nvSpPr>
          <p:cNvPr id="9" name="Text Placeholder 10"/>
          <p:cNvSpPr>
            <a:spLocks noGrp="1"/>
          </p:cNvSpPr>
          <p:nvPr>
            <p:ph type="body" sz="quarter" idx="13"/>
          </p:nvPr>
        </p:nvSpPr>
        <p:spPr>
          <a:xfrm>
            <a:off x="287020" y="6360949"/>
            <a:ext cx="2176780" cy="376237"/>
          </a:xfrm>
          <a:prstGeom prst="rect">
            <a:avLst/>
          </a:prstGeom>
        </p:spPr>
        <p:txBody>
          <a:bodyPr vert="horz"/>
          <a:lstStyle>
            <a:lvl1pPr algn="l">
              <a:buNone/>
              <a:defRPr sz="1200">
                <a:solidFill>
                  <a:schemeClr val="tx1"/>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0" name="Text Placeholder 10"/>
          <p:cNvSpPr>
            <a:spLocks noGrp="1"/>
          </p:cNvSpPr>
          <p:nvPr>
            <p:ph type="body" sz="quarter" idx="14"/>
          </p:nvPr>
        </p:nvSpPr>
        <p:spPr>
          <a:xfrm>
            <a:off x="2311400" y="6170449"/>
            <a:ext cx="6223000" cy="551026"/>
          </a:xfrm>
          <a:prstGeom prst="rect">
            <a:avLst/>
          </a:prstGeom>
        </p:spPr>
        <p:txBody>
          <a:bodyPr vert="horz"/>
          <a:lstStyle>
            <a:lvl1pPr algn="r">
              <a:buNone/>
              <a:defRPr sz="2500">
                <a:solidFill>
                  <a:srgbClr val="B01D14"/>
                </a:solidFill>
                <a:latin typeface="Times New Roman"/>
                <a:cs typeface="Times New Roman"/>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11" name="Subtitle 2"/>
          <p:cNvSpPr>
            <a:spLocks noGrp="1"/>
          </p:cNvSpPr>
          <p:nvPr>
            <p:ph type="subTitle" idx="1"/>
          </p:nvPr>
        </p:nvSpPr>
        <p:spPr>
          <a:xfrm>
            <a:off x="287020" y="1828799"/>
            <a:ext cx="7315200" cy="2475725"/>
          </a:xfrm>
          <a:prstGeom prst="rect">
            <a:avLst/>
          </a:prstGeom>
          <a:ln>
            <a:noFill/>
          </a:ln>
        </p:spPr>
        <p:txBody>
          <a:bodyPr/>
          <a:lstStyle>
            <a:lvl1pPr marL="0" marR="0" indent="0" algn="l" defTabSz="457200" rtl="0" eaLnBrk="1" fontAlgn="auto" latinLnBrk="0" hangingPunct="1">
              <a:lnSpc>
                <a:spcPct val="100000"/>
              </a:lnSpc>
              <a:spcBef>
                <a:spcPct val="20000"/>
              </a:spcBef>
              <a:spcAft>
                <a:spcPts val="600"/>
              </a:spcAft>
              <a:buClrTx/>
              <a:buSzTx/>
              <a:buFont typeface="Arial"/>
              <a:buNone/>
              <a:tabLst/>
              <a:defRPr sz="1100" baseline="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
        <p:nvSpPr>
          <p:cNvPr id="12" name="Text Placeholder 10"/>
          <p:cNvSpPr>
            <a:spLocks noGrp="1"/>
          </p:cNvSpPr>
          <p:nvPr>
            <p:ph type="body" sz="quarter" idx="15"/>
          </p:nvPr>
        </p:nvSpPr>
        <p:spPr>
          <a:xfrm>
            <a:off x="609600" y="5486400"/>
            <a:ext cx="7924800" cy="668337"/>
          </a:xfrm>
          <a:prstGeom prst="rect">
            <a:avLst/>
          </a:prstGeom>
        </p:spPr>
        <p:txBody>
          <a:bodyPr vert="horz" anchor="ctr" anchorCtr="0"/>
          <a:lstStyle>
            <a:lvl1pPr algn="r">
              <a:buNone/>
              <a:defRPr sz="1600">
                <a:solidFill>
                  <a:schemeClr val="tx1"/>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Tree>
    <p:extLst>
      <p:ext uri="{BB962C8B-B14F-4D97-AF65-F5344CB8AC3E}">
        <p14:creationId xmlns:p14="http://schemas.microsoft.com/office/powerpoint/2010/main" val="154473784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43615" y="1569678"/>
            <a:ext cx="8013700" cy="500662"/>
          </a:xfrm>
          <a:prstGeom prst="rect">
            <a:avLst/>
          </a:prstGeom>
        </p:spPr>
        <p:txBody>
          <a:bodyPr/>
          <a:lstStyle>
            <a:lvl1pPr marL="0" indent="0" algn="r">
              <a:buNone/>
              <a:defRPr sz="3000">
                <a:solidFill>
                  <a:srgbClr val="C41200"/>
                </a:solidFill>
                <a:latin typeface="+mn-lt"/>
              </a:defRPr>
            </a:lvl1pPr>
            <a:lvl2pPr marL="457178" indent="0" algn="r">
              <a:buNone/>
              <a:defRPr/>
            </a:lvl2pPr>
            <a:lvl3pPr marL="914354" indent="0" algn="r">
              <a:buNone/>
              <a:defRPr/>
            </a:lvl3pPr>
            <a:lvl4pPr marL="1371532" indent="0" algn="r">
              <a:buNone/>
              <a:defRPr/>
            </a:lvl4pPr>
            <a:lvl5pPr marL="1828709" indent="0" algn="r">
              <a:buNone/>
              <a:defRPr/>
            </a:lvl5pPr>
          </a:lstStyle>
          <a:p>
            <a:pPr lvl="0"/>
            <a:r>
              <a:rPr lang="en-US" dirty="0" smtClean="0"/>
              <a:t>Click to Add Section Name</a:t>
            </a:r>
          </a:p>
        </p:txBody>
      </p:sp>
      <p:sp>
        <p:nvSpPr>
          <p:cNvPr id="8" name="Text Placeholder 7"/>
          <p:cNvSpPr>
            <a:spLocks noGrp="1"/>
          </p:cNvSpPr>
          <p:nvPr>
            <p:ph type="body" sz="quarter" idx="11" hasCustomPrompt="1"/>
          </p:nvPr>
        </p:nvSpPr>
        <p:spPr>
          <a:xfrm>
            <a:off x="7130643" y="2089082"/>
            <a:ext cx="1381228" cy="352425"/>
          </a:xfrm>
          <a:prstGeom prst="rect">
            <a:avLst/>
          </a:prstGeom>
        </p:spPr>
        <p:txBody>
          <a:bodyPr/>
          <a:lstStyle>
            <a:lvl1pPr marL="0" indent="0" algn="r">
              <a:buNone/>
              <a:defRPr sz="1600">
                <a:solidFill>
                  <a:schemeClr val="tx1">
                    <a:lumMod val="50000"/>
                    <a:lumOff val="50000"/>
                  </a:schemeClr>
                </a:solidFill>
                <a:latin typeface="Calibri" pitchFamily="34" charset="0"/>
              </a:defRPr>
            </a:lvl1pPr>
          </a:lstStyle>
          <a:p>
            <a:pPr lvl="0"/>
            <a:r>
              <a:rPr lang="en-US" sz="1600" dirty="0" smtClean="0">
                <a:latin typeface="Calibri" pitchFamily="34" charset="0"/>
              </a:rPr>
              <a:t>#</a:t>
            </a:r>
            <a:endParaRPr lang="en-US" dirty="0"/>
          </a:p>
        </p:txBody>
      </p:sp>
    </p:spTree>
    <p:extLst>
      <p:ext uri="{BB962C8B-B14F-4D97-AF65-F5344CB8AC3E}">
        <p14:creationId xmlns:p14="http://schemas.microsoft.com/office/powerpoint/2010/main" val="339784867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Formatted bullets one column no subtitle">
    <p:spTree>
      <p:nvGrpSpPr>
        <p:cNvPr id="1" name=""/>
        <p:cNvGrpSpPr/>
        <p:nvPr/>
      </p:nvGrpSpPr>
      <p:grpSpPr>
        <a:xfrm>
          <a:off x="0" y="0"/>
          <a:ext cx="0" cy="0"/>
          <a:chOff x="0" y="0"/>
          <a:chExt cx="0" cy="0"/>
        </a:xfrm>
      </p:grpSpPr>
      <p:sp>
        <p:nvSpPr>
          <p:cNvPr id="9" name="Content Placeholder 8"/>
          <p:cNvSpPr>
            <a:spLocks noGrp="1"/>
          </p:cNvSpPr>
          <p:nvPr>
            <p:ph sz="quarter" idx="19"/>
          </p:nvPr>
        </p:nvSpPr>
        <p:spPr>
          <a:xfrm>
            <a:off x="457200" y="914400"/>
            <a:ext cx="8077200" cy="4876800"/>
          </a:xfrm>
          <a:prstGeom prst="rect">
            <a:avLst/>
          </a:prstGeom>
        </p:spPr>
        <p:txBody>
          <a:bodyPr/>
          <a:lstStyle>
            <a:lvl1pPr>
              <a:lnSpc>
                <a:spcPct val="130000"/>
              </a:lnSpc>
              <a:spcBef>
                <a:spcPts val="0"/>
              </a:spcBef>
              <a:buFont typeface="Wingdings" pitchFamily="2" charset="2"/>
              <a:buChar char="§"/>
              <a:defRPr sz="1400">
                <a:latin typeface="+mj-lt"/>
              </a:defRPr>
            </a:lvl1pPr>
            <a:lvl2pPr>
              <a:lnSpc>
                <a:spcPct val="130000"/>
              </a:lnSpc>
              <a:spcBef>
                <a:spcPts val="0"/>
              </a:spcBef>
              <a:defRPr sz="1400">
                <a:latin typeface="+mj-lt"/>
              </a:defRPr>
            </a:lvl2pPr>
            <a:lvl3pPr>
              <a:lnSpc>
                <a:spcPct val="130000"/>
              </a:lnSpc>
              <a:spcBef>
                <a:spcPts val="0"/>
              </a:spcBef>
              <a:buFont typeface="Courier New" pitchFamily="49" charset="0"/>
              <a:buChar char="o"/>
              <a:defRPr sz="1400">
                <a:latin typeface="+mj-l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Text Placeholder 10"/>
          <p:cNvSpPr>
            <a:spLocks noGrp="1"/>
          </p:cNvSpPr>
          <p:nvPr>
            <p:ph type="body" sz="quarter" idx="16"/>
          </p:nvPr>
        </p:nvSpPr>
        <p:spPr>
          <a:xfrm>
            <a:off x="27432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4" name="Slide Number Placeholder 5"/>
          <p:cNvSpPr>
            <a:spLocks noGrp="1"/>
          </p:cNvSpPr>
          <p:nvPr>
            <p:ph type="sldNum" sz="quarter" idx="20"/>
          </p:nvPr>
        </p:nvSpPr>
        <p:spPr>
          <a:xfrm>
            <a:off x="6667500" y="6446838"/>
            <a:ext cx="495300" cy="365125"/>
          </a:xfrm>
          <a:prstGeom prst="rect">
            <a:avLst/>
          </a:prstGeom>
        </p:spPr>
        <p:txBody>
          <a:bodyPr/>
          <a:lstStyle>
            <a:lvl1pPr>
              <a:defRPr/>
            </a:lvl1pPr>
          </a:lstStyle>
          <a:p>
            <a:pPr>
              <a:defRPr/>
            </a:pPr>
            <a:fld id="{633E7AC5-C0DF-44A3-B294-0296E3050AD0}"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13038668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4" name="Slide Number Placeholder 5"/>
          <p:cNvSpPr>
            <a:spLocks noGrp="1"/>
          </p:cNvSpPr>
          <p:nvPr>
            <p:ph type="sldNum" sz="quarter" idx="15"/>
          </p:nvPr>
        </p:nvSpPr>
        <p:spPr>
          <a:xfrm>
            <a:off x="6667500" y="6446838"/>
            <a:ext cx="495300" cy="365125"/>
          </a:xfrm>
          <a:prstGeom prst="rect">
            <a:avLst/>
          </a:prstGeom>
        </p:spPr>
        <p:txBody>
          <a:bodyPr/>
          <a:lstStyle>
            <a:lvl1pPr>
              <a:defRPr/>
            </a:lvl1pPr>
          </a:lstStyle>
          <a:p>
            <a:pPr>
              <a:defRPr/>
            </a:pPr>
            <a:fld id="{1F240CCD-C4FC-4740-A357-1287581EBA80}"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5755760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7019" y="626370"/>
            <a:ext cx="2693247" cy="830009"/>
          </a:xfrm>
          <a:prstGeom prst="rect">
            <a:avLst/>
          </a:prstGeom>
        </p:spPr>
      </p:pic>
      <p:sp>
        <p:nvSpPr>
          <p:cNvPr id="8" name="Rectangle 7"/>
          <p:cNvSpPr/>
          <p:nvPr userDrawn="1"/>
        </p:nvSpPr>
        <p:spPr>
          <a:xfrm>
            <a:off x="304800" y="1447800"/>
            <a:ext cx="921342" cy="338554"/>
          </a:xfrm>
          <a:prstGeom prst="rect">
            <a:avLst/>
          </a:prstGeom>
        </p:spPr>
        <p:txBody>
          <a:bodyPr wrap="none">
            <a:spAutoFit/>
          </a:bodyPr>
          <a:lstStyle/>
          <a:p>
            <a:pPr marL="342900" indent="-342900" defTabSz="457200" eaLnBrk="0" hangingPunct="0">
              <a:spcBef>
                <a:spcPct val="20000"/>
              </a:spcBef>
              <a:buFont typeface="Arial" pitchFamily="34" charset="0"/>
              <a:buNone/>
              <a:defRPr/>
            </a:pPr>
            <a:r>
              <a:rPr lang="en-US" sz="1600" b="1" i="0" u="none" strike="noStrike" kern="1200" baseline="0" dirty="0" smtClean="0">
                <a:solidFill>
                  <a:schemeClr val="tx1">
                    <a:lumMod val="50000"/>
                    <a:lumOff val="50000"/>
                  </a:schemeClr>
                </a:solidFill>
                <a:latin typeface="Calibri"/>
              </a:rPr>
              <a:t>Contacts</a:t>
            </a:r>
            <a:endParaRPr lang="en-US" sz="1600" b="0" dirty="0">
              <a:solidFill>
                <a:schemeClr val="tx1">
                  <a:lumMod val="50000"/>
                  <a:lumOff val="50000"/>
                </a:schemeClr>
              </a:solidFill>
              <a:latin typeface="Arial" pitchFamily="34" charset="0"/>
            </a:endParaRPr>
          </a:p>
        </p:txBody>
      </p:sp>
      <p:sp>
        <p:nvSpPr>
          <p:cNvPr id="9" name="Content Placeholder 8"/>
          <p:cNvSpPr>
            <a:spLocks noGrp="1"/>
          </p:cNvSpPr>
          <p:nvPr>
            <p:ph sz="quarter" idx="19" hasCustomPrompt="1"/>
          </p:nvPr>
        </p:nvSpPr>
        <p:spPr>
          <a:xfrm>
            <a:off x="304800" y="1905000"/>
            <a:ext cx="1981200" cy="1676400"/>
          </a:xfrm>
          <a:prstGeom prst="rect">
            <a:avLst/>
          </a:prstGeom>
        </p:spPr>
        <p:txBody>
          <a:bodyPr/>
          <a:lstStyle>
            <a:lvl1pPr marL="0" indent="0">
              <a:lnSpc>
                <a:spcPct val="110000"/>
              </a:lnSpc>
              <a:spcBef>
                <a:spcPts val="0"/>
              </a:spcBef>
              <a:buFontTx/>
              <a:buNone/>
              <a:defRPr sz="1000">
                <a:latin typeface="Arial Narrow" pitchFamily="34" charset="0"/>
                <a:cs typeface="Arial" pitchFamily="34" charset="0"/>
              </a:defRPr>
            </a:lvl1pPr>
            <a:lvl2pPr marL="0" indent="0">
              <a:lnSpc>
                <a:spcPct val="110000"/>
              </a:lnSpc>
              <a:spcBef>
                <a:spcPts val="0"/>
              </a:spcBef>
              <a:buFontTx/>
              <a:buNone/>
              <a:defRPr sz="1200">
                <a:latin typeface="Arial" pitchFamily="34" charset="0"/>
                <a:cs typeface="Arial" pitchFamily="34" charset="0"/>
              </a:defRPr>
            </a:lvl2pPr>
            <a:lvl3pPr marL="0" indent="0">
              <a:lnSpc>
                <a:spcPct val="110000"/>
              </a:lnSpc>
              <a:spcBef>
                <a:spcPts val="0"/>
              </a:spcBef>
              <a:buFontTx/>
              <a:buNone/>
              <a:defRPr sz="1200">
                <a:latin typeface="Arial" pitchFamily="34" charset="0"/>
                <a:cs typeface="Arial" pitchFamily="34" charset="0"/>
              </a:defRPr>
            </a:lvl3pPr>
          </a:lstStyle>
          <a:p>
            <a:pPr lvl="0"/>
            <a:r>
              <a:rPr lang="en-US" dirty="0" smtClean="0"/>
              <a:t>Click to Add Contact</a:t>
            </a:r>
          </a:p>
        </p:txBody>
      </p:sp>
      <p:sp>
        <p:nvSpPr>
          <p:cNvPr id="10" name="Text Placeholder 5"/>
          <p:cNvSpPr>
            <a:spLocks noGrp="1"/>
          </p:cNvSpPr>
          <p:nvPr>
            <p:ph type="body" sz="quarter" idx="27" hasCustomPrompt="1"/>
          </p:nvPr>
        </p:nvSpPr>
        <p:spPr>
          <a:xfrm>
            <a:off x="6629400" y="4495800"/>
            <a:ext cx="1981200" cy="228600"/>
          </a:xfrm>
          <a:prstGeom prst="rect">
            <a:avLst/>
          </a:prstGeom>
        </p:spPr>
        <p:txBody>
          <a:bodyPr/>
          <a:lstStyle>
            <a:lvl1pPr marL="0" indent="0" algn="r">
              <a:buFontTx/>
              <a:buNone/>
              <a:defRPr sz="1200" b="1" baseline="0">
                <a:latin typeface="Arial" pitchFamily="34" charset="0"/>
                <a:cs typeface="Arial" pitchFamily="34" charset="0"/>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Date</a:t>
            </a:r>
            <a:endParaRPr lang="en-US" dirty="0"/>
          </a:p>
        </p:txBody>
      </p:sp>
      <p:sp>
        <p:nvSpPr>
          <p:cNvPr id="11" name="Text Placeholder 5"/>
          <p:cNvSpPr>
            <a:spLocks noGrp="1"/>
          </p:cNvSpPr>
          <p:nvPr>
            <p:ph type="body" sz="quarter" idx="28" hasCustomPrompt="1"/>
          </p:nvPr>
        </p:nvSpPr>
        <p:spPr>
          <a:xfrm>
            <a:off x="3276600" y="5715000"/>
            <a:ext cx="5334000" cy="400110"/>
          </a:xfrm>
          <a:prstGeom prst="rect">
            <a:avLst/>
          </a:prstGeom>
        </p:spPr>
        <p:txBody>
          <a:bodyPr anchor="b" anchorCtr="0">
            <a:spAutoFit/>
          </a:bodyPr>
          <a:lstStyle>
            <a:lvl1pPr marL="0" indent="0" algn="r">
              <a:spcBef>
                <a:spcPts val="0"/>
              </a:spcBef>
              <a:buFontTx/>
              <a:buNone/>
              <a:defRPr sz="2000" b="1" baseline="0">
                <a:solidFill>
                  <a:schemeClr val="tx1">
                    <a:lumMod val="65000"/>
                    <a:lumOff val="35000"/>
                  </a:schemeClr>
                </a:solidFill>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Presentation Title</a:t>
            </a:r>
            <a:endParaRPr lang="en-US" dirty="0"/>
          </a:p>
        </p:txBody>
      </p:sp>
      <p:sp>
        <p:nvSpPr>
          <p:cNvPr id="12" name="Text Placeholder 5"/>
          <p:cNvSpPr>
            <a:spLocks noGrp="1"/>
          </p:cNvSpPr>
          <p:nvPr>
            <p:ph type="body" sz="quarter" idx="29" hasCustomPrompt="1"/>
          </p:nvPr>
        </p:nvSpPr>
        <p:spPr>
          <a:xfrm>
            <a:off x="3276600" y="6110645"/>
            <a:ext cx="5334000" cy="461665"/>
          </a:xfrm>
          <a:prstGeom prst="rect">
            <a:avLst/>
          </a:prstGeom>
        </p:spPr>
        <p:txBody>
          <a:bodyPr>
            <a:spAutoFit/>
          </a:bodyPr>
          <a:lstStyle>
            <a:lvl1pPr marL="0" indent="0" algn="r">
              <a:spcBef>
                <a:spcPts val="0"/>
              </a:spcBef>
              <a:buFontTx/>
              <a:buNone/>
              <a:defRPr sz="2400" b="1" baseline="0">
                <a:solidFill>
                  <a:srgbClr val="C41200"/>
                </a:solidFill>
              </a:defRPr>
            </a:lvl1pPr>
            <a:lvl2pPr marL="457200" indent="0" algn="r">
              <a:buFontTx/>
              <a:buNone/>
              <a:defRPr sz="1400"/>
            </a:lvl2pPr>
            <a:lvl3pPr marL="914400" indent="0" algn="r">
              <a:buFontTx/>
              <a:buNone/>
              <a:defRPr sz="1400"/>
            </a:lvl3pPr>
            <a:lvl4pPr marL="1371600" indent="0" algn="r">
              <a:buFontTx/>
              <a:buNone/>
              <a:defRPr sz="1400"/>
            </a:lvl4pPr>
            <a:lvl5pPr marL="1828800" indent="0" algn="r">
              <a:buFontTx/>
              <a:buNone/>
              <a:defRPr sz="1400"/>
            </a:lvl5pPr>
          </a:lstStyle>
          <a:p>
            <a:pPr lvl="0"/>
            <a:r>
              <a:rPr lang="en-US" dirty="0" smtClean="0"/>
              <a:t>Click to Insert Client Name</a:t>
            </a:r>
            <a:endParaRPr lang="en-US" dirty="0"/>
          </a:p>
        </p:txBody>
      </p:sp>
      <p:cxnSp>
        <p:nvCxnSpPr>
          <p:cNvPr id="13" name="Straight Connector 12"/>
          <p:cNvCxnSpPr/>
          <p:nvPr userDrawn="1"/>
        </p:nvCxnSpPr>
        <p:spPr>
          <a:xfrm>
            <a:off x="304800" y="4343400"/>
            <a:ext cx="8458200" cy="0"/>
          </a:xfrm>
          <a:prstGeom prst="line">
            <a:avLst/>
          </a:prstGeom>
          <a:ln w="44450" cmpd="sng">
            <a:solidFill>
              <a:srgbClr val="C412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36527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43615" y="1569678"/>
            <a:ext cx="8013700" cy="500662"/>
          </a:xfrm>
          <a:prstGeom prst="rect">
            <a:avLst/>
          </a:prstGeom>
        </p:spPr>
        <p:txBody>
          <a:bodyPr/>
          <a:lstStyle>
            <a:lvl1pPr marL="0" indent="0" algn="r">
              <a:buNone/>
              <a:defRPr sz="3000">
                <a:solidFill>
                  <a:srgbClr val="C41200"/>
                </a:solidFill>
                <a:latin typeface="+mn-lt"/>
              </a:defRPr>
            </a:lvl1pPr>
            <a:lvl2pPr marL="457200" indent="0" algn="r">
              <a:buNone/>
              <a:defRPr/>
            </a:lvl2pPr>
            <a:lvl3pPr marL="914400" indent="0" algn="r">
              <a:buNone/>
              <a:defRPr/>
            </a:lvl3pPr>
            <a:lvl4pPr marL="1371600" indent="0" algn="r">
              <a:buNone/>
              <a:defRPr/>
            </a:lvl4pPr>
            <a:lvl5pPr marL="1828800" indent="0" algn="r">
              <a:buNone/>
              <a:defRPr/>
            </a:lvl5pPr>
          </a:lstStyle>
          <a:p>
            <a:pPr lvl="0"/>
            <a:r>
              <a:rPr lang="en-US" dirty="0" smtClean="0"/>
              <a:t>Click to Add Section Name</a:t>
            </a:r>
          </a:p>
        </p:txBody>
      </p:sp>
      <p:sp>
        <p:nvSpPr>
          <p:cNvPr id="8" name="Text Placeholder 7"/>
          <p:cNvSpPr>
            <a:spLocks noGrp="1"/>
          </p:cNvSpPr>
          <p:nvPr>
            <p:ph type="body" sz="quarter" idx="11" hasCustomPrompt="1"/>
          </p:nvPr>
        </p:nvSpPr>
        <p:spPr>
          <a:xfrm>
            <a:off x="8037058" y="2089082"/>
            <a:ext cx="474812" cy="352425"/>
          </a:xfrm>
          <a:prstGeom prst="rect">
            <a:avLst/>
          </a:prstGeom>
        </p:spPr>
        <p:txBody>
          <a:bodyPr/>
          <a:lstStyle>
            <a:lvl1pPr marL="0" indent="0">
              <a:buNone/>
              <a:defRPr sz="1600">
                <a:solidFill>
                  <a:schemeClr val="tx1">
                    <a:lumMod val="50000"/>
                    <a:lumOff val="50000"/>
                  </a:schemeClr>
                </a:solidFill>
                <a:latin typeface="Calibri" pitchFamily="34" charset="0"/>
              </a:defRPr>
            </a:lvl1pPr>
          </a:lstStyle>
          <a:p>
            <a:pPr lvl="0"/>
            <a:r>
              <a:rPr lang="en-US" sz="1600" dirty="0" smtClean="0">
                <a:latin typeface="Calibri" pitchFamily="34" charset="0"/>
              </a:rPr>
              <a:t>#</a:t>
            </a:r>
            <a:endParaRPr lang="en-US" dirty="0"/>
          </a:p>
        </p:txBody>
      </p:sp>
    </p:spTree>
    <p:extLst>
      <p:ext uri="{BB962C8B-B14F-4D97-AF65-F5344CB8AC3E}">
        <p14:creationId xmlns:p14="http://schemas.microsoft.com/office/powerpoint/2010/main" val="5785885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able of content no subhead">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83078" y="1362974"/>
            <a:ext cx="7944929" cy="4675517"/>
          </a:xfrm>
          <a:prstGeom prst="rect">
            <a:avLst/>
          </a:prstGeom>
        </p:spPr>
        <p:txBody>
          <a:bodyPr/>
          <a:lstStyle>
            <a:lvl1pPr marL="233363" indent="-233363">
              <a:spcBef>
                <a:spcPts val="600"/>
              </a:spcBef>
              <a:spcAft>
                <a:spcPts val="600"/>
              </a:spcAft>
              <a:buFont typeface="Arial" pitchFamily="34" charset="0"/>
              <a:buChar char="•"/>
              <a:defRPr lang="en-US" sz="1200" kern="1200" dirty="0" smtClean="0">
                <a:solidFill>
                  <a:schemeClr val="tx1"/>
                </a:solidFill>
                <a:latin typeface="+mj-lt"/>
                <a:ea typeface="+mn-ea"/>
                <a:cs typeface="Arial" pitchFamily="34" charset="0"/>
              </a:defRPr>
            </a:lvl1pPr>
            <a:lvl2pPr marL="457200" indent="-223838">
              <a:buClr>
                <a:srgbClr val="5E5C60"/>
              </a:buClr>
              <a:buFont typeface="Arial" pitchFamily="34" charset="0"/>
              <a:buChar char="–"/>
              <a:defRPr sz="1200">
                <a:solidFill>
                  <a:schemeClr val="tx1"/>
                </a:solidFill>
                <a:latin typeface="+mj-lt"/>
                <a:cs typeface="Arial" pitchFamily="34" charset="0"/>
              </a:defRPr>
            </a:lvl2pPr>
            <a:lvl3pPr marL="690563" indent="-233363">
              <a:buFont typeface="Courier New" pitchFamily="49" charset="0"/>
              <a:buChar char="o"/>
              <a:defRPr sz="1200">
                <a:solidFill>
                  <a:schemeClr val="tx1"/>
                </a:solidFill>
                <a:latin typeface="+mj-lt"/>
                <a:cs typeface="Arial" pitchFamily="34" charset="0"/>
              </a:defRPr>
            </a:lvl3pPr>
            <a:lvl4pPr>
              <a:buFontTx/>
              <a:buNone/>
              <a:defRPr sz="1200">
                <a:solidFill>
                  <a:srgbClr val="5E5C60"/>
                </a:solidFill>
                <a:latin typeface="+mj-lt"/>
                <a:cs typeface="Minion Pro"/>
              </a:defRPr>
            </a:lvl4pPr>
            <a:lvl5pPr>
              <a:buFontTx/>
              <a:buNone/>
              <a:defRPr sz="1700">
                <a:solidFill>
                  <a:srgbClr val="5E5C60"/>
                </a:solidFill>
                <a:latin typeface="Minion Pro"/>
                <a:cs typeface="Minion Pro"/>
              </a:defRPr>
            </a:lvl5pPr>
          </a:lstStyle>
          <a:p>
            <a:pPr lvl="0"/>
            <a:r>
              <a:rPr lang="en-US" dirty="0" smtClean="0"/>
              <a:t>Click to edit Master text styles </a:t>
            </a:r>
          </a:p>
          <a:p>
            <a:pPr lvl="3"/>
            <a:r>
              <a:rPr lang="en-US" dirty="0" smtClean="0"/>
              <a:t> </a:t>
            </a:r>
          </a:p>
        </p:txBody>
      </p:sp>
      <p:sp>
        <p:nvSpPr>
          <p:cNvPr id="4" name="Slide Number Placeholder 5"/>
          <p:cNvSpPr>
            <a:spLocks noGrp="1"/>
          </p:cNvSpPr>
          <p:nvPr>
            <p:ph type="sldNum" sz="quarter" idx="16"/>
          </p:nvPr>
        </p:nvSpPr>
        <p:spPr/>
        <p:txBody>
          <a:bodyPr/>
          <a:lstStyle>
            <a:lvl1pPr>
              <a:defRPr/>
            </a:lvl1pPr>
          </a:lstStyle>
          <a:p>
            <a:pPr>
              <a:defRPr/>
            </a:pPr>
            <a:fld id="{F4688909-868C-417F-99E1-1828E926F449}" type="slidenum">
              <a:rPr lang="en-US"/>
              <a:pPr>
                <a:defRPr/>
              </a:pPr>
              <a:t>‹#›</a:t>
            </a:fld>
            <a:endParaRPr lang="en-US" dirty="0"/>
          </a:p>
        </p:txBody>
      </p:sp>
      <p:sp>
        <p:nvSpPr>
          <p:cNvPr id="5" name="Text Placeholder 10"/>
          <p:cNvSpPr>
            <a:spLocks noGrp="1"/>
          </p:cNvSpPr>
          <p:nvPr>
            <p:ph type="body" sz="quarter" idx="17" hasCustomPrompt="1"/>
          </p:nvPr>
        </p:nvSpPr>
        <p:spPr>
          <a:xfrm>
            <a:off x="179433" y="301752"/>
            <a:ext cx="8455609" cy="381000"/>
          </a:xfrm>
          <a:prstGeom prst="rect">
            <a:avLst/>
          </a:prstGeom>
        </p:spPr>
        <p:txBody>
          <a:bodyPr vert="horz" anchor="b" anchorCtr="0"/>
          <a:lstStyle>
            <a:lvl1pPr marL="0" indent="0">
              <a:spcBef>
                <a:spcPts val="0"/>
              </a:spcBef>
              <a:buNone/>
              <a:defRPr sz="2000" b="1"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Add Slide Title</a:t>
            </a:r>
          </a:p>
        </p:txBody>
      </p:sp>
      <p:sp>
        <p:nvSpPr>
          <p:cNvPr id="7" name="Text Placeholder 10"/>
          <p:cNvSpPr>
            <a:spLocks noGrp="1"/>
          </p:cNvSpPr>
          <p:nvPr>
            <p:ph type="body" sz="quarter" idx="20" hasCustomPrompt="1"/>
          </p:nvPr>
        </p:nvSpPr>
        <p:spPr>
          <a:xfrm>
            <a:off x="182880" y="64008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Add Subtitle</a:t>
            </a:r>
          </a:p>
        </p:txBody>
      </p:sp>
      <p:sp>
        <p:nvSpPr>
          <p:cNvPr id="9" name="Text Placeholder 2"/>
          <p:cNvSpPr>
            <a:spLocks noGrp="1"/>
          </p:cNvSpPr>
          <p:nvPr>
            <p:ph type="body" sz="quarter" idx="21"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smtClean="0"/>
              <a:t>Click to Add Sources and Notes </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6" name="Slide Number Placeholder 5"/>
          <p:cNvSpPr>
            <a:spLocks noGrp="1"/>
          </p:cNvSpPr>
          <p:nvPr>
            <p:ph type="sldNum" sz="quarter" idx="15"/>
          </p:nvPr>
        </p:nvSpPr>
        <p:spPr/>
        <p:txBody>
          <a:bodyPr/>
          <a:lstStyle>
            <a:lvl1pPr>
              <a:defRPr/>
            </a:lvl1pPr>
          </a:lstStyle>
          <a:p>
            <a:pPr>
              <a:defRPr/>
            </a:pPr>
            <a:fld id="{3F2C8EBD-0847-4131-A90B-3FC8F94D70B7}" type="slidenum">
              <a:rPr lang="en-US"/>
              <a:pPr>
                <a:defRPr/>
              </a:pPr>
              <a:t>‹#›</a:t>
            </a:fld>
            <a:endParaRPr lang="en-US" dirty="0"/>
          </a:p>
        </p:txBody>
      </p:sp>
      <p:sp>
        <p:nvSpPr>
          <p:cNvPr id="7" name="Text Placeholder 10"/>
          <p:cNvSpPr>
            <a:spLocks noGrp="1"/>
          </p:cNvSpPr>
          <p:nvPr>
            <p:ph type="body" sz="quarter" idx="17" hasCustomPrompt="1"/>
          </p:nvPr>
        </p:nvSpPr>
        <p:spPr>
          <a:xfrm>
            <a:off x="179433" y="381000"/>
            <a:ext cx="8455609" cy="381000"/>
          </a:xfrm>
          <a:prstGeom prst="rect">
            <a:avLst/>
          </a:prstGeom>
        </p:spPr>
        <p:txBody>
          <a:bodyPr vert="horz" anchor="b" anchorCtr="0"/>
          <a:lstStyle>
            <a:lvl1pPr marL="0" indent="0">
              <a:spcBef>
                <a:spcPts val="0"/>
              </a:spcBef>
              <a:buNone/>
              <a:defRPr sz="2000" b="0" baseline="0">
                <a:solidFill>
                  <a:srgbClr val="C41200"/>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Add Slide Title</a:t>
            </a:r>
          </a:p>
        </p:txBody>
      </p:sp>
      <p:sp>
        <p:nvSpPr>
          <p:cNvPr id="10" name="Text Placeholder 10"/>
          <p:cNvSpPr>
            <a:spLocks noGrp="1"/>
          </p:cNvSpPr>
          <p:nvPr>
            <p:ph type="body" sz="quarter" idx="20" hasCustomPrompt="1"/>
          </p:nvPr>
        </p:nvSpPr>
        <p:spPr>
          <a:xfrm>
            <a:off x="274319" y="751940"/>
            <a:ext cx="8274457" cy="381000"/>
          </a:xfrm>
          <a:prstGeom prst="rect">
            <a:avLst/>
          </a:prstGeom>
        </p:spPr>
        <p:txBody>
          <a:bodyPr vert="horz" anchor="t" anchorCtr="0"/>
          <a:lstStyle>
            <a:lvl1pPr marL="0" indent="0">
              <a:spcBef>
                <a:spcPts val="0"/>
              </a:spcBef>
              <a:buNone/>
              <a:defRPr sz="1500">
                <a:solidFill>
                  <a:schemeClr val="tx1">
                    <a:lumMod val="50000"/>
                    <a:lumOff val="50000"/>
                  </a:schemeClr>
                </a:solidFill>
                <a:latin typeface="Arial" pitchFamily="34" charset="0"/>
                <a:cs typeface="Arial"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Add Subtitle</a:t>
            </a:r>
          </a:p>
        </p:txBody>
      </p:sp>
      <p:sp>
        <p:nvSpPr>
          <p:cNvPr id="12" name="Content Placeholder 8"/>
          <p:cNvSpPr>
            <a:spLocks noGrp="1"/>
          </p:cNvSpPr>
          <p:nvPr>
            <p:ph sz="quarter" idx="19"/>
          </p:nvPr>
        </p:nvSpPr>
        <p:spPr>
          <a:xfrm>
            <a:off x="405444"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3" name="Content Placeholder 8"/>
          <p:cNvSpPr>
            <a:spLocks noGrp="1"/>
          </p:cNvSpPr>
          <p:nvPr>
            <p:ph sz="quarter" idx="21"/>
          </p:nvPr>
        </p:nvSpPr>
        <p:spPr>
          <a:xfrm>
            <a:off x="4523068" y="1708037"/>
            <a:ext cx="3939448" cy="4201064"/>
          </a:xfrm>
          <a:prstGeom prst="rect">
            <a:avLst/>
          </a:prstGeom>
        </p:spPr>
        <p:txBody>
          <a:bodyPr/>
          <a:lstStyle>
            <a:lvl1pPr marL="236538" indent="-236538">
              <a:lnSpc>
                <a:spcPct val="130000"/>
              </a:lnSpc>
              <a:spcBef>
                <a:spcPts val="0"/>
              </a:spcBef>
              <a:buFont typeface="Wingdings" pitchFamily="2" charset="2"/>
              <a:buChar char="§"/>
              <a:defRPr sz="1200">
                <a:latin typeface="Arial" pitchFamily="34" charset="0"/>
                <a:cs typeface="Arial" pitchFamily="34" charset="0"/>
              </a:defRPr>
            </a:lvl1pPr>
            <a:lvl2pPr marL="508000" indent="-220663">
              <a:lnSpc>
                <a:spcPct val="130000"/>
              </a:lnSpc>
              <a:spcBef>
                <a:spcPts val="0"/>
              </a:spcBef>
              <a:defRPr sz="1200">
                <a:latin typeface="Arial" pitchFamily="34" charset="0"/>
                <a:cs typeface="Arial" pitchFamily="34" charset="0"/>
              </a:defRPr>
            </a:lvl2pPr>
            <a:lvl3pPr marL="795338" indent="-219075">
              <a:lnSpc>
                <a:spcPct val="130000"/>
              </a:lnSpc>
              <a:spcBef>
                <a:spcPts val="0"/>
              </a:spcBef>
              <a:buFont typeface="Courier New" pitchFamily="49" charset="0"/>
              <a:buChar char="o"/>
              <a:defRPr sz="12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Text Placeholder 2"/>
          <p:cNvSpPr>
            <a:spLocks noGrp="1"/>
          </p:cNvSpPr>
          <p:nvPr>
            <p:ph type="body" sz="quarter" idx="22"/>
          </p:nvPr>
        </p:nvSpPr>
        <p:spPr>
          <a:xfrm>
            <a:off x="405444"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5" name="Text Placeholder 2"/>
          <p:cNvSpPr>
            <a:spLocks noGrp="1"/>
          </p:cNvSpPr>
          <p:nvPr>
            <p:ph type="body" sz="quarter" idx="23"/>
          </p:nvPr>
        </p:nvSpPr>
        <p:spPr>
          <a:xfrm>
            <a:off x="4523068" y="1403236"/>
            <a:ext cx="3939448" cy="276999"/>
          </a:xfrm>
          <a:prstGeom prst="rect">
            <a:avLst/>
          </a:prstGeom>
          <a:solidFill>
            <a:srgbClr val="002D1B"/>
          </a:solidFill>
        </p:spPr>
        <p:txBody>
          <a:bodyPr wrap="square" anchor="b">
            <a:spAutoFit/>
          </a:bodyPr>
          <a:lstStyle>
            <a:lvl1pPr marL="50800" indent="0">
              <a:buFontTx/>
              <a:buNone/>
              <a:defRPr sz="1200" b="1" baseline="0">
                <a:solidFill>
                  <a:schemeClr val="bg1"/>
                </a:solidFill>
                <a:latin typeface="Arial" pitchFamily="34" charset="0"/>
                <a:cs typeface="Arial" pitchFamily="34" charset="0"/>
              </a:defRPr>
            </a:lvl1pPr>
          </a:lstStyle>
          <a:p>
            <a:pPr lvl="0"/>
            <a:endParaRPr lang="en-US" dirty="0"/>
          </a:p>
        </p:txBody>
      </p:sp>
      <p:sp>
        <p:nvSpPr>
          <p:cNvPr id="16" name="Text Placeholder 2"/>
          <p:cNvSpPr>
            <a:spLocks noGrp="1"/>
          </p:cNvSpPr>
          <p:nvPr>
            <p:ph type="body" sz="quarter" idx="24" hasCustomPrompt="1"/>
          </p:nvPr>
        </p:nvSpPr>
        <p:spPr>
          <a:xfrm>
            <a:off x="250165" y="6189451"/>
            <a:ext cx="8341743" cy="228600"/>
          </a:xfrm>
          <a:prstGeom prst="rect">
            <a:avLst/>
          </a:prstGeom>
        </p:spPr>
        <p:txBody>
          <a:bodyPr anchor="b"/>
          <a:lstStyle>
            <a:lvl1pPr marL="0" indent="0">
              <a:spcBef>
                <a:spcPts val="0"/>
              </a:spcBef>
              <a:buFontTx/>
              <a:buNone/>
              <a:defRPr sz="900" baseline="0">
                <a:latin typeface="Arial" pitchFamily="34" charset="0"/>
                <a:cs typeface="Arial" pitchFamily="34" charset="0"/>
              </a:defRPr>
            </a:lvl1pPr>
            <a:lvl2pPr marL="0" indent="0">
              <a:spcBef>
                <a:spcPts val="0"/>
              </a:spcBef>
              <a:buFontTx/>
              <a:buNone/>
              <a:defRPr sz="1000">
                <a:latin typeface="Arial" pitchFamily="34" charset="0"/>
                <a:cs typeface="Arial" pitchFamily="34" charset="0"/>
              </a:defRPr>
            </a:lvl2pPr>
            <a:lvl3pPr marL="0" indent="0">
              <a:spcBef>
                <a:spcPts val="0"/>
              </a:spcBef>
              <a:buFontTx/>
              <a:buNone/>
              <a:defRPr sz="1000">
                <a:latin typeface="Arial" pitchFamily="34" charset="0"/>
                <a:cs typeface="Arial" pitchFamily="34" charset="0"/>
              </a:defRPr>
            </a:lvl3pPr>
            <a:lvl4pPr marL="0" indent="0">
              <a:spcBef>
                <a:spcPts val="0"/>
              </a:spcBef>
              <a:buFontTx/>
              <a:buNone/>
              <a:defRPr sz="1000">
                <a:latin typeface="Arial" pitchFamily="34" charset="0"/>
                <a:cs typeface="Arial" pitchFamily="34" charset="0"/>
              </a:defRPr>
            </a:lvl4pPr>
            <a:lvl5pPr marL="0" indent="0">
              <a:spcBef>
                <a:spcPts val="0"/>
              </a:spcBef>
              <a:buFontTx/>
              <a:buNone/>
              <a:defRPr sz="1000">
                <a:latin typeface="Arial" pitchFamily="34" charset="0"/>
                <a:cs typeface="Arial" pitchFamily="34" charset="0"/>
              </a:defRPr>
            </a:lvl5pPr>
          </a:lstStyle>
          <a:p>
            <a:pPr lvl="0"/>
            <a:r>
              <a:rPr lang="en-US" dirty="0" smtClean="0"/>
              <a:t>Click to Add Sources and Notes </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mpty page">
    <p:spTree>
      <p:nvGrpSpPr>
        <p:cNvPr id="1" name=""/>
        <p:cNvGrpSpPr/>
        <p:nvPr/>
      </p:nvGrpSpPr>
      <p:grpSpPr>
        <a:xfrm>
          <a:off x="0" y="0"/>
          <a:ext cx="0" cy="0"/>
          <a:chOff x="0" y="0"/>
          <a:chExt cx="0" cy="0"/>
        </a:xfrm>
      </p:grpSpPr>
      <p:sp>
        <p:nvSpPr>
          <p:cNvPr id="10" name="Text Placeholder 10"/>
          <p:cNvSpPr>
            <a:spLocks noGrp="1"/>
          </p:cNvSpPr>
          <p:nvPr>
            <p:ph type="body" sz="quarter" idx="13"/>
          </p:nvPr>
        </p:nvSpPr>
        <p:spPr>
          <a:xfrm>
            <a:off x="274320" y="452437"/>
            <a:ext cx="8229600" cy="376237"/>
          </a:xfrm>
          <a:prstGeom prst="rect">
            <a:avLst/>
          </a:prstGeom>
        </p:spPr>
        <p:txBody>
          <a:bodyPr vert="horz"/>
          <a:lstStyle>
            <a:lvl1pPr>
              <a:buNone/>
              <a:defRPr sz="1200">
                <a:solidFill>
                  <a:schemeClr val="tx1"/>
                </a:solidFill>
                <a:latin typeface="+mj-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5" name="Text Placeholder 10"/>
          <p:cNvSpPr>
            <a:spLocks noGrp="1"/>
          </p:cNvSpPr>
          <p:nvPr>
            <p:ph type="body" sz="quarter" idx="14"/>
          </p:nvPr>
        </p:nvSpPr>
        <p:spPr>
          <a:xfrm>
            <a:off x="274320" y="762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4" name="Slide Number Placeholder 5"/>
          <p:cNvSpPr>
            <a:spLocks noGrp="1"/>
          </p:cNvSpPr>
          <p:nvPr>
            <p:ph type="sldNum" sz="quarter" idx="15"/>
          </p:nvPr>
        </p:nvSpPr>
        <p:spPr/>
        <p:txBody>
          <a:bodyPr/>
          <a:lstStyle>
            <a:lvl1pPr>
              <a:defRPr/>
            </a:lvl1pPr>
          </a:lstStyle>
          <a:p>
            <a:pPr>
              <a:defRPr/>
            </a:pPr>
            <a:fld id="{1F240CCD-C4FC-4740-A357-1287581EBA8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ew Empty Page">
    <p:spTree>
      <p:nvGrpSpPr>
        <p:cNvPr id="1" name=""/>
        <p:cNvGrpSpPr/>
        <p:nvPr/>
      </p:nvGrpSpPr>
      <p:grpSpPr>
        <a:xfrm>
          <a:off x="0" y="0"/>
          <a:ext cx="0" cy="0"/>
          <a:chOff x="0" y="0"/>
          <a:chExt cx="0" cy="0"/>
        </a:xfrm>
      </p:grpSpPr>
      <p:sp>
        <p:nvSpPr>
          <p:cNvPr id="6" name="Text Placeholder 10"/>
          <p:cNvSpPr>
            <a:spLocks noGrp="1"/>
          </p:cNvSpPr>
          <p:nvPr>
            <p:ph type="body" sz="quarter" idx="24"/>
          </p:nvPr>
        </p:nvSpPr>
        <p:spPr>
          <a:xfrm>
            <a:off x="182880" y="304800"/>
            <a:ext cx="8229600" cy="376237"/>
          </a:xfrm>
          <a:prstGeom prst="rect">
            <a:avLst/>
          </a:prstGeom>
        </p:spPr>
        <p:txBody>
          <a:bodyPr vert="horz"/>
          <a:lstStyle>
            <a:lvl1pPr>
              <a:buNone/>
              <a:defRPr sz="2000">
                <a:solidFill>
                  <a:srgbClr val="B01D14"/>
                </a:solidFill>
                <a:latin typeface="+mn-lt"/>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edit Master text styles</a:t>
            </a:r>
          </a:p>
        </p:txBody>
      </p:sp>
      <p:sp>
        <p:nvSpPr>
          <p:cNvPr id="3" name="Slide Number Placeholder 5"/>
          <p:cNvSpPr>
            <a:spLocks noGrp="1"/>
          </p:cNvSpPr>
          <p:nvPr>
            <p:ph type="sldNum" sz="quarter" idx="25"/>
          </p:nvPr>
        </p:nvSpPr>
        <p:spPr/>
        <p:txBody>
          <a:bodyPr/>
          <a:lstStyle>
            <a:lvl1pPr>
              <a:defRPr/>
            </a:lvl1pPr>
          </a:lstStyle>
          <a:p>
            <a:pPr>
              <a:defRPr/>
            </a:pPr>
            <a:fld id="{B37FA8C0-43C0-4460-8243-047ED1820C3F}" type="slidenum">
              <a:rPr lang="en-US"/>
              <a:pPr>
                <a:defRPr/>
              </a:pPr>
              <a:t>‹#›</a:t>
            </a:fld>
            <a:endParaRPr lang="en-US" dirty="0"/>
          </a:p>
        </p:txBody>
      </p:sp>
      <p:sp>
        <p:nvSpPr>
          <p:cNvPr id="4" name="Text Placeholder 10"/>
          <p:cNvSpPr>
            <a:spLocks noGrp="1"/>
          </p:cNvSpPr>
          <p:nvPr>
            <p:ph type="body" sz="quarter" idx="20" hasCustomPrompt="1"/>
          </p:nvPr>
        </p:nvSpPr>
        <p:spPr>
          <a:xfrm>
            <a:off x="182880" y="685800"/>
            <a:ext cx="8274457" cy="381000"/>
          </a:xfrm>
          <a:prstGeom prst="rect">
            <a:avLst/>
          </a:prstGeom>
        </p:spPr>
        <p:txBody>
          <a:bodyPr vert="horz" anchor="t" anchorCtr="0"/>
          <a:lstStyle>
            <a:lvl1pPr marL="0" indent="0">
              <a:spcBef>
                <a:spcPts val="0"/>
              </a:spcBef>
              <a:buNone/>
              <a:defRPr sz="1500">
                <a:solidFill>
                  <a:schemeClr val="tx1">
                    <a:lumMod val="65000"/>
                    <a:lumOff val="35000"/>
                  </a:schemeClr>
                </a:solidFill>
                <a:latin typeface="Arial" panose="020B0604020202020204" pitchFamily="34" charset="0"/>
                <a:cs typeface="Arial" panose="020B0604020202020204" pitchFamily="34" charset="0"/>
              </a:defRPr>
            </a:lvl1pPr>
            <a:lvl2pPr>
              <a:defRPr sz="1200">
                <a:solidFill>
                  <a:srgbClr val="5E5C60"/>
                </a:solidFill>
                <a:latin typeface="+mj-lt"/>
              </a:defRPr>
            </a:lvl2pPr>
            <a:lvl3pPr>
              <a:defRPr sz="1200">
                <a:solidFill>
                  <a:srgbClr val="5E5C60"/>
                </a:solidFill>
                <a:latin typeface="+mj-lt"/>
              </a:defRPr>
            </a:lvl3pPr>
            <a:lvl4pPr>
              <a:defRPr sz="1200">
                <a:solidFill>
                  <a:srgbClr val="5E5C60"/>
                </a:solidFill>
                <a:latin typeface="+mj-lt"/>
              </a:defRPr>
            </a:lvl4pPr>
            <a:lvl5pPr>
              <a:defRPr sz="1200">
                <a:solidFill>
                  <a:srgbClr val="5E5C60"/>
                </a:solidFill>
                <a:latin typeface="+mj-lt"/>
              </a:defRPr>
            </a:lvl5pPr>
          </a:lstStyle>
          <a:p>
            <a:pPr lvl="0"/>
            <a:r>
              <a:rPr lang="en-US" dirty="0" smtClean="0"/>
              <a:t>Click to Add Subtitle</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26" Type="http://schemas.openxmlformats.org/officeDocument/2006/relationships/image" Target="../media/image3.png"/><Relationship Id="rId3" Type="http://schemas.openxmlformats.org/officeDocument/2006/relationships/slideLayout" Target="../slideLayouts/slideLayout8.xml"/><Relationship Id="rId21" Type="http://schemas.openxmlformats.org/officeDocument/2006/relationships/slideLayout" Target="../slideLayouts/slideLayout26.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5" Type="http://schemas.openxmlformats.org/officeDocument/2006/relationships/theme" Target="../theme/theme4.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slideLayout" Target="../slideLayouts/slideLayout25.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24" Type="http://schemas.openxmlformats.org/officeDocument/2006/relationships/slideLayout" Target="../slideLayouts/slideLayout29.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23" Type="http://schemas.openxmlformats.org/officeDocument/2006/relationships/slideLayout" Target="../slideLayouts/slideLayout28.xml"/><Relationship Id="rId10" Type="http://schemas.openxmlformats.org/officeDocument/2006/relationships/slideLayout" Target="../slideLayouts/slideLayout15.xml"/><Relationship Id="rId19" Type="http://schemas.openxmlformats.org/officeDocument/2006/relationships/slideLayout" Target="../slideLayouts/slideLayout24.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5" Type="http://schemas.openxmlformats.org/officeDocument/2006/relationships/image" Target="../media/image5.png"/><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95" r:id="rId1"/>
    <p:sldLayoutId id="2147483996" r:id="rId2"/>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756584"/>
      </p:ext>
    </p:extLst>
  </p:cSld>
  <p:clrMap bg1="lt1" tx1="dk1" bg2="lt2" tx2="dk2" accent1="accent1" accent2="accent2" accent3="accent3" accent4="accent4" accent5="accent5" accent6="accent6" hlink="hlink" folHlink="folHlink"/>
  <p:sldLayoutIdLst>
    <p:sldLayoutId id="2147484015" r:id="rId1"/>
    <p:sldLayoutId id="2147484016" r:id="rId2"/>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8051800" y="6415643"/>
            <a:ext cx="1447800" cy="369332"/>
          </a:xfrm>
          <a:prstGeom prst="rect">
            <a:avLst/>
          </a:prstGeom>
        </p:spPr>
        <p:txBody>
          <a:bodyPr>
            <a:spAutoFit/>
          </a:bodyPr>
          <a:lstStyle/>
          <a:p>
            <a:pPr>
              <a:defRPr/>
            </a:pPr>
            <a:r>
              <a:rPr lang="en-US" sz="900" baseline="30000" dirty="0">
                <a:solidFill>
                  <a:schemeClr val="tx1">
                    <a:lumMod val="65000"/>
                    <a:lumOff val="35000"/>
                  </a:schemeClr>
                </a:solidFill>
                <a:latin typeface="+mj-lt"/>
                <a:cs typeface="+mn-cs"/>
              </a:rPr>
              <a:t>Member </a:t>
            </a:r>
            <a:r>
              <a:rPr lang="en-US" sz="900" baseline="30000" dirty="0" smtClean="0">
                <a:solidFill>
                  <a:schemeClr val="tx1">
                    <a:lumMod val="65000"/>
                    <a:lumOff val="35000"/>
                  </a:schemeClr>
                </a:solidFill>
                <a:latin typeface="+mj-lt"/>
                <a:cs typeface="+mn-cs"/>
              </a:rPr>
              <a:t>FINRA/SIPC</a:t>
            </a:r>
            <a:endParaRPr lang="en-US" sz="900" baseline="30000" dirty="0">
              <a:solidFill>
                <a:schemeClr val="tx1">
                  <a:lumMod val="65000"/>
                  <a:lumOff val="35000"/>
                </a:schemeClr>
              </a:solidFill>
              <a:latin typeface="+mj-lt"/>
              <a:cs typeface="+mn-cs"/>
            </a:endParaRPr>
          </a:p>
          <a:p>
            <a:pPr>
              <a:defRPr/>
            </a:pPr>
            <a:r>
              <a:rPr lang="en-US" sz="900" baseline="30000" dirty="0">
                <a:solidFill>
                  <a:schemeClr val="tx1">
                    <a:lumMod val="65000"/>
                    <a:lumOff val="35000"/>
                  </a:schemeClr>
                </a:solidFill>
                <a:latin typeface="+mj-lt"/>
                <a:cs typeface="+mn-cs"/>
              </a:rPr>
              <a:t>© </a:t>
            </a:r>
            <a:r>
              <a:rPr lang="en-US" sz="900" baseline="30000" dirty="0" smtClean="0">
                <a:solidFill>
                  <a:schemeClr val="tx1">
                    <a:lumMod val="65000"/>
                    <a:lumOff val="35000"/>
                  </a:schemeClr>
                </a:solidFill>
                <a:latin typeface="+mj-lt"/>
                <a:cs typeface="+mn-cs"/>
              </a:rPr>
              <a:t>2016 Hilltop Securities Inc.</a:t>
            </a:r>
          </a:p>
          <a:p>
            <a:pPr>
              <a:defRPr/>
            </a:pPr>
            <a:r>
              <a:rPr lang="en-US" sz="900" baseline="30000" dirty="0" smtClean="0">
                <a:solidFill>
                  <a:schemeClr val="tx1">
                    <a:lumMod val="65000"/>
                    <a:lumOff val="35000"/>
                  </a:schemeClr>
                </a:solidFill>
                <a:latin typeface="+mj-lt"/>
                <a:cs typeface="+mn-cs"/>
              </a:rPr>
              <a:t>All Rights Reserved</a:t>
            </a:r>
            <a:endParaRPr lang="en-US" sz="900" baseline="30000" dirty="0">
              <a:solidFill>
                <a:schemeClr val="tx1">
                  <a:lumMod val="65000"/>
                  <a:lumOff val="35000"/>
                </a:schemeClr>
              </a:solidFill>
              <a:latin typeface="+mj-lt"/>
              <a:cs typeface="+mn-cs"/>
            </a:endParaRPr>
          </a:p>
        </p:txBody>
      </p:sp>
      <p:cxnSp>
        <p:nvCxnSpPr>
          <p:cNvPr id="4" name="Straight Connector 3"/>
          <p:cNvCxnSpPr/>
          <p:nvPr userDrawn="1"/>
        </p:nvCxnSpPr>
        <p:spPr>
          <a:xfrm>
            <a:off x="76200" y="2057400"/>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Text Placeholder 10"/>
          <p:cNvSpPr txBox="1">
            <a:spLocks/>
          </p:cNvSpPr>
          <p:nvPr userDrawn="1"/>
        </p:nvSpPr>
        <p:spPr>
          <a:xfrm>
            <a:off x="350520" y="2087726"/>
            <a:ext cx="7802880" cy="376237"/>
          </a:xfrm>
          <a:prstGeom prst="rect">
            <a:avLst/>
          </a:prstGeom>
        </p:spPr>
        <p:txBody>
          <a:bodyPr vert="horz"/>
          <a:lstStyle>
            <a:lvl1pPr marL="342900" indent="-342900" algn="r" rtl="0" eaLnBrk="0" fontAlgn="base" hangingPunct="0">
              <a:spcBef>
                <a:spcPct val="20000"/>
              </a:spcBef>
              <a:spcAft>
                <a:spcPct val="0"/>
              </a:spcAft>
              <a:buFont typeface="Arial" pitchFamily="34" charset="0"/>
              <a:buNone/>
              <a:defRPr sz="1600" kern="1200" baseline="0">
                <a:solidFill>
                  <a:srgbClr val="5E5C60"/>
                </a:solidFill>
                <a:latin typeface="Calibri" pitchFamily="34" charset="0"/>
                <a:ea typeface="+mn-ea"/>
                <a:cs typeface="Times New Roman" pitchFamily="18" charset="0"/>
              </a:defRPr>
            </a:lvl1pPr>
            <a:lvl2pPr marL="742950" indent="-28575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2pPr>
            <a:lvl3pPr marL="11430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3pPr>
            <a:lvl4pPr marL="16002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4pPr>
            <a:lvl5pPr marL="20574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r>
              <a:rPr lang="en-US" b="0" dirty="0" smtClean="0"/>
              <a:t>Tab</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1" y="6369486"/>
            <a:ext cx="1435768" cy="442477"/>
          </a:xfrm>
          <a:prstGeom prst="rect">
            <a:avLst/>
          </a:prstGeom>
        </p:spPr>
      </p:pic>
    </p:spTree>
  </p:cSld>
  <p:clrMap bg1="lt1" tx1="dk1" bg2="lt2" tx2="dk2" accent1="accent1" accent2="accent2" accent3="accent3" accent4="accent4" accent5="accent5" accent6="accent6" hlink="hlink" folHlink="folHlink"/>
  <p:sldLayoutIdLst>
    <p:sldLayoutId id="2147484012" r:id="rId1"/>
  </p:sldLayoutIdLst>
  <p:timing>
    <p:tnLst>
      <p:par>
        <p:cTn id="1" dur="indefinite" restart="never" nodeType="tmRoot"/>
      </p:par>
    </p:tnLst>
  </p:timing>
  <p:txStyles>
    <p:titleStyle>
      <a:lvl1pPr algn="l" rtl="0" eaLnBrk="0" fontAlgn="base" hangingPunct="0">
        <a:spcBef>
          <a:spcPct val="0"/>
        </a:spcBef>
        <a:spcAft>
          <a:spcPct val="0"/>
        </a:spcAft>
        <a:defRPr sz="2400" kern="1400" cap="small" spc="400">
          <a:solidFill>
            <a:srgbClr val="002D1B"/>
          </a:solidFill>
          <a:latin typeface="Times New Roman" pitchFamily="18" charset="0"/>
          <a:ea typeface="+mj-ea"/>
          <a:cs typeface="Times New Roman" pitchFamily="18" charset="0"/>
        </a:defRPr>
      </a:lvl1pPr>
      <a:lvl2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2pPr>
      <a:lvl3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3pPr>
      <a:lvl4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4pPr>
      <a:lvl5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5pPr>
      <a:lvl6pPr marL="457200" algn="l" rtl="0" fontAlgn="base">
        <a:spcBef>
          <a:spcPct val="0"/>
        </a:spcBef>
        <a:spcAft>
          <a:spcPct val="0"/>
        </a:spcAft>
        <a:defRPr sz="2400">
          <a:solidFill>
            <a:srgbClr val="002D1B"/>
          </a:solidFill>
          <a:latin typeface="Times New Roman" pitchFamily="18" charset="0"/>
          <a:cs typeface="Times New Roman" pitchFamily="18" charset="0"/>
        </a:defRPr>
      </a:lvl6pPr>
      <a:lvl7pPr marL="914400" algn="l" rtl="0" fontAlgn="base">
        <a:spcBef>
          <a:spcPct val="0"/>
        </a:spcBef>
        <a:spcAft>
          <a:spcPct val="0"/>
        </a:spcAft>
        <a:defRPr sz="2400">
          <a:solidFill>
            <a:srgbClr val="002D1B"/>
          </a:solidFill>
          <a:latin typeface="Times New Roman" pitchFamily="18" charset="0"/>
          <a:cs typeface="Times New Roman" pitchFamily="18" charset="0"/>
        </a:defRPr>
      </a:lvl7pPr>
      <a:lvl8pPr marL="1371600" algn="l" rtl="0" fontAlgn="base">
        <a:spcBef>
          <a:spcPct val="0"/>
        </a:spcBef>
        <a:spcAft>
          <a:spcPct val="0"/>
        </a:spcAft>
        <a:defRPr sz="2400">
          <a:solidFill>
            <a:srgbClr val="002D1B"/>
          </a:solidFill>
          <a:latin typeface="Times New Roman" pitchFamily="18" charset="0"/>
          <a:cs typeface="Times New Roman" pitchFamily="18" charset="0"/>
        </a:defRPr>
      </a:lvl8pPr>
      <a:lvl9pPr marL="1828800" algn="l" rtl="0" fontAlgn="base">
        <a:spcBef>
          <a:spcPct val="0"/>
        </a:spcBef>
        <a:spcAft>
          <a:spcPct val="0"/>
        </a:spcAft>
        <a:defRPr sz="2400">
          <a:solidFill>
            <a:srgbClr val="002D1B"/>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667500" y="6446838"/>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r>
              <a:rPr lang="en-US" dirty="0" smtClean="0"/>
              <a:t>4</a:t>
            </a:r>
            <a:endParaRPr lang="en-US" dirty="0"/>
          </a:p>
        </p:txBody>
      </p:sp>
      <p:sp>
        <p:nvSpPr>
          <p:cNvPr id="4" name="Rectangle 3"/>
          <p:cNvSpPr/>
          <p:nvPr/>
        </p:nvSpPr>
        <p:spPr>
          <a:xfrm>
            <a:off x="7162799" y="6462713"/>
            <a:ext cx="1780903" cy="369332"/>
          </a:xfrm>
          <a:prstGeom prst="rect">
            <a:avLst/>
          </a:prstGeom>
        </p:spPr>
        <p:txBody>
          <a:bodyPr wrap="square">
            <a:spAutoFit/>
          </a:bodyPr>
          <a:lstStyle/>
          <a:p>
            <a:pPr>
              <a:defRPr/>
            </a:pPr>
            <a:r>
              <a:rPr lang="en-US" sz="900" b="1" kern="1200" baseline="30000" dirty="0" smtClean="0">
                <a:solidFill>
                  <a:schemeClr val="tx1">
                    <a:lumMod val="65000"/>
                    <a:lumOff val="35000"/>
                  </a:schemeClr>
                </a:solidFill>
                <a:latin typeface="+mj-lt"/>
                <a:ea typeface="+mn-ea"/>
                <a:cs typeface="Arial" pitchFamily="34" charset="0"/>
              </a:rPr>
              <a:t>Member FINRA/SIPC/NYSE</a:t>
            </a:r>
          </a:p>
          <a:p>
            <a:pPr>
              <a:defRPr/>
            </a:pPr>
            <a:r>
              <a:rPr lang="en-US" sz="900" b="1" kern="1200" baseline="30000" dirty="0" smtClean="0">
                <a:solidFill>
                  <a:schemeClr val="tx1">
                    <a:lumMod val="65000"/>
                    <a:lumOff val="35000"/>
                  </a:schemeClr>
                </a:solidFill>
                <a:latin typeface="+mj-lt"/>
                <a:ea typeface="+mn-ea"/>
                <a:cs typeface="Arial" pitchFamily="34" charset="0"/>
              </a:rPr>
              <a:t>© 2017 Hilltop Securities Inc.</a:t>
            </a:r>
          </a:p>
          <a:p>
            <a:pPr>
              <a:defRPr/>
            </a:pPr>
            <a:r>
              <a:rPr lang="en-US" sz="900" b="1" kern="1200" baseline="30000" dirty="0" smtClean="0">
                <a:solidFill>
                  <a:schemeClr val="tx1">
                    <a:lumMod val="65000"/>
                    <a:lumOff val="35000"/>
                  </a:schemeClr>
                </a:solidFill>
                <a:latin typeface="+mj-lt"/>
                <a:ea typeface="+mn-ea"/>
                <a:cs typeface="Arial" pitchFamily="34" charset="0"/>
              </a:rPr>
              <a:t>All Rights Reserved</a:t>
            </a:r>
            <a:endParaRPr lang="en-US" sz="900" baseline="30000" dirty="0">
              <a:solidFill>
                <a:schemeClr val="tx1">
                  <a:lumMod val="65000"/>
                  <a:lumOff val="35000"/>
                </a:schemeClr>
              </a:solidFill>
              <a:latin typeface="+mj-lt"/>
              <a:cs typeface="+mn-cs"/>
            </a:endParaRPr>
          </a:p>
        </p:txBody>
      </p:sp>
      <p:cxnSp>
        <p:nvCxnSpPr>
          <p:cNvPr id="11" name="Straight Connector 10"/>
          <p:cNvCxnSpPr/>
          <p:nvPr userDrawn="1"/>
        </p:nvCxnSpPr>
        <p:spPr>
          <a:xfrm>
            <a:off x="152400" y="6333974"/>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225425" y="704850"/>
            <a:ext cx="8385175"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userDrawn="1"/>
        </p:nvPicPr>
        <p:blipFill>
          <a:blip r:embed="rId26"/>
          <a:stretch>
            <a:fillRect/>
          </a:stretch>
        </p:blipFill>
        <p:spPr>
          <a:xfrm>
            <a:off x="285392" y="6364869"/>
            <a:ext cx="1353429" cy="377985"/>
          </a:xfrm>
          <a:prstGeom prst="rect">
            <a:avLst/>
          </a:prstGeom>
        </p:spPr>
      </p:pic>
    </p:spTree>
  </p:cSld>
  <p:clrMap bg1="lt1" tx1="dk1" bg2="lt2" tx2="dk2" accent1="accent1" accent2="accent2" accent3="accent3" accent4="accent4" accent5="accent5" accent6="accent6" hlink="hlink" folHlink="folHlink"/>
  <p:sldLayoutIdLst>
    <p:sldLayoutId id="2147483975" r:id="rId1"/>
    <p:sldLayoutId id="2147483998"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 id="2147484000" r:id="rId12"/>
    <p:sldLayoutId id="2147484001" r:id="rId13"/>
    <p:sldLayoutId id="2147484002" r:id="rId14"/>
    <p:sldLayoutId id="2147483986" r:id="rId15"/>
    <p:sldLayoutId id="2147484003" r:id="rId16"/>
    <p:sldLayoutId id="2147483987" r:id="rId17"/>
    <p:sldLayoutId id="2147483988" r:id="rId18"/>
    <p:sldLayoutId id="2147483989" r:id="rId19"/>
    <p:sldLayoutId id="2147483990" r:id="rId20"/>
    <p:sldLayoutId id="2147483991" r:id="rId21"/>
    <p:sldLayoutId id="2147483992" r:id="rId22"/>
    <p:sldLayoutId id="2147484006" r:id="rId23"/>
    <p:sldLayoutId id="2147484013" r:id="rId24"/>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kern="2000">
          <a:solidFill>
            <a:srgbClr val="002D1B"/>
          </a:solidFill>
          <a:latin typeface="Times New Roman" pitchFamily="18" charset="0"/>
          <a:ea typeface="Times New Roman" pitchFamily="18" charset="0"/>
          <a:cs typeface="Times New Roman" pitchFamily="18" charset="0"/>
        </a:defRPr>
      </a:lvl1pPr>
      <a:lvl2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2pPr>
      <a:lvl3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3pPr>
      <a:lvl4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4pPr>
      <a:lvl5pPr algn="l" defTabSz="457200" rtl="0" eaLnBrk="0" fontAlgn="base" hangingPunct="0">
        <a:spcBef>
          <a:spcPct val="0"/>
        </a:spcBef>
        <a:spcAft>
          <a:spcPct val="0"/>
        </a:spcAft>
        <a:defRPr sz="2000">
          <a:solidFill>
            <a:srgbClr val="002D1B"/>
          </a:solidFill>
          <a:latin typeface="Times New Roman" pitchFamily="18" charset="0"/>
          <a:ea typeface="Minion Pro" pitchFamily="18" charset="0"/>
          <a:cs typeface="Times New Roman" pitchFamily="18" charset="0"/>
        </a:defRPr>
      </a:lvl5pPr>
      <a:lvl6pPr marL="4572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6pPr>
      <a:lvl7pPr marL="9144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7pPr>
      <a:lvl8pPr marL="13716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8pPr>
      <a:lvl9pPr marL="1828800" algn="l" defTabSz="457200" rtl="0" fontAlgn="base">
        <a:spcBef>
          <a:spcPct val="0"/>
        </a:spcBef>
        <a:spcAft>
          <a:spcPct val="0"/>
        </a:spcAft>
        <a:defRPr sz="2000">
          <a:solidFill>
            <a:srgbClr val="B01D14"/>
          </a:solidFill>
          <a:latin typeface="Minion Pro" pitchFamily="18" charset="0"/>
          <a:ea typeface="Minion Pro" pitchFamily="18" charset="0"/>
          <a:cs typeface="Minion Pro" pitchFamily="18"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p:cNvCxnSpPr/>
          <p:nvPr userDrawn="1"/>
        </p:nvCxnSpPr>
        <p:spPr>
          <a:xfrm>
            <a:off x="1066800" y="2057400"/>
            <a:ext cx="75438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2400" kern="1400" cap="small" spc="400">
          <a:solidFill>
            <a:srgbClr val="002D1B"/>
          </a:solidFill>
          <a:latin typeface="Times New Roman" pitchFamily="18" charset="0"/>
          <a:ea typeface="+mj-ea"/>
          <a:cs typeface="Times New Roman" pitchFamily="18" charset="0"/>
        </a:defRPr>
      </a:lvl1pPr>
      <a:lvl2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2pPr>
      <a:lvl3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3pPr>
      <a:lvl4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4pPr>
      <a:lvl5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5pPr>
      <a:lvl6pPr marL="457200" algn="l" rtl="0" fontAlgn="base">
        <a:spcBef>
          <a:spcPct val="0"/>
        </a:spcBef>
        <a:spcAft>
          <a:spcPct val="0"/>
        </a:spcAft>
        <a:defRPr sz="2400">
          <a:solidFill>
            <a:srgbClr val="002D1B"/>
          </a:solidFill>
          <a:latin typeface="Times New Roman" pitchFamily="18" charset="0"/>
          <a:cs typeface="Times New Roman" pitchFamily="18" charset="0"/>
        </a:defRPr>
      </a:lvl6pPr>
      <a:lvl7pPr marL="914400" algn="l" rtl="0" fontAlgn="base">
        <a:spcBef>
          <a:spcPct val="0"/>
        </a:spcBef>
        <a:spcAft>
          <a:spcPct val="0"/>
        </a:spcAft>
        <a:defRPr sz="2400">
          <a:solidFill>
            <a:srgbClr val="002D1B"/>
          </a:solidFill>
          <a:latin typeface="Times New Roman" pitchFamily="18" charset="0"/>
          <a:cs typeface="Times New Roman" pitchFamily="18" charset="0"/>
        </a:defRPr>
      </a:lvl7pPr>
      <a:lvl8pPr marL="1371600" algn="l" rtl="0" fontAlgn="base">
        <a:spcBef>
          <a:spcPct val="0"/>
        </a:spcBef>
        <a:spcAft>
          <a:spcPct val="0"/>
        </a:spcAft>
        <a:defRPr sz="2400">
          <a:solidFill>
            <a:srgbClr val="002D1B"/>
          </a:solidFill>
          <a:latin typeface="Times New Roman" pitchFamily="18" charset="0"/>
          <a:cs typeface="Times New Roman" pitchFamily="18" charset="0"/>
        </a:defRPr>
      </a:lvl8pPr>
      <a:lvl9pPr marL="1828800" algn="l" rtl="0" fontAlgn="base">
        <a:spcBef>
          <a:spcPct val="0"/>
        </a:spcBef>
        <a:spcAft>
          <a:spcPct val="0"/>
        </a:spcAft>
        <a:defRPr sz="2400">
          <a:solidFill>
            <a:srgbClr val="002D1B"/>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4" name="Straight Connector 3"/>
          <p:cNvCxnSpPr/>
          <p:nvPr userDrawn="1"/>
        </p:nvCxnSpPr>
        <p:spPr>
          <a:xfrm>
            <a:off x="76200" y="2057400"/>
            <a:ext cx="84582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Text Placeholder 10"/>
          <p:cNvSpPr txBox="1">
            <a:spLocks/>
          </p:cNvSpPr>
          <p:nvPr userDrawn="1"/>
        </p:nvSpPr>
        <p:spPr>
          <a:xfrm>
            <a:off x="350520" y="2087728"/>
            <a:ext cx="7802880" cy="376237"/>
          </a:xfrm>
          <a:prstGeom prst="rect">
            <a:avLst/>
          </a:prstGeom>
        </p:spPr>
        <p:txBody>
          <a:bodyPr vert="horz"/>
          <a:lstStyle>
            <a:lvl1pPr marL="342900" indent="-342900" algn="r" rtl="0" eaLnBrk="0" fontAlgn="base" hangingPunct="0">
              <a:spcBef>
                <a:spcPct val="20000"/>
              </a:spcBef>
              <a:spcAft>
                <a:spcPct val="0"/>
              </a:spcAft>
              <a:buFont typeface="Arial" pitchFamily="34" charset="0"/>
              <a:buNone/>
              <a:defRPr sz="1600" kern="1200" baseline="0">
                <a:solidFill>
                  <a:srgbClr val="5E5C60"/>
                </a:solidFill>
                <a:latin typeface="Calibri" pitchFamily="34" charset="0"/>
                <a:ea typeface="+mn-ea"/>
                <a:cs typeface="Times New Roman" pitchFamily="18" charset="0"/>
              </a:defRPr>
            </a:lvl1pPr>
            <a:lvl2pPr marL="742950" indent="-28575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2pPr>
            <a:lvl3pPr marL="11430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3pPr>
            <a:lvl4pPr marL="16002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4pPr>
            <a:lvl5pPr marL="2057400" indent="-228600" algn="l" rtl="0" eaLnBrk="0" fontAlgn="base" hangingPunct="0">
              <a:spcBef>
                <a:spcPct val="20000"/>
              </a:spcBef>
              <a:spcAft>
                <a:spcPct val="0"/>
              </a:spcAft>
              <a:buFont typeface="Arial" pitchFamily="34" charset="0"/>
              <a:buChar char="»"/>
              <a:defRPr sz="1200" kern="1200">
                <a:solidFill>
                  <a:srgbClr val="5E5C60"/>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b="0" dirty="0" smtClean="0"/>
          </a:p>
        </p:txBody>
      </p:sp>
      <p:sp>
        <p:nvSpPr>
          <p:cNvPr id="8" name="Rectangle 7"/>
          <p:cNvSpPr/>
          <p:nvPr userDrawn="1"/>
        </p:nvSpPr>
        <p:spPr>
          <a:xfrm>
            <a:off x="7162802" y="6462713"/>
            <a:ext cx="1780903" cy="369332"/>
          </a:xfrm>
          <a:prstGeom prst="rect">
            <a:avLst/>
          </a:prstGeom>
        </p:spPr>
        <p:txBody>
          <a:bodyPr wrap="square">
            <a:spAutoFit/>
          </a:bodyPr>
          <a:lstStyle/>
          <a:p>
            <a:pPr>
              <a:defRPr/>
            </a:pPr>
            <a:r>
              <a:rPr lang="en-US" sz="900" baseline="30000" dirty="0" smtClean="0">
                <a:solidFill>
                  <a:prstClr val="black">
                    <a:lumMod val="65000"/>
                    <a:lumOff val="35000"/>
                  </a:prstClr>
                </a:solidFill>
                <a:latin typeface="Arial" panose="020B0604020202020204" pitchFamily="34" charset="0"/>
              </a:rPr>
              <a:t>Member FINRA/SIPC/NYSE</a:t>
            </a:r>
          </a:p>
          <a:p>
            <a:pPr>
              <a:defRPr/>
            </a:pPr>
            <a:r>
              <a:rPr lang="en-US" sz="900" baseline="30000" dirty="0" smtClean="0">
                <a:solidFill>
                  <a:prstClr val="black">
                    <a:lumMod val="65000"/>
                    <a:lumOff val="35000"/>
                  </a:prstClr>
                </a:solidFill>
                <a:latin typeface="Arial" panose="020B0604020202020204" pitchFamily="34" charset="0"/>
              </a:rPr>
              <a:t>© 2017 Hilltop Securities Inc.</a:t>
            </a:r>
          </a:p>
          <a:p>
            <a:pPr>
              <a:defRPr/>
            </a:pPr>
            <a:r>
              <a:rPr lang="en-US" sz="900" baseline="30000" dirty="0" smtClean="0">
                <a:solidFill>
                  <a:prstClr val="black">
                    <a:lumMod val="65000"/>
                    <a:lumOff val="35000"/>
                  </a:prstClr>
                </a:solidFill>
                <a:latin typeface="Arial" panose="020B0604020202020204" pitchFamily="34" charset="0"/>
              </a:rPr>
              <a:t>All Rights Reserved</a:t>
            </a:r>
            <a:endParaRPr lang="en-US" sz="900" baseline="30000" dirty="0">
              <a:solidFill>
                <a:prstClr val="black">
                  <a:lumMod val="65000"/>
                  <a:lumOff val="35000"/>
                </a:prstClr>
              </a:solidFill>
              <a:latin typeface="Arial" panose="020B0604020202020204" pitchFamily="34" charset="0"/>
            </a:endParaRPr>
          </a:p>
        </p:txBody>
      </p:sp>
      <p:pic>
        <p:nvPicPr>
          <p:cNvPr id="2" name="Picture 1"/>
          <p:cNvPicPr>
            <a:picLocks noChangeAspect="1"/>
          </p:cNvPicPr>
          <p:nvPr userDrawn="1"/>
        </p:nvPicPr>
        <p:blipFill>
          <a:blip r:embed="rId5"/>
          <a:stretch>
            <a:fillRect/>
          </a:stretch>
        </p:blipFill>
        <p:spPr>
          <a:xfrm>
            <a:off x="214780" y="6390167"/>
            <a:ext cx="1354395" cy="375935"/>
          </a:xfrm>
          <a:prstGeom prst="rect">
            <a:avLst/>
          </a:prstGeom>
        </p:spPr>
      </p:pic>
    </p:spTree>
    <p:extLst>
      <p:ext uri="{BB962C8B-B14F-4D97-AF65-F5344CB8AC3E}">
        <p14:creationId xmlns:p14="http://schemas.microsoft.com/office/powerpoint/2010/main" val="4037633558"/>
      </p:ext>
    </p:extLst>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Lst>
  <p:timing>
    <p:tnLst>
      <p:par>
        <p:cTn id="1" dur="indefinite" restart="never" nodeType="tmRoot"/>
      </p:par>
    </p:tnLst>
  </p:timing>
  <p:txStyles>
    <p:titleStyle>
      <a:lvl1pPr algn="l" rtl="0" eaLnBrk="0" fontAlgn="base" hangingPunct="0">
        <a:spcBef>
          <a:spcPct val="0"/>
        </a:spcBef>
        <a:spcAft>
          <a:spcPct val="0"/>
        </a:spcAft>
        <a:defRPr sz="2400" kern="1400" cap="small" spc="400">
          <a:solidFill>
            <a:srgbClr val="002D1B"/>
          </a:solidFill>
          <a:latin typeface="Times New Roman" pitchFamily="18" charset="0"/>
          <a:ea typeface="+mj-ea"/>
          <a:cs typeface="Times New Roman" pitchFamily="18" charset="0"/>
        </a:defRPr>
      </a:lvl1pPr>
      <a:lvl2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2pPr>
      <a:lvl3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3pPr>
      <a:lvl4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4pPr>
      <a:lvl5pPr algn="l" rtl="0" eaLnBrk="0" fontAlgn="base" hangingPunct="0">
        <a:spcBef>
          <a:spcPct val="0"/>
        </a:spcBef>
        <a:spcAft>
          <a:spcPct val="0"/>
        </a:spcAft>
        <a:defRPr sz="2400">
          <a:solidFill>
            <a:srgbClr val="002D1B"/>
          </a:solidFill>
          <a:latin typeface="Times New Roman" pitchFamily="18" charset="0"/>
          <a:cs typeface="Times New Roman" pitchFamily="18" charset="0"/>
        </a:defRPr>
      </a:lvl5pPr>
      <a:lvl6pPr marL="457178" algn="l" rtl="0" fontAlgn="base">
        <a:spcBef>
          <a:spcPct val="0"/>
        </a:spcBef>
        <a:spcAft>
          <a:spcPct val="0"/>
        </a:spcAft>
        <a:defRPr sz="2400">
          <a:solidFill>
            <a:srgbClr val="002D1B"/>
          </a:solidFill>
          <a:latin typeface="Times New Roman" pitchFamily="18" charset="0"/>
          <a:cs typeface="Times New Roman" pitchFamily="18" charset="0"/>
        </a:defRPr>
      </a:lvl6pPr>
      <a:lvl7pPr marL="914354" algn="l" rtl="0" fontAlgn="base">
        <a:spcBef>
          <a:spcPct val="0"/>
        </a:spcBef>
        <a:spcAft>
          <a:spcPct val="0"/>
        </a:spcAft>
        <a:defRPr sz="2400">
          <a:solidFill>
            <a:srgbClr val="002D1B"/>
          </a:solidFill>
          <a:latin typeface="Times New Roman" pitchFamily="18" charset="0"/>
          <a:cs typeface="Times New Roman" pitchFamily="18" charset="0"/>
        </a:defRPr>
      </a:lvl7pPr>
      <a:lvl8pPr marL="1371532" algn="l" rtl="0" fontAlgn="base">
        <a:spcBef>
          <a:spcPct val="0"/>
        </a:spcBef>
        <a:spcAft>
          <a:spcPct val="0"/>
        </a:spcAft>
        <a:defRPr sz="2400">
          <a:solidFill>
            <a:srgbClr val="002D1B"/>
          </a:solidFill>
          <a:latin typeface="Times New Roman" pitchFamily="18" charset="0"/>
          <a:cs typeface="Times New Roman" pitchFamily="18" charset="0"/>
        </a:defRPr>
      </a:lvl8pPr>
      <a:lvl9pPr marL="1828709" algn="l" rtl="0" fontAlgn="base">
        <a:spcBef>
          <a:spcPct val="0"/>
        </a:spcBef>
        <a:spcAft>
          <a:spcPct val="0"/>
        </a:spcAft>
        <a:defRPr sz="2400">
          <a:solidFill>
            <a:srgbClr val="002D1B"/>
          </a:solidFill>
          <a:latin typeface="Times New Roman" pitchFamily="18" charset="0"/>
          <a:cs typeface="Times New Roman" pitchFamily="18" charset="0"/>
        </a:defRPr>
      </a:lvl9pPr>
    </p:titleStyle>
    <p:bodyStyle>
      <a:lvl1pPr marL="342882" indent="-342882"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13" indent="-285737"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2942" indent="-228589"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120" indent="-228589"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298" indent="-228589"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474"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7"/>
          </p:nvPr>
        </p:nvSpPr>
        <p:spPr/>
        <p:txBody>
          <a:bodyPr/>
          <a:lstStyle/>
          <a:p>
            <a:r>
              <a:rPr lang="en-US" dirty="0" smtClean="0"/>
              <a:t>December 15, 2017</a:t>
            </a:r>
            <a:endParaRPr lang="en-US" dirty="0"/>
          </a:p>
        </p:txBody>
      </p:sp>
      <p:sp>
        <p:nvSpPr>
          <p:cNvPr id="9" name="Text Placeholder 8"/>
          <p:cNvSpPr>
            <a:spLocks noGrp="1"/>
          </p:cNvSpPr>
          <p:nvPr>
            <p:ph type="body" sz="quarter" idx="29"/>
          </p:nvPr>
        </p:nvSpPr>
        <p:spPr>
          <a:xfrm>
            <a:off x="1389185" y="4987920"/>
            <a:ext cx="7221415" cy="461665"/>
          </a:xfrm>
        </p:spPr>
        <p:txBody>
          <a:bodyPr/>
          <a:lstStyle/>
          <a:p>
            <a:r>
              <a:rPr lang="en-US" dirty="0" smtClean="0">
                <a:latin typeface="Arial Black" panose="020B0A04020102020204" pitchFamily="34" charset="0"/>
              </a:rPr>
              <a:t>Volusia / Flagler FGFOA</a:t>
            </a:r>
            <a:endParaRPr lang="en-US" dirty="0">
              <a:latin typeface="Arial Black" panose="020B0A04020102020204" pitchFamily="34" charset="0"/>
            </a:endParaRPr>
          </a:p>
        </p:txBody>
      </p:sp>
      <p:sp>
        <p:nvSpPr>
          <p:cNvPr id="10" name="Content Placeholder 5"/>
          <p:cNvSpPr txBox="1">
            <a:spLocks/>
          </p:cNvSpPr>
          <p:nvPr/>
        </p:nvSpPr>
        <p:spPr>
          <a:xfrm>
            <a:off x="265397" y="1783111"/>
            <a:ext cx="2752213" cy="1360166"/>
          </a:xfrm>
          <a:prstGeom prst="rect">
            <a:avLst/>
          </a:prstGeom>
        </p:spPr>
        <p:txBody>
          <a:bodyPr/>
          <a:lstStyle>
            <a:lvl1pPr marL="0" indent="0" algn="l" defTabSz="457200" rtl="0" eaLnBrk="0" fontAlgn="base" hangingPunct="0">
              <a:lnSpc>
                <a:spcPct val="110000"/>
              </a:lnSpc>
              <a:spcBef>
                <a:spcPts val="0"/>
              </a:spcBef>
              <a:spcAft>
                <a:spcPct val="0"/>
              </a:spcAft>
              <a:buFontTx/>
              <a:buNone/>
              <a:defRPr sz="1000" kern="1200">
                <a:solidFill>
                  <a:schemeClr val="tx1"/>
                </a:solidFill>
                <a:latin typeface="Arial Narrow" pitchFamily="34" charset="0"/>
                <a:ea typeface="+mn-ea"/>
                <a:cs typeface="Arial" pitchFamily="34" charset="0"/>
              </a:defRPr>
            </a:lvl1pPr>
            <a:lvl2pPr marL="0" indent="0" algn="l" defTabSz="457200" rtl="0" eaLnBrk="0" fontAlgn="base" hangingPunct="0">
              <a:lnSpc>
                <a:spcPct val="110000"/>
              </a:lnSpc>
              <a:spcBef>
                <a:spcPts val="0"/>
              </a:spcBef>
              <a:spcAft>
                <a:spcPct val="0"/>
              </a:spcAft>
              <a:buFontTx/>
              <a:buNone/>
              <a:defRPr sz="1200" kern="1200">
                <a:solidFill>
                  <a:schemeClr val="tx1"/>
                </a:solidFill>
                <a:latin typeface="Arial" pitchFamily="34" charset="0"/>
                <a:ea typeface="+mn-ea"/>
                <a:cs typeface="Arial" pitchFamily="34" charset="0"/>
              </a:defRPr>
            </a:lvl2pPr>
            <a:lvl3pPr marL="0" indent="0" algn="l" defTabSz="457200" rtl="0" eaLnBrk="0" fontAlgn="base" hangingPunct="0">
              <a:lnSpc>
                <a:spcPct val="110000"/>
              </a:lnSpc>
              <a:spcBef>
                <a:spcPts val="0"/>
              </a:spcBef>
              <a:spcAft>
                <a:spcPct val="0"/>
              </a:spcAft>
              <a:buFontTx/>
              <a:buNone/>
              <a:defRPr sz="1200" kern="1200">
                <a:solidFill>
                  <a:schemeClr val="tx1"/>
                </a:solidFill>
                <a:latin typeface="Arial" pitchFamily="34" charset="0"/>
                <a:ea typeface="+mn-ea"/>
                <a:cs typeface="Arial" pitchFamily="34"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7338"/>
            <a:r>
              <a:rPr lang="en-US" sz="1300" dirty="0" smtClean="0">
                <a:solidFill>
                  <a:prstClr val="black"/>
                </a:solidFill>
              </a:rPr>
              <a:t>Mark P. Galvin</a:t>
            </a:r>
          </a:p>
          <a:p>
            <a:pPr marL="287338"/>
            <a:r>
              <a:rPr lang="en-US" sz="1300" dirty="0" smtClean="0">
                <a:solidFill>
                  <a:prstClr val="black"/>
                </a:solidFill>
              </a:rPr>
              <a:t>Director</a:t>
            </a:r>
          </a:p>
          <a:p>
            <a:pPr marL="287338"/>
            <a:r>
              <a:rPr lang="en-US" sz="1300" b="0" dirty="0" smtClean="0">
                <a:solidFill>
                  <a:prstClr val="black"/>
                </a:solidFill>
              </a:rPr>
              <a:t>450 S. Orange Ave, Suite 460</a:t>
            </a:r>
            <a:endParaRPr lang="en-US" sz="1300" b="0" dirty="0">
              <a:solidFill>
                <a:prstClr val="black"/>
              </a:solidFill>
            </a:endParaRPr>
          </a:p>
          <a:p>
            <a:pPr marL="287338"/>
            <a:r>
              <a:rPr lang="en-US" sz="1300" b="0" dirty="0" smtClean="0">
                <a:solidFill>
                  <a:prstClr val="black"/>
                </a:solidFill>
              </a:rPr>
              <a:t>Orlando, Florida 32801</a:t>
            </a:r>
            <a:endParaRPr lang="en-US" sz="1300" b="0" dirty="0">
              <a:solidFill>
                <a:prstClr val="black"/>
              </a:solidFill>
            </a:endParaRPr>
          </a:p>
          <a:p>
            <a:pPr marL="287338"/>
            <a:r>
              <a:rPr lang="en-US" sz="1300" b="0" dirty="0" smtClean="0">
                <a:solidFill>
                  <a:prstClr val="black"/>
                </a:solidFill>
              </a:rPr>
              <a:t>407.426.9611 </a:t>
            </a:r>
            <a:r>
              <a:rPr lang="en-US" sz="1300" b="0" dirty="0">
                <a:solidFill>
                  <a:prstClr val="black"/>
                </a:solidFill>
              </a:rPr>
              <a:t>Tel</a:t>
            </a:r>
          </a:p>
          <a:p>
            <a:pPr marL="287338"/>
            <a:r>
              <a:rPr lang="en-US" sz="1300" b="0" dirty="0" smtClean="0">
                <a:solidFill>
                  <a:prstClr val="black"/>
                </a:solidFill>
              </a:rPr>
              <a:t>Mark.galvin@hilltopsecurities.com</a:t>
            </a:r>
            <a:endParaRPr lang="en-US" sz="1300" b="0" dirty="0">
              <a:solidFill>
                <a:prstClr val="black"/>
              </a:solidFill>
            </a:endParaRPr>
          </a:p>
          <a:p>
            <a:endParaRPr lang="en-US" sz="1400" b="0" dirty="0" smtClean="0">
              <a:solidFill>
                <a:prstClr val="black"/>
              </a:solidFill>
            </a:endParaRPr>
          </a:p>
          <a:p>
            <a:endParaRPr lang="en-US" sz="1400" b="0" dirty="0">
              <a:solidFill>
                <a:prstClr val="black"/>
              </a:solidFill>
            </a:endParaRPr>
          </a:p>
        </p:txBody>
      </p:sp>
      <p:sp>
        <p:nvSpPr>
          <p:cNvPr id="4" name="Rectangle 3"/>
          <p:cNvSpPr/>
          <p:nvPr/>
        </p:nvSpPr>
        <p:spPr>
          <a:xfrm>
            <a:off x="265397" y="354227"/>
            <a:ext cx="2963835" cy="110387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874" y="713583"/>
            <a:ext cx="2415257" cy="581402"/>
          </a:xfrm>
          <a:prstGeom prst="rect">
            <a:avLst/>
          </a:prstGeom>
        </p:spPr>
      </p:pic>
    </p:spTree>
    <p:extLst>
      <p:ext uri="{BB962C8B-B14F-4D97-AF65-F5344CB8AC3E}">
        <p14:creationId xmlns:p14="http://schemas.microsoft.com/office/powerpoint/2010/main" val="69346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74320" y="305943"/>
            <a:ext cx="8229600" cy="376237"/>
          </a:xfrm>
        </p:spPr>
        <p:txBody>
          <a:bodyPr/>
          <a:lstStyle/>
          <a:p>
            <a:r>
              <a:rPr lang="en-US" b="1" dirty="0" smtClean="0"/>
              <a:t>Dodd-Frank Act and Municipal </a:t>
            </a:r>
            <a:r>
              <a:rPr lang="en-US" b="1" dirty="0"/>
              <a:t>Advisors </a:t>
            </a:r>
            <a:endParaRPr lang="en-US" b="1" dirty="0">
              <a:latin typeface="+mj-lt"/>
            </a:endParaRPr>
          </a:p>
        </p:txBody>
      </p:sp>
      <p:sp>
        <p:nvSpPr>
          <p:cNvPr id="4" name="Content Placeholder 3"/>
          <p:cNvSpPr>
            <a:spLocks noGrp="1"/>
          </p:cNvSpPr>
          <p:nvPr>
            <p:ph sz="quarter" idx="19"/>
          </p:nvPr>
        </p:nvSpPr>
        <p:spPr>
          <a:xfrm>
            <a:off x="194807" y="818984"/>
            <a:ext cx="8077200" cy="5377343"/>
          </a:xfrm>
        </p:spPr>
        <p:txBody>
          <a:bodyPr/>
          <a:lstStyle/>
          <a:p>
            <a:pPr algn="just"/>
            <a:r>
              <a:rPr lang="en-US" sz="2000" dirty="0" smtClean="0">
                <a:cs typeface="Times New Roman"/>
              </a:rPr>
              <a:t>Passage of the Dodd-Frank Wall Street Reform and Consumer Protection Act in 2010 </a:t>
            </a:r>
          </a:p>
          <a:p>
            <a:pPr lvl="1" algn="just"/>
            <a:r>
              <a:rPr lang="en-US" sz="2000" dirty="0" smtClean="0"/>
              <a:t>Required </a:t>
            </a:r>
            <a:r>
              <a:rPr lang="en-US" sz="2000" dirty="0"/>
              <a:t>the registration of municipal advisors with the </a:t>
            </a:r>
            <a:r>
              <a:rPr lang="en-US" sz="2000" dirty="0" smtClean="0"/>
              <a:t>SEC and provides </a:t>
            </a:r>
            <a:r>
              <a:rPr lang="en-US" sz="2000" dirty="0"/>
              <a:t>for their regulation by the Municipal Securities Rulemaking Board (MSRB</a:t>
            </a:r>
            <a:r>
              <a:rPr lang="en-US" sz="2000" dirty="0" smtClean="0"/>
              <a:t>)</a:t>
            </a:r>
          </a:p>
          <a:p>
            <a:pPr lvl="1" algn="just"/>
            <a:r>
              <a:rPr lang="en-US" sz="2000" dirty="0" smtClean="0"/>
              <a:t>Includes </a:t>
            </a:r>
            <a:r>
              <a:rPr lang="en-US" sz="2000" dirty="0"/>
              <a:t>a specific antifraud prohibition and imposes a fiduciary duty on municipal advisors</a:t>
            </a:r>
            <a:endParaRPr lang="en-US" sz="2000" dirty="0" smtClean="0">
              <a:cs typeface="Times New Roman"/>
            </a:endParaRPr>
          </a:p>
          <a:p>
            <a:pPr lvl="1" algn="just"/>
            <a:r>
              <a:rPr lang="en-US" sz="2000" dirty="0" smtClean="0">
                <a:cs typeface="Times New Roman"/>
              </a:rPr>
              <a:t>Defined what is a </a:t>
            </a:r>
            <a:r>
              <a:rPr lang="en-US" sz="2000" dirty="0">
                <a:cs typeface="Times New Roman"/>
              </a:rPr>
              <a:t>Municipal </a:t>
            </a:r>
            <a:r>
              <a:rPr lang="en-US" sz="2000" dirty="0" smtClean="0">
                <a:cs typeface="Times New Roman"/>
              </a:rPr>
              <a:t>Advisor (MA)</a:t>
            </a:r>
            <a:endParaRPr lang="en-US" sz="2000" dirty="0">
              <a:cs typeface="Times New Roman"/>
            </a:endParaRPr>
          </a:p>
          <a:p>
            <a:pPr algn="just"/>
            <a:r>
              <a:rPr lang="en-US" sz="2000" dirty="0" smtClean="0">
                <a:cs typeface="Times New Roman"/>
              </a:rPr>
              <a:t>Final Municipal Advisor Rule in adopted in 2013 and it became effective in 2014</a:t>
            </a: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9</a:t>
            </a:fld>
            <a:endParaRPr lang="en-US" dirty="0"/>
          </a:p>
        </p:txBody>
      </p:sp>
    </p:spTree>
    <p:extLst>
      <p:ext uri="{BB962C8B-B14F-4D97-AF65-F5344CB8AC3E}">
        <p14:creationId xmlns:p14="http://schemas.microsoft.com/office/powerpoint/2010/main" val="650588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9"/>
          </p:nvPr>
        </p:nvSpPr>
        <p:spPr/>
        <p:txBody>
          <a:bodyPr/>
          <a:lstStyle/>
          <a:p>
            <a:r>
              <a:rPr lang="en-US" sz="1600" dirty="0"/>
              <a:t>The </a:t>
            </a:r>
            <a:r>
              <a:rPr lang="en-US" sz="1600" dirty="0" smtClean="0"/>
              <a:t>rule </a:t>
            </a:r>
            <a:r>
              <a:rPr lang="en-US" sz="1600" dirty="0"/>
              <a:t>approved by the SEC requires a municipal advisor to permanently register with the SEC if it provides advice on the issuance of municipal securities or about certain “investment strategies” or municipal derivatives</a:t>
            </a:r>
            <a:r>
              <a:rPr lang="en-US" sz="1600" dirty="0" smtClean="0"/>
              <a:t>.</a:t>
            </a:r>
          </a:p>
          <a:p>
            <a:r>
              <a:rPr lang="en-US" sz="1600" dirty="0" smtClean="0"/>
              <a:t>The </a:t>
            </a:r>
            <a:r>
              <a:rPr lang="en-US" sz="1600" dirty="0"/>
              <a:t>rule clarifies who is and isn’t a “municipal advisor” and offers guidance on when a person is providing “advice” for purposes of the municipal advisor definition. </a:t>
            </a:r>
            <a:endParaRPr lang="en-US" sz="1600" dirty="0" smtClean="0"/>
          </a:p>
          <a:p>
            <a:r>
              <a:rPr lang="en-US" sz="1600" dirty="0" smtClean="0"/>
              <a:t>A </a:t>
            </a:r>
            <a:r>
              <a:rPr lang="en-US" sz="1600" dirty="0"/>
              <a:t>person is providing “advice” to a municipal entity or an “obligated person” based on “all of the relevant facts and circumstances,” including whether the advice:</a:t>
            </a:r>
          </a:p>
          <a:p>
            <a:pPr lvl="1"/>
            <a:r>
              <a:rPr lang="en-US" sz="1600" dirty="0"/>
              <a:t>Involves a “recommendation” to a municipal entity.</a:t>
            </a:r>
          </a:p>
          <a:p>
            <a:pPr lvl="1"/>
            <a:r>
              <a:rPr lang="en-US" sz="1600" dirty="0"/>
              <a:t>Is particularized to the specific needs of a municipal entity.</a:t>
            </a:r>
          </a:p>
          <a:p>
            <a:pPr lvl="1"/>
            <a:r>
              <a:rPr lang="en-US" sz="1600" dirty="0"/>
              <a:t>Relates to municipal financial products or the issuance of municipal securities</a:t>
            </a:r>
            <a:r>
              <a:rPr lang="en-US" sz="1600" dirty="0" smtClean="0"/>
              <a:t>.</a:t>
            </a:r>
          </a:p>
          <a:p>
            <a:r>
              <a:rPr lang="en-US" sz="1600" dirty="0" smtClean="0"/>
              <a:t>Provides the following exemptions from registration for Underwriters serving in an underwriting capacity:</a:t>
            </a:r>
          </a:p>
          <a:p>
            <a:pPr lvl="1"/>
            <a:r>
              <a:rPr lang="en-US" sz="1600" dirty="0" smtClean="0"/>
              <a:t>Independent Registered Municipal Advisor (IRMA) Exemption</a:t>
            </a:r>
          </a:p>
          <a:p>
            <a:pPr lvl="1"/>
            <a:r>
              <a:rPr lang="en-US" sz="1600" dirty="0" smtClean="0"/>
              <a:t>RFP Exemption</a:t>
            </a:r>
          </a:p>
          <a:p>
            <a:pPr lvl="1"/>
            <a:r>
              <a:rPr lang="en-US" sz="1600" dirty="0" smtClean="0"/>
              <a:t>Underwriting Exemption</a:t>
            </a:r>
            <a:endParaRPr lang="en-US" sz="1600" dirty="0"/>
          </a:p>
          <a:p>
            <a:endParaRPr lang="en-US" sz="1600" dirty="0"/>
          </a:p>
        </p:txBody>
      </p:sp>
      <p:sp>
        <p:nvSpPr>
          <p:cNvPr id="6" name="Text Placeholder 5"/>
          <p:cNvSpPr>
            <a:spLocks noGrp="1"/>
          </p:cNvSpPr>
          <p:nvPr>
            <p:ph type="body" sz="quarter" idx="16"/>
          </p:nvPr>
        </p:nvSpPr>
        <p:spPr/>
        <p:txBody>
          <a:bodyPr/>
          <a:lstStyle/>
          <a:p>
            <a:r>
              <a:rPr lang="en-US" b="1" dirty="0" smtClean="0"/>
              <a:t>SEC’s Municipal Advisor Rule</a:t>
            </a:r>
            <a:endParaRPr lang="en-US" b="1"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10</a:t>
            </a:fld>
            <a:endParaRPr lang="en-US" dirty="0"/>
          </a:p>
        </p:txBody>
      </p:sp>
    </p:spTree>
    <p:extLst>
      <p:ext uri="{BB962C8B-B14F-4D97-AF65-F5344CB8AC3E}">
        <p14:creationId xmlns:p14="http://schemas.microsoft.com/office/powerpoint/2010/main" val="382447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9"/>
          </p:nvPr>
        </p:nvSpPr>
        <p:spPr/>
        <p:txBody>
          <a:bodyPr/>
          <a:lstStyle/>
          <a:p>
            <a:r>
              <a:rPr lang="en-US" sz="1600" dirty="0" smtClean="0"/>
              <a:t>Established by Congress in 1975 as a self-regulatory organization with a mandate to regulate the activities of broker-dealers and banks that buy, sell and underwrite municipal securities</a:t>
            </a:r>
          </a:p>
          <a:p>
            <a:r>
              <a:rPr lang="en-US" sz="1600" dirty="0" smtClean="0"/>
              <a:t>In 2010, Congress expanded the MSRB’s authority to include the regulation of municipal advisors – the firms (and their financial professionals) that provide advice to state and local governments and other municipal entities about the issuance of bonds and municipal financial products</a:t>
            </a:r>
          </a:p>
          <a:p>
            <a:r>
              <a:rPr lang="en-US" sz="1600" dirty="0" smtClean="0"/>
              <a:t>MSRB is under the oversight of Congress and the SEC, and its rules generally must be approved by the SEC before becoming effective</a:t>
            </a:r>
          </a:p>
          <a:p>
            <a:r>
              <a:rPr lang="en-US" sz="1600" dirty="0" smtClean="0"/>
              <a:t>Established rules governing municipal advisors, including but not limited to:</a:t>
            </a:r>
          </a:p>
          <a:p>
            <a:pPr lvl="1"/>
            <a:r>
              <a:rPr lang="en-US" sz="1600" dirty="0" smtClean="0"/>
              <a:t>G-44: Supervisory and Compliance Obligations of Municipal Advisors</a:t>
            </a:r>
          </a:p>
          <a:p>
            <a:pPr lvl="1"/>
            <a:r>
              <a:rPr lang="en-US" sz="1600" dirty="0" smtClean="0"/>
              <a:t>G-42: Duties of Non-Solicitor Municipal Advisors</a:t>
            </a:r>
          </a:p>
          <a:p>
            <a:pPr lvl="1"/>
            <a:r>
              <a:rPr lang="en-US" sz="1600" dirty="0" smtClean="0"/>
              <a:t>G-37: Political Contributions and Prohibitions on Municipal Securities Business and Municipal Advisory Business</a:t>
            </a:r>
          </a:p>
          <a:p>
            <a:pPr lvl="1"/>
            <a:r>
              <a:rPr lang="en-US" sz="1600" dirty="0" smtClean="0"/>
              <a:t>G-17: Conduct of Municipal Securities and Municipal Advisory Activities</a:t>
            </a:r>
          </a:p>
          <a:p>
            <a:endParaRPr lang="en-US" sz="1600" dirty="0" smtClean="0"/>
          </a:p>
          <a:p>
            <a:endParaRPr lang="en-US" sz="1600" dirty="0"/>
          </a:p>
          <a:p>
            <a:endParaRPr lang="en-US" sz="1600" dirty="0"/>
          </a:p>
        </p:txBody>
      </p:sp>
      <p:sp>
        <p:nvSpPr>
          <p:cNvPr id="6" name="Text Placeholder 5"/>
          <p:cNvSpPr>
            <a:spLocks noGrp="1"/>
          </p:cNvSpPr>
          <p:nvPr>
            <p:ph type="body" sz="quarter" idx="16"/>
          </p:nvPr>
        </p:nvSpPr>
        <p:spPr/>
        <p:txBody>
          <a:bodyPr/>
          <a:lstStyle/>
          <a:p>
            <a:r>
              <a:rPr lang="en-US" b="1" dirty="0" smtClean="0"/>
              <a:t>Municipal Securities Rulemaking Board (MSRB) &amp; Municipal Advisors</a:t>
            </a:r>
            <a:endParaRPr lang="en-US" b="1"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11</a:t>
            </a:fld>
            <a:endParaRPr lang="en-US" dirty="0"/>
          </a:p>
        </p:txBody>
      </p:sp>
    </p:spTree>
    <p:extLst>
      <p:ext uri="{BB962C8B-B14F-4D97-AF65-F5344CB8AC3E}">
        <p14:creationId xmlns:p14="http://schemas.microsoft.com/office/powerpoint/2010/main" val="377639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56032" y="269367"/>
            <a:ext cx="8229600" cy="376237"/>
          </a:xfrm>
        </p:spPr>
        <p:txBody>
          <a:bodyPr/>
          <a:lstStyle/>
          <a:p>
            <a:r>
              <a:rPr lang="en-US" b="1" dirty="0" smtClean="0"/>
              <a:t>MSRB Rule G-17</a:t>
            </a:r>
            <a:endParaRPr lang="en-US" b="1" dirty="0">
              <a:latin typeface="+mj-lt"/>
            </a:endParaRPr>
          </a:p>
        </p:txBody>
      </p:sp>
      <p:sp>
        <p:nvSpPr>
          <p:cNvPr id="4" name="Content Placeholder 3"/>
          <p:cNvSpPr>
            <a:spLocks noGrp="1"/>
          </p:cNvSpPr>
          <p:nvPr>
            <p:ph sz="quarter" idx="19"/>
          </p:nvPr>
        </p:nvSpPr>
        <p:spPr>
          <a:xfrm>
            <a:off x="250466" y="906447"/>
            <a:ext cx="8077200" cy="5377343"/>
          </a:xfrm>
        </p:spPr>
        <p:txBody>
          <a:bodyPr/>
          <a:lstStyle/>
          <a:p>
            <a:r>
              <a:rPr lang="en-US" sz="1800" b="1" dirty="0" smtClean="0">
                <a:cs typeface="Times New Roman"/>
              </a:rPr>
              <a:t>MSRB Rules G-17 </a:t>
            </a:r>
            <a:r>
              <a:rPr lang="en-US" sz="1800" dirty="0"/>
              <a:t>In the conduct of its municipal securities or municipal advisory activities, each broker, dealer, municipal securities dealer, and municipal advisor shall deal fairly with all persons and shall not engage in any deceptive, dishonest, or unfair practice</a:t>
            </a:r>
            <a:r>
              <a:rPr lang="en-US" sz="1800" dirty="0" smtClean="0"/>
              <a:t>.</a:t>
            </a:r>
          </a:p>
          <a:p>
            <a:r>
              <a:rPr lang="en-US" sz="1800" dirty="0" smtClean="0">
                <a:cs typeface="Times New Roman"/>
              </a:rPr>
              <a:t>Interpretive guidance on the rule includes, among other things:</a:t>
            </a:r>
          </a:p>
          <a:p>
            <a:pPr lvl="1"/>
            <a:r>
              <a:rPr lang="en-US" sz="1800" dirty="0" smtClean="0">
                <a:cs typeface="Times New Roman"/>
              </a:rPr>
              <a:t>Cannot use any deceptive, dishonest or unfair practices </a:t>
            </a:r>
          </a:p>
          <a:p>
            <a:pPr lvl="1"/>
            <a:r>
              <a:rPr lang="en-US" sz="1800" dirty="0" smtClean="0">
                <a:cs typeface="Times New Roman"/>
              </a:rPr>
              <a:t>Anti-fraud prohibition</a:t>
            </a:r>
          </a:p>
          <a:p>
            <a:pPr lvl="1"/>
            <a:r>
              <a:rPr lang="en-US" sz="1800" dirty="0" smtClean="0">
                <a:cs typeface="Times New Roman"/>
              </a:rPr>
              <a:t>Role of Underwriter/Conflict of Interest </a:t>
            </a:r>
          </a:p>
          <a:p>
            <a:pPr lvl="1"/>
            <a:r>
              <a:rPr lang="en-US" sz="1800" dirty="0" smtClean="0">
                <a:cs typeface="Times New Roman"/>
              </a:rPr>
              <a:t>Required Disclosures, including as it related to compensation</a:t>
            </a:r>
          </a:p>
          <a:p>
            <a:pPr lvl="1"/>
            <a:r>
              <a:rPr lang="en-US" sz="1800" dirty="0" smtClean="0">
                <a:cs typeface="Times New Roman"/>
              </a:rPr>
              <a:t>Underwriter duties</a:t>
            </a:r>
            <a:endParaRPr lang="en-US" dirty="0" smtClean="0">
              <a:cs typeface="Times New Roman"/>
            </a:endParaRPr>
          </a:p>
          <a:p>
            <a:pPr marL="1371600" lvl="3" indent="0">
              <a:buNone/>
            </a:pPr>
            <a:endParaRPr lang="en-US" dirty="0" smtClean="0">
              <a:cs typeface="Times New Roman"/>
            </a:endParaRP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12</a:t>
            </a:fld>
            <a:endParaRPr lang="en-US" dirty="0"/>
          </a:p>
        </p:txBody>
      </p:sp>
    </p:spTree>
    <p:extLst>
      <p:ext uri="{BB962C8B-B14F-4D97-AF65-F5344CB8AC3E}">
        <p14:creationId xmlns:p14="http://schemas.microsoft.com/office/powerpoint/2010/main" val="3954236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65176" y="269367"/>
            <a:ext cx="8229600" cy="376237"/>
          </a:xfrm>
        </p:spPr>
        <p:txBody>
          <a:bodyPr/>
          <a:lstStyle/>
          <a:p>
            <a:r>
              <a:rPr lang="en-US" b="1" dirty="0" smtClean="0"/>
              <a:t>MSRB Rule G-42</a:t>
            </a:r>
            <a:endParaRPr lang="en-US" b="1" dirty="0"/>
          </a:p>
        </p:txBody>
      </p:sp>
      <p:sp>
        <p:nvSpPr>
          <p:cNvPr id="4" name="Content Placeholder 3"/>
          <p:cNvSpPr>
            <a:spLocks noGrp="1"/>
          </p:cNvSpPr>
          <p:nvPr>
            <p:ph sz="quarter" idx="19"/>
          </p:nvPr>
        </p:nvSpPr>
        <p:spPr>
          <a:xfrm>
            <a:off x="250465" y="818984"/>
            <a:ext cx="8169965" cy="5377343"/>
          </a:xfrm>
        </p:spPr>
        <p:txBody>
          <a:bodyPr/>
          <a:lstStyle/>
          <a:p>
            <a:r>
              <a:rPr lang="en-US" sz="2000" b="1" dirty="0" smtClean="0">
                <a:cs typeface="Times New Roman"/>
              </a:rPr>
              <a:t>MSRB </a:t>
            </a:r>
            <a:r>
              <a:rPr lang="en-US" sz="2000" b="1" dirty="0">
                <a:cs typeface="Times New Roman"/>
              </a:rPr>
              <a:t>Rules </a:t>
            </a:r>
            <a:r>
              <a:rPr lang="en-US" sz="2000" b="1" dirty="0" smtClean="0">
                <a:cs typeface="Times New Roman"/>
              </a:rPr>
              <a:t>G-42 </a:t>
            </a:r>
            <a:r>
              <a:rPr lang="en-US" sz="2000" dirty="0" smtClean="0">
                <a:cs typeface="Times New Roman"/>
              </a:rPr>
              <a:t>establishes core standard of conduct for Municipal Advisors including:</a:t>
            </a:r>
          </a:p>
          <a:p>
            <a:pPr lvl="1"/>
            <a:r>
              <a:rPr lang="en-US" sz="2000" dirty="0" smtClean="0">
                <a:cs typeface="Times New Roman"/>
              </a:rPr>
              <a:t>Duty of Care</a:t>
            </a:r>
          </a:p>
          <a:p>
            <a:pPr lvl="1"/>
            <a:r>
              <a:rPr lang="en-US" sz="2000" dirty="0" smtClean="0">
                <a:cs typeface="Times New Roman"/>
              </a:rPr>
              <a:t>Duty of Loyalty</a:t>
            </a:r>
          </a:p>
          <a:p>
            <a:pPr lvl="1"/>
            <a:r>
              <a:rPr lang="en-US" sz="2000" dirty="0" smtClean="0">
                <a:cs typeface="Times New Roman"/>
              </a:rPr>
              <a:t>Disclosure of Conflict of Interest and Other Information</a:t>
            </a:r>
          </a:p>
          <a:p>
            <a:pPr lvl="1"/>
            <a:r>
              <a:rPr lang="en-US" sz="2000" dirty="0" smtClean="0">
                <a:cs typeface="Times New Roman"/>
              </a:rPr>
              <a:t>Documentation of Municipal Advisory Relationships</a:t>
            </a:r>
          </a:p>
          <a:p>
            <a:pPr lvl="1"/>
            <a:r>
              <a:rPr lang="en-US" sz="2000" dirty="0" smtClean="0">
                <a:cs typeface="Times New Roman"/>
              </a:rPr>
              <a:t>MA must have a reasonable basis to believe recommendation is suitable</a:t>
            </a:r>
          </a:p>
          <a:p>
            <a:pPr lvl="1"/>
            <a:r>
              <a:rPr lang="en-US" sz="2000" dirty="0" smtClean="0">
                <a:cs typeface="Times New Roman"/>
              </a:rPr>
              <a:t>Prohibits certain activity such as excess compensation, false or misleading representations</a:t>
            </a:r>
          </a:p>
          <a:p>
            <a:r>
              <a:rPr lang="en-US" sz="2000" dirty="0" smtClean="0">
                <a:cs typeface="Times New Roman"/>
              </a:rPr>
              <a:t>Issuer have been receiving written disclosure statements from their Municipal Advisors based upon requirements of the rule </a:t>
            </a: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13</a:t>
            </a:fld>
            <a:endParaRPr lang="en-US" dirty="0"/>
          </a:p>
        </p:txBody>
      </p:sp>
    </p:spTree>
    <p:extLst>
      <p:ext uri="{BB962C8B-B14F-4D97-AF65-F5344CB8AC3E}">
        <p14:creationId xmlns:p14="http://schemas.microsoft.com/office/powerpoint/2010/main" val="1317565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88089" y="1523013"/>
            <a:ext cx="8013700" cy="500662"/>
          </a:xfrm>
        </p:spPr>
        <p:txBody>
          <a:bodyPr/>
          <a:lstStyle/>
          <a:p>
            <a:r>
              <a:rPr lang="en-US" sz="3200" b="1" dirty="0"/>
              <a:t>Bank Direct Purchases –  Loan or Security? </a:t>
            </a:r>
            <a:endParaRPr lang="en-US" b="1" dirty="0"/>
          </a:p>
        </p:txBody>
      </p:sp>
      <p:sp>
        <p:nvSpPr>
          <p:cNvPr id="3" name="Text Placeholder 2"/>
          <p:cNvSpPr>
            <a:spLocks noGrp="1"/>
          </p:cNvSpPr>
          <p:nvPr>
            <p:ph type="body" sz="quarter" idx="11"/>
          </p:nvPr>
        </p:nvSpPr>
        <p:spPr/>
        <p:txBody>
          <a:bodyPr/>
          <a:lstStyle/>
          <a:p>
            <a:r>
              <a:rPr lang="en-US" dirty="0" smtClean="0"/>
              <a:t>Tab 3</a:t>
            </a:r>
            <a:endParaRPr lang="en-US" dirty="0"/>
          </a:p>
        </p:txBody>
      </p:sp>
    </p:spTree>
    <p:extLst>
      <p:ext uri="{BB962C8B-B14F-4D97-AF65-F5344CB8AC3E}">
        <p14:creationId xmlns:p14="http://schemas.microsoft.com/office/powerpoint/2010/main" val="4289052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19456" y="296799"/>
            <a:ext cx="8229600" cy="376237"/>
          </a:xfrm>
        </p:spPr>
        <p:txBody>
          <a:bodyPr/>
          <a:lstStyle/>
          <a:p>
            <a:r>
              <a:rPr lang="en-US" b="1" dirty="0" smtClean="0">
                <a:latin typeface="+mj-lt"/>
              </a:rPr>
              <a:t>History – Bank involvement in the municipal debt</a:t>
            </a:r>
            <a:endParaRPr lang="en-US" b="1" dirty="0">
              <a:latin typeface="+mj-lt"/>
            </a:endParaRPr>
          </a:p>
        </p:txBody>
      </p:sp>
      <p:sp>
        <p:nvSpPr>
          <p:cNvPr id="4" name="Content Placeholder 3"/>
          <p:cNvSpPr>
            <a:spLocks noGrp="1"/>
          </p:cNvSpPr>
          <p:nvPr>
            <p:ph sz="quarter" idx="19"/>
          </p:nvPr>
        </p:nvSpPr>
        <p:spPr>
          <a:xfrm>
            <a:off x="298174" y="803081"/>
            <a:ext cx="8077200" cy="5377343"/>
          </a:xfrm>
        </p:spPr>
        <p:txBody>
          <a:bodyPr/>
          <a:lstStyle/>
          <a:p>
            <a:r>
              <a:rPr lang="en-US" sz="2000" b="1" dirty="0" smtClean="0">
                <a:cs typeface="Times New Roman"/>
              </a:rPr>
              <a:t>Prior to 1986 </a:t>
            </a:r>
            <a:r>
              <a:rPr lang="en-US" sz="2000" dirty="0" smtClean="0">
                <a:cs typeface="Times New Roman"/>
              </a:rPr>
              <a:t>– Banks were among the largest buyers of tax exempt obligations (loans and bonds) – Purchased bonds in the Capital Markets or made direct loans</a:t>
            </a:r>
          </a:p>
          <a:p>
            <a:r>
              <a:rPr lang="en-US" sz="2000" b="1" dirty="0" smtClean="0">
                <a:cs typeface="Times New Roman"/>
              </a:rPr>
              <a:t>Passage of the Tax Reform Act of 1986 </a:t>
            </a:r>
            <a:r>
              <a:rPr lang="en-US" sz="2000" dirty="0" smtClean="0">
                <a:cs typeface="Times New Roman"/>
              </a:rPr>
              <a:t>– limited banks ability to deduct interest expense related to tax-exempt income reducing the desire to purchase tax exempt obligations </a:t>
            </a:r>
          </a:p>
          <a:p>
            <a:r>
              <a:rPr lang="en-US" sz="2000" b="1" dirty="0" smtClean="0">
                <a:cs typeface="Times New Roman"/>
              </a:rPr>
              <a:t>Bank Qualified Designation “BQ” </a:t>
            </a:r>
            <a:r>
              <a:rPr lang="en-US" sz="2000" dirty="0" smtClean="0">
                <a:cs typeface="Times New Roman"/>
              </a:rPr>
              <a:t>– Issuer limited to $10 million in tax exempt debt per calendar year</a:t>
            </a:r>
          </a:p>
          <a:p>
            <a:r>
              <a:rPr lang="en-US" sz="2000" dirty="0" smtClean="0">
                <a:cs typeface="Times New Roman"/>
              </a:rPr>
              <a:t>Most loans were no longer 7 to 10 years and under $10 million</a:t>
            </a:r>
          </a:p>
          <a:p>
            <a:r>
              <a:rPr lang="en-US" sz="2000" dirty="0" smtClean="0">
                <a:cs typeface="Times New Roman"/>
              </a:rPr>
              <a:t>Banks began to provide Letters of Credit (“LOC’) for Variable Rate Bonds Issues</a:t>
            </a: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15</a:t>
            </a:fld>
            <a:endParaRPr lang="en-US" dirty="0"/>
          </a:p>
        </p:txBody>
      </p:sp>
    </p:spTree>
    <p:extLst>
      <p:ext uri="{BB962C8B-B14F-4D97-AF65-F5344CB8AC3E}">
        <p14:creationId xmlns:p14="http://schemas.microsoft.com/office/powerpoint/2010/main" val="1927420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28600" y="305943"/>
            <a:ext cx="8229600" cy="376237"/>
          </a:xfrm>
        </p:spPr>
        <p:txBody>
          <a:bodyPr/>
          <a:lstStyle/>
          <a:p>
            <a:r>
              <a:rPr lang="en-US" b="1" dirty="0" smtClean="0">
                <a:latin typeface="+mj-lt"/>
              </a:rPr>
              <a:t>History (cont.)</a:t>
            </a:r>
            <a:endParaRPr lang="en-US" b="1" dirty="0">
              <a:latin typeface="+mj-lt"/>
            </a:endParaRPr>
          </a:p>
        </p:txBody>
      </p:sp>
      <p:sp>
        <p:nvSpPr>
          <p:cNvPr id="4" name="Content Placeholder 3"/>
          <p:cNvSpPr>
            <a:spLocks noGrp="1"/>
          </p:cNvSpPr>
          <p:nvPr>
            <p:ph sz="quarter" idx="19"/>
          </p:nvPr>
        </p:nvSpPr>
        <p:spPr>
          <a:xfrm>
            <a:off x="234562" y="755373"/>
            <a:ext cx="8360797" cy="5377343"/>
          </a:xfrm>
        </p:spPr>
        <p:txBody>
          <a:bodyPr/>
          <a:lstStyle/>
          <a:p>
            <a:r>
              <a:rPr lang="en-US" sz="2000" b="1" dirty="0" smtClean="0">
                <a:cs typeface="Times New Roman"/>
              </a:rPr>
              <a:t>2008 Financial Crisis </a:t>
            </a:r>
            <a:r>
              <a:rPr lang="en-US" sz="2000" dirty="0" smtClean="0">
                <a:cs typeface="Times New Roman"/>
              </a:rPr>
              <a:t>– with the rating downgrades of bond insurers and commercial banks, risks began to materialize with variable rate debt backed by these entities such as VRDOs</a:t>
            </a:r>
          </a:p>
          <a:p>
            <a:r>
              <a:rPr lang="en-US" sz="2000" b="1" dirty="0" smtClean="0">
                <a:cs typeface="Times New Roman"/>
              </a:rPr>
              <a:t>Congress enacted the American Recovery and Investment Act of 2009 (ARRA) </a:t>
            </a:r>
            <a:r>
              <a:rPr lang="en-US" sz="2000" dirty="0" smtClean="0">
                <a:cs typeface="Times New Roman"/>
              </a:rPr>
              <a:t>among other things increased the “BQ” limit from $10 million to $30 million for 2009 &amp; 2010. This increased Direct Purchases / Private Placements by Banks especially in Florida</a:t>
            </a:r>
          </a:p>
          <a:p>
            <a:r>
              <a:rPr lang="en-US" sz="2000" dirty="0" smtClean="0">
                <a:cs typeface="Times New Roman"/>
              </a:rPr>
              <a:t>Banks in Florida were aggressively making loans and were willing to lock in rates for up to 20 years for a financing including very large financings ($100 million)</a:t>
            </a:r>
          </a:p>
          <a:p>
            <a:r>
              <a:rPr lang="en-US" sz="2000" dirty="0" smtClean="0">
                <a:cs typeface="Times New Roman"/>
              </a:rPr>
              <a:t>Bank Private Placements in many cases are cost effective, have low upfront fees, can be completed more quickly than bond issues and continuing disclosure is not required.</a:t>
            </a:r>
            <a:endParaRPr lang="en-US" sz="2000" dirty="0">
              <a:cs typeface="Times New Roman"/>
            </a:endParaRPr>
          </a:p>
          <a:p>
            <a:pPr lvl="1"/>
            <a:endParaRPr lang="en-US" sz="2000" dirty="0" smtClean="0">
              <a:cs typeface="Times New Roman"/>
            </a:endParaRPr>
          </a:p>
          <a:p>
            <a:pPr lvl="1"/>
            <a:endParaRPr lang="en-US" sz="2000" dirty="0" smtClean="0">
              <a:cs typeface="Times New Roman"/>
            </a:endParaRP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16</a:t>
            </a:fld>
            <a:endParaRPr lang="en-US" dirty="0"/>
          </a:p>
        </p:txBody>
      </p:sp>
    </p:spTree>
    <p:extLst>
      <p:ext uri="{BB962C8B-B14F-4D97-AF65-F5344CB8AC3E}">
        <p14:creationId xmlns:p14="http://schemas.microsoft.com/office/powerpoint/2010/main" val="19159106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46888" y="290784"/>
            <a:ext cx="8229600" cy="376237"/>
          </a:xfrm>
        </p:spPr>
        <p:txBody>
          <a:bodyPr/>
          <a:lstStyle/>
          <a:p>
            <a:r>
              <a:rPr lang="en-US" b="1" dirty="0" smtClean="0">
                <a:latin typeface="+mj-lt"/>
              </a:rPr>
              <a:t>Bank Direct Placements</a:t>
            </a:r>
            <a:endParaRPr lang="en-US" b="1" dirty="0">
              <a:latin typeface="+mj-lt"/>
            </a:endParaRPr>
          </a:p>
        </p:txBody>
      </p:sp>
      <p:sp>
        <p:nvSpPr>
          <p:cNvPr id="4" name="Content Placeholder 3"/>
          <p:cNvSpPr>
            <a:spLocks noGrp="1"/>
          </p:cNvSpPr>
          <p:nvPr>
            <p:ph sz="quarter" idx="19"/>
          </p:nvPr>
        </p:nvSpPr>
        <p:spPr>
          <a:xfrm>
            <a:off x="242513" y="731519"/>
            <a:ext cx="8503921" cy="5377343"/>
          </a:xfrm>
        </p:spPr>
        <p:txBody>
          <a:bodyPr/>
          <a:lstStyle/>
          <a:p>
            <a:r>
              <a:rPr lang="en-US" sz="1800" dirty="0" smtClean="0">
                <a:cs typeface="Times New Roman"/>
              </a:rPr>
              <a:t>Bank Direct Placement </a:t>
            </a:r>
            <a:r>
              <a:rPr lang="en-US" sz="1800" dirty="0">
                <a:cs typeface="Times New Roman"/>
              </a:rPr>
              <a:t>I</a:t>
            </a:r>
            <a:r>
              <a:rPr lang="en-US" sz="1800" dirty="0" smtClean="0">
                <a:cs typeface="Times New Roman"/>
              </a:rPr>
              <a:t>ssues: </a:t>
            </a:r>
            <a:endParaRPr lang="en-US" sz="1800" dirty="0">
              <a:cs typeface="Times New Roman"/>
            </a:endParaRPr>
          </a:p>
          <a:p>
            <a:pPr lvl="1"/>
            <a:r>
              <a:rPr lang="en-US" sz="1800" dirty="0" smtClean="0">
                <a:cs typeface="Times New Roman"/>
              </a:rPr>
              <a:t>Maintain many of the </a:t>
            </a:r>
            <a:r>
              <a:rPr lang="en-US" sz="1800" dirty="0">
                <a:cs typeface="Times New Roman"/>
              </a:rPr>
              <a:t>traditional bank letter of credit covenants – including interest rate gross up </a:t>
            </a:r>
            <a:r>
              <a:rPr lang="en-US" sz="1800" dirty="0" smtClean="0">
                <a:cs typeface="Times New Roman"/>
              </a:rPr>
              <a:t>and yield maintience provisions that allow banks to increase the interest rate due to changes in: the </a:t>
            </a:r>
            <a:r>
              <a:rPr lang="en-US" sz="1800" dirty="0">
                <a:cs typeface="Times New Roman"/>
              </a:rPr>
              <a:t>issuer </a:t>
            </a:r>
            <a:r>
              <a:rPr lang="en-US" sz="1800" dirty="0" smtClean="0">
                <a:cs typeface="Times New Roman"/>
              </a:rPr>
              <a:t>ratings, corporate </a:t>
            </a:r>
            <a:r>
              <a:rPr lang="en-US" sz="1800" dirty="0">
                <a:cs typeface="Times New Roman"/>
              </a:rPr>
              <a:t>tax </a:t>
            </a:r>
            <a:r>
              <a:rPr lang="en-US" sz="1800" dirty="0" smtClean="0">
                <a:cs typeface="Times New Roman"/>
              </a:rPr>
              <a:t>rate, costs associated with changes in laws or regulatory issues ( Basel III - reserve requirements), along with default </a:t>
            </a:r>
            <a:r>
              <a:rPr lang="en-US" sz="1800" dirty="0">
                <a:cs typeface="Times New Roman"/>
              </a:rPr>
              <a:t>and acceleration provisions </a:t>
            </a:r>
            <a:r>
              <a:rPr lang="en-US" sz="1800" dirty="0" smtClean="0">
                <a:cs typeface="Times New Roman"/>
              </a:rPr>
              <a:t>are </a:t>
            </a:r>
            <a:r>
              <a:rPr lang="en-US" sz="1800" dirty="0">
                <a:cs typeface="Times New Roman"/>
              </a:rPr>
              <a:t>incorporated into the bank </a:t>
            </a:r>
            <a:r>
              <a:rPr lang="en-US" sz="1800" dirty="0" smtClean="0">
                <a:cs typeface="Times New Roman"/>
              </a:rPr>
              <a:t>loans.</a:t>
            </a:r>
          </a:p>
          <a:p>
            <a:pPr lvl="1"/>
            <a:r>
              <a:rPr lang="en-US" sz="1800" dirty="0" smtClean="0">
                <a:cs typeface="Times New Roman"/>
              </a:rPr>
              <a:t>Bond Investors and Rating Agencies concern on how it impact Bonds (Acceleration and Default Provisions)</a:t>
            </a:r>
          </a:p>
          <a:p>
            <a:pPr lvl="1"/>
            <a:r>
              <a:rPr lang="en-US" sz="1800" dirty="0" smtClean="0">
                <a:cs typeface="Times New Roman"/>
              </a:rPr>
              <a:t>Lack of Disclosure information (EMMA Continuing Disclosure filing are not required) </a:t>
            </a:r>
          </a:p>
          <a:p>
            <a:r>
              <a:rPr lang="en-US" sz="1800" dirty="0" smtClean="0">
                <a:cs typeface="Times New Roman"/>
              </a:rPr>
              <a:t>Ability to utilize loans and securities varies by state</a:t>
            </a:r>
          </a:p>
          <a:p>
            <a:pPr lvl="1"/>
            <a:r>
              <a:rPr lang="en-US" sz="1800" dirty="0" smtClean="0">
                <a:cs typeface="Times New Roman"/>
              </a:rPr>
              <a:t>Florida law allows bank loans but some states are more limited as it relates to municipal entities</a:t>
            </a:r>
          </a:p>
          <a:p>
            <a:pPr lvl="1"/>
            <a:r>
              <a:rPr lang="en-US" sz="1800" dirty="0" smtClean="0">
                <a:cs typeface="Times New Roman"/>
              </a:rPr>
              <a:t>Securities may require a Placement Agent </a:t>
            </a:r>
          </a:p>
        </p:txBody>
      </p:sp>
      <p:sp>
        <p:nvSpPr>
          <p:cNvPr id="5" name="Slide Number Placeholder 4"/>
          <p:cNvSpPr>
            <a:spLocks noGrp="1"/>
          </p:cNvSpPr>
          <p:nvPr>
            <p:ph type="sldNum" sz="quarter" idx="20"/>
          </p:nvPr>
        </p:nvSpPr>
        <p:spPr>
          <a:xfrm>
            <a:off x="6576060" y="6428550"/>
            <a:ext cx="495300" cy="365125"/>
          </a:xfrm>
        </p:spPr>
        <p:txBody>
          <a:bodyPr/>
          <a:lstStyle/>
          <a:p>
            <a:pPr>
              <a:defRPr/>
            </a:pPr>
            <a:endParaRPr lang="en-US" dirty="0" smtClean="0"/>
          </a:p>
          <a:p>
            <a:pPr>
              <a:defRPr/>
            </a:pPr>
            <a:endParaRPr lang="en-US" dirty="0"/>
          </a:p>
        </p:txBody>
      </p:sp>
      <p:sp>
        <p:nvSpPr>
          <p:cNvPr id="6" name="Slide Number Placeholder 4"/>
          <p:cNvSpPr txBox="1">
            <a:spLocks/>
          </p:cNvSpPr>
          <p:nvPr/>
        </p:nvSpPr>
        <p:spPr>
          <a:xfrm>
            <a:off x="6527292" y="6425502"/>
            <a:ext cx="4953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b="0" i="0" kern="1200">
                <a:solidFill>
                  <a:schemeClr val="tx1">
                    <a:lumMod val="65000"/>
                    <a:lumOff val="35000"/>
                  </a:schemeClr>
                </a:solidFill>
                <a:latin typeface="Arial"/>
                <a:ea typeface="+mn-ea"/>
                <a:cs typeface="Arial"/>
              </a:defRPr>
            </a:lvl1pPr>
            <a:lvl2pPr marL="455613" indent="1588" algn="l" rtl="0" fontAlgn="base">
              <a:spcBef>
                <a:spcPct val="0"/>
              </a:spcBef>
              <a:spcAft>
                <a:spcPct val="0"/>
              </a:spcAft>
              <a:defRPr b="1" kern="1200">
                <a:solidFill>
                  <a:schemeClr val="tx1"/>
                </a:solidFill>
                <a:latin typeface="Minion Pro"/>
                <a:ea typeface="+mn-ea"/>
                <a:cs typeface="Arial" pitchFamily="34" charset="0"/>
              </a:defRPr>
            </a:lvl2pPr>
            <a:lvl3pPr marL="912813" indent="1588" algn="l" rtl="0" fontAlgn="base">
              <a:spcBef>
                <a:spcPct val="0"/>
              </a:spcBef>
              <a:spcAft>
                <a:spcPct val="0"/>
              </a:spcAft>
              <a:defRPr b="1" kern="1200">
                <a:solidFill>
                  <a:schemeClr val="tx1"/>
                </a:solidFill>
                <a:latin typeface="Minion Pro"/>
                <a:ea typeface="+mn-ea"/>
                <a:cs typeface="Arial" pitchFamily="34" charset="0"/>
              </a:defRPr>
            </a:lvl3pPr>
            <a:lvl4pPr marL="1370013" indent="1588" algn="l" rtl="0" fontAlgn="base">
              <a:spcBef>
                <a:spcPct val="0"/>
              </a:spcBef>
              <a:spcAft>
                <a:spcPct val="0"/>
              </a:spcAft>
              <a:defRPr b="1" kern="1200">
                <a:solidFill>
                  <a:schemeClr val="tx1"/>
                </a:solidFill>
                <a:latin typeface="Minion Pro"/>
                <a:ea typeface="+mn-ea"/>
                <a:cs typeface="Arial" pitchFamily="34" charset="0"/>
              </a:defRPr>
            </a:lvl4pPr>
            <a:lvl5pPr marL="1827213" indent="1588" algn="l" rtl="0" fontAlgn="base">
              <a:spcBef>
                <a:spcPct val="0"/>
              </a:spcBef>
              <a:spcAft>
                <a:spcPct val="0"/>
              </a:spcAft>
              <a:defRPr b="1" kern="1200">
                <a:solidFill>
                  <a:schemeClr val="tx1"/>
                </a:solidFill>
                <a:latin typeface="Minion Pro"/>
                <a:ea typeface="+mn-ea"/>
                <a:cs typeface="Arial" pitchFamily="34" charset="0"/>
              </a:defRPr>
            </a:lvl5pPr>
            <a:lvl6pPr marL="2286000" algn="l" defTabSz="914400" rtl="0" eaLnBrk="1" latinLnBrk="0" hangingPunct="1">
              <a:defRPr b="1" kern="1200">
                <a:solidFill>
                  <a:schemeClr val="tx1"/>
                </a:solidFill>
                <a:latin typeface="Minion Pro"/>
                <a:ea typeface="+mn-ea"/>
                <a:cs typeface="Arial" pitchFamily="34" charset="0"/>
              </a:defRPr>
            </a:lvl6pPr>
            <a:lvl7pPr marL="2743200" algn="l" defTabSz="914400" rtl="0" eaLnBrk="1" latinLnBrk="0" hangingPunct="1">
              <a:defRPr b="1" kern="1200">
                <a:solidFill>
                  <a:schemeClr val="tx1"/>
                </a:solidFill>
                <a:latin typeface="Minion Pro"/>
                <a:ea typeface="+mn-ea"/>
                <a:cs typeface="Arial" pitchFamily="34" charset="0"/>
              </a:defRPr>
            </a:lvl7pPr>
            <a:lvl8pPr marL="3200400" algn="l" defTabSz="914400" rtl="0" eaLnBrk="1" latinLnBrk="0" hangingPunct="1">
              <a:defRPr b="1" kern="1200">
                <a:solidFill>
                  <a:schemeClr val="tx1"/>
                </a:solidFill>
                <a:latin typeface="Minion Pro"/>
                <a:ea typeface="+mn-ea"/>
                <a:cs typeface="Arial" pitchFamily="34" charset="0"/>
              </a:defRPr>
            </a:lvl8pPr>
            <a:lvl9pPr marL="3657600" algn="l" defTabSz="914400" rtl="0" eaLnBrk="1" latinLnBrk="0" hangingPunct="1">
              <a:defRPr b="1" kern="1200">
                <a:solidFill>
                  <a:schemeClr val="tx1"/>
                </a:solidFill>
                <a:latin typeface="Minion Pro"/>
                <a:ea typeface="+mn-ea"/>
                <a:cs typeface="Arial" pitchFamily="34" charset="0"/>
              </a:defRPr>
            </a:lvl9pPr>
          </a:lstStyle>
          <a:p>
            <a:pPr>
              <a:defRPr/>
            </a:pPr>
            <a:r>
              <a:rPr lang="en-US" dirty="0" smtClean="0"/>
              <a:t>17</a:t>
            </a:r>
            <a:endParaRPr lang="en-US" dirty="0"/>
          </a:p>
        </p:txBody>
      </p:sp>
    </p:spTree>
    <p:extLst>
      <p:ext uri="{BB962C8B-B14F-4D97-AF65-F5344CB8AC3E}">
        <p14:creationId xmlns:p14="http://schemas.microsoft.com/office/powerpoint/2010/main" val="3581818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46888" y="290784"/>
            <a:ext cx="8229600" cy="376237"/>
          </a:xfrm>
        </p:spPr>
        <p:txBody>
          <a:bodyPr/>
          <a:lstStyle/>
          <a:p>
            <a:r>
              <a:rPr lang="en-US" b="1" dirty="0" smtClean="0">
                <a:latin typeface="+mj-lt"/>
              </a:rPr>
              <a:t>Bank Loan vs Security?</a:t>
            </a:r>
            <a:endParaRPr lang="en-US" b="1" dirty="0">
              <a:latin typeface="+mj-lt"/>
            </a:endParaRPr>
          </a:p>
        </p:txBody>
      </p:sp>
      <p:sp>
        <p:nvSpPr>
          <p:cNvPr id="4" name="Content Placeholder 3"/>
          <p:cNvSpPr>
            <a:spLocks noGrp="1"/>
          </p:cNvSpPr>
          <p:nvPr>
            <p:ph sz="quarter" idx="19"/>
          </p:nvPr>
        </p:nvSpPr>
        <p:spPr>
          <a:xfrm>
            <a:off x="242513" y="731519"/>
            <a:ext cx="8503921" cy="5377343"/>
          </a:xfrm>
        </p:spPr>
        <p:txBody>
          <a:bodyPr/>
          <a:lstStyle/>
          <a:p>
            <a:r>
              <a:rPr lang="en-US" sz="1800" dirty="0" smtClean="0">
                <a:cs typeface="Times New Roman"/>
              </a:rPr>
              <a:t>Bank Loan or Security – what’s the big deal?</a:t>
            </a:r>
          </a:p>
          <a:p>
            <a:pPr lvl="1"/>
            <a:r>
              <a:rPr lang="en-US" sz="1800" dirty="0" smtClean="0">
                <a:cs typeface="Times New Roman"/>
              </a:rPr>
              <a:t>Generically </a:t>
            </a:r>
            <a:r>
              <a:rPr lang="en-US" sz="1800" dirty="0">
                <a:cs typeface="Times New Roman"/>
              </a:rPr>
              <a:t>most </a:t>
            </a:r>
            <a:r>
              <a:rPr lang="en-US" sz="1800" dirty="0" smtClean="0">
                <a:cs typeface="Times New Roman"/>
              </a:rPr>
              <a:t>Issuers </a:t>
            </a:r>
            <a:r>
              <a:rPr lang="en-US" sz="1800" dirty="0">
                <a:cs typeface="Times New Roman"/>
              </a:rPr>
              <a:t>see no difference in whether the debt obligation is classified as either a bond, promissory note</a:t>
            </a:r>
            <a:r>
              <a:rPr lang="en-US" sz="1800" dirty="0" smtClean="0">
                <a:cs typeface="Times New Roman"/>
              </a:rPr>
              <a:t>, or loan</a:t>
            </a:r>
            <a:endParaRPr lang="en-US" sz="1800" dirty="0">
              <a:cs typeface="Times New Roman"/>
            </a:endParaRPr>
          </a:p>
          <a:p>
            <a:pPr lvl="1"/>
            <a:r>
              <a:rPr lang="en-US" sz="1800" dirty="0" smtClean="0">
                <a:cs typeface="Times New Roman"/>
              </a:rPr>
              <a:t>Many cases they use the same documents and are treated the same way for accounting purposes</a:t>
            </a:r>
          </a:p>
          <a:p>
            <a:r>
              <a:rPr lang="en-US" sz="1800" dirty="0" smtClean="0">
                <a:cs typeface="Times New Roman"/>
              </a:rPr>
              <a:t>Whether it is a designated a Security or Loan does impact:</a:t>
            </a:r>
          </a:p>
          <a:p>
            <a:pPr lvl="1"/>
            <a:r>
              <a:rPr lang="en-US" sz="1800" dirty="0" smtClean="0">
                <a:cs typeface="Times New Roman"/>
              </a:rPr>
              <a:t>Municipal Advisors because MSRB Rules require that an MA cannot be both a Municipal Advisor and </a:t>
            </a:r>
            <a:r>
              <a:rPr lang="en-US" sz="1800" dirty="0">
                <a:cs typeface="Times New Roman"/>
              </a:rPr>
              <a:t>Underwriter </a:t>
            </a:r>
            <a:r>
              <a:rPr lang="en-US" sz="1800" dirty="0" smtClean="0">
                <a:cs typeface="Times New Roman"/>
              </a:rPr>
              <a:t>/ </a:t>
            </a:r>
            <a:r>
              <a:rPr lang="en-US" sz="1800" dirty="0">
                <a:cs typeface="Times New Roman"/>
              </a:rPr>
              <a:t>Placement </a:t>
            </a:r>
            <a:r>
              <a:rPr lang="en-US" sz="1800" dirty="0" smtClean="0">
                <a:cs typeface="Times New Roman"/>
              </a:rPr>
              <a:t>Agent.  Depending on how the financing is structured, it could inadvertently have regulatory conquesences for the MA and subject them to major fines</a:t>
            </a:r>
          </a:p>
          <a:p>
            <a:pPr lvl="1"/>
            <a:r>
              <a:rPr lang="en-US" sz="1800" dirty="0" smtClean="0">
                <a:cs typeface="Times New Roman"/>
              </a:rPr>
              <a:t>Banks because it impacts Accounting Treatment and Mark to Market Requirements (securities may be required to be marked-to-market)</a:t>
            </a:r>
          </a:p>
          <a:p>
            <a:pPr lvl="1"/>
            <a:r>
              <a:rPr lang="en-US" sz="1800" dirty="0" smtClean="0">
                <a:cs typeface="Times New Roman"/>
              </a:rPr>
              <a:t>Issuers because securities are: subject to SEC guidelines and anti-fraud provisions, could limit bank participation and possibly increase fees associated with having a placement agent</a:t>
            </a:r>
            <a:endParaRPr lang="en-US" sz="1800" dirty="0">
              <a:cs typeface="Times New Roman"/>
            </a:endParaRPr>
          </a:p>
          <a:p>
            <a:pPr lvl="1"/>
            <a:endParaRPr lang="en-US" sz="1800" dirty="0" smtClean="0">
              <a:cs typeface="Times New Roman"/>
            </a:endParaRPr>
          </a:p>
        </p:txBody>
      </p:sp>
      <p:sp>
        <p:nvSpPr>
          <p:cNvPr id="5" name="Slide Number Placeholder 4"/>
          <p:cNvSpPr>
            <a:spLocks noGrp="1"/>
          </p:cNvSpPr>
          <p:nvPr>
            <p:ph type="sldNum" sz="quarter" idx="20"/>
          </p:nvPr>
        </p:nvSpPr>
        <p:spPr/>
        <p:txBody>
          <a:bodyPr/>
          <a:lstStyle/>
          <a:p>
            <a:pPr>
              <a:defRPr/>
            </a:pPr>
            <a:endParaRPr lang="en-US" dirty="0" smtClean="0"/>
          </a:p>
          <a:p>
            <a:pPr>
              <a:defRPr/>
            </a:pPr>
            <a:endParaRPr lang="en-US" dirty="0"/>
          </a:p>
        </p:txBody>
      </p:sp>
      <p:sp>
        <p:nvSpPr>
          <p:cNvPr id="6" name="Slide Number Placeholder 4"/>
          <p:cNvSpPr txBox="1">
            <a:spLocks/>
          </p:cNvSpPr>
          <p:nvPr/>
        </p:nvSpPr>
        <p:spPr>
          <a:xfrm>
            <a:off x="6722364" y="6428550"/>
            <a:ext cx="4953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b="0" i="0" kern="1200">
                <a:solidFill>
                  <a:schemeClr val="tx1">
                    <a:lumMod val="65000"/>
                    <a:lumOff val="35000"/>
                  </a:schemeClr>
                </a:solidFill>
                <a:latin typeface="Arial"/>
                <a:ea typeface="+mn-ea"/>
                <a:cs typeface="Arial"/>
              </a:defRPr>
            </a:lvl1pPr>
            <a:lvl2pPr marL="455613" indent="1588" algn="l" rtl="0" fontAlgn="base">
              <a:spcBef>
                <a:spcPct val="0"/>
              </a:spcBef>
              <a:spcAft>
                <a:spcPct val="0"/>
              </a:spcAft>
              <a:defRPr b="1" kern="1200">
                <a:solidFill>
                  <a:schemeClr val="tx1"/>
                </a:solidFill>
                <a:latin typeface="Minion Pro"/>
                <a:ea typeface="+mn-ea"/>
                <a:cs typeface="Arial" pitchFamily="34" charset="0"/>
              </a:defRPr>
            </a:lvl2pPr>
            <a:lvl3pPr marL="912813" indent="1588" algn="l" rtl="0" fontAlgn="base">
              <a:spcBef>
                <a:spcPct val="0"/>
              </a:spcBef>
              <a:spcAft>
                <a:spcPct val="0"/>
              </a:spcAft>
              <a:defRPr b="1" kern="1200">
                <a:solidFill>
                  <a:schemeClr val="tx1"/>
                </a:solidFill>
                <a:latin typeface="Minion Pro"/>
                <a:ea typeface="+mn-ea"/>
                <a:cs typeface="Arial" pitchFamily="34" charset="0"/>
              </a:defRPr>
            </a:lvl3pPr>
            <a:lvl4pPr marL="1370013" indent="1588" algn="l" rtl="0" fontAlgn="base">
              <a:spcBef>
                <a:spcPct val="0"/>
              </a:spcBef>
              <a:spcAft>
                <a:spcPct val="0"/>
              </a:spcAft>
              <a:defRPr b="1" kern="1200">
                <a:solidFill>
                  <a:schemeClr val="tx1"/>
                </a:solidFill>
                <a:latin typeface="Minion Pro"/>
                <a:ea typeface="+mn-ea"/>
                <a:cs typeface="Arial" pitchFamily="34" charset="0"/>
              </a:defRPr>
            </a:lvl4pPr>
            <a:lvl5pPr marL="1827213" indent="1588" algn="l" rtl="0" fontAlgn="base">
              <a:spcBef>
                <a:spcPct val="0"/>
              </a:spcBef>
              <a:spcAft>
                <a:spcPct val="0"/>
              </a:spcAft>
              <a:defRPr b="1" kern="1200">
                <a:solidFill>
                  <a:schemeClr val="tx1"/>
                </a:solidFill>
                <a:latin typeface="Minion Pro"/>
                <a:ea typeface="+mn-ea"/>
                <a:cs typeface="Arial" pitchFamily="34" charset="0"/>
              </a:defRPr>
            </a:lvl5pPr>
            <a:lvl6pPr marL="2286000" algn="l" defTabSz="914400" rtl="0" eaLnBrk="1" latinLnBrk="0" hangingPunct="1">
              <a:defRPr b="1" kern="1200">
                <a:solidFill>
                  <a:schemeClr val="tx1"/>
                </a:solidFill>
                <a:latin typeface="Minion Pro"/>
                <a:ea typeface="+mn-ea"/>
                <a:cs typeface="Arial" pitchFamily="34" charset="0"/>
              </a:defRPr>
            </a:lvl6pPr>
            <a:lvl7pPr marL="2743200" algn="l" defTabSz="914400" rtl="0" eaLnBrk="1" latinLnBrk="0" hangingPunct="1">
              <a:defRPr b="1" kern="1200">
                <a:solidFill>
                  <a:schemeClr val="tx1"/>
                </a:solidFill>
                <a:latin typeface="Minion Pro"/>
                <a:ea typeface="+mn-ea"/>
                <a:cs typeface="Arial" pitchFamily="34" charset="0"/>
              </a:defRPr>
            </a:lvl7pPr>
            <a:lvl8pPr marL="3200400" algn="l" defTabSz="914400" rtl="0" eaLnBrk="1" latinLnBrk="0" hangingPunct="1">
              <a:defRPr b="1" kern="1200">
                <a:solidFill>
                  <a:schemeClr val="tx1"/>
                </a:solidFill>
                <a:latin typeface="Minion Pro"/>
                <a:ea typeface="+mn-ea"/>
                <a:cs typeface="Arial" pitchFamily="34" charset="0"/>
              </a:defRPr>
            </a:lvl8pPr>
            <a:lvl9pPr marL="3657600" algn="l" defTabSz="914400" rtl="0" eaLnBrk="1" latinLnBrk="0" hangingPunct="1">
              <a:defRPr b="1" kern="1200">
                <a:solidFill>
                  <a:schemeClr val="tx1"/>
                </a:solidFill>
                <a:latin typeface="Minion Pro"/>
                <a:ea typeface="+mn-ea"/>
                <a:cs typeface="Arial" pitchFamily="34" charset="0"/>
              </a:defRPr>
            </a:lvl9pPr>
          </a:lstStyle>
          <a:p>
            <a:pPr>
              <a:defRPr/>
            </a:pPr>
            <a:endParaRPr lang="en-US" dirty="0" smtClean="0"/>
          </a:p>
          <a:p>
            <a:pPr>
              <a:defRPr/>
            </a:pPr>
            <a:endParaRPr lang="en-US" dirty="0"/>
          </a:p>
        </p:txBody>
      </p:sp>
      <p:sp>
        <p:nvSpPr>
          <p:cNvPr id="7" name="Slide Number Placeholder 4"/>
          <p:cNvSpPr txBox="1">
            <a:spLocks/>
          </p:cNvSpPr>
          <p:nvPr/>
        </p:nvSpPr>
        <p:spPr>
          <a:xfrm>
            <a:off x="6710172" y="6398070"/>
            <a:ext cx="4953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b="0" i="0" kern="1200">
                <a:solidFill>
                  <a:schemeClr val="tx1">
                    <a:lumMod val="65000"/>
                    <a:lumOff val="35000"/>
                  </a:schemeClr>
                </a:solidFill>
                <a:latin typeface="Arial"/>
                <a:ea typeface="+mn-ea"/>
                <a:cs typeface="Arial"/>
              </a:defRPr>
            </a:lvl1pPr>
            <a:lvl2pPr marL="455613" indent="1588" algn="l" rtl="0" fontAlgn="base">
              <a:spcBef>
                <a:spcPct val="0"/>
              </a:spcBef>
              <a:spcAft>
                <a:spcPct val="0"/>
              </a:spcAft>
              <a:defRPr b="1" kern="1200">
                <a:solidFill>
                  <a:schemeClr val="tx1"/>
                </a:solidFill>
                <a:latin typeface="Minion Pro"/>
                <a:ea typeface="+mn-ea"/>
                <a:cs typeface="Arial" pitchFamily="34" charset="0"/>
              </a:defRPr>
            </a:lvl2pPr>
            <a:lvl3pPr marL="912813" indent="1588" algn="l" rtl="0" fontAlgn="base">
              <a:spcBef>
                <a:spcPct val="0"/>
              </a:spcBef>
              <a:spcAft>
                <a:spcPct val="0"/>
              </a:spcAft>
              <a:defRPr b="1" kern="1200">
                <a:solidFill>
                  <a:schemeClr val="tx1"/>
                </a:solidFill>
                <a:latin typeface="Minion Pro"/>
                <a:ea typeface="+mn-ea"/>
                <a:cs typeface="Arial" pitchFamily="34" charset="0"/>
              </a:defRPr>
            </a:lvl3pPr>
            <a:lvl4pPr marL="1370013" indent="1588" algn="l" rtl="0" fontAlgn="base">
              <a:spcBef>
                <a:spcPct val="0"/>
              </a:spcBef>
              <a:spcAft>
                <a:spcPct val="0"/>
              </a:spcAft>
              <a:defRPr b="1" kern="1200">
                <a:solidFill>
                  <a:schemeClr val="tx1"/>
                </a:solidFill>
                <a:latin typeface="Minion Pro"/>
                <a:ea typeface="+mn-ea"/>
                <a:cs typeface="Arial" pitchFamily="34" charset="0"/>
              </a:defRPr>
            </a:lvl4pPr>
            <a:lvl5pPr marL="1827213" indent="1588" algn="l" rtl="0" fontAlgn="base">
              <a:spcBef>
                <a:spcPct val="0"/>
              </a:spcBef>
              <a:spcAft>
                <a:spcPct val="0"/>
              </a:spcAft>
              <a:defRPr b="1" kern="1200">
                <a:solidFill>
                  <a:schemeClr val="tx1"/>
                </a:solidFill>
                <a:latin typeface="Minion Pro"/>
                <a:ea typeface="+mn-ea"/>
                <a:cs typeface="Arial" pitchFamily="34" charset="0"/>
              </a:defRPr>
            </a:lvl5pPr>
            <a:lvl6pPr marL="2286000" algn="l" defTabSz="914400" rtl="0" eaLnBrk="1" latinLnBrk="0" hangingPunct="1">
              <a:defRPr b="1" kern="1200">
                <a:solidFill>
                  <a:schemeClr val="tx1"/>
                </a:solidFill>
                <a:latin typeface="Minion Pro"/>
                <a:ea typeface="+mn-ea"/>
                <a:cs typeface="Arial" pitchFamily="34" charset="0"/>
              </a:defRPr>
            </a:lvl6pPr>
            <a:lvl7pPr marL="2743200" algn="l" defTabSz="914400" rtl="0" eaLnBrk="1" latinLnBrk="0" hangingPunct="1">
              <a:defRPr b="1" kern="1200">
                <a:solidFill>
                  <a:schemeClr val="tx1"/>
                </a:solidFill>
                <a:latin typeface="Minion Pro"/>
                <a:ea typeface="+mn-ea"/>
                <a:cs typeface="Arial" pitchFamily="34" charset="0"/>
              </a:defRPr>
            </a:lvl7pPr>
            <a:lvl8pPr marL="3200400" algn="l" defTabSz="914400" rtl="0" eaLnBrk="1" latinLnBrk="0" hangingPunct="1">
              <a:defRPr b="1" kern="1200">
                <a:solidFill>
                  <a:schemeClr val="tx1"/>
                </a:solidFill>
                <a:latin typeface="Minion Pro"/>
                <a:ea typeface="+mn-ea"/>
                <a:cs typeface="Arial" pitchFamily="34" charset="0"/>
              </a:defRPr>
            </a:lvl8pPr>
            <a:lvl9pPr marL="3657600" algn="l" defTabSz="914400" rtl="0" eaLnBrk="1" latinLnBrk="0" hangingPunct="1">
              <a:defRPr b="1" kern="1200">
                <a:solidFill>
                  <a:schemeClr val="tx1"/>
                </a:solidFill>
                <a:latin typeface="Minion Pro"/>
                <a:ea typeface="+mn-ea"/>
                <a:cs typeface="Arial" pitchFamily="34" charset="0"/>
              </a:defRPr>
            </a:lvl9pPr>
          </a:lstStyle>
          <a:p>
            <a:pPr>
              <a:defRPr/>
            </a:pPr>
            <a:endParaRPr lang="en-US" dirty="0" smtClean="0"/>
          </a:p>
          <a:p>
            <a:pPr>
              <a:defRPr/>
            </a:pPr>
            <a:r>
              <a:rPr lang="en-US" dirty="0" smtClean="0"/>
              <a:t>18</a:t>
            </a:r>
            <a:endParaRPr lang="en-US" dirty="0"/>
          </a:p>
        </p:txBody>
      </p:sp>
    </p:spTree>
    <p:extLst>
      <p:ext uri="{BB962C8B-B14F-4D97-AF65-F5344CB8AC3E}">
        <p14:creationId xmlns:p14="http://schemas.microsoft.com/office/powerpoint/2010/main" val="3815713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4995" y="787027"/>
            <a:ext cx="8100607" cy="4946261"/>
          </a:xfrm>
        </p:spPr>
        <p:txBody>
          <a:bodyPr/>
          <a:lstStyle/>
          <a:p>
            <a:pPr>
              <a:lnSpc>
                <a:spcPct val="150000"/>
              </a:lnSpc>
              <a:buFont typeface="Wingdings" panose="05000000000000000000" pitchFamily="2" charset="2"/>
              <a:buChar char="§"/>
              <a:tabLst>
                <a:tab pos="5033963" algn="l"/>
              </a:tabLst>
            </a:pPr>
            <a:r>
              <a:rPr lang="en-US" sz="1800" dirty="0" smtClean="0"/>
              <a:t>Understand the </a:t>
            </a:r>
            <a:r>
              <a:rPr lang="en-US" sz="1800" dirty="0"/>
              <a:t>r</a:t>
            </a:r>
            <a:r>
              <a:rPr lang="en-US" sz="1800" dirty="0" smtClean="0"/>
              <a:t>equirements associated with the new Municipal Advisor Rules and how it affects you</a:t>
            </a:r>
          </a:p>
          <a:p>
            <a:pPr>
              <a:lnSpc>
                <a:spcPct val="150000"/>
              </a:lnSpc>
              <a:buFont typeface="Wingdings" panose="05000000000000000000" pitchFamily="2" charset="2"/>
              <a:buChar char="§"/>
              <a:tabLst>
                <a:tab pos="5033963" algn="l"/>
              </a:tabLst>
            </a:pPr>
            <a:r>
              <a:rPr lang="en-US" sz="1800" dirty="0" smtClean="0"/>
              <a:t>Basic understanding of the issues associated with why determining if a bank direct placement is a security or a loan</a:t>
            </a:r>
          </a:p>
          <a:p>
            <a:pPr>
              <a:lnSpc>
                <a:spcPct val="150000"/>
              </a:lnSpc>
              <a:buFont typeface="Wingdings" panose="05000000000000000000" pitchFamily="2" charset="2"/>
              <a:buChar char="§"/>
              <a:tabLst>
                <a:tab pos="5033963" algn="l"/>
              </a:tabLst>
            </a:pPr>
            <a:r>
              <a:rPr lang="en-US" sz="1800" dirty="0" smtClean="0"/>
              <a:t>Basic understanding about some of the issues related to Continuing Disclosures on Bond Issues</a:t>
            </a:r>
          </a:p>
          <a:p>
            <a:pPr>
              <a:lnSpc>
                <a:spcPct val="150000"/>
              </a:lnSpc>
              <a:buFont typeface="Wingdings" panose="05000000000000000000" pitchFamily="2" charset="2"/>
              <a:buChar char="§"/>
              <a:tabLst>
                <a:tab pos="5033963" algn="l"/>
              </a:tabLst>
            </a:pPr>
            <a:r>
              <a:rPr lang="en-US" sz="1800" dirty="0" smtClean="0"/>
              <a:t>Impact of Tax Reform on Municipal Debt</a:t>
            </a:r>
            <a:endParaRPr lang="en-US" sz="1800" dirty="0" smtClean="0">
              <a:latin typeface="Arial" pitchFamily="34" charset="0"/>
            </a:endParaRPr>
          </a:p>
          <a:p>
            <a:pPr marL="0" indent="0">
              <a:buNone/>
              <a:tabLst>
                <a:tab pos="5033963" algn="l"/>
              </a:tabLst>
            </a:pPr>
            <a:endParaRPr lang="en-US" sz="1400" dirty="0" smtClean="0">
              <a:latin typeface="Arial" pitchFamily="34" charset="0"/>
            </a:endParaRPr>
          </a:p>
          <a:p>
            <a:pPr marL="0" indent="0">
              <a:buNone/>
              <a:tabLst>
                <a:tab pos="5033963" algn="l"/>
              </a:tabLst>
            </a:pPr>
            <a:endParaRPr lang="en-US" sz="1400" dirty="0" smtClean="0">
              <a:latin typeface="Arial" pitchFamily="34" charset="0"/>
            </a:endParaRPr>
          </a:p>
          <a:p>
            <a:pPr marL="0" indent="0">
              <a:buNone/>
              <a:tabLst>
                <a:tab pos="5033963" algn="l"/>
              </a:tabLst>
            </a:pPr>
            <a:endParaRPr lang="en-US" sz="1400" dirty="0">
              <a:latin typeface="Arial" pitchFamily="34" charset="0"/>
            </a:endParaRPr>
          </a:p>
        </p:txBody>
      </p:sp>
      <p:sp>
        <p:nvSpPr>
          <p:cNvPr id="3" name="Text Placeholder 2"/>
          <p:cNvSpPr>
            <a:spLocks noGrp="1"/>
          </p:cNvSpPr>
          <p:nvPr>
            <p:ph type="body" sz="quarter" idx="17"/>
          </p:nvPr>
        </p:nvSpPr>
        <p:spPr/>
        <p:txBody>
          <a:bodyPr/>
          <a:lstStyle/>
          <a:p>
            <a:r>
              <a:rPr lang="en-US" sz="2400" b="0" dirty="0" smtClean="0">
                <a:latin typeface="+mj-lt"/>
              </a:rPr>
              <a:t>Learning Objectives</a:t>
            </a:r>
            <a:endParaRPr lang="en-US" sz="2400" b="0" dirty="0">
              <a:latin typeface="+mj-lt"/>
            </a:endParaRPr>
          </a:p>
        </p:txBody>
      </p:sp>
    </p:spTree>
    <p:extLst>
      <p:ext uri="{BB962C8B-B14F-4D97-AF65-F5344CB8AC3E}">
        <p14:creationId xmlns:p14="http://schemas.microsoft.com/office/powerpoint/2010/main" val="1785066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173736" y="318216"/>
            <a:ext cx="8229600" cy="376237"/>
          </a:xfrm>
        </p:spPr>
        <p:txBody>
          <a:bodyPr/>
          <a:lstStyle/>
          <a:p>
            <a:r>
              <a:rPr lang="en-US" b="1" dirty="0" smtClean="0">
                <a:latin typeface="+mj-lt"/>
              </a:rPr>
              <a:t>Bank Loan vs Security? (con’t)</a:t>
            </a:r>
            <a:endParaRPr lang="en-US" b="1" dirty="0">
              <a:latin typeface="+mj-lt"/>
            </a:endParaRPr>
          </a:p>
        </p:txBody>
      </p:sp>
      <p:sp>
        <p:nvSpPr>
          <p:cNvPr id="4" name="Content Placeholder 3"/>
          <p:cNvSpPr>
            <a:spLocks noGrp="1"/>
          </p:cNvSpPr>
          <p:nvPr>
            <p:ph sz="quarter" idx="19"/>
          </p:nvPr>
        </p:nvSpPr>
        <p:spPr>
          <a:xfrm>
            <a:off x="457200" y="914399"/>
            <a:ext cx="8077200" cy="5377343"/>
          </a:xfrm>
        </p:spPr>
        <p:txBody>
          <a:bodyPr/>
          <a:lstStyle/>
          <a:p>
            <a:r>
              <a:rPr lang="en-US" sz="1800" dirty="0" smtClean="0">
                <a:cs typeface="Times New Roman"/>
              </a:rPr>
              <a:t>How do you determine if the Direct Placement is a Loan or a Security</a:t>
            </a:r>
          </a:p>
          <a:p>
            <a:pPr lvl="1"/>
            <a:r>
              <a:rPr lang="en-US" sz="1800" dirty="0" smtClean="0">
                <a:cs typeface="Times New Roman"/>
              </a:rPr>
              <a:t>“Reves v. Ernst &amp; Young” case - presumes all debt is a security unless it bears a strong resemblance to a non-security type of debt – (consumer financing, short term notes, restricted transferability)   </a:t>
            </a:r>
          </a:p>
          <a:p>
            <a:pPr lvl="1"/>
            <a:r>
              <a:rPr lang="en-US" sz="1800" dirty="0" smtClean="0">
                <a:cs typeface="Times New Roman"/>
              </a:rPr>
              <a:t>Terms and documentation, origination and approval of the bank help determine if it is treated as a loan or a security</a:t>
            </a:r>
          </a:p>
          <a:p>
            <a:pPr lvl="1"/>
            <a:r>
              <a:rPr lang="en-US" sz="1800" dirty="0" smtClean="0">
                <a:cs typeface="Times New Roman"/>
              </a:rPr>
              <a:t>Consultation with bond counsel at the beginning of the transaction</a:t>
            </a:r>
          </a:p>
          <a:p>
            <a:pPr lvl="1"/>
            <a:r>
              <a:rPr lang="en-US" sz="1800" dirty="0" smtClean="0">
                <a:cs typeface="Times New Roman"/>
              </a:rPr>
              <a:t>SEC and/or courts would make </a:t>
            </a:r>
            <a:r>
              <a:rPr lang="en-US" sz="1800" dirty="0">
                <a:cs typeface="Times New Roman"/>
              </a:rPr>
              <a:t>the final determination after the </a:t>
            </a:r>
            <a:r>
              <a:rPr lang="en-US" sz="1800" dirty="0" smtClean="0">
                <a:cs typeface="Times New Roman"/>
              </a:rPr>
              <a:t>fact</a:t>
            </a:r>
            <a:endParaRPr lang="en-US" sz="1800" dirty="0">
              <a:cs typeface="Times New Roman"/>
            </a:endParaRPr>
          </a:p>
          <a:p>
            <a:pPr marL="457200" lvl="1" indent="0">
              <a:buNone/>
            </a:pPr>
            <a:endParaRPr lang="en-US" sz="1800" dirty="0" smtClean="0">
              <a:cs typeface="Times New Roman"/>
            </a:endParaRPr>
          </a:p>
          <a:p>
            <a:r>
              <a:rPr lang="en-US" sz="1800" dirty="0" smtClean="0">
                <a:cs typeface="Times New Roman"/>
              </a:rPr>
              <a:t>Key is communication between the Financial Advisor, Bond Counsel and the Issuer prior to issuing the RFP</a:t>
            </a:r>
            <a:endParaRPr lang="en-US" sz="2000" dirty="0" smtClean="0">
              <a:cs typeface="Times New Roman"/>
            </a:endParaRP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19</a:t>
            </a:fld>
            <a:endParaRPr lang="en-US" dirty="0"/>
          </a:p>
        </p:txBody>
      </p:sp>
    </p:spTree>
    <p:extLst>
      <p:ext uri="{BB962C8B-B14F-4D97-AF65-F5344CB8AC3E}">
        <p14:creationId xmlns:p14="http://schemas.microsoft.com/office/powerpoint/2010/main" val="94598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88089" y="1523013"/>
            <a:ext cx="8013700" cy="500662"/>
          </a:xfrm>
        </p:spPr>
        <p:txBody>
          <a:bodyPr/>
          <a:lstStyle/>
          <a:p>
            <a:r>
              <a:rPr lang="en-US" b="1" dirty="0" smtClean="0">
                <a:solidFill>
                  <a:srgbClr val="B01D14"/>
                </a:solidFill>
              </a:rPr>
              <a:t>Continuing Disclosure</a:t>
            </a:r>
            <a:r>
              <a:rPr lang="en-US" b="1" dirty="0" smtClean="0"/>
              <a:t/>
            </a:r>
            <a:br>
              <a:rPr lang="en-US" b="1" dirty="0" smtClean="0"/>
            </a:br>
            <a:r>
              <a:rPr lang="en-US" b="1" dirty="0" smtClean="0"/>
              <a:t/>
            </a:r>
            <a:br>
              <a:rPr lang="en-US" b="1" dirty="0" smtClean="0"/>
            </a:br>
            <a:endParaRPr lang="en-US" b="1" dirty="0"/>
          </a:p>
        </p:txBody>
      </p:sp>
      <p:sp>
        <p:nvSpPr>
          <p:cNvPr id="3" name="Text Placeholder 2"/>
          <p:cNvSpPr>
            <a:spLocks noGrp="1"/>
          </p:cNvSpPr>
          <p:nvPr>
            <p:ph type="body" sz="quarter" idx="11"/>
          </p:nvPr>
        </p:nvSpPr>
        <p:spPr/>
        <p:txBody>
          <a:bodyPr/>
          <a:lstStyle/>
          <a:p>
            <a:r>
              <a:rPr lang="en-US" dirty="0" smtClean="0"/>
              <a:t>Tab 4</a:t>
            </a:r>
            <a:endParaRPr lang="en-US" dirty="0"/>
          </a:p>
        </p:txBody>
      </p:sp>
    </p:spTree>
    <p:extLst>
      <p:ext uri="{BB962C8B-B14F-4D97-AF65-F5344CB8AC3E}">
        <p14:creationId xmlns:p14="http://schemas.microsoft.com/office/powerpoint/2010/main" val="3967985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01168" y="305943"/>
            <a:ext cx="8229600" cy="376237"/>
          </a:xfrm>
        </p:spPr>
        <p:txBody>
          <a:bodyPr/>
          <a:lstStyle/>
          <a:p>
            <a:r>
              <a:rPr lang="en-US" b="1" dirty="0" smtClean="0">
                <a:latin typeface="+mj-lt"/>
              </a:rPr>
              <a:t>Continuing Disclosure - SEC Rule 15c2-12</a:t>
            </a:r>
            <a:endParaRPr lang="en-US" b="1" dirty="0">
              <a:latin typeface="+mj-lt"/>
            </a:endParaRPr>
          </a:p>
        </p:txBody>
      </p:sp>
      <p:sp>
        <p:nvSpPr>
          <p:cNvPr id="4" name="Content Placeholder 3"/>
          <p:cNvSpPr>
            <a:spLocks noGrp="1"/>
          </p:cNvSpPr>
          <p:nvPr>
            <p:ph sz="quarter" idx="19"/>
          </p:nvPr>
        </p:nvSpPr>
        <p:spPr>
          <a:xfrm>
            <a:off x="457200" y="914399"/>
            <a:ext cx="8077200" cy="5377343"/>
          </a:xfrm>
        </p:spPr>
        <p:txBody>
          <a:bodyPr/>
          <a:lstStyle/>
          <a:p>
            <a:r>
              <a:rPr lang="en-US" sz="2000" b="1" dirty="0" smtClean="0">
                <a:cs typeface="Times New Roman"/>
              </a:rPr>
              <a:t>SEC Rule </a:t>
            </a:r>
            <a:r>
              <a:rPr lang="en-US" sz="2000" b="1" dirty="0">
                <a:cs typeface="Times New Roman"/>
              </a:rPr>
              <a:t>15c2-12 (the “Rule”) </a:t>
            </a:r>
          </a:p>
          <a:p>
            <a:pPr lvl="1"/>
            <a:r>
              <a:rPr lang="en-US" sz="2000" u="sng" dirty="0">
                <a:cs typeface="Times New Roman"/>
              </a:rPr>
              <a:t>Underwriters</a:t>
            </a:r>
            <a:r>
              <a:rPr lang="en-US" sz="2000" dirty="0">
                <a:cs typeface="Times New Roman"/>
              </a:rPr>
              <a:t> cannot buy or sell a primary offering &gt; $1 mil unless there is </a:t>
            </a:r>
            <a:r>
              <a:rPr lang="en-US" sz="2000" dirty="0" smtClean="0">
                <a:cs typeface="Times New Roman"/>
              </a:rPr>
              <a:t>a written </a:t>
            </a:r>
            <a:r>
              <a:rPr lang="en-US" sz="2000" dirty="0">
                <a:cs typeface="Times New Roman"/>
              </a:rPr>
              <a:t>agreement in Final Official Statement that </a:t>
            </a:r>
            <a:r>
              <a:rPr lang="en-US" sz="2000" dirty="0" smtClean="0">
                <a:cs typeface="Times New Roman"/>
              </a:rPr>
              <a:t>the Issuer </a:t>
            </a:r>
            <a:r>
              <a:rPr lang="en-US" sz="2000" dirty="0">
                <a:cs typeface="Times New Roman"/>
              </a:rPr>
              <a:t>will provide specified information</a:t>
            </a:r>
          </a:p>
          <a:p>
            <a:pPr lvl="1"/>
            <a:r>
              <a:rPr lang="en-US" sz="2000" dirty="0" smtClean="0">
                <a:cs typeface="Times New Roman"/>
              </a:rPr>
              <a:t>MSRB’s EMMA (Electronic Municipal Market Access) system designated sole NRMSIR (Nationally Recognized Municipal Securities Information Repository) in July 2009</a:t>
            </a:r>
          </a:p>
          <a:p>
            <a:pPr lvl="1"/>
            <a:r>
              <a:rPr lang="en-US" sz="2000" dirty="0" smtClean="0">
                <a:cs typeface="Times New Roman"/>
              </a:rPr>
              <a:t>Tower Amendment to Securities Act of 1934 prohibits direct or indirect federal regulation of municipal issuers; enacted in 1975 as part of legislation creating MSRB</a:t>
            </a:r>
          </a:p>
          <a:p>
            <a:pPr lvl="1"/>
            <a:r>
              <a:rPr lang="en-US" sz="2000" dirty="0">
                <a:cs typeface="Times New Roman"/>
              </a:rPr>
              <a:t>The continuing disclosure agreement remains in place for the life of the bonds</a:t>
            </a:r>
          </a:p>
          <a:p>
            <a:pPr lvl="1"/>
            <a:r>
              <a:rPr lang="en-US" sz="2000" dirty="0">
                <a:cs typeface="Times New Roman"/>
              </a:rPr>
              <a:t>Material Events List expanded May 2010 to 14 Items</a:t>
            </a:r>
          </a:p>
          <a:p>
            <a:pPr marL="457200" lvl="1" indent="0">
              <a:buNone/>
            </a:pPr>
            <a:endParaRPr lang="en-US" sz="2000" dirty="0">
              <a:cs typeface="Times New Roman"/>
            </a:endParaRPr>
          </a:p>
          <a:p>
            <a:pPr lvl="1"/>
            <a:endParaRPr lang="en-US" sz="2000" dirty="0" smtClean="0">
              <a:cs typeface="Times New Roman"/>
            </a:endParaRPr>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21</a:t>
            </a:fld>
            <a:endParaRPr lang="en-US" dirty="0"/>
          </a:p>
        </p:txBody>
      </p:sp>
    </p:spTree>
    <p:extLst>
      <p:ext uri="{BB962C8B-B14F-4D97-AF65-F5344CB8AC3E}">
        <p14:creationId xmlns:p14="http://schemas.microsoft.com/office/powerpoint/2010/main" val="961080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19456" y="318216"/>
            <a:ext cx="8229600" cy="376237"/>
          </a:xfrm>
        </p:spPr>
        <p:txBody>
          <a:bodyPr/>
          <a:lstStyle/>
          <a:p>
            <a:r>
              <a:rPr lang="en-US" b="1" dirty="0" smtClean="0">
                <a:latin typeface="+mj-lt"/>
              </a:rPr>
              <a:t>What Does This Mean For Me?</a:t>
            </a:r>
            <a:endParaRPr lang="en-US" b="1" dirty="0">
              <a:latin typeface="+mj-lt"/>
            </a:endParaRPr>
          </a:p>
        </p:txBody>
      </p:sp>
      <p:sp>
        <p:nvSpPr>
          <p:cNvPr id="4" name="Content Placeholder 3"/>
          <p:cNvSpPr>
            <a:spLocks noGrp="1"/>
          </p:cNvSpPr>
          <p:nvPr>
            <p:ph sz="quarter" idx="19"/>
          </p:nvPr>
        </p:nvSpPr>
        <p:spPr>
          <a:xfrm>
            <a:off x="457200" y="914399"/>
            <a:ext cx="8077200" cy="5377343"/>
          </a:xfrm>
        </p:spPr>
        <p:txBody>
          <a:bodyPr/>
          <a:lstStyle/>
          <a:p>
            <a:r>
              <a:rPr lang="en-US" sz="2000" dirty="0" smtClean="0">
                <a:cs typeface="Times New Roman"/>
              </a:rPr>
              <a:t>Required:  Annual Audit filed on EMMA; may require Budget too</a:t>
            </a:r>
          </a:p>
          <a:p>
            <a:pPr lvl="1"/>
            <a:r>
              <a:rPr lang="en-US" sz="2000" dirty="0" smtClean="0">
                <a:cs typeface="Times New Roman"/>
              </a:rPr>
              <a:t>Usually due within 6 to 9 months of FYE</a:t>
            </a:r>
          </a:p>
          <a:p>
            <a:endParaRPr lang="en-US" sz="2000" dirty="0">
              <a:cs typeface="Times New Roman"/>
            </a:endParaRPr>
          </a:p>
          <a:p>
            <a:r>
              <a:rPr lang="en-US" sz="2000" dirty="0" smtClean="0">
                <a:cs typeface="Times New Roman"/>
              </a:rPr>
              <a:t>Required:  Annual Financial Information compiled from Issuer financial and operational records (Tables) filed on EMMA</a:t>
            </a:r>
          </a:p>
          <a:p>
            <a:pPr lvl="1"/>
            <a:r>
              <a:rPr lang="en-US" sz="2000" dirty="0" smtClean="0">
                <a:cs typeface="Times New Roman"/>
              </a:rPr>
              <a:t>Usually due at the same time as the Annual Audit</a:t>
            </a:r>
          </a:p>
          <a:p>
            <a:endParaRPr lang="en-US" sz="2000" dirty="0" smtClean="0">
              <a:cs typeface="Times New Roman"/>
            </a:endParaRPr>
          </a:p>
          <a:p>
            <a:r>
              <a:rPr lang="en-US" sz="2000" dirty="0" smtClean="0">
                <a:cs typeface="Times New Roman"/>
              </a:rPr>
              <a:t>Material Event Notice filed on EMMA within 10 business days of occurrence</a:t>
            </a:r>
            <a:endParaRPr lang="en-US" sz="2000" dirty="0">
              <a:cs typeface="Times New Roman"/>
            </a:endParaRPr>
          </a:p>
          <a:p>
            <a:endParaRPr lang="en-US" sz="2000" dirty="0">
              <a:cs typeface="Times New Roman"/>
            </a:endParaRPr>
          </a:p>
          <a:p>
            <a:r>
              <a:rPr lang="en-US" sz="2000" dirty="0" smtClean="0">
                <a:cs typeface="Times New Roman"/>
              </a:rPr>
              <a:t>Voluntary:  </a:t>
            </a:r>
            <a:r>
              <a:rPr lang="en-US" sz="2000" dirty="0">
                <a:cs typeface="Times New Roman"/>
              </a:rPr>
              <a:t>I</a:t>
            </a:r>
            <a:r>
              <a:rPr lang="en-US" sz="2000" dirty="0" smtClean="0">
                <a:cs typeface="Times New Roman"/>
              </a:rPr>
              <a:t>nformation that may be selected to make publicly available on EMMA (not required by SEC Rule 15c2-12)</a:t>
            </a:r>
            <a:endParaRPr lang="en-US" sz="2000" dirty="0">
              <a:cs typeface="Times New Roman"/>
            </a:endParaRPr>
          </a:p>
          <a:p>
            <a:pPr marL="0" indent="0">
              <a:buNone/>
            </a:pPr>
            <a:endParaRPr lang="en-US"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22</a:t>
            </a:fld>
            <a:endParaRPr lang="en-US" dirty="0"/>
          </a:p>
        </p:txBody>
      </p:sp>
    </p:spTree>
    <p:extLst>
      <p:ext uri="{BB962C8B-B14F-4D97-AF65-F5344CB8AC3E}">
        <p14:creationId xmlns:p14="http://schemas.microsoft.com/office/powerpoint/2010/main" val="953676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182880" y="334999"/>
            <a:ext cx="8229600" cy="376237"/>
          </a:xfrm>
        </p:spPr>
        <p:txBody>
          <a:bodyPr/>
          <a:lstStyle/>
          <a:p>
            <a:r>
              <a:rPr lang="en-US" b="1" dirty="0" smtClean="0">
                <a:latin typeface="+mj-lt"/>
              </a:rPr>
              <a:t>SEC Rule 15c2-12 - Required Material Events Filing</a:t>
            </a:r>
            <a:endParaRPr lang="en-US" b="1" dirty="0">
              <a:latin typeface="+mj-lt"/>
            </a:endParaRPr>
          </a:p>
        </p:txBody>
      </p:sp>
      <p:sp>
        <p:nvSpPr>
          <p:cNvPr id="4" name="Content Placeholder 3"/>
          <p:cNvSpPr>
            <a:spLocks noGrp="1"/>
          </p:cNvSpPr>
          <p:nvPr>
            <p:ph sz="quarter" idx="19"/>
          </p:nvPr>
        </p:nvSpPr>
        <p:spPr>
          <a:xfrm>
            <a:off x="457200" y="914400"/>
            <a:ext cx="8077200" cy="5301842"/>
          </a:xfrm>
        </p:spPr>
        <p:txBody>
          <a:bodyPr/>
          <a:lstStyle/>
          <a:p>
            <a:pPr marL="0" indent="0">
              <a:buNone/>
            </a:pPr>
            <a:r>
              <a:rPr lang="en-US" sz="2000" b="1" dirty="0"/>
              <a:t>Required Material </a:t>
            </a:r>
            <a:r>
              <a:rPr lang="en-US" sz="2000" b="1" dirty="0" smtClean="0"/>
              <a:t>Events – Within 10 Business Days of Their Occurrence</a:t>
            </a:r>
            <a:endParaRPr lang="en-US" sz="2000" dirty="0"/>
          </a:p>
          <a:p>
            <a:pPr eaLnBrk="1" hangingPunct="1">
              <a:spcBef>
                <a:spcPct val="40000"/>
              </a:spcBef>
            </a:pPr>
            <a:r>
              <a:rPr lang="en-US" sz="1800" dirty="0">
                <a:cs typeface="Arial" panose="020B0604020202020204" pitchFamily="34" charset="0"/>
              </a:rPr>
              <a:t>Principal and interest payment delinquencies</a:t>
            </a:r>
          </a:p>
          <a:p>
            <a:pPr eaLnBrk="1" hangingPunct="1">
              <a:spcBef>
                <a:spcPct val="40000"/>
              </a:spcBef>
            </a:pPr>
            <a:r>
              <a:rPr lang="en-US" sz="1800" dirty="0" smtClean="0">
                <a:cs typeface="Arial" panose="020B0604020202020204" pitchFamily="34" charset="0"/>
              </a:rPr>
              <a:t>Non-payment related defaults, if material</a:t>
            </a:r>
            <a:endParaRPr lang="en-US" sz="1800" dirty="0">
              <a:cs typeface="Arial" panose="020B0604020202020204" pitchFamily="34" charset="0"/>
            </a:endParaRPr>
          </a:p>
          <a:p>
            <a:pPr eaLnBrk="1" hangingPunct="1">
              <a:spcBef>
                <a:spcPct val="40000"/>
              </a:spcBef>
            </a:pPr>
            <a:r>
              <a:rPr lang="en-US" sz="1800" dirty="0" smtClean="0">
                <a:cs typeface="Arial" panose="020B0604020202020204" pitchFamily="34" charset="0"/>
              </a:rPr>
              <a:t>Unscheduled draws on debt service reserves reflecting financial difficulties</a:t>
            </a:r>
            <a:endParaRPr lang="en-US" sz="1800" dirty="0">
              <a:cs typeface="Arial" panose="020B0604020202020204" pitchFamily="34" charset="0"/>
            </a:endParaRPr>
          </a:p>
          <a:p>
            <a:pPr eaLnBrk="1" hangingPunct="1">
              <a:spcBef>
                <a:spcPct val="40000"/>
              </a:spcBef>
            </a:pPr>
            <a:r>
              <a:rPr lang="en-US" sz="1800" dirty="0" smtClean="0">
                <a:cs typeface="Arial" panose="020B0604020202020204" pitchFamily="34" charset="0"/>
              </a:rPr>
              <a:t>Unscheduled </a:t>
            </a:r>
            <a:r>
              <a:rPr lang="en-US" sz="1800" dirty="0">
                <a:cs typeface="Arial" panose="020B0604020202020204" pitchFamily="34" charset="0"/>
              </a:rPr>
              <a:t>draws on credit enhancements reflecting financial difficulties</a:t>
            </a:r>
          </a:p>
          <a:p>
            <a:pPr eaLnBrk="1" hangingPunct="1">
              <a:spcBef>
                <a:spcPct val="40000"/>
              </a:spcBef>
            </a:pPr>
            <a:r>
              <a:rPr lang="en-US" sz="1800" dirty="0">
                <a:cs typeface="Arial" panose="020B0604020202020204" pitchFamily="34" charset="0"/>
              </a:rPr>
              <a:t>Substitution of credit or liquidity providers, or their failure to perform</a:t>
            </a:r>
          </a:p>
          <a:p>
            <a:pPr eaLnBrk="1" hangingPunct="1">
              <a:spcBef>
                <a:spcPct val="40000"/>
              </a:spcBef>
            </a:pPr>
            <a:r>
              <a:rPr lang="en-US" sz="1800" dirty="0">
                <a:cs typeface="Arial" panose="020B0604020202020204" pitchFamily="34" charset="0"/>
              </a:rPr>
              <a:t>Adverse tax </a:t>
            </a:r>
            <a:r>
              <a:rPr lang="en-US" sz="1800" dirty="0" smtClean="0">
                <a:cs typeface="Arial" panose="020B0604020202020204" pitchFamily="34" charset="0"/>
              </a:rPr>
              <a:t>opinions, IRS notices or material events affecting the tax status of the security</a:t>
            </a:r>
          </a:p>
          <a:p>
            <a:pPr eaLnBrk="1" hangingPunct="1">
              <a:spcBef>
                <a:spcPct val="40000"/>
              </a:spcBef>
            </a:pPr>
            <a:r>
              <a:rPr lang="en-US" sz="1800" dirty="0" smtClean="0">
                <a:cs typeface="Arial" panose="020B0604020202020204" pitchFamily="34" charset="0"/>
              </a:rPr>
              <a:t>Modifications to rights of security holders, if material</a:t>
            </a:r>
          </a:p>
          <a:p>
            <a:pPr eaLnBrk="1" hangingPunct="1">
              <a:spcBef>
                <a:spcPct val="40000"/>
              </a:spcBef>
            </a:pPr>
            <a:r>
              <a:rPr lang="en-US" sz="1800" dirty="0">
                <a:cs typeface="Arial" panose="020B0604020202020204" pitchFamily="34" charset="0"/>
              </a:rPr>
              <a:t>Release, substitution or sale of property securing repayment of the securities, if material</a:t>
            </a:r>
          </a:p>
          <a:p>
            <a:pPr eaLnBrk="1" hangingPunct="1">
              <a:spcBef>
                <a:spcPct val="40000"/>
              </a:spcBef>
            </a:pPr>
            <a:endParaRPr lang="en-US" sz="18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23</a:t>
            </a:fld>
            <a:endParaRPr lang="en-US" dirty="0"/>
          </a:p>
        </p:txBody>
      </p:sp>
    </p:spTree>
    <p:extLst>
      <p:ext uri="{BB962C8B-B14F-4D97-AF65-F5344CB8AC3E}">
        <p14:creationId xmlns:p14="http://schemas.microsoft.com/office/powerpoint/2010/main" val="2662449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10312" y="334999"/>
            <a:ext cx="8229600" cy="376237"/>
          </a:xfrm>
        </p:spPr>
        <p:txBody>
          <a:bodyPr/>
          <a:lstStyle/>
          <a:p>
            <a:r>
              <a:rPr lang="en-US" b="1" dirty="0" smtClean="0">
                <a:latin typeface="+mj-lt"/>
              </a:rPr>
              <a:t>SEC Rule 15c2-12 - Required Material Events Filing (cont.)</a:t>
            </a:r>
            <a:endParaRPr lang="en-US" b="1" dirty="0">
              <a:latin typeface="+mj-lt"/>
            </a:endParaRPr>
          </a:p>
        </p:txBody>
      </p:sp>
      <p:sp>
        <p:nvSpPr>
          <p:cNvPr id="4" name="Content Placeholder 3"/>
          <p:cNvSpPr>
            <a:spLocks noGrp="1"/>
          </p:cNvSpPr>
          <p:nvPr>
            <p:ph sz="quarter" idx="19"/>
          </p:nvPr>
        </p:nvSpPr>
        <p:spPr>
          <a:xfrm>
            <a:off x="457200" y="914400"/>
            <a:ext cx="8077200" cy="5301842"/>
          </a:xfrm>
        </p:spPr>
        <p:txBody>
          <a:bodyPr/>
          <a:lstStyle/>
          <a:p>
            <a:pPr marL="0" indent="0">
              <a:buNone/>
            </a:pPr>
            <a:r>
              <a:rPr lang="en-US" sz="2000" b="1" dirty="0"/>
              <a:t>Required Material </a:t>
            </a:r>
            <a:r>
              <a:rPr lang="en-US" sz="2000" b="1" dirty="0" smtClean="0"/>
              <a:t>Events – Within 10 Business Days of Their Occurrence</a:t>
            </a:r>
            <a:endParaRPr lang="en-US" sz="2000" dirty="0"/>
          </a:p>
          <a:p>
            <a:pPr eaLnBrk="1" hangingPunct="1">
              <a:spcBef>
                <a:spcPct val="40000"/>
              </a:spcBef>
            </a:pPr>
            <a:r>
              <a:rPr lang="en-US" sz="1800" b="1" dirty="0" smtClean="0">
                <a:cs typeface="Arial" panose="020B0604020202020204" pitchFamily="34" charset="0"/>
              </a:rPr>
              <a:t>Bond calls, if material, and tender offers</a:t>
            </a:r>
          </a:p>
          <a:p>
            <a:pPr eaLnBrk="1" hangingPunct="1">
              <a:spcBef>
                <a:spcPct val="40000"/>
              </a:spcBef>
            </a:pPr>
            <a:r>
              <a:rPr lang="en-US" sz="1800" b="1" dirty="0" smtClean="0">
                <a:cs typeface="Arial" panose="020B0604020202020204" pitchFamily="34" charset="0"/>
              </a:rPr>
              <a:t>Defeasances</a:t>
            </a:r>
          </a:p>
          <a:p>
            <a:pPr eaLnBrk="1" hangingPunct="1">
              <a:spcBef>
                <a:spcPct val="40000"/>
              </a:spcBef>
            </a:pPr>
            <a:r>
              <a:rPr lang="en-US" sz="1800" b="1" dirty="0" smtClean="0">
                <a:cs typeface="Arial" panose="020B0604020202020204" pitchFamily="34" charset="0"/>
              </a:rPr>
              <a:t>Rating changes</a:t>
            </a:r>
          </a:p>
          <a:p>
            <a:pPr eaLnBrk="1" hangingPunct="1">
              <a:spcBef>
                <a:spcPct val="40000"/>
              </a:spcBef>
            </a:pPr>
            <a:r>
              <a:rPr lang="en-US" sz="1800" dirty="0" smtClean="0">
                <a:cs typeface="Arial" panose="020B0604020202020204" pitchFamily="34" charset="0"/>
              </a:rPr>
              <a:t>Bankruptcy, insolvency, receivership or similar event of the obligated person</a:t>
            </a:r>
          </a:p>
          <a:p>
            <a:pPr eaLnBrk="1" hangingPunct="1">
              <a:spcBef>
                <a:spcPct val="40000"/>
              </a:spcBef>
            </a:pPr>
            <a:r>
              <a:rPr lang="en-US" sz="1800" dirty="0" smtClean="0">
                <a:cs typeface="Arial" panose="020B0604020202020204" pitchFamily="34" charset="0"/>
              </a:rPr>
              <a:t>Merger, consolidation or acquisition of the obligated person or issuer, if material</a:t>
            </a:r>
          </a:p>
          <a:p>
            <a:pPr eaLnBrk="1" hangingPunct="1">
              <a:spcBef>
                <a:spcPct val="40000"/>
              </a:spcBef>
            </a:pPr>
            <a:r>
              <a:rPr lang="en-US" sz="1800" dirty="0" smtClean="0">
                <a:cs typeface="Arial" panose="020B0604020202020204" pitchFamily="34" charset="0"/>
              </a:rPr>
              <a:t>Appointment of a successor or additional trustee or name change of a trustee, if material</a:t>
            </a:r>
          </a:p>
          <a:p>
            <a:pPr marL="0" indent="0" eaLnBrk="1" hangingPunct="1">
              <a:spcBef>
                <a:spcPct val="40000"/>
              </a:spcBef>
              <a:buNone/>
            </a:pPr>
            <a:endParaRPr lang="en-US" sz="1800" dirty="0">
              <a:cs typeface="Arial" panose="020B0604020202020204" pitchFamily="34" charset="0"/>
            </a:endParaRPr>
          </a:p>
          <a:p>
            <a:pPr lvl="1"/>
            <a:endParaRPr lang="en-US" sz="1800" b="1" dirty="0">
              <a:cs typeface="Arial" panose="020B0604020202020204" pitchFamily="34" charset="0"/>
            </a:endParaRPr>
          </a:p>
          <a:p>
            <a:endParaRPr lang="en-US" sz="18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24</a:t>
            </a:fld>
            <a:endParaRPr lang="en-US" dirty="0"/>
          </a:p>
        </p:txBody>
      </p:sp>
    </p:spTree>
    <p:extLst>
      <p:ext uri="{BB962C8B-B14F-4D97-AF65-F5344CB8AC3E}">
        <p14:creationId xmlns:p14="http://schemas.microsoft.com/office/powerpoint/2010/main" val="3129325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219456" y="300189"/>
            <a:ext cx="8229600" cy="376237"/>
          </a:xfrm>
        </p:spPr>
        <p:txBody>
          <a:bodyPr/>
          <a:lstStyle/>
          <a:p>
            <a:r>
              <a:rPr lang="en-US" b="1" dirty="0" smtClean="0">
                <a:latin typeface="+mj-lt"/>
              </a:rPr>
              <a:t>Why is Compliance with SEC Rule 15c2-12 Important?</a:t>
            </a:r>
            <a:endParaRPr lang="en-US" b="1" dirty="0">
              <a:latin typeface="+mj-lt"/>
            </a:endParaRPr>
          </a:p>
        </p:txBody>
      </p:sp>
      <p:sp>
        <p:nvSpPr>
          <p:cNvPr id="4" name="Content Placeholder 3"/>
          <p:cNvSpPr>
            <a:spLocks noGrp="1"/>
          </p:cNvSpPr>
          <p:nvPr>
            <p:ph sz="quarter" idx="19"/>
          </p:nvPr>
        </p:nvSpPr>
        <p:spPr>
          <a:xfrm>
            <a:off x="385638" y="701190"/>
            <a:ext cx="8077200" cy="5532438"/>
          </a:xfrm>
        </p:spPr>
        <p:txBody>
          <a:bodyPr/>
          <a:lstStyle/>
          <a:p>
            <a:r>
              <a:rPr lang="en-US" sz="2000" dirty="0"/>
              <a:t>According to the Rule, </a:t>
            </a:r>
            <a:r>
              <a:rPr lang="en-US" sz="2000" dirty="0" smtClean="0"/>
              <a:t>Underwriters/institutional </a:t>
            </a:r>
            <a:r>
              <a:rPr lang="en-US" sz="2000" dirty="0"/>
              <a:t>investors cannot bid on transactions until all required information is filed and a notice of late filing (if applicable) is </a:t>
            </a:r>
            <a:r>
              <a:rPr lang="en-US" sz="2000" dirty="0" smtClean="0"/>
              <a:t>made (5-year lookback)</a:t>
            </a:r>
          </a:p>
          <a:p>
            <a:pPr marL="0" indent="0">
              <a:buNone/>
            </a:pPr>
            <a:endParaRPr lang="en-US" sz="2000" dirty="0" smtClean="0"/>
          </a:p>
          <a:p>
            <a:r>
              <a:rPr lang="en-US" sz="2000" b="1" u="sng" dirty="0" smtClean="0"/>
              <a:t>Non-compliance </a:t>
            </a:r>
            <a:r>
              <a:rPr lang="en-US" sz="2000" b="1" u="sng" dirty="0"/>
              <a:t>language must be included in any public offering documents for </a:t>
            </a:r>
            <a:r>
              <a:rPr lang="en-US" sz="2000" b="1" u="sng" dirty="0" smtClean="0"/>
              <a:t>the subsequent five years</a:t>
            </a:r>
          </a:p>
          <a:p>
            <a:endParaRPr lang="en-US" sz="2000" dirty="0" smtClean="0"/>
          </a:p>
          <a:p>
            <a:r>
              <a:rPr lang="en-US" sz="2000" dirty="0" smtClean="0"/>
              <a:t>Serious </a:t>
            </a:r>
            <a:r>
              <a:rPr lang="en-US" sz="2000" dirty="0"/>
              <a:t>or ongoing non-compliance issues could limit access to the capital markets, which may increase borrowing </a:t>
            </a:r>
            <a:r>
              <a:rPr lang="en-US" sz="2000" dirty="0" smtClean="0"/>
              <a:t>costs</a:t>
            </a:r>
          </a:p>
          <a:p>
            <a:endParaRPr lang="en-US" sz="2000" dirty="0" smtClean="0"/>
          </a:p>
          <a:p>
            <a:r>
              <a:rPr lang="en-US" sz="2000" dirty="0"/>
              <a:t>Inaccurate statements in bond offering documents is considered securities fraud and subject to increased SEC enforcement, including </a:t>
            </a:r>
            <a:r>
              <a:rPr lang="en-US" sz="2000" b="1" u="sng" dirty="0"/>
              <a:t>financial penalties for Issuers and Government Officials</a:t>
            </a:r>
          </a:p>
          <a:p>
            <a:endParaRPr lang="en-US" sz="20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25</a:t>
            </a:fld>
            <a:endParaRPr lang="en-US" dirty="0"/>
          </a:p>
        </p:txBody>
      </p:sp>
    </p:spTree>
    <p:extLst>
      <p:ext uri="{BB962C8B-B14F-4D97-AF65-F5344CB8AC3E}">
        <p14:creationId xmlns:p14="http://schemas.microsoft.com/office/powerpoint/2010/main" val="781207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166077" y="323054"/>
            <a:ext cx="8229600" cy="376237"/>
          </a:xfrm>
        </p:spPr>
        <p:txBody>
          <a:bodyPr/>
          <a:lstStyle/>
          <a:p>
            <a:r>
              <a:rPr lang="en-US" b="1" dirty="0" smtClean="0">
                <a:latin typeface="+mj-lt"/>
              </a:rPr>
              <a:t>Recent Developments in Continuing Disclosure</a:t>
            </a:r>
            <a:endParaRPr lang="en-US" b="1" dirty="0">
              <a:latin typeface="+mj-lt"/>
            </a:endParaRPr>
          </a:p>
        </p:txBody>
      </p:sp>
      <p:sp>
        <p:nvSpPr>
          <p:cNvPr id="4" name="Content Placeholder 3"/>
          <p:cNvSpPr>
            <a:spLocks noGrp="1"/>
          </p:cNvSpPr>
          <p:nvPr>
            <p:ph sz="quarter" idx="19"/>
          </p:nvPr>
        </p:nvSpPr>
        <p:spPr>
          <a:xfrm>
            <a:off x="440397" y="793102"/>
            <a:ext cx="8077200" cy="5505061"/>
          </a:xfrm>
        </p:spPr>
        <p:txBody>
          <a:bodyPr/>
          <a:lstStyle/>
          <a:p>
            <a:r>
              <a:rPr lang="en-US" sz="2000" dirty="0" smtClean="0"/>
              <a:t>SEC </a:t>
            </a:r>
            <a:r>
              <a:rPr lang="en-US" sz="2000" dirty="0"/>
              <a:t>Proposes Two New Material Event Categories</a:t>
            </a:r>
          </a:p>
          <a:p>
            <a:pPr lvl="1"/>
            <a:r>
              <a:rPr lang="en-US" sz="2000" dirty="0"/>
              <a:t>Other Financial Obligations (Private Placements/Leases</a:t>
            </a:r>
            <a:r>
              <a:rPr lang="en-US" sz="2000" dirty="0" smtClean="0"/>
              <a:t>), if material</a:t>
            </a:r>
          </a:p>
          <a:p>
            <a:pPr lvl="1"/>
            <a:r>
              <a:rPr lang="en-US" sz="2000" dirty="0" smtClean="0"/>
              <a:t>Financial Difficulties, such as default, acceleration or termination event, if material</a:t>
            </a:r>
          </a:p>
          <a:p>
            <a:pPr lvl="1"/>
            <a:r>
              <a:rPr lang="en-US" sz="2000" dirty="0" smtClean="0"/>
              <a:t>Would require 10-business day filing requirement on EMMA</a:t>
            </a:r>
          </a:p>
          <a:p>
            <a:r>
              <a:rPr lang="en-US" sz="2000" dirty="0" smtClean="0"/>
              <a:t>Other Hot Topics</a:t>
            </a:r>
          </a:p>
          <a:p>
            <a:pPr lvl="1"/>
            <a:r>
              <a:rPr lang="en-US" sz="2000" dirty="0" smtClean="0"/>
              <a:t>Voluntary disclosure of items not mandatory under 15c2-12</a:t>
            </a:r>
          </a:p>
          <a:p>
            <a:pPr lvl="1"/>
            <a:r>
              <a:rPr lang="en-US" sz="2000" dirty="0" smtClean="0"/>
              <a:t>Heightened industry awareness about continuing disclosure due to MCDC</a:t>
            </a:r>
          </a:p>
          <a:p>
            <a:pPr lvl="1"/>
            <a:r>
              <a:rPr lang="en-US" sz="2000" dirty="0" smtClean="0"/>
              <a:t>Focus on </a:t>
            </a:r>
            <a:r>
              <a:rPr lang="en-US" sz="2000" b="1" dirty="0" smtClean="0"/>
              <a:t>Best Practices</a:t>
            </a:r>
            <a:r>
              <a:rPr lang="en-US" sz="2000" dirty="0" smtClean="0"/>
              <a:t>, including Issuer training for persons responsible for disclosure; adopting Disclosure policy</a:t>
            </a:r>
          </a:p>
          <a:p>
            <a:pPr lvl="1"/>
            <a:r>
              <a:rPr lang="en-US" sz="2000" dirty="0" smtClean="0"/>
              <a:t>GFOA has best practices for continuing disclosure</a:t>
            </a:r>
          </a:p>
          <a:p>
            <a:pPr marL="0" indent="0">
              <a:buNone/>
            </a:pPr>
            <a:endParaRPr lang="en-US" sz="2000" dirty="0" smtClean="0"/>
          </a:p>
          <a:p>
            <a:pPr marL="0" indent="0">
              <a:buNone/>
            </a:pPr>
            <a:endParaRPr lang="en-US" sz="2000" dirty="0"/>
          </a:p>
          <a:p>
            <a:endParaRPr lang="en-US" sz="2000" dirty="0"/>
          </a:p>
          <a:p>
            <a:endParaRPr lang="en-US" sz="2000" dirty="0" smtClean="0"/>
          </a:p>
          <a:p>
            <a:endParaRPr lang="en-US" sz="20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26</a:t>
            </a:fld>
            <a:endParaRPr lang="en-US" dirty="0"/>
          </a:p>
        </p:txBody>
      </p:sp>
    </p:spTree>
    <p:extLst>
      <p:ext uri="{BB962C8B-B14F-4D97-AF65-F5344CB8AC3E}">
        <p14:creationId xmlns:p14="http://schemas.microsoft.com/office/powerpoint/2010/main" val="2893562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88089" y="1035170"/>
            <a:ext cx="8013700" cy="988505"/>
          </a:xfrm>
        </p:spPr>
        <p:txBody>
          <a:bodyPr/>
          <a:lstStyle/>
          <a:p>
            <a:r>
              <a:rPr lang="en-US" sz="3200" b="1" dirty="0">
                <a:latin typeface="Arial" pitchFamily="34" charset="0"/>
              </a:rPr>
              <a:t>Impact of Proposed Tax Reform on Municipal </a:t>
            </a:r>
            <a:r>
              <a:rPr lang="en-US" sz="3200" b="1" dirty="0" smtClean="0">
                <a:latin typeface="Arial" pitchFamily="34" charset="0"/>
              </a:rPr>
              <a:t>Issuers</a:t>
            </a:r>
            <a:r>
              <a:rPr lang="en-US" b="1" dirty="0" smtClean="0"/>
              <a:t/>
            </a:r>
            <a:br>
              <a:rPr lang="en-US" b="1" dirty="0" smtClean="0"/>
            </a:br>
            <a:r>
              <a:rPr lang="en-US" b="1" dirty="0" smtClean="0"/>
              <a:t/>
            </a:r>
            <a:br>
              <a:rPr lang="en-US" b="1" dirty="0" smtClean="0"/>
            </a:br>
            <a:endParaRPr lang="en-US" b="1" dirty="0"/>
          </a:p>
        </p:txBody>
      </p:sp>
      <p:sp>
        <p:nvSpPr>
          <p:cNvPr id="3" name="Text Placeholder 2"/>
          <p:cNvSpPr>
            <a:spLocks noGrp="1"/>
          </p:cNvSpPr>
          <p:nvPr>
            <p:ph type="body" sz="quarter" idx="11"/>
          </p:nvPr>
        </p:nvSpPr>
        <p:spPr/>
        <p:txBody>
          <a:bodyPr/>
          <a:lstStyle/>
          <a:p>
            <a:r>
              <a:rPr lang="en-US" dirty="0" smtClean="0"/>
              <a:t>Tab 5</a:t>
            </a:r>
            <a:endParaRPr lang="en-US" dirty="0"/>
          </a:p>
        </p:txBody>
      </p:sp>
    </p:spTree>
    <p:extLst>
      <p:ext uri="{BB962C8B-B14F-4D97-AF65-F5344CB8AC3E}">
        <p14:creationId xmlns:p14="http://schemas.microsoft.com/office/powerpoint/2010/main" val="1382735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175221" y="332198"/>
            <a:ext cx="8229600" cy="376237"/>
          </a:xfrm>
        </p:spPr>
        <p:txBody>
          <a:bodyPr/>
          <a:lstStyle/>
          <a:p>
            <a:r>
              <a:rPr lang="en-US" b="1" dirty="0" smtClean="0">
                <a:latin typeface="+mj-lt"/>
              </a:rPr>
              <a:t>Proposed Impact of Tax Reform (to be updated)</a:t>
            </a:r>
            <a:endParaRPr lang="en-US" b="1" dirty="0">
              <a:latin typeface="+mj-lt"/>
            </a:endParaRPr>
          </a:p>
        </p:txBody>
      </p:sp>
      <p:sp>
        <p:nvSpPr>
          <p:cNvPr id="4" name="Content Placeholder 3"/>
          <p:cNvSpPr>
            <a:spLocks noGrp="1"/>
          </p:cNvSpPr>
          <p:nvPr>
            <p:ph sz="quarter" idx="19"/>
          </p:nvPr>
        </p:nvSpPr>
        <p:spPr>
          <a:xfrm>
            <a:off x="440397" y="793102"/>
            <a:ext cx="8077200" cy="5505061"/>
          </a:xfrm>
        </p:spPr>
        <p:txBody>
          <a:bodyPr/>
          <a:lstStyle/>
          <a:p>
            <a:r>
              <a:rPr lang="en-US" sz="2000" dirty="0" smtClean="0"/>
              <a:t>Lowering the Corporate Tax Rate from current level (35%) could trigger increased interest rates on Loans with gross up</a:t>
            </a:r>
            <a:r>
              <a:rPr lang="en-US" sz="2000" dirty="0"/>
              <a:t> </a:t>
            </a:r>
            <a:r>
              <a:rPr lang="en-US" sz="2000" dirty="0" smtClean="0"/>
              <a:t>provisions</a:t>
            </a:r>
          </a:p>
          <a:p>
            <a:r>
              <a:rPr lang="en-US" sz="2000" dirty="0" smtClean="0"/>
              <a:t>Increased interest rates / yields on tax-exempt borrowings because tax exemption is worth less.</a:t>
            </a:r>
          </a:p>
          <a:p>
            <a:r>
              <a:rPr lang="en-US" sz="2000" dirty="0" smtClean="0"/>
              <a:t>Elimination of tax-exempt advance refunding will reduce ability to refund for debt service savings or for restructuring reasons</a:t>
            </a:r>
          </a:p>
          <a:p>
            <a:r>
              <a:rPr lang="en-US" sz="2000" dirty="0" smtClean="0"/>
              <a:t>Elimination of tax exempt financing for 501(c3) not for profits. </a:t>
            </a:r>
          </a:p>
          <a:p>
            <a:r>
              <a:rPr lang="en-US" sz="2000" dirty="0" smtClean="0"/>
              <a:t>Eliminates use of tax exempt financing for private activity bonds (such as airport, seaports, and P3s)</a:t>
            </a:r>
          </a:p>
          <a:p>
            <a:r>
              <a:rPr lang="en-US" sz="2000" dirty="0" smtClean="0"/>
              <a:t>Eliminates use of tax exempt financing for private colleges and universities</a:t>
            </a:r>
          </a:p>
          <a:p>
            <a:pPr marL="0" indent="0">
              <a:buNone/>
            </a:pPr>
            <a:endParaRPr lang="en-US" sz="2000" dirty="0"/>
          </a:p>
          <a:p>
            <a:endParaRPr lang="en-US" sz="2000" dirty="0"/>
          </a:p>
          <a:p>
            <a:endParaRPr lang="en-US" sz="2000" dirty="0" smtClean="0"/>
          </a:p>
          <a:p>
            <a:endParaRPr lang="en-US" sz="20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28</a:t>
            </a:fld>
            <a:endParaRPr lang="en-US" dirty="0"/>
          </a:p>
        </p:txBody>
      </p:sp>
    </p:spTree>
    <p:extLst>
      <p:ext uri="{BB962C8B-B14F-4D97-AF65-F5344CB8AC3E}">
        <p14:creationId xmlns:p14="http://schemas.microsoft.com/office/powerpoint/2010/main" val="2141030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391" y="764660"/>
            <a:ext cx="8099846" cy="5478838"/>
          </a:xfrm>
        </p:spPr>
        <p:txBody>
          <a:bodyPr/>
          <a:lstStyle/>
          <a:p>
            <a:pPr>
              <a:lnSpc>
                <a:spcPct val="150000"/>
              </a:lnSpc>
              <a:buFont typeface="Wingdings" panose="05000000000000000000" pitchFamily="2" charset="2"/>
              <a:buChar char="§"/>
              <a:tabLst>
                <a:tab pos="5486400" algn="l"/>
              </a:tabLst>
            </a:pPr>
            <a:r>
              <a:rPr lang="en-US" sz="1600" dirty="0" smtClean="0"/>
              <a:t>Hilltop Securities Inc. formerly FirstSouthwest				Tab 1	</a:t>
            </a:r>
          </a:p>
          <a:p>
            <a:pPr>
              <a:lnSpc>
                <a:spcPct val="150000"/>
              </a:lnSpc>
              <a:buFont typeface="Wingdings" panose="05000000000000000000" pitchFamily="2" charset="2"/>
              <a:buChar char="§"/>
              <a:tabLst>
                <a:tab pos="5486400" algn="l"/>
              </a:tabLst>
            </a:pPr>
            <a:r>
              <a:rPr lang="en-US" sz="1600" dirty="0" smtClean="0"/>
              <a:t>Dodd Frank and MSRB Rules relating to Municipal Advisors			Tab 2</a:t>
            </a:r>
          </a:p>
          <a:p>
            <a:pPr>
              <a:lnSpc>
                <a:spcPct val="150000"/>
              </a:lnSpc>
              <a:buFont typeface="Wingdings" panose="05000000000000000000" pitchFamily="2" charset="2"/>
              <a:buChar char="§"/>
              <a:tabLst>
                <a:tab pos="5486400" algn="l"/>
              </a:tabLst>
            </a:pPr>
            <a:r>
              <a:rPr lang="en-US" sz="1600" dirty="0" smtClean="0"/>
              <a:t>Bank Direct Purchases –  Loan or Security? 				Tab 3</a:t>
            </a:r>
            <a:endParaRPr lang="en-US" sz="1600" dirty="0"/>
          </a:p>
          <a:p>
            <a:pPr>
              <a:lnSpc>
                <a:spcPct val="150000"/>
              </a:lnSpc>
              <a:buFont typeface="Wingdings" panose="05000000000000000000" pitchFamily="2" charset="2"/>
              <a:buChar char="§"/>
              <a:tabLst>
                <a:tab pos="5486400" algn="l"/>
              </a:tabLst>
            </a:pPr>
            <a:r>
              <a:rPr lang="en-US" sz="1600" dirty="0" smtClean="0"/>
              <a:t>Continuing Disclosure – (SEC </a:t>
            </a:r>
            <a:r>
              <a:rPr lang="en-US" sz="1600" dirty="0"/>
              <a:t>Rule </a:t>
            </a:r>
            <a:r>
              <a:rPr lang="en-US" sz="1600" dirty="0" smtClean="0"/>
              <a:t>15c2-12)				Tab 4</a:t>
            </a:r>
          </a:p>
          <a:p>
            <a:pPr>
              <a:lnSpc>
                <a:spcPct val="150000"/>
              </a:lnSpc>
              <a:buFont typeface="Wingdings" panose="05000000000000000000" pitchFamily="2" charset="2"/>
              <a:buChar char="§"/>
              <a:tabLst>
                <a:tab pos="5486400" algn="l"/>
              </a:tabLst>
            </a:pPr>
            <a:r>
              <a:rPr lang="en-US" sz="1600" dirty="0" smtClean="0">
                <a:latin typeface="Arial" pitchFamily="34" charset="0"/>
              </a:rPr>
              <a:t>Impact of Proposed Tax Reform on Municipal Issuers				Tab 5</a:t>
            </a:r>
          </a:p>
          <a:p>
            <a:pPr marL="0" indent="0">
              <a:lnSpc>
                <a:spcPct val="150000"/>
              </a:lnSpc>
              <a:buNone/>
              <a:tabLst>
                <a:tab pos="5033963" algn="l"/>
              </a:tabLst>
            </a:pPr>
            <a:endParaRPr lang="en-US" sz="2000" dirty="0" smtClean="0">
              <a:latin typeface="Arial" pitchFamily="34" charset="0"/>
            </a:endParaRPr>
          </a:p>
          <a:p>
            <a:pPr marL="0" indent="0">
              <a:buNone/>
              <a:tabLst>
                <a:tab pos="5033963" algn="l"/>
              </a:tabLst>
            </a:pPr>
            <a:endParaRPr lang="en-US" sz="1400" dirty="0" smtClean="0">
              <a:latin typeface="Arial" pitchFamily="34" charset="0"/>
            </a:endParaRPr>
          </a:p>
          <a:p>
            <a:pPr marL="0" indent="0">
              <a:buNone/>
              <a:tabLst>
                <a:tab pos="5033963" algn="l"/>
              </a:tabLst>
            </a:pPr>
            <a:endParaRPr lang="en-US" sz="1400" dirty="0" smtClean="0">
              <a:latin typeface="Arial" pitchFamily="34" charset="0"/>
            </a:endParaRPr>
          </a:p>
          <a:p>
            <a:pPr marL="0" indent="0">
              <a:buNone/>
              <a:tabLst>
                <a:tab pos="5033963" algn="l"/>
              </a:tabLst>
            </a:pPr>
            <a:endParaRPr lang="en-US" sz="1400" dirty="0">
              <a:latin typeface="Arial" pitchFamily="34" charset="0"/>
            </a:endParaRPr>
          </a:p>
        </p:txBody>
      </p:sp>
      <p:sp>
        <p:nvSpPr>
          <p:cNvPr id="3" name="Text Placeholder 2"/>
          <p:cNvSpPr>
            <a:spLocks noGrp="1"/>
          </p:cNvSpPr>
          <p:nvPr>
            <p:ph type="body" sz="quarter" idx="17"/>
          </p:nvPr>
        </p:nvSpPr>
        <p:spPr/>
        <p:txBody>
          <a:bodyPr/>
          <a:lstStyle/>
          <a:p>
            <a:r>
              <a:rPr lang="en-US" sz="2400" b="0" dirty="0" smtClean="0">
                <a:latin typeface="+mj-lt"/>
              </a:rPr>
              <a:t>Table of Contents</a:t>
            </a:r>
            <a:endParaRPr lang="en-US" sz="2400" b="0" dirty="0">
              <a:latin typeface="+mj-lt"/>
            </a:endParaRPr>
          </a:p>
        </p:txBody>
      </p:sp>
    </p:spTree>
    <p:extLst>
      <p:ext uri="{BB962C8B-B14F-4D97-AF65-F5344CB8AC3E}">
        <p14:creationId xmlns:p14="http://schemas.microsoft.com/office/powerpoint/2010/main" val="28804085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9"/>
          </p:nvPr>
        </p:nvSpPr>
        <p:spPr>
          <a:xfrm>
            <a:off x="4544645" y="2446217"/>
            <a:ext cx="3622431" cy="2221522"/>
          </a:xfrm>
        </p:spPr>
        <p:txBody>
          <a:bodyPr/>
          <a:lstStyle/>
          <a:p>
            <a:pPr marL="0" indent="0">
              <a:buNone/>
            </a:pPr>
            <a:r>
              <a:rPr lang="en-US" sz="5000" dirty="0" smtClean="0"/>
              <a:t>Questions?</a:t>
            </a:r>
            <a:endParaRPr lang="en-US" sz="5000" dirty="0"/>
          </a:p>
        </p:txBody>
      </p:sp>
      <p:sp>
        <p:nvSpPr>
          <p:cNvPr id="5" name="Slide Number Placeholder 4"/>
          <p:cNvSpPr>
            <a:spLocks noGrp="1"/>
          </p:cNvSpPr>
          <p:nvPr>
            <p:ph type="sldNum" sz="quarter" idx="20"/>
          </p:nvPr>
        </p:nvSpPr>
        <p:spPr/>
        <p:txBody>
          <a:bodyPr/>
          <a:lstStyle/>
          <a:p>
            <a:pPr>
              <a:defRPr/>
            </a:pPr>
            <a:fld id="{ECFC0A13-5042-46BC-BFE0-345A6FD2CAF1}" type="slidenum">
              <a:rPr lang="en-US" smtClean="0"/>
              <a:pPr>
                <a:defRPr/>
              </a:pPr>
              <a:t>29</a:t>
            </a:fld>
            <a:endParaRPr lang="en-US" dirty="0"/>
          </a:p>
        </p:txBody>
      </p:sp>
      <p:pic>
        <p:nvPicPr>
          <p:cNvPr id="6" name="Picture 5"/>
          <p:cNvPicPr>
            <a:picLocks noChangeAspect="1"/>
          </p:cNvPicPr>
          <p:nvPr/>
        </p:nvPicPr>
        <p:blipFill>
          <a:blip r:embed="rId3"/>
          <a:stretch>
            <a:fillRect/>
          </a:stretch>
        </p:blipFill>
        <p:spPr>
          <a:xfrm>
            <a:off x="668702" y="1688124"/>
            <a:ext cx="3664539" cy="2737094"/>
          </a:xfrm>
          <a:prstGeom prst="rect">
            <a:avLst/>
          </a:prstGeom>
        </p:spPr>
      </p:pic>
    </p:spTree>
    <p:extLst>
      <p:ext uri="{BB962C8B-B14F-4D97-AF65-F5344CB8AC3E}">
        <p14:creationId xmlns:p14="http://schemas.microsoft.com/office/powerpoint/2010/main" val="586740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182880" y="304800"/>
            <a:ext cx="8229600" cy="376237"/>
          </a:xfrm>
        </p:spPr>
        <p:txBody>
          <a:bodyPr/>
          <a:lstStyle/>
          <a:p>
            <a:r>
              <a:rPr lang="en-US" sz="2000" dirty="0">
                <a:solidFill>
                  <a:srgbClr val="B01D14"/>
                </a:solidFill>
                <a:latin typeface="+mn-lt"/>
                <a:cs typeface="+mn-cs"/>
              </a:rPr>
              <a:t>Disclosure</a:t>
            </a:r>
          </a:p>
        </p:txBody>
      </p:sp>
      <p:sp>
        <p:nvSpPr>
          <p:cNvPr id="9" name="TextBox 8"/>
          <p:cNvSpPr txBox="1"/>
          <p:nvPr/>
        </p:nvSpPr>
        <p:spPr>
          <a:xfrm>
            <a:off x="371376" y="965265"/>
            <a:ext cx="8207045" cy="2087267"/>
          </a:xfrm>
          <a:prstGeom prst="rect">
            <a:avLst/>
          </a:prstGeom>
        </p:spPr>
        <p:txBody>
          <a:bodyPr vert="horz" wrap="square" lIns="91440" tIns="45720" rIns="91440" bIns="45720" rtlCol="0" anchor="t">
            <a:noAutofit/>
          </a:bodyPr>
          <a:lstStyle/>
          <a:p>
            <a:pPr algn="just" defTabSz="457178" fontAlgn="auto">
              <a:lnSpc>
                <a:spcPct val="114000"/>
              </a:lnSpc>
              <a:spcAft>
                <a:spcPts val="1200"/>
              </a:spcAft>
              <a:buSzPct val="116000"/>
            </a:pPr>
            <a:r>
              <a:rPr lang="en-US" sz="1000" b="0" dirty="0">
                <a:latin typeface="Arial" pitchFamily="34" charset="0"/>
                <a:ea typeface="Calibri"/>
              </a:rPr>
              <a:t>This communication is intended for issuers for educational and informational purposes only and does not constitute legal or investment advice, nor is it an offer or a solicitation of an offer to buy or sell any investment or other specific product or service. Graphs included in this presentation depict historical interest rates and their respective relationships. Financial transactions may be dependent upon many factors such as, but not limited to, interest rate trends, tax rates, supply, change in laws, rules and regulations, as well as changes in credit quality and rating agency considerations.  The effect of such changes in such assumptions may be material and could affect the projected results. Any outcome or result </a:t>
            </a:r>
            <a:r>
              <a:rPr lang="en-US" sz="1000" b="0" dirty="0" smtClean="0">
                <a:latin typeface="Arial" pitchFamily="34" charset="0"/>
                <a:ea typeface="Calibri"/>
              </a:rPr>
              <a:t>HilltopSecurities, </a:t>
            </a:r>
            <a:r>
              <a:rPr lang="en-US" sz="1000" b="0" dirty="0">
                <a:latin typeface="Arial" pitchFamily="34" charset="0"/>
                <a:ea typeface="Calibri"/>
              </a:rPr>
              <a:t>or any of its employees, may have achieved on behalf of our clients in previous matters does not necessarily indicate similar results can be obtained in the future for current or potential clients.  </a:t>
            </a:r>
            <a:r>
              <a:rPr lang="en-US" sz="1000" b="0" dirty="0" smtClean="0">
                <a:latin typeface="Arial" pitchFamily="34" charset="0"/>
                <a:ea typeface="Calibri"/>
              </a:rPr>
              <a:t>HilltopSecurities </a:t>
            </a:r>
            <a:r>
              <a:rPr lang="en-US" sz="1000" b="0" dirty="0">
                <a:latin typeface="Arial" pitchFamily="34" charset="0"/>
                <a:ea typeface="Calibri"/>
              </a:rPr>
              <a:t>makes no claim the use of this communication will assure a successful outcome.   This communication is intended for institutional use only.  For additional information, comments or questions, please contact </a:t>
            </a:r>
            <a:r>
              <a:rPr lang="en-US" sz="1000" b="0" dirty="0" smtClean="0">
                <a:latin typeface="Arial" pitchFamily="34" charset="0"/>
                <a:ea typeface="Calibri"/>
              </a:rPr>
              <a:t>Hilltop Securities Inc.</a:t>
            </a:r>
            <a:endParaRPr lang="en-US" sz="1000" b="0" dirty="0">
              <a:latin typeface="Arial" pitchFamily="34" charset="0"/>
              <a:ea typeface="Calibri"/>
            </a:endParaRPr>
          </a:p>
          <a:p>
            <a:pPr defTabSz="457178" fontAlgn="auto">
              <a:spcAft>
                <a:spcPts val="1200"/>
              </a:spcAft>
              <a:buSzPct val="116000"/>
            </a:pPr>
            <a:endParaRPr lang="en-US" sz="900" b="0" dirty="0">
              <a:latin typeface="Arial" pitchFamily="34" charset="0"/>
              <a:ea typeface="+mj-ea"/>
            </a:endParaRPr>
          </a:p>
        </p:txBody>
      </p:sp>
    </p:spTree>
    <p:extLst>
      <p:ext uri="{BB962C8B-B14F-4D97-AF65-F5344CB8AC3E}">
        <p14:creationId xmlns:p14="http://schemas.microsoft.com/office/powerpoint/2010/main" val="3885073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88089" y="1523013"/>
            <a:ext cx="8013700" cy="500662"/>
          </a:xfrm>
        </p:spPr>
        <p:txBody>
          <a:bodyPr/>
          <a:lstStyle/>
          <a:p>
            <a:r>
              <a:rPr lang="en-US" b="1" dirty="0" smtClean="0">
                <a:solidFill>
                  <a:srgbClr val="B01D14"/>
                </a:solidFill>
              </a:rPr>
              <a:t>Overview of Hilltop Securities Inc. </a:t>
            </a:r>
            <a:r>
              <a:rPr lang="en-US" b="1" dirty="0" smtClean="0"/>
              <a:t/>
            </a:r>
            <a:br>
              <a:rPr lang="en-US" b="1" dirty="0" smtClean="0"/>
            </a:br>
            <a:r>
              <a:rPr lang="en-US" b="1" dirty="0" smtClean="0"/>
              <a:t/>
            </a:r>
            <a:br>
              <a:rPr lang="en-US" b="1" dirty="0" smtClean="0"/>
            </a:br>
            <a:endParaRPr lang="en-US" b="1" dirty="0"/>
          </a:p>
        </p:txBody>
      </p:sp>
      <p:sp>
        <p:nvSpPr>
          <p:cNvPr id="3" name="Text Placeholder 2"/>
          <p:cNvSpPr>
            <a:spLocks noGrp="1"/>
          </p:cNvSpPr>
          <p:nvPr>
            <p:ph type="body" sz="quarter" idx="11"/>
          </p:nvPr>
        </p:nvSpPr>
        <p:spPr/>
        <p:txBody>
          <a:bodyPr/>
          <a:lstStyle/>
          <a:p>
            <a:r>
              <a:rPr lang="en-US" dirty="0" smtClean="0"/>
              <a:t>Tab 1</a:t>
            </a:r>
            <a:endParaRPr lang="en-US" dirty="0"/>
          </a:p>
        </p:txBody>
      </p:sp>
    </p:spTree>
    <p:extLst>
      <p:ext uri="{BB962C8B-B14F-4D97-AF65-F5344CB8AC3E}">
        <p14:creationId xmlns:p14="http://schemas.microsoft.com/office/powerpoint/2010/main" val="1938882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179436" y="685800"/>
            <a:ext cx="8274457" cy="381000"/>
          </a:xfrm>
        </p:spPr>
        <p:txBody>
          <a:bodyPr vert="horz" anchor="t" anchorCtr="0"/>
          <a:lstStyle/>
          <a:p>
            <a:r>
              <a:rPr lang="en-US" b="1" dirty="0" smtClean="0"/>
              <a:t>Trusted </a:t>
            </a:r>
            <a:r>
              <a:rPr lang="en-US" b="1" dirty="0"/>
              <a:t>Leader in Public Finance</a:t>
            </a:r>
          </a:p>
        </p:txBody>
      </p:sp>
      <p:sp>
        <p:nvSpPr>
          <p:cNvPr id="3" name="Text Placeholder 2"/>
          <p:cNvSpPr>
            <a:spLocks noGrp="1"/>
          </p:cNvSpPr>
          <p:nvPr>
            <p:ph type="body" sz="quarter" idx="17"/>
          </p:nvPr>
        </p:nvSpPr>
        <p:spPr>
          <a:xfrm>
            <a:off x="179436" y="301752"/>
            <a:ext cx="8541870" cy="381000"/>
          </a:xfrm>
        </p:spPr>
        <p:txBody>
          <a:bodyPr vert="horz"/>
          <a:lstStyle/>
          <a:p>
            <a:pPr marL="342882" indent="-342882">
              <a:spcBef>
                <a:spcPct val="20000"/>
              </a:spcBef>
            </a:pPr>
            <a:r>
              <a:rPr lang="en-US" b="1" dirty="0" smtClean="0">
                <a:solidFill>
                  <a:srgbClr val="B01D14"/>
                </a:solidFill>
                <a:latin typeface="+mj-lt"/>
              </a:rPr>
              <a:t>Overview of Hilltop Securities</a:t>
            </a:r>
            <a:endParaRPr lang="en-US" b="1" dirty="0">
              <a:solidFill>
                <a:srgbClr val="B01D14"/>
              </a:solidFill>
              <a:latin typeface="+mj-lt"/>
            </a:endParaRPr>
          </a:p>
        </p:txBody>
      </p:sp>
      <p:sp>
        <p:nvSpPr>
          <p:cNvPr id="5" name="Content Placeholder 4"/>
          <p:cNvSpPr>
            <a:spLocks noGrp="1"/>
          </p:cNvSpPr>
          <p:nvPr>
            <p:ph sz="quarter" idx="19"/>
          </p:nvPr>
        </p:nvSpPr>
        <p:spPr>
          <a:xfrm>
            <a:off x="193820" y="1047335"/>
            <a:ext cx="3785556" cy="5324113"/>
          </a:xfrm>
        </p:spPr>
        <p:txBody>
          <a:bodyPr/>
          <a:lstStyle/>
          <a:p>
            <a:pPr>
              <a:lnSpc>
                <a:spcPct val="114000"/>
              </a:lnSpc>
              <a:spcBef>
                <a:spcPts val="160"/>
              </a:spcBef>
              <a:spcAft>
                <a:spcPts val="160"/>
              </a:spcAft>
            </a:pPr>
            <a:r>
              <a:rPr lang="en-US" dirty="0" smtClean="0"/>
              <a:t>First Southwest Company </a:t>
            </a:r>
            <a:r>
              <a:rPr lang="en-US" dirty="0"/>
              <a:t>merged with HilltopSecurities on January 22, 2016</a:t>
            </a:r>
          </a:p>
          <a:p>
            <a:pPr>
              <a:lnSpc>
                <a:spcPct val="114000"/>
              </a:lnSpc>
              <a:spcBef>
                <a:spcPts val="160"/>
              </a:spcBef>
              <a:spcAft>
                <a:spcPts val="160"/>
              </a:spcAft>
            </a:pPr>
            <a:r>
              <a:rPr lang="en-US" dirty="0"/>
              <a:t>Wholly owned subsidiary of Hilltop Holdings Inc. (NYSE: </a:t>
            </a:r>
            <a:r>
              <a:rPr lang="en-US" dirty="0" smtClean="0"/>
              <a:t>HTH) </a:t>
            </a:r>
          </a:p>
          <a:p>
            <a:pPr>
              <a:lnSpc>
                <a:spcPct val="114000"/>
              </a:lnSpc>
              <a:spcBef>
                <a:spcPts val="160"/>
              </a:spcBef>
              <a:spcAft>
                <a:spcPts val="160"/>
              </a:spcAft>
            </a:pPr>
            <a:r>
              <a:rPr lang="en-US" dirty="0" smtClean="0"/>
              <a:t>FirstSouthwest, which was founded in 1946 continues to be one of the leading Financial Advisory / Investment Banking firms in the nation</a:t>
            </a:r>
          </a:p>
          <a:p>
            <a:pPr>
              <a:lnSpc>
                <a:spcPct val="114000"/>
              </a:lnSpc>
              <a:spcBef>
                <a:spcPts val="160"/>
              </a:spcBef>
              <a:spcAft>
                <a:spcPts val="160"/>
              </a:spcAft>
            </a:pPr>
            <a:r>
              <a:rPr lang="en-US" dirty="0" smtClean="0"/>
              <a:t>More than 112 years of combined industry experience</a:t>
            </a:r>
          </a:p>
          <a:p>
            <a:pPr>
              <a:lnSpc>
                <a:spcPct val="114000"/>
              </a:lnSpc>
              <a:spcBef>
                <a:spcPts val="160"/>
              </a:spcBef>
              <a:spcAft>
                <a:spcPts val="160"/>
              </a:spcAft>
            </a:pPr>
            <a:r>
              <a:rPr lang="en-US" dirty="0" smtClean="0"/>
              <a:t>Over </a:t>
            </a:r>
            <a:r>
              <a:rPr lang="en-US" dirty="0"/>
              <a:t>47 office locations in 19 </a:t>
            </a:r>
            <a:r>
              <a:rPr lang="en-US" dirty="0" smtClean="0"/>
              <a:t>states including offices in Orlando, Ft. Lauderdale, Miami and Palm Beach Gardens</a:t>
            </a:r>
            <a:endParaRPr lang="en-US" dirty="0"/>
          </a:p>
          <a:p>
            <a:pPr>
              <a:lnSpc>
                <a:spcPct val="114000"/>
              </a:lnSpc>
              <a:spcBef>
                <a:spcPts val="160"/>
              </a:spcBef>
              <a:spcAft>
                <a:spcPts val="160"/>
              </a:spcAft>
            </a:pPr>
            <a:r>
              <a:rPr lang="en-US" dirty="0" smtClean="0"/>
              <a:t>Approximately 945 employees including 175 </a:t>
            </a:r>
            <a:r>
              <a:rPr lang="en-US" dirty="0"/>
              <a:t>public finance </a:t>
            </a:r>
            <a:r>
              <a:rPr lang="en-US" dirty="0" smtClean="0"/>
              <a:t>professionals</a:t>
            </a:r>
          </a:p>
          <a:p>
            <a:pPr>
              <a:lnSpc>
                <a:spcPct val="114000"/>
              </a:lnSpc>
              <a:spcBef>
                <a:spcPts val="160"/>
              </a:spcBef>
              <a:spcAft>
                <a:spcPts val="160"/>
              </a:spcAft>
            </a:pPr>
            <a:r>
              <a:rPr lang="en-US" dirty="0" smtClean="0"/>
              <a:t>$17.2 </a:t>
            </a:r>
            <a:r>
              <a:rPr lang="en-US" dirty="0"/>
              <a:t>billion in retail assets under management</a:t>
            </a:r>
          </a:p>
          <a:p>
            <a:pPr>
              <a:lnSpc>
                <a:spcPct val="114000"/>
              </a:lnSpc>
              <a:spcBef>
                <a:spcPts val="160"/>
              </a:spcBef>
              <a:spcAft>
                <a:spcPts val="160"/>
              </a:spcAft>
            </a:pPr>
            <a:r>
              <a:rPr lang="en-US" dirty="0" smtClean="0"/>
              <a:t>$22 </a:t>
            </a:r>
            <a:r>
              <a:rPr lang="en-US" dirty="0"/>
              <a:t>billion in Clearing Services client assets</a:t>
            </a:r>
          </a:p>
          <a:p>
            <a:pPr>
              <a:lnSpc>
                <a:spcPct val="114000"/>
              </a:lnSpc>
              <a:spcBef>
                <a:spcPts val="160"/>
              </a:spcBef>
              <a:spcAft>
                <a:spcPts val="160"/>
              </a:spcAft>
            </a:pPr>
            <a:r>
              <a:rPr lang="en-US" dirty="0" smtClean="0"/>
              <a:t>$10.7 </a:t>
            </a:r>
            <a:r>
              <a:rPr lang="en-US" dirty="0"/>
              <a:t>billion in Municipal Cash Management assets under management</a:t>
            </a:r>
          </a:p>
          <a:p>
            <a:pPr>
              <a:lnSpc>
                <a:spcPct val="125000"/>
              </a:lnSpc>
            </a:pPr>
            <a:endParaRPr lang="en-US" dirty="0"/>
          </a:p>
        </p:txBody>
      </p:sp>
      <p:sp>
        <p:nvSpPr>
          <p:cNvPr id="140" name="Rectangle 139"/>
          <p:cNvSpPr/>
          <p:nvPr/>
        </p:nvSpPr>
        <p:spPr>
          <a:xfrm>
            <a:off x="4906337" y="692873"/>
            <a:ext cx="3638131" cy="1700466"/>
          </a:xfrm>
          <a:prstGeom prst="rect">
            <a:avLst/>
          </a:prstGeom>
        </p:spPr>
        <p:txBody>
          <a:bodyPr wrap="square">
            <a:spAutoFit/>
          </a:bodyPr>
          <a:lstStyle/>
          <a:p>
            <a:pPr>
              <a:spcAft>
                <a:spcPts val="600"/>
              </a:spcAft>
            </a:pPr>
            <a:r>
              <a:rPr lang="en-US" sz="1500" dirty="0">
                <a:solidFill>
                  <a:prstClr val="white">
                    <a:lumMod val="50000"/>
                  </a:prstClr>
                </a:solidFill>
                <a:latin typeface="Arial"/>
              </a:rPr>
              <a:t>Primary </a:t>
            </a:r>
            <a:r>
              <a:rPr lang="en-US" sz="1500" dirty="0" smtClean="0">
                <a:solidFill>
                  <a:prstClr val="white">
                    <a:lumMod val="50000"/>
                  </a:prstClr>
                </a:solidFill>
                <a:latin typeface="Arial"/>
              </a:rPr>
              <a:t>Business </a:t>
            </a:r>
            <a:r>
              <a:rPr lang="en-US" sz="1500" dirty="0">
                <a:solidFill>
                  <a:prstClr val="white">
                    <a:lumMod val="50000"/>
                  </a:prstClr>
                </a:solidFill>
                <a:latin typeface="Arial"/>
              </a:rPr>
              <a:t>L</a:t>
            </a:r>
            <a:r>
              <a:rPr lang="en-US" sz="1500" dirty="0" smtClean="0">
                <a:solidFill>
                  <a:prstClr val="white">
                    <a:lumMod val="50000"/>
                  </a:prstClr>
                </a:solidFill>
                <a:latin typeface="Arial"/>
              </a:rPr>
              <a:t>ines</a:t>
            </a:r>
            <a:endParaRPr lang="en-US" sz="1500" dirty="0">
              <a:solidFill>
                <a:prstClr val="white">
                  <a:lumMod val="50000"/>
                </a:prstClr>
              </a:solidFill>
              <a:latin typeface="Arial"/>
            </a:endParaRPr>
          </a:p>
          <a:p>
            <a:pPr marL="171442" indent="-171442">
              <a:spcAft>
                <a:spcPts val="300"/>
              </a:spcAft>
              <a:buFont typeface="Wingdings" panose="05000000000000000000" pitchFamily="2" charset="2"/>
              <a:buChar char="§"/>
            </a:pPr>
            <a:r>
              <a:rPr lang="en-US" sz="1200" b="0" dirty="0">
                <a:solidFill>
                  <a:srgbClr val="000000"/>
                </a:solidFill>
              </a:rPr>
              <a:t>Public Finance</a:t>
            </a:r>
          </a:p>
          <a:p>
            <a:pPr marL="171442" indent="-171442">
              <a:spcAft>
                <a:spcPts val="300"/>
              </a:spcAft>
              <a:buFont typeface="Wingdings" panose="05000000000000000000" pitchFamily="2" charset="2"/>
              <a:buChar char="§"/>
            </a:pPr>
            <a:r>
              <a:rPr lang="en-US" sz="1200" b="0" dirty="0">
                <a:solidFill>
                  <a:srgbClr val="000000"/>
                </a:solidFill>
                <a:latin typeface="Arial"/>
              </a:rPr>
              <a:t>Capital Markets</a:t>
            </a:r>
          </a:p>
          <a:p>
            <a:pPr marL="171442" indent="-171442">
              <a:spcAft>
                <a:spcPts val="300"/>
              </a:spcAft>
              <a:buFont typeface="Wingdings" panose="05000000000000000000" pitchFamily="2" charset="2"/>
              <a:buChar char="§"/>
            </a:pPr>
            <a:r>
              <a:rPr lang="en-US" sz="1200" b="0" dirty="0">
                <a:solidFill>
                  <a:srgbClr val="000000"/>
                </a:solidFill>
                <a:latin typeface="Arial"/>
              </a:rPr>
              <a:t>Retail</a:t>
            </a:r>
          </a:p>
          <a:p>
            <a:pPr marL="171442" indent="-171442">
              <a:spcAft>
                <a:spcPts val="300"/>
              </a:spcAft>
              <a:buFont typeface="Wingdings" panose="05000000000000000000" pitchFamily="2" charset="2"/>
              <a:buChar char="§"/>
            </a:pPr>
            <a:r>
              <a:rPr lang="en-US" sz="1200" b="0" dirty="0">
                <a:solidFill>
                  <a:srgbClr val="000000"/>
                </a:solidFill>
                <a:latin typeface="Arial"/>
              </a:rPr>
              <a:t>Clearing Services</a:t>
            </a:r>
          </a:p>
          <a:p>
            <a:pPr marL="171442" indent="-171442">
              <a:spcAft>
                <a:spcPts val="300"/>
              </a:spcAft>
              <a:buFont typeface="Wingdings" panose="05000000000000000000" pitchFamily="2" charset="2"/>
              <a:buChar char="§"/>
            </a:pPr>
            <a:r>
              <a:rPr lang="en-US" sz="1200" b="0" dirty="0">
                <a:solidFill>
                  <a:srgbClr val="000000"/>
                </a:solidFill>
                <a:latin typeface="Arial"/>
              </a:rPr>
              <a:t>Structured Finance</a:t>
            </a:r>
          </a:p>
          <a:p>
            <a:pPr marL="171442" indent="-171442">
              <a:spcAft>
                <a:spcPts val="300"/>
              </a:spcAft>
              <a:buFont typeface="Wingdings" panose="05000000000000000000" pitchFamily="2" charset="2"/>
              <a:buChar char="§"/>
            </a:pPr>
            <a:r>
              <a:rPr lang="en-US" sz="1200" b="0" dirty="0">
                <a:solidFill>
                  <a:srgbClr val="000000"/>
                </a:solidFill>
                <a:latin typeface="Arial"/>
              </a:rPr>
              <a:t>Securities Lending</a:t>
            </a:r>
            <a:endParaRPr lang="en-US" sz="1200" b="0" dirty="0">
              <a:solidFill>
                <a:prstClr val="black"/>
              </a:solidFill>
              <a:latin typeface="Arial"/>
            </a:endParaRPr>
          </a:p>
        </p:txBody>
      </p:sp>
      <p:sp>
        <p:nvSpPr>
          <p:cNvPr id="142" name="TextBox 141"/>
          <p:cNvSpPr txBox="1"/>
          <p:nvPr/>
        </p:nvSpPr>
        <p:spPr>
          <a:xfrm>
            <a:off x="4818872" y="2726063"/>
            <a:ext cx="3123513" cy="371595"/>
          </a:xfrm>
          <a:prstGeom prst="rect">
            <a:avLst/>
          </a:prstGeom>
          <a:solidFill>
            <a:srgbClr val="10243E"/>
          </a:solidFill>
        </p:spPr>
        <p:txBody>
          <a:bodyPr vert="horz" wrap="none" lIns="91440" tIns="45720" rIns="91440" bIns="45720" rtlCol="0" anchor="ctr">
            <a:noAutofit/>
          </a:bodyPr>
          <a:lstStyle/>
          <a:p>
            <a:pPr algn="ctr" defTabSz="457178" fontAlgn="auto">
              <a:spcAft>
                <a:spcPts val="0"/>
              </a:spcAft>
            </a:pPr>
            <a:r>
              <a:rPr lang="en-US" sz="1400" dirty="0">
                <a:solidFill>
                  <a:prstClr val="white"/>
                </a:solidFill>
                <a:latin typeface="Arial"/>
                <a:cs typeface="Minion Pro"/>
              </a:rPr>
              <a:t>HilltopSecurities Office Locations</a:t>
            </a:r>
            <a:endParaRPr lang="en-US" sz="1400" b="0" dirty="0">
              <a:solidFill>
                <a:prstClr val="white"/>
              </a:solidFill>
              <a:latin typeface="Arial"/>
              <a:cs typeface="Minion Pro"/>
            </a:endParaRPr>
          </a:p>
        </p:txBody>
      </p:sp>
      <p:sp>
        <p:nvSpPr>
          <p:cNvPr id="6" name="Slide Number Placeholder 5"/>
          <p:cNvSpPr>
            <a:spLocks noGrp="1"/>
          </p:cNvSpPr>
          <p:nvPr>
            <p:ph type="sldNum" sz="quarter" idx="15"/>
          </p:nvPr>
        </p:nvSpPr>
        <p:spPr/>
        <p:txBody>
          <a:bodyPr/>
          <a:lstStyle/>
          <a:p>
            <a:pPr>
              <a:defRPr/>
            </a:pPr>
            <a:fld id="{3F2C8EBD-0847-4131-A90B-3FC8F94D70B7}" type="slidenum">
              <a:rPr lang="en-US" smtClean="0">
                <a:solidFill>
                  <a:prstClr val="black">
                    <a:lumMod val="65000"/>
                    <a:lumOff val="35000"/>
                  </a:prstClr>
                </a:solidFill>
              </a:rPr>
              <a:pPr>
                <a:defRPr/>
              </a:pPr>
              <a:t>4</a:t>
            </a:fld>
            <a:endParaRPr lang="en-US" dirty="0">
              <a:solidFill>
                <a:prstClr val="black">
                  <a:lumMod val="65000"/>
                  <a:lumOff val="35000"/>
                </a:prstClr>
              </a:solidFill>
            </a:endParaRPr>
          </a:p>
        </p:txBody>
      </p:sp>
      <p:pic>
        <p:nvPicPr>
          <p:cNvPr id="2" name="Picture 1"/>
          <p:cNvPicPr>
            <a:picLocks noChangeAspect="1"/>
          </p:cNvPicPr>
          <p:nvPr/>
        </p:nvPicPr>
        <p:blipFill>
          <a:blip r:embed="rId2"/>
          <a:stretch>
            <a:fillRect/>
          </a:stretch>
        </p:blipFill>
        <p:spPr>
          <a:xfrm>
            <a:off x="4189356" y="3195258"/>
            <a:ext cx="4355112" cy="3099405"/>
          </a:xfrm>
          <a:prstGeom prst="rect">
            <a:avLst/>
          </a:prstGeom>
        </p:spPr>
      </p:pic>
    </p:spTree>
    <p:extLst>
      <p:ext uri="{BB962C8B-B14F-4D97-AF65-F5344CB8AC3E}">
        <p14:creationId xmlns:p14="http://schemas.microsoft.com/office/powerpoint/2010/main" val="1091042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667502" y="6446840"/>
            <a:ext cx="495300" cy="365125"/>
          </a:xfrm>
          <a:prstGeom prst="rect">
            <a:avLst/>
          </a:prstGeom>
        </p:spPr>
        <p:txBody>
          <a:bodyPr/>
          <a:lstStyle/>
          <a:p>
            <a:pPr algn="ctr">
              <a:defRPr/>
            </a:pPr>
            <a:r>
              <a:rPr lang="en-US" sz="1000" b="0" dirty="0" smtClean="0">
                <a:solidFill>
                  <a:schemeClr val="tx1">
                    <a:lumMod val="75000"/>
                    <a:lumOff val="25000"/>
                  </a:schemeClr>
                </a:solidFill>
                <a:latin typeface="+mj-lt"/>
              </a:rPr>
              <a:t>5</a:t>
            </a:r>
            <a:endParaRPr lang="en-US" sz="1000" b="0" dirty="0">
              <a:solidFill>
                <a:schemeClr val="tx1">
                  <a:lumMod val="75000"/>
                  <a:lumOff val="25000"/>
                </a:schemeClr>
              </a:solidFill>
              <a:latin typeface="+mj-lt"/>
            </a:endParaRPr>
          </a:p>
        </p:txBody>
      </p:sp>
      <p:sp>
        <p:nvSpPr>
          <p:cNvPr id="17411" name="Text Placeholder 2"/>
          <p:cNvSpPr>
            <a:spLocks noGrp="1"/>
          </p:cNvSpPr>
          <p:nvPr>
            <p:ph type="body" sz="quarter" idx="17"/>
          </p:nvPr>
        </p:nvSpPr>
        <p:spPr bwMode="auto">
          <a:xfrm>
            <a:off x="179390" y="301625"/>
            <a:ext cx="8455025"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a:spcBef>
                <a:spcPct val="0"/>
              </a:spcBef>
            </a:pPr>
            <a:r>
              <a:rPr lang="en-US" altLang="en-US" b="1" dirty="0" smtClean="0">
                <a:solidFill>
                  <a:srgbClr val="B01D14"/>
                </a:solidFill>
                <a:latin typeface="+mj-lt"/>
              </a:rPr>
              <a:t>Comprehensive Services and Solutions for Municipal Clients</a:t>
            </a:r>
          </a:p>
        </p:txBody>
      </p:sp>
      <p:sp>
        <p:nvSpPr>
          <p:cNvPr id="4" name="Text Placeholder 3"/>
          <p:cNvSpPr>
            <a:spLocks noGrp="1"/>
          </p:cNvSpPr>
          <p:nvPr>
            <p:ph type="body" sz="quarter" idx="20"/>
          </p:nvPr>
        </p:nvSpPr>
        <p:spPr>
          <a:xfrm>
            <a:off x="772056" y="1379229"/>
            <a:ext cx="8274051" cy="381000"/>
          </a:xfrm>
        </p:spPr>
        <p:txBody>
          <a:bodyPr/>
          <a:lstStyle/>
          <a:p>
            <a:pPr>
              <a:defRPr/>
            </a:pPr>
            <a:r>
              <a:rPr lang="en-US" dirty="0" smtClean="0"/>
              <a:t>HilltopSecurities Offers a Comprehensive Municipal Product and Service Platform  </a:t>
            </a:r>
            <a:endParaRPr lang="en-US" dirty="0"/>
          </a:p>
        </p:txBody>
      </p:sp>
      <p:sp>
        <p:nvSpPr>
          <p:cNvPr id="17413" name="Content Placeholder 4"/>
          <p:cNvSpPr>
            <a:spLocks noGrp="1"/>
          </p:cNvSpPr>
          <p:nvPr>
            <p:ph sz="quarter" idx="19"/>
          </p:nvPr>
        </p:nvSpPr>
        <p:spPr bwMode="auto">
          <a:xfrm>
            <a:off x="151127" y="707473"/>
            <a:ext cx="8620339" cy="6413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00000"/>
              </a:lnSpc>
              <a:spcBef>
                <a:spcPct val="0"/>
              </a:spcBef>
              <a:buNone/>
            </a:pPr>
            <a:r>
              <a:rPr lang="en-US" altLang="en-US" i="1" dirty="0"/>
              <a:t>HilltopSecurities </a:t>
            </a:r>
            <a:r>
              <a:rPr lang="en-US" altLang="en-US" i="1" dirty="0" smtClean="0"/>
              <a:t>is </a:t>
            </a:r>
            <a:r>
              <a:rPr lang="en-US" altLang="en-US" i="1" dirty="0"/>
              <a:t>a diversified investment bank specializing in public finance, capital markets, correspondent clearing and asset management.  We set ourselves apart by putting our clients first.</a:t>
            </a:r>
          </a:p>
        </p:txBody>
      </p:sp>
      <p:sp>
        <p:nvSpPr>
          <p:cNvPr id="36" name="Rounded Rectangle 35"/>
          <p:cNvSpPr/>
          <p:nvPr/>
        </p:nvSpPr>
        <p:spPr>
          <a:xfrm>
            <a:off x="4642134" y="2308825"/>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Airports</a:t>
            </a:r>
          </a:p>
        </p:txBody>
      </p:sp>
      <p:sp>
        <p:nvSpPr>
          <p:cNvPr id="38" name="Rounded Rectangle 37"/>
          <p:cNvSpPr/>
          <p:nvPr/>
        </p:nvSpPr>
        <p:spPr>
          <a:xfrm>
            <a:off x="4608268" y="2698293"/>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Benefit Plan Services</a:t>
            </a:r>
          </a:p>
        </p:txBody>
      </p:sp>
      <p:sp>
        <p:nvSpPr>
          <p:cNvPr id="39" name="Rounded Rectangle 38"/>
          <p:cNvSpPr/>
          <p:nvPr/>
        </p:nvSpPr>
        <p:spPr>
          <a:xfrm>
            <a:off x="4616731" y="3515511"/>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Convention Center / Hotel</a:t>
            </a:r>
          </a:p>
        </p:txBody>
      </p:sp>
      <p:sp>
        <p:nvSpPr>
          <p:cNvPr id="40" name="Rounded Rectangle 39"/>
          <p:cNvSpPr/>
          <p:nvPr/>
        </p:nvSpPr>
        <p:spPr>
          <a:xfrm>
            <a:off x="4633667" y="3888106"/>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General Obligation</a:t>
            </a:r>
          </a:p>
        </p:txBody>
      </p:sp>
      <p:sp>
        <p:nvSpPr>
          <p:cNvPr id="41" name="Rounded Rectangle 40"/>
          <p:cNvSpPr/>
          <p:nvPr/>
        </p:nvSpPr>
        <p:spPr>
          <a:xfrm>
            <a:off x="4642133" y="4294833"/>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Healthcare</a:t>
            </a:r>
          </a:p>
        </p:txBody>
      </p:sp>
      <p:sp>
        <p:nvSpPr>
          <p:cNvPr id="42" name="Rounded Rectangle 41"/>
          <p:cNvSpPr/>
          <p:nvPr/>
        </p:nvSpPr>
        <p:spPr>
          <a:xfrm>
            <a:off x="4608268" y="4638082"/>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Higher Education</a:t>
            </a:r>
          </a:p>
        </p:txBody>
      </p:sp>
      <p:sp>
        <p:nvSpPr>
          <p:cNvPr id="43" name="Rounded Rectangle 42"/>
          <p:cNvSpPr/>
          <p:nvPr/>
        </p:nvSpPr>
        <p:spPr>
          <a:xfrm>
            <a:off x="4591335" y="5062469"/>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Housing</a:t>
            </a:r>
          </a:p>
        </p:txBody>
      </p:sp>
      <p:sp>
        <p:nvSpPr>
          <p:cNvPr id="44" name="Rounded Rectangle 43"/>
          <p:cNvSpPr/>
          <p:nvPr/>
        </p:nvSpPr>
        <p:spPr>
          <a:xfrm>
            <a:off x="4608268" y="5423546"/>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Public-Private Partnership</a:t>
            </a:r>
          </a:p>
        </p:txBody>
      </p:sp>
      <p:sp>
        <p:nvSpPr>
          <p:cNvPr id="45" name="Rounded Rectangle 44"/>
          <p:cNvSpPr/>
          <p:nvPr/>
        </p:nvSpPr>
        <p:spPr>
          <a:xfrm>
            <a:off x="6553463" y="2325758"/>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Ports</a:t>
            </a:r>
          </a:p>
        </p:txBody>
      </p:sp>
      <p:sp>
        <p:nvSpPr>
          <p:cNvPr id="46" name="Rounded Rectangle 45"/>
          <p:cNvSpPr/>
          <p:nvPr/>
        </p:nvSpPr>
        <p:spPr>
          <a:xfrm>
            <a:off x="6553463" y="2698292"/>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Public Power</a:t>
            </a:r>
          </a:p>
        </p:txBody>
      </p:sp>
      <p:sp>
        <p:nvSpPr>
          <p:cNvPr id="47" name="Rounded Rectangle 46"/>
          <p:cNvSpPr/>
          <p:nvPr/>
        </p:nvSpPr>
        <p:spPr>
          <a:xfrm>
            <a:off x="6553463" y="3096226"/>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ysClr val="windowText" lastClr="000000"/>
                </a:solidFill>
                <a:latin typeface="Arial" pitchFamily="34" charset="0"/>
                <a:cs typeface="Arial" pitchFamily="34" charset="0"/>
              </a:rPr>
              <a:t>School Districts</a:t>
            </a:r>
          </a:p>
        </p:txBody>
      </p:sp>
      <p:sp>
        <p:nvSpPr>
          <p:cNvPr id="48" name="Rounded Rectangle 47"/>
          <p:cNvSpPr/>
          <p:nvPr/>
        </p:nvSpPr>
        <p:spPr>
          <a:xfrm>
            <a:off x="6578862" y="3519559"/>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Special Districts</a:t>
            </a:r>
          </a:p>
        </p:txBody>
      </p:sp>
      <p:sp>
        <p:nvSpPr>
          <p:cNvPr id="49" name="Rounded Rectangle 48"/>
          <p:cNvSpPr/>
          <p:nvPr/>
        </p:nvSpPr>
        <p:spPr>
          <a:xfrm>
            <a:off x="6553458" y="4297206"/>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State Revolving Funds</a:t>
            </a:r>
          </a:p>
        </p:txBody>
      </p:sp>
      <p:sp>
        <p:nvSpPr>
          <p:cNvPr id="50" name="Rounded Rectangle 49"/>
          <p:cNvSpPr/>
          <p:nvPr/>
        </p:nvSpPr>
        <p:spPr>
          <a:xfrm>
            <a:off x="6553459" y="4675016"/>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Student Loans</a:t>
            </a:r>
          </a:p>
        </p:txBody>
      </p:sp>
      <p:sp>
        <p:nvSpPr>
          <p:cNvPr id="51" name="Rounded Rectangle 50"/>
          <p:cNvSpPr/>
          <p:nvPr/>
        </p:nvSpPr>
        <p:spPr>
          <a:xfrm>
            <a:off x="6544992" y="5061291"/>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Toll Roads | Rapid Transit</a:t>
            </a:r>
          </a:p>
        </p:txBody>
      </p:sp>
      <p:sp>
        <p:nvSpPr>
          <p:cNvPr id="52" name="Rounded Rectangle 51"/>
          <p:cNvSpPr/>
          <p:nvPr/>
        </p:nvSpPr>
        <p:spPr>
          <a:xfrm>
            <a:off x="6561926" y="5433159"/>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Water and Sewer</a:t>
            </a:r>
          </a:p>
        </p:txBody>
      </p:sp>
      <p:graphicFrame>
        <p:nvGraphicFramePr>
          <p:cNvPr id="58" name="Table 2"/>
          <p:cNvGraphicFramePr>
            <a:graphicFrameLocks noGrp="1"/>
          </p:cNvGraphicFramePr>
          <p:nvPr>
            <p:extLst/>
          </p:nvPr>
        </p:nvGraphicFramePr>
        <p:xfrm>
          <a:off x="498260" y="2317025"/>
          <a:ext cx="3622464" cy="3391910"/>
        </p:xfrm>
        <a:graphic>
          <a:graphicData uri="http://schemas.openxmlformats.org/drawingml/2006/table">
            <a:tbl>
              <a:tblPr firstRow="1" bandRow="1">
                <a:tableStyleId>{5C22544A-7EE6-4342-B048-85BDC9FD1C3A}</a:tableStyleId>
              </a:tblPr>
              <a:tblGrid>
                <a:gridCol w="3622464">
                  <a:extLst>
                    <a:ext uri="{9D8B030D-6E8A-4147-A177-3AD203B41FA5}">
                      <a16:colId xmlns:a16="http://schemas.microsoft.com/office/drawing/2014/main" val="20000"/>
                    </a:ext>
                  </a:extLst>
                </a:gridCol>
              </a:tblGrid>
              <a:tr h="339191">
                <a:tc>
                  <a:txBody>
                    <a:bodyPr/>
                    <a:lstStyle/>
                    <a:p>
                      <a:pPr algn="ctr"/>
                      <a:r>
                        <a:rPr lang="en-US" sz="1100" b="1" dirty="0" smtClean="0">
                          <a:solidFill>
                            <a:schemeClr val="bg2">
                              <a:lumMod val="10000"/>
                            </a:schemeClr>
                          </a:solidFill>
                          <a:latin typeface="Arial" pitchFamily="34" charset="0"/>
                          <a:cs typeface="Arial" pitchFamily="34" charset="0"/>
                        </a:rPr>
                        <a:t>Financial Advisory</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0"/>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Investment Banking</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1"/>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Municipal Underwriting</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Structured Finance</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3"/>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Continuing Disclosure</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Investment Pools</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5"/>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Asset / Investment Management</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Pension / OPEB Advisory</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7"/>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Arbitrage Rebate</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8"/>
                  </a:ext>
                </a:extLst>
              </a:tr>
              <a:tr h="339191">
                <a:tc>
                  <a:txBody>
                    <a:bodyPr/>
                    <a:lstStyle/>
                    <a:p>
                      <a:pPr algn="ctr"/>
                      <a:r>
                        <a:rPr lang="en-US" sz="1100" b="1" dirty="0" smtClean="0">
                          <a:solidFill>
                            <a:schemeClr val="bg2">
                              <a:lumMod val="10000"/>
                            </a:schemeClr>
                          </a:solidFill>
                          <a:latin typeface="Arial" pitchFamily="34" charset="0"/>
                          <a:cs typeface="Arial" pitchFamily="34" charset="0"/>
                        </a:rPr>
                        <a:t>Mortgage Origination</a:t>
                      </a:r>
                      <a:r>
                        <a:rPr lang="en-US" sz="1100" b="1" baseline="0" dirty="0" smtClean="0">
                          <a:solidFill>
                            <a:schemeClr val="bg2">
                              <a:lumMod val="10000"/>
                            </a:schemeClr>
                          </a:solidFill>
                          <a:latin typeface="Arial" pitchFamily="34" charset="0"/>
                          <a:cs typeface="Arial" pitchFamily="34" charset="0"/>
                        </a:rPr>
                        <a:t> Programs</a:t>
                      </a:r>
                      <a:endParaRPr lang="en-US" sz="1100" b="1" dirty="0">
                        <a:solidFill>
                          <a:schemeClr val="bg2">
                            <a:lumMod val="10000"/>
                          </a:schemeClr>
                        </a:solidFill>
                        <a:latin typeface="Arial" pitchFamily="34" charset="0"/>
                        <a:cs typeface="Arial" pitchFamily="34" charset="0"/>
                      </a:endParaRPr>
                    </a:p>
                  </a:txBody>
                  <a:tcPr marL="91405" marR="91405"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9"/>
                  </a:ext>
                </a:extLst>
              </a:tr>
            </a:tbl>
          </a:graphicData>
        </a:graphic>
      </p:graphicFrame>
      <p:cxnSp>
        <p:nvCxnSpPr>
          <p:cNvPr id="63" name="Straight Connector 62"/>
          <p:cNvCxnSpPr/>
          <p:nvPr/>
        </p:nvCxnSpPr>
        <p:spPr>
          <a:xfrm>
            <a:off x="406400" y="1277940"/>
            <a:ext cx="0" cy="4403725"/>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024" name="Rectangle 1023"/>
          <p:cNvSpPr/>
          <p:nvPr/>
        </p:nvSpPr>
        <p:spPr>
          <a:xfrm>
            <a:off x="4650601" y="1908027"/>
            <a:ext cx="3622464" cy="315805"/>
          </a:xfrm>
          <a:prstGeom prst="rect">
            <a:avLst/>
          </a:prstGeom>
          <a:solidFill>
            <a:schemeClr val="tx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dirty="0">
                <a:latin typeface="Arial" pitchFamily="34" charset="0"/>
                <a:cs typeface="Arial" pitchFamily="34" charset="0"/>
              </a:rPr>
              <a:t>Sector Expertise</a:t>
            </a:r>
          </a:p>
        </p:txBody>
      </p:sp>
      <p:sp>
        <p:nvSpPr>
          <p:cNvPr id="26" name="Rounded Rectangle 25"/>
          <p:cNvSpPr/>
          <p:nvPr/>
        </p:nvSpPr>
        <p:spPr>
          <a:xfrm>
            <a:off x="6561926" y="3905039"/>
            <a:ext cx="1736541" cy="282103"/>
          </a:xfrm>
          <a:prstGeom prst="roundRect">
            <a:avLst/>
          </a:prstGeom>
          <a:solidFill>
            <a:schemeClr val="bg1"/>
          </a:solidFill>
          <a:ln>
            <a:solidFill>
              <a:schemeClr val="tx2">
                <a:lumMod val="50000"/>
              </a:schemeClr>
            </a:solidFill>
          </a:ln>
          <a:effectLst>
            <a:outerShdw blurRad="149987" dist="250190" dir="30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Stadiums/Public Facilities</a:t>
            </a:r>
          </a:p>
        </p:txBody>
      </p:sp>
      <p:sp>
        <p:nvSpPr>
          <p:cNvPr id="27" name="Rectangle 26"/>
          <p:cNvSpPr/>
          <p:nvPr/>
        </p:nvSpPr>
        <p:spPr>
          <a:xfrm>
            <a:off x="506727" y="1925535"/>
            <a:ext cx="3622464" cy="315805"/>
          </a:xfrm>
          <a:prstGeom prst="rect">
            <a:avLst/>
          </a:prstGeom>
          <a:solidFill>
            <a:schemeClr val="tx2">
              <a:lumMod val="50000"/>
            </a:schemeClr>
          </a:solid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dirty="0">
                <a:latin typeface="Arial" pitchFamily="34" charset="0"/>
                <a:cs typeface="Arial" pitchFamily="34" charset="0"/>
              </a:rPr>
              <a:t>Product/Service Expertise</a:t>
            </a:r>
          </a:p>
        </p:txBody>
      </p:sp>
      <p:sp>
        <p:nvSpPr>
          <p:cNvPr id="30" name="Rounded Rectangle 29"/>
          <p:cNvSpPr/>
          <p:nvPr/>
        </p:nvSpPr>
        <p:spPr>
          <a:xfrm>
            <a:off x="4620324" y="3097237"/>
            <a:ext cx="1736541" cy="282103"/>
          </a:xfrm>
          <a:prstGeom prst="roundRect">
            <a:avLst/>
          </a:prstGeom>
          <a:solidFill>
            <a:schemeClr val="bg1"/>
          </a:solidFill>
          <a:ln>
            <a:solidFill>
              <a:schemeClr val="tx2">
                <a:lumMod val="50000"/>
              </a:schemeClr>
            </a:solidFill>
          </a:ln>
          <a:effectLst>
            <a:outerShdw blurRad="149987" dist="250190" dir="7800000" algn="ctr">
              <a:srgbClr val="000000">
                <a:alpha val="28000"/>
              </a:srgbClr>
            </a:outerShdw>
          </a:effectLst>
          <a:scene3d>
            <a:camera prst="orthographicFront">
              <a:rot lat="0" lon="0" rev="0"/>
            </a:camera>
            <a:lightRig rig="contrasting" dir="t">
              <a:rot lat="0" lon="0" rev="1500000"/>
            </a:lightRig>
          </a:scene3d>
          <a:sp3d prstMaterial="metal"/>
        </p:spPr>
        <p:style>
          <a:lnRef idx="1">
            <a:schemeClr val="accent1"/>
          </a:lnRef>
          <a:fillRef idx="3">
            <a:schemeClr val="accent1"/>
          </a:fillRef>
          <a:effectRef idx="2">
            <a:schemeClr val="accent1"/>
          </a:effectRef>
          <a:fontRef idx="minor">
            <a:schemeClr val="lt1"/>
          </a:fontRef>
        </p:style>
        <p:txBody>
          <a:bodyPr anchor="ctr"/>
          <a:lstStyle/>
          <a:p>
            <a:pPr>
              <a:defRPr/>
            </a:pPr>
            <a:r>
              <a:rPr lang="en-US" sz="1000" b="0" dirty="0">
                <a:solidFill>
                  <a:schemeClr val="tx1"/>
                </a:solidFill>
                <a:latin typeface="Arial" pitchFamily="34" charset="0"/>
                <a:cs typeface="Arial" pitchFamily="34" charset="0"/>
              </a:rPr>
              <a:t>City/County/State</a:t>
            </a:r>
          </a:p>
        </p:txBody>
      </p:sp>
    </p:spTree>
    <p:extLst>
      <p:ext uri="{BB962C8B-B14F-4D97-AF65-F5344CB8AC3E}">
        <p14:creationId xmlns:p14="http://schemas.microsoft.com/office/powerpoint/2010/main" val="2448117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9"/>
          </p:nvPr>
        </p:nvSpPr>
        <p:spPr>
          <a:xfrm>
            <a:off x="495300" y="695723"/>
            <a:ext cx="8077200" cy="4876800"/>
          </a:xfrm>
          <a:prstGeom prst="rect">
            <a:avLst/>
          </a:prstGeom>
        </p:spPr>
        <p:txBody>
          <a:bodyPr/>
          <a:lstStyle/>
          <a:p>
            <a:pPr marL="342882" lvl="1" indent="-342882" algn="just">
              <a:buFont typeface="Wingdings" pitchFamily="2" charset="2"/>
              <a:buChar char="§"/>
            </a:pPr>
            <a:r>
              <a:rPr lang="en-US" dirty="0"/>
              <a:t>From January </a:t>
            </a:r>
            <a:r>
              <a:rPr lang="en-US" dirty="0" smtClean="0"/>
              <a:t>1</a:t>
            </a:r>
            <a:r>
              <a:rPr lang="en-US" dirty="0"/>
              <a:t>, </a:t>
            </a:r>
            <a:r>
              <a:rPr lang="en-US" dirty="0" smtClean="0"/>
              <a:t>2012 </a:t>
            </a:r>
            <a:r>
              <a:rPr lang="en-US" dirty="0"/>
              <a:t>through December </a:t>
            </a:r>
            <a:r>
              <a:rPr lang="en-US" dirty="0" smtClean="0"/>
              <a:t>31, 2016, </a:t>
            </a:r>
            <a:r>
              <a:rPr lang="en-US" dirty="0"/>
              <a:t>the firm </a:t>
            </a:r>
            <a:r>
              <a:rPr lang="en-US" dirty="0" smtClean="0"/>
              <a:t>provided </a:t>
            </a:r>
            <a:r>
              <a:rPr lang="en-US" dirty="0"/>
              <a:t>services on </a:t>
            </a:r>
            <a:r>
              <a:rPr lang="en-US" dirty="0" smtClean="0"/>
              <a:t>7,390 transactions </a:t>
            </a:r>
            <a:r>
              <a:rPr lang="en-US" dirty="0"/>
              <a:t>totaling more than $</a:t>
            </a:r>
            <a:r>
              <a:rPr lang="en-US" dirty="0" smtClean="0"/>
              <a:t>364 billion </a:t>
            </a:r>
            <a:r>
              <a:rPr lang="en-US" dirty="0"/>
              <a:t>as financial advisor or underwriter (</a:t>
            </a:r>
            <a:r>
              <a:rPr lang="en-US" i="1" dirty="0"/>
              <a:t>Source: Ipreo MuniAnalytics</a:t>
            </a:r>
            <a:r>
              <a:rPr lang="en-US" dirty="0"/>
              <a:t>)</a:t>
            </a:r>
          </a:p>
          <a:p>
            <a:pPr marL="342882" lvl="1" indent="-342882" algn="just">
              <a:spcAft>
                <a:spcPts val="600"/>
              </a:spcAft>
              <a:buFont typeface="Wingdings" pitchFamily="2" charset="2"/>
              <a:buChar char="§"/>
            </a:pPr>
            <a:r>
              <a:rPr lang="en-US" dirty="0"/>
              <a:t>Our </a:t>
            </a:r>
            <a:r>
              <a:rPr lang="en-US" dirty="0" smtClean="0"/>
              <a:t>combined </a:t>
            </a:r>
            <a:r>
              <a:rPr lang="en-US" dirty="0"/>
              <a:t>work as financial advisor or underwriter averages to approximately 28 issues and more than $</a:t>
            </a:r>
            <a:r>
              <a:rPr lang="en-US" dirty="0" smtClean="0"/>
              <a:t>1.4 </a:t>
            </a:r>
            <a:r>
              <a:rPr lang="en-US" dirty="0"/>
              <a:t>billion </a:t>
            </a:r>
            <a:r>
              <a:rPr lang="en-US" dirty="0" smtClean="0"/>
              <a:t>per </a:t>
            </a:r>
            <a:r>
              <a:rPr lang="en-US" dirty="0"/>
              <a:t>week</a:t>
            </a:r>
          </a:p>
        </p:txBody>
      </p:sp>
      <p:sp>
        <p:nvSpPr>
          <p:cNvPr id="52226" name="Content Placeholder 1"/>
          <p:cNvSpPr>
            <a:spLocks noGrp="1"/>
          </p:cNvSpPr>
          <p:nvPr>
            <p:ph type="body" sz="quarter" idx="16"/>
          </p:nvPr>
        </p:nvSpPr>
        <p:spPr bwMode="auto">
          <a:xfrm>
            <a:off x="274320" y="304800"/>
            <a:ext cx="8229600" cy="376237"/>
          </a:xfrm>
          <a:prstGeom prst="rect">
            <a:avLst/>
          </a:prstGeom>
          <a:noFill/>
          <a:ln>
            <a:miter lim="800000"/>
            <a:headEnd/>
            <a:tailEnd/>
          </a:ln>
        </p:spPr>
        <p:txBody>
          <a:bodyPr vert="horz" wrap="square" lIns="91440" tIns="45720" rIns="91440" bIns="45720" numCol="1" anchor="t" anchorCtr="0" compatLnSpc="1">
            <a:prstTxWarp prst="textNoShape">
              <a:avLst/>
            </a:prstTxWarp>
            <a:noAutofit/>
          </a:bodyPr>
          <a:lstStyle/>
          <a:p>
            <a:pPr marL="0" indent="0">
              <a:spcBef>
                <a:spcPts val="0"/>
              </a:spcBef>
            </a:pPr>
            <a:r>
              <a:rPr lang="en-US" b="1" dirty="0">
                <a:latin typeface="+mj-lt"/>
              </a:rPr>
              <a:t>A Leader in Public </a:t>
            </a:r>
            <a:r>
              <a:rPr lang="en-US" b="1" dirty="0" smtClean="0">
                <a:latin typeface="+mj-lt"/>
              </a:rPr>
              <a:t>Finance </a:t>
            </a:r>
            <a:endParaRPr lang="en-US" b="1" dirty="0">
              <a:latin typeface="+mj-lt"/>
            </a:endParaRPr>
          </a:p>
        </p:txBody>
      </p:sp>
      <p:sp>
        <p:nvSpPr>
          <p:cNvPr id="16" name="Slide Number Placeholder 5"/>
          <p:cNvSpPr>
            <a:spLocks noGrp="1"/>
          </p:cNvSpPr>
          <p:nvPr>
            <p:ph type="sldNum" sz="quarter" idx="4294967295"/>
          </p:nvPr>
        </p:nvSpPr>
        <p:spPr>
          <a:xfrm>
            <a:off x="6667502" y="6446696"/>
            <a:ext cx="495300" cy="365125"/>
          </a:xfrm>
          <a:prstGeom prst="rect">
            <a:avLst/>
          </a:prstGeom>
        </p:spPr>
        <p:txBody>
          <a:bodyPr vert="horz" lIns="91440" tIns="45720" rIns="91440" bIns="45720" rtlCol="0" anchor="ctr"/>
          <a:lstStyle>
            <a:lvl1pPr algn="r">
              <a:defRPr sz="1000" b="0" i="0">
                <a:solidFill>
                  <a:schemeClr val="tx1">
                    <a:lumMod val="65000"/>
                    <a:lumOff val="35000"/>
                  </a:schemeClr>
                </a:solidFill>
                <a:latin typeface="Arial"/>
                <a:cs typeface="Arial"/>
              </a:defRPr>
            </a:lvl1pPr>
          </a:lstStyle>
          <a:p>
            <a:pPr>
              <a:defRPr/>
            </a:pPr>
            <a:r>
              <a:rPr lang="en-US" dirty="0" smtClean="0"/>
              <a:t>6</a:t>
            </a:r>
            <a:endParaRPr lang="en-US" dirty="0"/>
          </a:p>
        </p:txBody>
      </p:sp>
      <p:graphicFrame>
        <p:nvGraphicFramePr>
          <p:cNvPr id="17" name="Table 2"/>
          <p:cNvGraphicFramePr>
            <a:graphicFrameLocks noGrp="1"/>
          </p:cNvGraphicFramePr>
          <p:nvPr>
            <p:extLst/>
          </p:nvPr>
        </p:nvGraphicFramePr>
        <p:xfrm>
          <a:off x="1886103" y="2167039"/>
          <a:ext cx="5410200" cy="1280160"/>
        </p:xfrm>
        <a:graphic>
          <a:graphicData uri="http://schemas.openxmlformats.org/drawingml/2006/table">
            <a:tbl>
              <a:tblPr firstRow="1" bandRow="1">
                <a:tableStyleId>{5C22544A-7EE6-4342-B048-85BDC9FD1C3A}</a:tableStyleId>
              </a:tblPr>
              <a:tblGrid>
                <a:gridCol w="1803400">
                  <a:extLst>
                    <a:ext uri="{9D8B030D-6E8A-4147-A177-3AD203B41FA5}">
                      <a16:colId xmlns:a16="http://schemas.microsoft.com/office/drawing/2014/main" val="20000"/>
                    </a:ext>
                  </a:extLst>
                </a:gridCol>
                <a:gridCol w="1803400">
                  <a:extLst>
                    <a:ext uri="{9D8B030D-6E8A-4147-A177-3AD203B41FA5}">
                      <a16:colId xmlns:a16="http://schemas.microsoft.com/office/drawing/2014/main" val="20001"/>
                    </a:ext>
                  </a:extLst>
                </a:gridCol>
                <a:gridCol w="1803400">
                  <a:extLst>
                    <a:ext uri="{9D8B030D-6E8A-4147-A177-3AD203B41FA5}">
                      <a16:colId xmlns:a16="http://schemas.microsoft.com/office/drawing/2014/main" val="20002"/>
                    </a:ext>
                  </a:extLst>
                </a:gridCol>
              </a:tblGrid>
              <a:tr h="457200">
                <a:tc>
                  <a:txBody>
                    <a:bodyPr/>
                    <a:lstStyle/>
                    <a:p>
                      <a:endParaRPr lang="en-US" sz="12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10243E"/>
                    </a:solidFill>
                  </a:tcPr>
                </a:tc>
                <a:tc>
                  <a:txBody>
                    <a:bodyPr/>
                    <a:lstStyle/>
                    <a:p>
                      <a:pPr algn="ctr"/>
                      <a:r>
                        <a:rPr lang="en-US" sz="1200" dirty="0" smtClean="0">
                          <a:solidFill>
                            <a:schemeClr val="bg1"/>
                          </a:solidFill>
                          <a:latin typeface="+mj-lt"/>
                        </a:rPr>
                        <a:t>Number of Issues (bonds and notes)</a:t>
                      </a:r>
                      <a:endParaRPr lang="en-US" sz="12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10243E"/>
                    </a:solidFill>
                  </a:tcPr>
                </a:tc>
                <a:tc>
                  <a:txBody>
                    <a:bodyPr/>
                    <a:lstStyle/>
                    <a:p>
                      <a:pPr algn="ctr"/>
                      <a:r>
                        <a:rPr lang="en-US" sz="1200" dirty="0" smtClean="0">
                          <a:solidFill>
                            <a:schemeClr val="bg1"/>
                          </a:solidFill>
                          <a:latin typeface="+mj-lt"/>
                        </a:rPr>
                        <a:t>Par Amount </a:t>
                      </a:r>
                    </a:p>
                    <a:p>
                      <a:pPr algn="ctr"/>
                      <a:r>
                        <a:rPr lang="en-US" sz="1200" dirty="0" smtClean="0">
                          <a:solidFill>
                            <a:schemeClr val="bg1"/>
                          </a:solidFill>
                          <a:latin typeface="+mj-lt"/>
                        </a:rPr>
                        <a:t>($</a:t>
                      </a:r>
                      <a:r>
                        <a:rPr lang="en-US" sz="1200" baseline="0" dirty="0" smtClean="0">
                          <a:solidFill>
                            <a:schemeClr val="bg1"/>
                          </a:solidFill>
                          <a:latin typeface="+mj-lt"/>
                        </a:rPr>
                        <a:t> million)</a:t>
                      </a:r>
                      <a:endParaRPr lang="en-US" sz="12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10243E"/>
                    </a:solidFill>
                  </a:tcPr>
                </a:tc>
                <a:extLst>
                  <a:ext uri="{0D108BD9-81ED-4DB2-BD59-A6C34878D82A}">
                    <a16:rowId xmlns:a16="http://schemas.microsoft.com/office/drawing/2014/main" val="10000"/>
                  </a:ext>
                </a:extLst>
              </a:tr>
              <a:tr h="274320">
                <a:tc>
                  <a:txBody>
                    <a:bodyPr/>
                    <a:lstStyle/>
                    <a:p>
                      <a:r>
                        <a:rPr lang="en-US" sz="1200" dirty="0" smtClean="0">
                          <a:latin typeface="+mj-lt"/>
                        </a:rPr>
                        <a:t>Financial Advisor</a:t>
                      </a:r>
                      <a:endParaRPr lang="en-US" sz="1200" dirty="0">
                        <a:latin typeface="+mj-lt"/>
                      </a:endParaRPr>
                    </a:p>
                  </a:txBody>
                  <a:tcPr>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200" dirty="0" smtClean="0">
                          <a:solidFill>
                            <a:schemeClr val="tx1"/>
                          </a:solidFill>
                          <a:latin typeface="+mj-lt"/>
                        </a:rPr>
                        <a:t>5,183</a:t>
                      </a:r>
                      <a:endParaRPr lang="en-US" sz="1200"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mj-lt"/>
                        </a:rPr>
                        <a:t>$181,966</a:t>
                      </a:r>
                      <a:endParaRPr lang="en-US" sz="1200"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4320">
                <a:tc>
                  <a:txBody>
                    <a:bodyPr/>
                    <a:lstStyle/>
                    <a:p>
                      <a:r>
                        <a:rPr lang="en-US" sz="1200" dirty="0" smtClean="0">
                          <a:latin typeface="+mj-lt"/>
                        </a:rPr>
                        <a:t>Underwriter</a:t>
                      </a:r>
                      <a:endParaRPr lang="en-US" sz="1200" dirty="0">
                        <a:latin typeface="+mj-lt"/>
                      </a:endParaRPr>
                    </a:p>
                  </a:txBody>
                  <a:tcP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200" dirty="0" smtClean="0">
                          <a:solidFill>
                            <a:schemeClr val="tx1"/>
                          </a:solidFill>
                          <a:latin typeface="+mj-lt"/>
                        </a:rPr>
                        <a:t>2,207</a:t>
                      </a:r>
                      <a:endParaRPr lang="en-US" sz="1200"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en-US" sz="1200" dirty="0" smtClean="0">
                          <a:solidFill>
                            <a:schemeClr val="tx1"/>
                          </a:solidFill>
                          <a:latin typeface="+mj-lt"/>
                        </a:rPr>
                        <a:t>  182,328</a:t>
                      </a:r>
                      <a:endParaRPr lang="en-US" sz="1200"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4320">
                <a:tc>
                  <a:txBody>
                    <a:bodyPr/>
                    <a:lstStyle/>
                    <a:p>
                      <a:r>
                        <a:rPr lang="en-US" sz="1200" b="1" dirty="0" smtClean="0">
                          <a:latin typeface="+mj-lt"/>
                        </a:rPr>
                        <a:t>TOTAL</a:t>
                      </a:r>
                      <a:endParaRPr lang="en-US" sz="1200" b="1" dirty="0">
                        <a:latin typeface="+mj-lt"/>
                      </a:endParaRPr>
                    </a:p>
                  </a:txBody>
                  <a:tcP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solidFill>
                      <a:schemeClr val="bg1">
                        <a:lumMod val="85000"/>
                      </a:schemeClr>
                    </a:solidFill>
                  </a:tcPr>
                </a:tc>
                <a:tc>
                  <a:txBody>
                    <a:bodyPr/>
                    <a:lstStyle/>
                    <a:p>
                      <a:pPr algn="ctr"/>
                      <a:r>
                        <a:rPr lang="en-US" sz="1200" b="1" dirty="0" smtClean="0">
                          <a:solidFill>
                            <a:schemeClr val="tx1"/>
                          </a:solidFill>
                          <a:latin typeface="+mj-lt"/>
                        </a:rPr>
                        <a:t>7,390</a:t>
                      </a:r>
                      <a:endParaRPr lang="en-US" sz="1200" b="1"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solidFill>
                      <a:schemeClr val="bg1">
                        <a:lumMod val="85000"/>
                      </a:schemeClr>
                    </a:solidFill>
                  </a:tcPr>
                </a:tc>
                <a:tc>
                  <a:txBody>
                    <a:bodyPr/>
                    <a:lstStyle/>
                    <a:p>
                      <a:pPr algn="ctr"/>
                      <a:r>
                        <a:rPr lang="en-US" sz="1200" b="1" dirty="0" smtClean="0">
                          <a:solidFill>
                            <a:schemeClr val="tx1"/>
                          </a:solidFill>
                          <a:latin typeface="+mj-lt"/>
                        </a:rPr>
                        <a:t>$364,294</a:t>
                      </a:r>
                    </a:p>
                  </a:txBody>
                  <a:tcP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9" name="Table 4"/>
          <p:cNvGraphicFramePr>
            <a:graphicFrameLocks noGrp="1"/>
          </p:cNvGraphicFramePr>
          <p:nvPr>
            <p:extLst/>
          </p:nvPr>
        </p:nvGraphicFramePr>
        <p:xfrm>
          <a:off x="4533902" y="3545139"/>
          <a:ext cx="3848409" cy="2240280"/>
        </p:xfrm>
        <a:graphic>
          <a:graphicData uri="http://schemas.openxmlformats.org/drawingml/2006/table">
            <a:tbl>
              <a:tblPr firstRow="1" bandRow="1">
                <a:tableStyleId>{5C22544A-7EE6-4342-B048-85BDC9FD1C3A}</a:tableStyleId>
              </a:tblPr>
              <a:tblGrid>
                <a:gridCol w="1282803">
                  <a:extLst>
                    <a:ext uri="{9D8B030D-6E8A-4147-A177-3AD203B41FA5}">
                      <a16:colId xmlns:a16="http://schemas.microsoft.com/office/drawing/2014/main" val="20000"/>
                    </a:ext>
                  </a:extLst>
                </a:gridCol>
                <a:gridCol w="1282803">
                  <a:extLst>
                    <a:ext uri="{9D8B030D-6E8A-4147-A177-3AD203B41FA5}">
                      <a16:colId xmlns:a16="http://schemas.microsoft.com/office/drawing/2014/main" val="20001"/>
                    </a:ext>
                  </a:extLst>
                </a:gridCol>
                <a:gridCol w="1282803">
                  <a:extLst>
                    <a:ext uri="{9D8B030D-6E8A-4147-A177-3AD203B41FA5}">
                      <a16:colId xmlns:a16="http://schemas.microsoft.com/office/drawing/2014/main" val="20002"/>
                    </a:ext>
                  </a:extLst>
                </a:gridCol>
              </a:tblGrid>
              <a:tr h="259080">
                <a:tc gridSpan="3">
                  <a:txBody>
                    <a:bodyPr/>
                    <a:lstStyle/>
                    <a:p>
                      <a:pPr algn="ctr"/>
                      <a:r>
                        <a:rPr lang="en-US" sz="1100" dirty="0" smtClean="0">
                          <a:solidFill>
                            <a:schemeClr val="bg1"/>
                          </a:solidFill>
                          <a:latin typeface="+mj-lt"/>
                        </a:rPr>
                        <a:t>Hilltop Securities </a:t>
                      </a:r>
                      <a:r>
                        <a:rPr lang="en-US" sz="1100" baseline="0" dirty="0" smtClean="0">
                          <a:solidFill>
                            <a:schemeClr val="bg1"/>
                          </a:solidFill>
                          <a:latin typeface="+mj-lt"/>
                        </a:rPr>
                        <a:t>– Senior or Co-Managing Underwriter</a:t>
                      </a:r>
                      <a:endParaRPr lang="en-US" sz="11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10243E"/>
                    </a:solidFill>
                  </a:tcPr>
                </a:tc>
                <a:tc hMerge="1">
                  <a:txBody>
                    <a:bodyPr/>
                    <a:lstStyle/>
                    <a:p>
                      <a:pPr algn="r"/>
                      <a:endParaRPr lang="en-US" sz="14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002D1B"/>
                    </a:solidFill>
                  </a:tcPr>
                </a:tc>
                <a:tc hMerge="1">
                  <a:txBody>
                    <a:bodyPr/>
                    <a:lstStyle/>
                    <a:p>
                      <a:pPr algn="r"/>
                      <a:endParaRPr lang="en-US" sz="14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002D1B"/>
                    </a:solidFill>
                  </a:tcPr>
                </a:tc>
                <a:extLst>
                  <a:ext uri="{0D108BD9-81ED-4DB2-BD59-A6C34878D82A}">
                    <a16:rowId xmlns:a16="http://schemas.microsoft.com/office/drawing/2014/main" val="10000"/>
                  </a:ext>
                </a:extLst>
              </a:tr>
              <a:tr h="426720">
                <a:tc>
                  <a:txBody>
                    <a:bodyPr/>
                    <a:lstStyle/>
                    <a:p>
                      <a:pPr algn="ctr"/>
                      <a:r>
                        <a:rPr lang="en-US" sz="1100" dirty="0" smtClean="0">
                          <a:latin typeface="+mj-lt"/>
                        </a:rPr>
                        <a:t>Year</a:t>
                      </a:r>
                      <a:endParaRPr lang="en-US" sz="1100" dirty="0">
                        <a:latin typeface="+mj-lt"/>
                      </a:endParaRPr>
                    </a:p>
                  </a:txBody>
                  <a:tcPr>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100" dirty="0" smtClean="0">
                          <a:latin typeface="+mj-lt"/>
                        </a:rPr>
                        <a:t>Number of Issues</a:t>
                      </a:r>
                      <a:endParaRPr lang="en-US" sz="1100" dirty="0">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100" dirty="0" smtClean="0">
                          <a:latin typeface="+mj-lt"/>
                        </a:rPr>
                        <a:t>Par Amount</a:t>
                      </a:r>
                      <a:r>
                        <a:rPr lang="en-US" sz="1100" baseline="0" dirty="0" smtClean="0">
                          <a:latin typeface="+mj-lt"/>
                        </a:rPr>
                        <a:t> </a:t>
                      </a:r>
                    </a:p>
                    <a:p>
                      <a:pPr algn="ctr"/>
                      <a:r>
                        <a:rPr lang="en-US" sz="1100" baseline="0" dirty="0" smtClean="0">
                          <a:latin typeface="+mj-lt"/>
                        </a:rPr>
                        <a:t>($ million)</a:t>
                      </a:r>
                      <a:endParaRPr lang="en-US" sz="1100" dirty="0">
                        <a:latin typeface="+mj-lt"/>
                      </a:endParaRPr>
                    </a:p>
                  </a:txBody>
                  <a:tcPr>
                    <a:lnL w="3175" cap="flat" cmpd="sng" algn="ctr">
                      <a:solidFill>
                        <a:schemeClr val="bg1">
                          <a:lumMod val="65000"/>
                        </a:schemeClr>
                      </a:solidFill>
                      <a:prstDash val="solid"/>
                      <a:round/>
                      <a:headEnd type="none" w="med" len="med"/>
                      <a:tailEnd type="none" w="med" len="med"/>
                    </a:lnL>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1"/>
                  </a:ext>
                </a:extLst>
              </a:tr>
              <a:tr h="259080">
                <a:tc>
                  <a:txBody>
                    <a:bodyPr/>
                    <a:lstStyle/>
                    <a:p>
                      <a:pPr algn="ctr"/>
                      <a:r>
                        <a:rPr lang="en-US" sz="1100" dirty="0" smtClean="0">
                          <a:latin typeface="+mj-lt"/>
                        </a:rPr>
                        <a:t>2012</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648</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$53,479</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2"/>
                  </a:ext>
                </a:extLst>
              </a:tr>
              <a:tr h="259080">
                <a:tc>
                  <a:txBody>
                    <a:bodyPr/>
                    <a:lstStyle/>
                    <a:p>
                      <a:pPr algn="ctr"/>
                      <a:r>
                        <a:rPr lang="en-US" sz="1100" dirty="0" smtClean="0">
                          <a:latin typeface="+mj-lt"/>
                        </a:rPr>
                        <a:t>2013</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464</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  42,879</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3"/>
                  </a:ext>
                </a:extLst>
              </a:tr>
              <a:tr h="259080">
                <a:tc>
                  <a:txBody>
                    <a:bodyPr/>
                    <a:lstStyle/>
                    <a:p>
                      <a:pPr algn="ctr"/>
                      <a:r>
                        <a:rPr lang="en-US" sz="1100" dirty="0" smtClean="0">
                          <a:latin typeface="+mj-lt"/>
                        </a:rPr>
                        <a:t>2014</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384</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  28,580</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4"/>
                  </a:ext>
                </a:extLst>
              </a:tr>
              <a:tr h="259080">
                <a:tc>
                  <a:txBody>
                    <a:bodyPr/>
                    <a:lstStyle/>
                    <a:p>
                      <a:pPr marL="0" algn="ctr" defTabSz="457200" rtl="0" eaLnBrk="1" fontAlgn="b" latinLnBrk="0" hangingPunct="1"/>
                      <a:r>
                        <a:rPr lang="en-US" sz="1100" b="0" i="0" u="none" strike="noStrike" kern="1200" dirty="0" smtClean="0">
                          <a:solidFill>
                            <a:srgbClr val="000000"/>
                          </a:solidFill>
                          <a:latin typeface="+mj-lt"/>
                          <a:ea typeface="+mn-ea"/>
                          <a:cs typeface="+mn-cs"/>
                        </a:rPr>
                        <a:t>2015</a:t>
                      </a:r>
                      <a:endParaRPr lang="en-US" sz="1100" b="0" i="0" u="none" strike="noStrike" kern="1200" dirty="0">
                        <a:solidFill>
                          <a:srgbClr val="000000"/>
                        </a:solidFill>
                        <a:latin typeface="+mj-lt"/>
                        <a:ea typeface="+mn-ea"/>
                        <a:cs typeface="+mn-cs"/>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393</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   28,182</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9080">
                <a:tc>
                  <a:txBody>
                    <a:bodyPr/>
                    <a:lstStyle/>
                    <a:p>
                      <a:pPr marL="0" algn="ctr" defTabSz="457200" rtl="0" eaLnBrk="1" fontAlgn="b" latinLnBrk="0" hangingPunct="1"/>
                      <a:r>
                        <a:rPr lang="en-US" sz="1100" b="0" i="0" u="none" strike="noStrike" kern="1200" dirty="0" smtClean="0">
                          <a:solidFill>
                            <a:srgbClr val="000000"/>
                          </a:solidFill>
                          <a:latin typeface="+mj-lt"/>
                          <a:ea typeface="+mn-ea"/>
                          <a:cs typeface="+mn-cs"/>
                        </a:rPr>
                        <a:t>2016</a:t>
                      </a:r>
                      <a:endParaRPr lang="en-US" sz="1100" b="0" i="0" u="none" strike="noStrike" kern="1200" dirty="0">
                        <a:solidFill>
                          <a:srgbClr val="000000"/>
                        </a:solidFill>
                        <a:latin typeface="+mj-lt"/>
                        <a:ea typeface="+mn-ea"/>
                        <a:cs typeface="+mn-cs"/>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318</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   29,403</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9080">
                <a:tc>
                  <a:txBody>
                    <a:bodyPr/>
                    <a:lstStyle/>
                    <a:p>
                      <a:pPr algn="ctr"/>
                      <a:r>
                        <a:rPr lang="en-US" sz="1100" b="1" dirty="0" smtClean="0">
                          <a:latin typeface="+mj-lt"/>
                        </a:rPr>
                        <a:t>TOTAL</a:t>
                      </a:r>
                      <a:endParaRPr lang="en-US" sz="1100" b="1" dirty="0">
                        <a:latin typeface="+mj-lt"/>
                      </a:endParaRPr>
                    </a:p>
                  </a:txBody>
                  <a:tcP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noFill/>
                  </a:tcPr>
                </a:tc>
                <a:tc>
                  <a:txBody>
                    <a:bodyPr/>
                    <a:lstStyle/>
                    <a:p>
                      <a:pPr algn="ctr"/>
                      <a:r>
                        <a:rPr lang="en-US" sz="1100" b="1" dirty="0" smtClean="0">
                          <a:solidFill>
                            <a:schemeClr val="tx1"/>
                          </a:solidFill>
                          <a:latin typeface="+mj-lt"/>
                        </a:rPr>
                        <a:t>2,207</a:t>
                      </a:r>
                      <a:endParaRPr lang="en-US" sz="1100" b="1"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solidFill>
                      <a:schemeClr val="bg1"/>
                    </a:solidFill>
                  </a:tcPr>
                </a:tc>
                <a:tc>
                  <a:txBody>
                    <a:bodyPr/>
                    <a:lstStyle/>
                    <a:p>
                      <a:pPr algn="ctr"/>
                      <a:r>
                        <a:rPr lang="en-US" sz="1100" b="1" dirty="0" smtClean="0">
                          <a:solidFill>
                            <a:schemeClr val="tx1"/>
                          </a:solidFill>
                          <a:latin typeface="+mj-lt"/>
                        </a:rPr>
                        <a:t>$182,328</a:t>
                      </a:r>
                      <a:endParaRPr lang="en-US" sz="1100" b="1"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0007"/>
                  </a:ext>
                </a:extLst>
              </a:tr>
            </a:tbl>
          </a:graphicData>
        </a:graphic>
      </p:graphicFrame>
      <p:graphicFrame>
        <p:nvGraphicFramePr>
          <p:cNvPr id="10" name="Table 6"/>
          <p:cNvGraphicFramePr>
            <a:graphicFrameLocks noGrp="1"/>
          </p:cNvGraphicFramePr>
          <p:nvPr>
            <p:extLst/>
          </p:nvPr>
        </p:nvGraphicFramePr>
        <p:xfrm>
          <a:off x="368501" y="3545141"/>
          <a:ext cx="3733800" cy="2283021"/>
        </p:xfrm>
        <a:graphic>
          <a:graphicData uri="http://schemas.openxmlformats.org/drawingml/2006/table">
            <a:tbl>
              <a:tblPr firstRow="1" bandRow="1">
                <a:tableStyleId>{5C22544A-7EE6-4342-B048-85BDC9FD1C3A}</a:tableStyleId>
              </a:tblPr>
              <a:tblGrid>
                <a:gridCol w="1244600">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tblGrid>
              <a:tr h="264023">
                <a:tc gridSpan="3">
                  <a:txBody>
                    <a:bodyPr/>
                    <a:lstStyle/>
                    <a:p>
                      <a:pPr algn="ctr"/>
                      <a:r>
                        <a:rPr lang="en-US" sz="1100" dirty="0" smtClean="0">
                          <a:solidFill>
                            <a:schemeClr val="bg1"/>
                          </a:solidFill>
                          <a:latin typeface="+mj-lt"/>
                        </a:rPr>
                        <a:t>Hilltop Securities</a:t>
                      </a:r>
                      <a:r>
                        <a:rPr lang="en-US" sz="1100" baseline="0" dirty="0" smtClean="0">
                          <a:solidFill>
                            <a:schemeClr val="bg1"/>
                          </a:solidFill>
                          <a:latin typeface="+mj-lt"/>
                        </a:rPr>
                        <a:t>- Financial Advisor</a:t>
                      </a:r>
                      <a:endParaRPr lang="en-US" sz="11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10243E"/>
                    </a:solidFill>
                  </a:tcPr>
                </a:tc>
                <a:tc hMerge="1">
                  <a:txBody>
                    <a:bodyPr/>
                    <a:lstStyle/>
                    <a:p>
                      <a:pPr algn="r"/>
                      <a:endParaRPr lang="en-US" sz="14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002D1B"/>
                    </a:solidFill>
                  </a:tcPr>
                </a:tc>
                <a:tc hMerge="1">
                  <a:txBody>
                    <a:bodyPr/>
                    <a:lstStyle/>
                    <a:p>
                      <a:pPr algn="r"/>
                      <a:endParaRPr lang="en-US" sz="1400" dirty="0">
                        <a:solidFill>
                          <a:schemeClr val="bg1"/>
                        </a:solidFill>
                        <a:latin typeface="+mj-lt"/>
                      </a:endParaRPr>
                    </a:p>
                  </a:txBody>
                  <a:tcPr>
                    <a:lnB w="28575" cap="flat" cmpd="sng" algn="ctr">
                      <a:solidFill>
                        <a:srgbClr val="C00000"/>
                      </a:solidFill>
                      <a:prstDash val="solid"/>
                      <a:round/>
                      <a:headEnd type="none" w="med" len="med"/>
                      <a:tailEnd type="none" w="med" len="med"/>
                    </a:lnB>
                    <a:solidFill>
                      <a:srgbClr val="002D1B"/>
                    </a:solidFill>
                  </a:tcPr>
                </a:tc>
                <a:extLst>
                  <a:ext uri="{0D108BD9-81ED-4DB2-BD59-A6C34878D82A}">
                    <a16:rowId xmlns:a16="http://schemas.microsoft.com/office/drawing/2014/main" val="10000"/>
                  </a:ext>
                </a:extLst>
              </a:tr>
              <a:tr h="434860">
                <a:tc>
                  <a:txBody>
                    <a:bodyPr/>
                    <a:lstStyle/>
                    <a:p>
                      <a:pPr algn="ctr"/>
                      <a:r>
                        <a:rPr lang="en-US" sz="1100" dirty="0" smtClean="0">
                          <a:latin typeface="+mj-lt"/>
                        </a:rPr>
                        <a:t>Year</a:t>
                      </a:r>
                      <a:endParaRPr lang="en-US" sz="1100" dirty="0">
                        <a:latin typeface="+mj-lt"/>
                      </a:endParaRPr>
                    </a:p>
                  </a:txBody>
                  <a:tcPr>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100" dirty="0" smtClean="0">
                          <a:latin typeface="+mj-lt"/>
                        </a:rPr>
                        <a:t>Number of Issues</a:t>
                      </a:r>
                      <a:endParaRPr lang="en-US" sz="1100" dirty="0">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1100" dirty="0" smtClean="0">
                          <a:latin typeface="+mj-lt"/>
                        </a:rPr>
                        <a:t>Par Amount</a:t>
                      </a:r>
                      <a:r>
                        <a:rPr lang="en-US" sz="1100" baseline="0" dirty="0" smtClean="0">
                          <a:latin typeface="+mj-lt"/>
                        </a:rPr>
                        <a:t> </a:t>
                      </a:r>
                      <a:br>
                        <a:rPr lang="en-US" sz="1100" baseline="0" dirty="0" smtClean="0">
                          <a:latin typeface="+mj-lt"/>
                        </a:rPr>
                      </a:br>
                      <a:r>
                        <a:rPr lang="en-US" sz="1100" baseline="0" dirty="0" smtClean="0">
                          <a:latin typeface="+mj-lt"/>
                        </a:rPr>
                        <a:t>($ million)</a:t>
                      </a:r>
                      <a:endParaRPr lang="en-US" sz="1100" dirty="0">
                        <a:latin typeface="+mj-lt"/>
                      </a:endParaRPr>
                    </a:p>
                  </a:txBody>
                  <a:tcPr>
                    <a:lnL w="3175" cap="flat" cmpd="sng" algn="ctr">
                      <a:solidFill>
                        <a:schemeClr val="bg1">
                          <a:lumMod val="65000"/>
                        </a:schemeClr>
                      </a:solidFill>
                      <a:prstDash val="solid"/>
                      <a:round/>
                      <a:headEnd type="none" w="med" len="med"/>
                      <a:tailEnd type="none" w="med" len="med"/>
                    </a:lnL>
                    <a:lnT w="28575" cap="flat" cmpd="sng" algn="ctr">
                      <a:solidFill>
                        <a:srgbClr val="C00000"/>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1"/>
                  </a:ext>
                </a:extLst>
              </a:tr>
              <a:tr h="264023">
                <a:tc>
                  <a:txBody>
                    <a:bodyPr/>
                    <a:lstStyle/>
                    <a:p>
                      <a:pPr algn="ctr"/>
                      <a:r>
                        <a:rPr lang="en-US" sz="1100" dirty="0" smtClean="0">
                          <a:latin typeface="+mj-lt"/>
                        </a:rPr>
                        <a:t>2012</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1,093</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$35,003</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2"/>
                  </a:ext>
                </a:extLst>
              </a:tr>
              <a:tr h="264023">
                <a:tc>
                  <a:txBody>
                    <a:bodyPr/>
                    <a:lstStyle/>
                    <a:p>
                      <a:pPr algn="ctr"/>
                      <a:r>
                        <a:rPr lang="en-US" sz="1100" dirty="0" smtClean="0">
                          <a:latin typeface="+mj-lt"/>
                        </a:rPr>
                        <a:t>2013</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1,025</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29,951</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3"/>
                  </a:ext>
                </a:extLst>
              </a:tr>
              <a:tr h="264023">
                <a:tc>
                  <a:txBody>
                    <a:bodyPr/>
                    <a:lstStyle/>
                    <a:p>
                      <a:pPr algn="ctr"/>
                      <a:r>
                        <a:rPr lang="en-US" sz="1100" dirty="0" smtClean="0">
                          <a:latin typeface="+mj-lt"/>
                        </a:rPr>
                        <a:t>2014</a:t>
                      </a:r>
                      <a:endParaRPr lang="en-US" sz="1100" dirty="0">
                        <a:latin typeface="+mj-lt"/>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1,013</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fontAlgn="b"/>
                      <a:r>
                        <a:rPr lang="en-US" sz="1100" b="0" i="0" u="none" strike="noStrike" dirty="0" smtClean="0">
                          <a:solidFill>
                            <a:schemeClr val="tx1"/>
                          </a:solidFill>
                          <a:latin typeface="+mj-lt"/>
                        </a:rPr>
                        <a:t>37,563</a:t>
                      </a:r>
                      <a:endParaRPr lang="en-US" sz="1100" b="0" i="0" u="none" strike="noStrike" dirty="0">
                        <a:solidFill>
                          <a:schemeClr val="tx1"/>
                        </a:solidFill>
                        <a:latin typeface="+mj-lt"/>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4"/>
                  </a:ext>
                </a:extLst>
              </a:tr>
              <a:tr h="264023">
                <a:tc>
                  <a:txBody>
                    <a:bodyPr/>
                    <a:lstStyle/>
                    <a:p>
                      <a:pPr marL="0" algn="ctr" defTabSz="457200" rtl="0" eaLnBrk="1" fontAlgn="b" latinLnBrk="0" hangingPunct="1"/>
                      <a:r>
                        <a:rPr lang="en-US" sz="1100" b="0" i="0" u="none" strike="noStrike" kern="1200" dirty="0" smtClean="0">
                          <a:solidFill>
                            <a:srgbClr val="000000"/>
                          </a:solidFill>
                          <a:latin typeface="+mj-lt"/>
                          <a:ea typeface="+mn-ea"/>
                          <a:cs typeface="+mn-cs"/>
                        </a:rPr>
                        <a:t>2015</a:t>
                      </a:r>
                      <a:endParaRPr lang="en-US" sz="1100" b="0" i="0" u="none" strike="noStrike" kern="1200" dirty="0">
                        <a:solidFill>
                          <a:srgbClr val="000000"/>
                        </a:solidFill>
                        <a:latin typeface="+mj-lt"/>
                        <a:ea typeface="+mn-ea"/>
                        <a:cs typeface="+mn-cs"/>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1,016</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39,155</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5"/>
                  </a:ext>
                </a:extLst>
              </a:tr>
              <a:tr h="264023">
                <a:tc>
                  <a:txBody>
                    <a:bodyPr/>
                    <a:lstStyle/>
                    <a:p>
                      <a:pPr marL="0" algn="ctr" defTabSz="457200" rtl="0" eaLnBrk="1" fontAlgn="b" latinLnBrk="0" hangingPunct="1"/>
                      <a:r>
                        <a:rPr lang="en-US" sz="1100" b="0" i="0" u="none" strike="noStrike" kern="1200" dirty="0" smtClean="0">
                          <a:solidFill>
                            <a:srgbClr val="000000"/>
                          </a:solidFill>
                          <a:latin typeface="+mj-lt"/>
                          <a:ea typeface="+mn-ea"/>
                          <a:cs typeface="+mn-cs"/>
                        </a:rPr>
                        <a:t>2016</a:t>
                      </a:r>
                      <a:endParaRPr lang="en-US" sz="1100" b="0" i="0" u="none" strike="noStrike" kern="1200" dirty="0">
                        <a:solidFill>
                          <a:srgbClr val="000000"/>
                        </a:solidFill>
                        <a:latin typeface="+mj-lt"/>
                        <a:ea typeface="+mn-ea"/>
                        <a:cs typeface="+mn-cs"/>
                      </a:endParaRPr>
                    </a:p>
                  </a:txBody>
                  <a:tcPr anchor="ct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1,036</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marL="0" algn="ctr" defTabSz="457200" rtl="0" eaLnBrk="1" fontAlgn="b" latinLnBrk="0" hangingPunct="1"/>
                      <a:r>
                        <a:rPr lang="en-US" sz="1100" b="0" i="0" u="none" strike="noStrike" kern="1200" dirty="0" smtClean="0">
                          <a:solidFill>
                            <a:schemeClr val="tx1"/>
                          </a:solidFill>
                          <a:latin typeface="+mj-lt"/>
                          <a:ea typeface="+mn-ea"/>
                          <a:cs typeface="+mn-cs"/>
                        </a:rPr>
                        <a:t>40,294</a:t>
                      </a:r>
                      <a:endParaRPr lang="en-US" sz="1100" b="0" i="0" u="none" strike="noStrike" kern="1200" dirty="0">
                        <a:solidFill>
                          <a:schemeClr val="tx1"/>
                        </a:solidFill>
                        <a:latin typeface="+mj-lt"/>
                        <a:ea typeface="+mn-ea"/>
                        <a:cs typeface="+mn-cs"/>
                      </a:endParaRPr>
                    </a:p>
                  </a:txBody>
                  <a:tcPr marL="9525" marR="9525" marT="9525" marB="0" anchor="ct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6"/>
                  </a:ext>
                </a:extLst>
              </a:tr>
              <a:tr h="264023">
                <a:tc>
                  <a:txBody>
                    <a:bodyPr/>
                    <a:lstStyle/>
                    <a:p>
                      <a:pPr algn="ctr"/>
                      <a:r>
                        <a:rPr lang="en-US" sz="1100" b="1" dirty="0" smtClean="0">
                          <a:latin typeface="+mj-lt"/>
                        </a:rPr>
                        <a:t>TOTAL</a:t>
                      </a:r>
                      <a:endParaRPr lang="en-US" sz="1100" b="1" dirty="0">
                        <a:latin typeface="+mj-lt"/>
                      </a:endParaRPr>
                    </a:p>
                  </a:txBody>
                  <a:tcPr>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noFill/>
                  </a:tcPr>
                </a:tc>
                <a:tc>
                  <a:txBody>
                    <a:bodyPr/>
                    <a:lstStyle/>
                    <a:p>
                      <a:pPr algn="ctr"/>
                      <a:r>
                        <a:rPr lang="en-US" sz="1100" b="1" dirty="0" smtClean="0">
                          <a:solidFill>
                            <a:schemeClr val="tx1"/>
                          </a:solidFill>
                          <a:latin typeface="+mj-lt"/>
                        </a:rPr>
                        <a:t>5,183</a:t>
                      </a:r>
                      <a:endParaRPr lang="en-US" sz="1100" b="1" dirty="0">
                        <a:solidFill>
                          <a:schemeClr val="tx1"/>
                        </a:solidFill>
                        <a:latin typeface="+mj-lt"/>
                      </a:endParaRPr>
                    </a:p>
                  </a:txBody>
                  <a:tcP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noFill/>
                  </a:tcPr>
                </a:tc>
                <a:tc>
                  <a:txBody>
                    <a:bodyPr/>
                    <a:lstStyle/>
                    <a:p>
                      <a:pPr marL="0" algn="ctr" defTabSz="457200" rtl="0" eaLnBrk="1" latinLnBrk="0" hangingPunct="1"/>
                      <a:r>
                        <a:rPr lang="en-US" sz="1100" b="1" kern="1200" dirty="0" smtClean="0">
                          <a:solidFill>
                            <a:schemeClr val="tx1"/>
                          </a:solidFill>
                          <a:latin typeface="+mj-lt"/>
                          <a:ea typeface="+mn-ea"/>
                          <a:cs typeface="+mn-cs"/>
                        </a:rPr>
                        <a:t>$181,966</a:t>
                      </a:r>
                    </a:p>
                  </a:txBody>
                  <a:tcPr>
                    <a:lnL w="3175" cap="flat" cmpd="sng" algn="ctr">
                      <a:solidFill>
                        <a:schemeClr val="bg1">
                          <a:lumMod val="65000"/>
                        </a:schemeClr>
                      </a:solidFill>
                      <a:prstDash val="solid"/>
                      <a:round/>
                      <a:headEnd type="none" w="med" len="med"/>
                      <a:tailEnd type="none" w="med" len="med"/>
                    </a:lnL>
                    <a:lnT w="3175" cap="flat" cmpd="sng" algn="ctr">
                      <a:solidFill>
                        <a:schemeClr val="bg1">
                          <a:lumMod val="65000"/>
                        </a:schemeClr>
                      </a:solidFill>
                      <a:prstDash val="solid"/>
                      <a:round/>
                      <a:headEnd type="none" w="med" len="med"/>
                      <a:tailEnd type="none" w="med" len="med"/>
                    </a:lnT>
                    <a:noFill/>
                  </a:tcPr>
                </a:tc>
                <a:extLst>
                  <a:ext uri="{0D108BD9-81ED-4DB2-BD59-A6C34878D82A}">
                    <a16:rowId xmlns:a16="http://schemas.microsoft.com/office/drawing/2014/main" val="10007"/>
                  </a:ext>
                </a:extLst>
              </a:tr>
            </a:tbl>
          </a:graphicData>
        </a:graphic>
      </p:graphicFrame>
      <p:sp>
        <p:nvSpPr>
          <p:cNvPr id="11" name="Rectangle 10"/>
          <p:cNvSpPr>
            <a:spLocks noChangeArrowheads="1"/>
          </p:cNvSpPr>
          <p:nvPr/>
        </p:nvSpPr>
        <p:spPr bwMode="auto">
          <a:xfrm>
            <a:off x="367461" y="6064526"/>
            <a:ext cx="8447487" cy="338554"/>
          </a:xfrm>
          <a:prstGeom prst="rect">
            <a:avLst/>
          </a:prstGeom>
          <a:noFill/>
          <a:ln w="9525">
            <a:noFill/>
            <a:miter lim="800000"/>
            <a:headEnd/>
            <a:tailEnd/>
          </a:ln>
        </p:spPr>
        <p:txBody>
          <a:bodyPr wrap="square">
            <a:spAutoFit/>
          </a:bodyPr>
          <a:lstStyle/>
          <a:p>
            <a:pPr>
              <a:spcBef>
                <a:spcPct val="50000"/>
              </a:spcBef>
            </a:pPr>
            <a:r>
              <a:rPr lang="en-US" sz="800" i="1" dirty="0">
                <a:latin typeface="+mj-lt"/>
              </a:rPr>
              <a:t>NOTE:  </a:t>
            </a:r>
            <a:r>
              <a:rPr lang="en-US" sz="800" b="0" i="1" dirty="0">
                <a:latin typeface="+mj-lt"/>
              </a:rPr>
              <a:t>The data in the tables above include transactions in which </a:t>
            </a:r>
            <a:r>
              <a:rPr lang="en-US" sz="800" b="0" i="1" dirty="0"/>
              <a:t>First Southwest Company, LLC, served as financial advisor and Southwest Securities, Inc. served as senior or co-managing underwriter (or vice-versa) on the same issue,</a:t>
            </a:r>
            <a:r>
              <a:rPr lang="en-US" sz="800" b="0" i="1" dirty="0">
                <a:latin typeface="+mj-lt"/>
              </a:rPr>
              <a:t> all prior to the two firm’s merger effective on January 22, 2016.</a:t>
            </a:r>
          </a:p>
        </p:txBody>
      </p:sp>
    </p:spTree>
    <p:extLst>
      <p:ext uri="{BB962C8B-B14F-4D97-AF65-F5344CB8AC3E}">
        <p14:creationId xmlns:p14="http://schemas.microsoft.com/office/powerpoint/2010/main" val="1258768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1686350" y="1092808"/>
            <a:ext cx="5086400" cy="4364800"/>
          </a:xfrm>
          <a:prstGeom prst="rect">
            <a:avLst/>
          </a:prstGeom>
          <a:noFill/>
          <a:ln w="9525">
            <a:noFill/>
            <a:miter lim="800000"/>
            <a:headEnd/>
            <a:tailEnd/>
          </a:ln>
          <a:effectLst>
            <a:outerShdw blurRad="406400" dist="50800" dir="5400000" algn="ctr" rotWithShape="0">
              <a:schemeClr val="tx1">
                <a:lumMod val="65000"/>
                <a:lumOff val="35000"/>
                <a:alpha val="97000"/>
              </a:schemeClr>
            </a:outerShdw>
          </a:effectLst>
        </p:spPr>
      </p:pic>
      <p:sp>
        <p:nvSpPr>
          <p:cNvPr id="4" name="Slide Number Placeholder 3"/>
          <p:cNvSpPr>
            <a:spLocks noGrp="1"/>
          </p:cNvSpPr>
          <p:nvPr>
            <p:ph type="sldNum" sz="quarter" idx="4294967295"/>
          </p:nvPr>
        </p:nvSpPr>
        <p:spPr>
          <a:xfrm>
            <a:off x="6603891" y="6391180"/>
            <a:ext cx="495300" cy="365125"/>
          </a:xfrm>
          <a:prstGeom prst="rect">
            <a:avLst/>
          </a:prstGeom>
        </p:spPr>
        <p:txBody>
          <a:bodyPr/>
          <a:lstStyle/>
          <a:p>
            <a:pPr algn="ctr">
              <a:defRPr/>
            </a:pPr>
            <a:r>
              <a:rPr lang="en-US" sz="1000" b="0" dirty="0" smtClean="0">
                <a:solidFill>
                  <a:schemeClr val="tx1">
                    <a:lumMod val="75000"/>
                    <a:lumOff val="25000"/>
                  </a:schemeClr>
                </a:solidFill>
                <a:latin typeface="+mj-lt"/>
              </a:rPr>
              <a:t>7</a:t>
            </a:r>
            <a:endParaRPr lang="en-US" sz="1000" b="0" dirty="0">
              <a:solidFill>
                <a:schemeClr val="tx1">
                  <a:lumMod val="75000"/>
                  <a:lumOff val="25000"/>
                </a:schemeClr>
              </a:solidFill>
              <a:latin typeface="+mj-lt"/>
            </a:endParaRPr>
          </a:p>
        </p:txBody>
      </p:sp>
      <p:sp>
        <p:nvSpPr>
          <p:cNvPr id="3" name="Text Placeholder 2"/>
          <p:cNvSpPr>
            <a:spLocks noGrp="1"/>
          </p:cNvSpPr>
          <p:nvPr>
            <p:ph type="body" sz="quarter" idx="17"/>
          </p:nvPr>
        </p:nvSpPr>
        <p:spPr>
          <a:xfrm>
            <a:off x="266059" y="343666"/>
            <a:ext cx="8455609" cy="381000"/>
          </a:xfrm>
        </p:spPr>
        <p:txBody>
          <a:bodyPr/>
          <a:lstStyle/>
          <a:p>
            <a:r>
              <a:rPr lang="en-US" b="1" dirty="0" smtClean="0">
                <a:solidFill>
                  <a:srgbClr val="B01D14"/>
                </a:solidFill>
                <a:latin typeface="+mj-lt"/>
              </a:rPr>
              <a:t>Florida Experience</a:t>
            </a:r>
            <a:endParaRPr lang="en-US" b="1" dirty="0">
              <a:solidFill>
                <a:srgbClr val="B01D14"/>
              </a:solidFill>
              <a:latin typeface="+mj-lt"/>
            </a:endParaRPr>
          </a:p>
        </p:txBody>
      </p:sp>
      <p:sp>
        <p:nvSpPr>
          <p:cNvPr id="9" name="Text Placeholder 8"/>
          <p:cNvSpPr>
            <a:spLocks noGrp="1"/>
          </p:cNvSpPr>
          <p:nvPr>
            <p:ph type="body" sz="quarter" idx="20"/>
          </p:nvPr>
        </p:nvSpPr>
        <p:spPr>
          <a:xfrm>
            <a:off x="641146" y="762000"/>
            <a:ext cx="8274457" cy="381000"/>
          </a:xfrm>
        </p:spPr>
        <p:txBody>
          <a:bodyPr/>
          <a:lstStyle/>
          <a:p>
            <a:pPr algn="ctr"/>
            <a:r>
              <a:rPr lang="en-US" dirty="0" smtClean="0">
                <a:solidFill>
                  <a:schemeClr val="tx2">
                    <a:lumMod val="75000"/>
                  </a:schemeClr>
                </a:solidFill>
              </a:rPr>
              <a:t>Substantial Prior Experience with Florida Cities &amp; Counties</a:t>
            </a:r>
            <a:endParaRPr lang="en-US" dirty="0">
              <a:solidFill>
                <a:schemeClr val="tx2">
                  <a:lumMod val="75000"/>
                </a:schemeClr>
              </a:solidFill>
            </a:endParaRPr>
          </a:p>
        </p:txBody>
      </p:sp>
      <p:sp>
        <p:nvSpPr>
          <p:cNvPr id="2" name="Content Placeholder 1"/>
          <p:cNvSpPr>
            <a:spLocks noGrp="1"/>
          </p:cNvSpPr>
          <p:nvPr>
            <p:ph sz="quarter" idx="19"/>
          </p:nvPr>
        </p:nvSpPr>
        <p:spPr>
          <a:xfrm>
            <a:off x="2272359" y="2467125"/>
            <a:ext cx="2053248" cy="3506881"/>
          </a:xfrm>
        </p:spPr>
        <p:txBody>
          <a:bodyPr/>
          <a:lstStyle/>
          <a:p>
            <a:r>
              <a:rPr lang="en-US" sz="1000" dirty="0">
                <a:solidFill>
                  <a:srgbClr val="000000"/>
                </a:solidFill>
              </a:rPr>
              <a:t>City of </a:t>
            </a:r>
            <a:r>
              <a:rPr lang="en-US" sz="1000" dirty="0" smtClean="0">
                <a:solidFill>
                  <a:srgbClr val="000000"/>
                </a:solidFill>
              </a:rPr>
              <a:t>Mascotte</a:t>
            </a:r>
          </a:p>
          <a:p>
            <a:r>
              <a:rPr lang="en-US" sz="1000" dirty="0" smtClean="0">
                <a:solidFill>
                  <a:srgbClr val="000000"/>
                </a:solidFill>
              </a:rPr>
              <a:t>City </a:t>
            </a:r>
            <a:r>
              <a:rPr lang="en-US" sz="1000" dirty="0">
                <a:solidFill>
                  <a:srgbClr val="000000"/>
                </a:solidFill>
              </a:rPr>
              <a:t>of New Smyrna Beach</a:t>
            </a:r>
          </a:p>
          <a:p>
            <a:r>
              <a:rPr lang="en-US" sz="1000" dirty="0" smtClean="0">
                <a:solidFill>
                  <a:srgbClr val="000000"/>
                </a:solidFill>
              </a:rPr>
              <a:t>City of North Miami Beach</a:t>
            </a:r>
          </a:p>
          <a:p>
            <a:r>
              <a:rPr lang="en-US" sz="1000" dirty="0" smtClean="0">
                <a:solidFill>
                  <a:srgbClr val="000000"/>
                </a:solidFill>
              </a:rPr>
              <a:t>City of North Port</a:t>
            </a:r>
          </a:p>
          <a:p>
            <a:r>
              <a:rPr lang="en-US" sz="1000" dirty="0" smtClean="0">
                <a:solidFill>
                  <a:srgbClr val="000000"/>
                </a:solidFill>
              </a:rPr>
              <a:t>City of Ocoee</a:t>
            </a:r>
          </a:p>
          <a:p>
            <a:r>
              <a:rPr lang="en-US" sz="1000" dirty="0" smtClean="0">
                <a:solidFill>
                  <a:srgbClr val="000000"/>
                </a:solidFill>
              </a:rPr>
              <a:t>City of Orlando</a:t>
            </a:r>
          </a:p>
          <a:p>
            <a:r>
              <a:rPr lang="en-US" sz="1000" dirty="0" smtClean="0">
                <a:solidFill>
                  <a:srgbClr val="000000"/>
                </a:solidFill>
              </a:rPr>
              <a:t>City of Oviedo</a:t>
            </a:r>
          </a:p>
          <a:p>
            <a:r>
              <a:rPr lang="en-US" sz="1000" dirty="0" smtClean="0">
                <a:solidFill>
                  <a:srgbClr val="000000"/>
                </a:solidFill>
              </a:rPr>
              <a:t>City of Palm Bay</a:t>
            </a:r>
          </a:p>
          <a:p>
            <a:r>
              <a:rPr lang="en-US" sz="1000" dirty="0" smtClean="0">
                <a:solidFill>
                  <a:srgbClr val="000000"/>
                </a:solidFill>
              </a:rPr>
              <a:t>City of Palm Coast</a:t>
            </a:r>
          </a:p>
          <a:p>
            <a:r>
              <a:rPr lang="en-US" sz="1000" dirty="0" smtClean="0">
                <a:solidFill>
                  <a:srgbClr val="000000"/>
                </a:solidFill>
              </a:rPr>
              <a:t>City of Panama City</a:t>
            </a:r>
          </a:p>
          <a:p>
            <a:r>
              <a:rPr lang="en-US" sz="1000" dirty="0" smtClean="0">
                <a:solidFill>
                  <a:srgbClr val="000000"/>
                </a:solidFill>
              </a:rPr>
              <a:t>City of Pinellas Park</a:t>
            </a:r>
          </a:p>
          <a:p>
            <a:r>
              <a:rPr lang="en-US" sz="1000" dirty="0" smtClean="0">
                <a:solidFill>
                  <a:srgbClr val="000000"/>
                </a:solidFill>
              </a:rPr>
              <a:t>City of Port St. Lucie</a:t>
            </a:r>
          </a:p>
          <a:p>
            <a:r>
              <a:rPr lang="en-US" sz="1000" dirty="0" smtClean="0">
                <a:solidFill>
                  <a:srgbClr val="000000"/>
                </a:solidFill>
              </a:rPr>
              <a:t>City of Sanford</a:t>
            </a:r>
          </a:p>
          <a:p>
            <a:r>
              <a:rPr lang="en-US" sz="1000" dirty="0" smtClean="0">
                <a:solidFill>
                  <a:srgbClr val="000000"/>
                </a:solidFill>
              </a:rPr>
              <a:t>City of South Daytona</a:t>
            </a:r>
          </a:p>
          <a:p>
            <a:r>
              <a:rPr lang="en-US" sz="1000" dirty="0" smtClean="0">
                <a:solidFill>
                  <a:srgbClr val="000000"/>
                </a:solidFill>
              </a:rPr>
              <a:t>City of South Miami</a:t>
            </a:r>
          </a:p>
          <a:p>
            <a:r>
              <a:rPr lang="en-US" sz="1000" dirty="0" smtClean="0">
                <a:solidFill>
                  <a:srgbClr val="000000"/>
                </a:solidFill>
              </a:rPr>
              <a:t>City of Tavares</a:t>
            </a:r>
          </a:p>
          <a:p>
            <a:r>
              <a:rPr lang="en-US" sz="1000" dirty="0" smtClean="0">
                <a:solidFill>
                  <a:srgbClr val="000000"/>
                </a:solidFill>
              </a:rPr>
              <a:t>City of Umatilla</a:t>
            </a:r>
          </a:p>
          <a:p>
            <a:r>
              <a:rPr lang="en-US" sz="1000" dirty="0" smtClean="0">
                <a:solidFill>
                  <a:srgbClr val="000000"/>
                </a:solidFill>
              </a:rPr>
              <a:t>City of Wauchula</a:t>
            </a:r>
          </a:p>
          <a:p>
            <a:r>
              <a:rPr lang="en-US" sz="1000" dirty="0" smtClean="0">
                <a:solidFill>
                  <a:srgbClr val="000000"/>
                </a:solidFill>
              </a:rPr>
              <a:t>City of Winter Haven</a:t>
            </a:r>
          </a:p>
          <a:p>
            <a:endParaRPr lang="en-US" sz="1000" dirty="0">
              <a:solidFill>
                <a:srgbClr val="000000"/>
              </a:solidFill>
            </a:endParaRPr>
          </a:p>
        </p:txBody>
      </p:sp>
      <p:sp>
        <p:nvSpPr>
          <p:cNvPr id="11" name="Content Placeholder 1"/>
          <p:cNvSpPr>
            <a:spLocks noGrp="1"/>
          </p:cNvSpPr>
          <p:nvPr>
            <p:ph sz="quarter" idx="21"/>
          </p:nvPr>
        </p:nvSpPr>
        <p:spPr>
          <a:xfrm>
            <a:off x="220339" y="750652"/>
            <a:ext cx="2165599" cy="2369549"/>
          </a:xfrm>
        </p:spPr>
        <p:txBody>
          <a:bodyPr/>
          <a:lstStyle/>
          <a:p>
            <a:pPr>
              <a:lnSpc>
                <a:spcPct val="120000"/>
              </a:lnSpc>
            </a:pPr>
            <a:r>
              <a:rPr lang="en-US" sz="1000" dirty="0" smtClean="0">
                <a:solidFill>
                  <a:srgbClr val="000000"/>
                </a:solidFill>
              </a:rPr>
              <a:t>Bay County</a:t>
            </a:r>
          </a:p>
          <a:p>
            <a:pPr>
              <a:lnSpc>
                <a:spcPct val="120000"/>
              </a:lnSpc>
            </a:pPr>
            <a:r>
              <a:rPr lang="en-US" sz="1000" dirty="0" smtClean="0">
                <a:solidFill>
                  <a:srgbClr val="000000"/>
                </a:solidFill>
              </a:rPr>
              <a:t>Broward County</a:t>
            </a:r>
          </a:p>
          <a:p>
            <a:pPr>
              <a:lnSpc>
                <a:spcPct val="120000"/>
              </a:lnSpc>
            </a:pPr>
            <a:r>
              <a:rPr lang="en-US" sz="1000" dirty="0" smtClean="0">
                <a:solidFill>
                  <a:srgbClr val="000000"/>
                </a:solidFill>
              </a:rPr>
              <a:t>Charlotte County</a:t>
            </a:r>
          </a:p>
          <a:p>
            <a:pPr>
              <a:lnSpc>
                <a:spcPct val="120000"/>
              </a:lnSpc>
            </a:pPr>
            <a:r>
              <a:rPr lang="en-US" sz="1000" dirty="0" smtClean="0">
                <a:solidFill>
                  <a:srgbClr val="000000"/>
                </a:solidFill>
              </a:rPr>
              <a:t>Citrus County</a:t>
            </a:r>
          </a:p>
          <a:p>
            <a:pPr>
              <a:lnSpc>
                <a:spcPct val="120000"/>
              </a:lnSpc>
            </a:pPr>
            <a:r>
              <a:rPr lang="en-US" sz="1000" dirty="0" smtClean="0">
                <a:solidFill>
                  <a:srgbClr val="000000"/>
                </a:solidFill>
              </a:rPr>
              <a:t>DeSoto County</a:t>
            </a:r>
          </a:p>
          <a:p>
            <a:pPr>
              <a:lnSpc>
                <a:spcPct val="120000"/>
              </a:lnSpc>
            </a:pPr>
            <a:r>
              <a:rPr lang="en-US" sz="1000" dirty="0" smtClean="0">
                <a:solidFill>
                  <a:srgbClr val="000000"/>
                </a:solidFill>
              </a:rPr>
              <a:t>Escambia County</a:t>
            </a:r>
          </a:p>
          <a:p>
            <a:pPr>
              <a:lnSpc>
                <a:spcPct val="120000"/>
              </a:lnSpc>
            </a:pPr>
            <a:r>
              <a:rPr lang="en-US" sz="1000" dirty="0" smtClean="0">
                <a:solidFill>
                  <a:srgbClr val="000000"/>
                </a:solidFill>
              </a:rPr>
              <a:t>Indian River County</a:t>
            </a:r>
          </a:p>
          <a:p>
            <a:pPr>
              <a:lnSpc>
                <a:spcPct val="120000"/>
              </a:lnSpc>
            </a:pPr>
            <a:r>
              <a:rPr lang="en-US" sz="1000" dirty="0" smtClean="0">
                <a:solidFill>
                  <a:srgbClr val="000000"/>
                </a:solidFill>
              </a:rPr>
              <a:t>Lake County</a:t>
            </a:r>
          </a:p>
          <a:p>
            <a:pPr>
              <a:lnSpc>
                <a:spcPct val="120000"/>
              </a:lnSpc>
            </a:pPr>
            <a:r>
              <a:rPr lang="en-US" sz="1000" dirty="0" smtClean="0">
                <a:solidFill>
                  <a:srgbClr val="000000"/>
                </a:solidFill>
              </a:rPr>
              <a:t>Martin County</a:t>
            </a:r>
          </a:p>
          <a:p>
            <a:pPr>
              <a:lnSpc>
                <a:spcPct val="120000"/>
              </a:lnSpc>
            </a:pPr>
            <a:r>
              <a:rPr lang="en-US" sz="1000" dirty="0" smtClean="0">
                <a:solidFill>
                  <a:srgbClr val="000000"/>
                </a:solidFill>
              </a:rPr>
              <a:t>Miami-Dade County</a:t>
            </a:r>
          </a:p>
          <a:p>
            <a:pPr>
              <a:lnSpc>
                <a:spcPct val="120000"/>
              </a:lnSpc>
            </a:pPr>
            <a:r>
              <a:rPr lang="en-US" sz="1000" dirty="0" smtClean="0">
                <a:solidFill>
                  <a:srgbClr val="000000"/>
                </a:solidFill>
              </a:rPr>
              <a:t>Okaloosa County</a:t>
            </a:r>
          </a:p>
          <a:p>
            <a:pPr>
              <a:lnSpc>
                <a:spcPct val="120000"/>
              </a:lnSpc>
            </a:pPr>
            <a:r>
              <a:rPr lang="en-US" sz="1000" dirty="0" smtClean="0">
                <a:solidFill>
                  <a:srgbClr val="000000"/>
                </a:solidFill>
              </a:rPr>
              <a:t>Okaloosa County Airport</a:t>
            </a:r>
          </a:p>
          <a:p>
            <a:pPr>
              <a:lnSpc>
                <a:spcPct val="120000"/>
              </a:lnSpc>
            </a:pPr>
            <a:r>
              <a:rPr lang="en-US" sz="1000" dirty="0" smtClean="0">
                <a:solidFill>
                  <a:srgbClr val="000000"/>
                </a:solidFill>
              </a:rPr>
              <a:t>Osceola County</a:t>
            </a:r>
          </a:p>
          <a:p>
            <a:pPr>
              <a:lnSpc>
                <a:spcPct val="120000"/>
              </a:lnSpc>
            </a:pPr>
            <a:r>
              <a:rPr lang="en-US" sz="1000" dirty="0" smtClean="0">
                <a:solidFill>
                  <a:srgbClr val="000000"/>
                </a:solidFill>
              </a:rPr>
              <a:t>Palm Beach County</a:t>
            </a:r>
          </a:p>
          <a:p>
            <a:pPr>
              <a:lnSpc>
                <a:spcPct val="120000"/>
              </a:lnSpc>
            </a:pPr>
            <a:r>
              <a:rPr lang="en-US" sz="1000" dirty="0" smtClean="0">
                <a:solidFill>
                  <a:srgbClr val="000000"/>
                </a:solidFill>
              </a:rPr>
              <a:t>Sarasota County</a:t>
            </a:r>
          </a:p>
          <a:p>
            <a:pPr>
              <a:lnSpc>
                <a:spcPct val="120000"/>
              </a:lnSpc>
            </a:pPr>
            <a:r>
              <a:rPr lang="en-US" sz="1000" dirty="0" smtClean="0">
                <a:solidFill>
                  <a:srgbClr val="000000"/>
                </a:solidFill>
              </a:rPr>
              <a:t>Seminole County</a:t>
            </a:r>
          </a:p>
          <a:p>
            <a:pPr>
              <a:lnSpc>
                <a:spcPct val="120000"/>
              </a:lnSpc>
            </a:pPr>
            <a:r>
              <a:rPr lang="en-US" sz="1000" dirty="0" smtClean="0">
                <a:solidFill>
                  <a:srgbClr val="000000"/>
                </a:solidFill>
              </a:rPr>
              <a:t>Taylor County</a:t>
            </a:r>
          </a:p>
          <a:p>
            <a:pPr>
              <a:lnSpc>
                <a:spcPct val="120000"/>
              </a:lnSpc>
            </a:pPr>
            <a:r>
              <a:rPr lang="en-US" sz="1000" dirty="0" smtClean="0">
                <a:solidFill>
                  <a:srgbClr val="000000"/>
                </a:solidFill>
              </a:rPr>
              <a:t>City of Apopka</a:t>
            </a:r>
          </a:p>
          <a:p>
            <a:r>
              <a:rPr lang="en-US" sz="1000" dirty="0">
                <a:solidFill>
                  <a:srgbClr val="000000"/>
                </a:solidFill>
              </a:rPr>
              <a:t>City of Bartow</a:t>
            </a:r>
          </a:p>
          <a:p>
            <a:r>
              <a:rPr lang="en-US" sz="1000" dirty="0">
                <a:solidFill>
                  <a:srgbClr val="000000"/>
                </a:solidFill>
              </a:rPr>
              <a:t>City of Crystal River</a:t>
            </a:r>
          </a:p>
          <a:p>
            <a:r>
              <a:rPr lang="en-US" sz="1000" dirty="0">
                <a:solidFill>
                  <a:srgbClr val="000000"/>
                </a:solidFill>
              </a:rPr>
              <a:t>City of Edgewater</a:t>
            </a:r>
          </a:p>
          <a:p>
            <a:r>
              <a:rPr lang="en-US" sz="1000" dirty="0">
                <a:solidFill>
                  <a:srgbClr val="000000"/>
                </a:solidFill>
              </a:rPr>
              <a:t>City of Fernandina Beach</a:t>
            </a:r>
          </a:p>
          <a:p>
            <a:r>
              <a:rPr lang="en-US" sz="1000" dirty="0">
                <a:solidFill>
                  <a:srgbClr val="000000"/>
                </a:solidFill>
              </a:rPr>
              <a:t>City of Fort Lauderdale</a:t>
            </a:r>
          </a:p>
          <a:p>
            <a:r>
              <a:rPr lang="en-US" sz="1000" dirty="0">
                <a:solidFill>
                  <a:srgbClr val="000000"/>
                </a:solidFill>
              </a:rPr>
              <a:t>City of Haines City</a:t>
            </a:r>
          </a:p>
          <a:p>
            <a:pPr>
              <a:lnSpc>
                <a:spcPct val="110000"/>
              </a:lnSpc>
            </a:pPr>
            <a:r>
              <a:rPr lang="en-US" sz="1000" dirty="0">
                <a:solidFill>
                  <a:srgbClr val="000000"/>
                </a:solidFill>
              </a:rPr>
              <a:t>City of Hollywood</a:t>
            </a:r>
          </a:p>
          <a:p>
            <a:r>
              <a:rPr lang="en-US" sz="1000" dirty="0">
                <a:solidFill>
                  <a:srgbClr val="000000"/>
                </a:solidFill>
              </a:rPr>
              <a:t>City of Kissimmee</a:t>
            </a:r>
          </a:p>
          <a:p>
            <a:r>
              <a:rPr lang="en-US" sz="1000" dirty="0">
                <a:solidFill>
                  <a:srgbClr val="000000"/>
                </a:solidFill>
              </a:rPr>
              <a:t>City of Lauderhill</a:t>
            </a:r>
          </a:p>
          <a:p>
            <a:r>
              <a:rPr lang="en-US" sz="1000" dirty="0">
                <a:solidFill>
                  <a:srgbClr val="000000"/>
                </a:solidFill>
              </a:rPr>
              <a:t>City of </a:t>
            </a:r>
            <a:r>
              <a:rPr lang="en-US" sz="1000" dirty="0" smtClean="0">
                <a:solidFill>
                  <a:srgbClr val="000000"/>
                </a:solidFill>
              </a:rPr>
              <a:t>Leesburg</a:t>
            </a:r>
          </a:p>
          <a:p>
            <a:pPr lvl="0"/>
            <a:r>
              <a:rPr lang="en-US" sz="1000" dirty="0">
                <a:solidFill>
                  <a:srgbClr val="000000"/>
                </a:solidFill>
              </a:rPr>
              <a:t>City of Marco Island</a:t>
            </a:r>
          </a:p>
          <a:p>
            <a:pPr>
              <a:lnSpc>
                <a:spcPct val="120000"/>
              </a:lnSpc>
            </a:pPr>
            <a:endParaRPr lang="en-US" sz="1000" dirty="0" smtClean="0">
              <a:solidFill>
                <a:srgbClr val="000000"/>
              </a:solidFill>
            </a:endParaRPr>
          </a:p>
          <a:p>
            <a:pPr>
              <a:lnSpc>
                <a:spcPct val="120000"/>
              </a:lnSpc>
            </a:pPr>
            <a:endParaRPr lang="en-US" sz="1000" dirty="0" smtClean="0">
              <a:solidFill>
                <a:srgbClr val="000000"/>
              </a:solidFill>
            </a:endParaRPr>
          </a:p>
          <a:p>
            <a:pPr>
              <a:lnSpc>
                <a:spcPct val="120000"/>
              </a:lnSpc>
            </a:pPr>
            <a:endParaRPr lang="en-US" sz="1000" dirty="0" smtClean="0">
              <a:solidFill>
                <a:srgbClr val="000000"/>
              </a:solidFill>
            </a:endParaRPr>
          </a:p>
          <a:p>
            <a:pPr>
              <a:lnSpc>
                <a:spcPct val="120000"/>
              </a:lnSpc>
            </a:pPr>
            <a:endParaRPr lang="en-US" sz="1000" dirty="0" smtClean="0">
              <a:solidFill>
                <a:srgbClr val="000000"/>
              </a:solidFill>
            </a:endParaRPr>
          </a:p>
          <a:p>
            <a:pPr>
              <a:lnSpc>
                <a:spcPct val="120000"/>
              </a:lnSpc>
            </a:pPr>
            <a:endParaRPr lang="en-US" sz="1000" dirty="0">
              <a:solidFill>
                <a:srgbClr val="000000"/>
              </a:solidFill>
            </a:endParaRPr>
          </a:p>
        </p:txBody>
      </p:sp>
      <p:sp>
        <p:nvSpPr>
          <p:cNvPr id="8" name="Content Placeholder 1"/>
          <p:cNvSpPr txBox="1">
            <a:spLocks/>
          </p:cNvSpPr>
          <p:nvPr/>
        </p:nvSpPr>
        <p:spPr>
          <a:xfrm>
            <a:off x="5366416" y="2493201"/>
            <a:ext cx="3100589" cy="3506881"/>
          </a:xfrm>
          <a:prstGeom prst="rect">
            <a:avLst/>
          </a:prstGeom>
        </p:spPr>
        <p:txBody>
          <a:bodyPr/>
          <a:lstStyle>
            <a:lvl1pPr marL="236527" indent="-236527" algn="l" defTabSz="457178" rtl="0" eaLnBrk="0" fontAlgn="base" hangingPunct="0">
              <a:lnSpc>
                <a:spcPct val="130000"/>
              </a:lnSpc>
              <a:spcBef>
                <a:spcPts val="0"/>
              </a:spcBef>
              <a:spcAft>
                <a:spcPct val="0"/>
              </a:spcAft>
              <a:buFont typeface="Wingdings" pitchFamily="2" charset="2"/>
              <a:buChar char="§"/>
              <a:defRPr sz="1200" kern="1200">
                <a:solidFill>
                  <a:schemeClr val="tx1"/>
                </a:solidFill>
                <a:latin typeface="Arial" pitchFamily="34" charset="0"/>
                <a:ea typeface="+mn-ea"/>
                <a:cs typeface="Arial" pitchFamily="34" charset="0"/>
              </a:defRPr>
            </a:lvl1pPr>
            <a:lvl2pPr marL="507974" indent="-220652" algn="l" defTabSz="457178" rtl="0" eaLnBrk="0" fontAlgn="base" hangingPunct="0">
              <a:lnSpc>
                <a:spcPct val="130000"/>
              </a:lnSpc>
              <a:spcBef>
                <a:spcPts val="0"/>
              </a:spcBef>
              <a:spcAft>
                <a:spcPct val="0"/>
              </a:spcAft>
              <a:buFont typeface="Arial" pitchFamily="34" charset="0"/>
              <a:buChar char="–"/>
              <a:defRPr sz="1200" kern="1200">
                <a:solidFill>
                  <a:schemeClr val="tx1"/>
                </a:solidFill>
                <a:latin typeface="Arial" pitchFamily="34" charset="0"/>
                <a:ea typeface="+mn-ea"/>
                <a:cs typeface="Arial" pitchFamily="34" charset="0"/>
              </a:defRPr>
            </a:lvl2pPr>
            <a:lvl3pPr marL="795299" indent="-219064" algn="l" defTabSz="457178" rtl="0" eaLnBrk="0" fontAlgn="base" hangingPunct="0">
              <a:lnSpc>
                <a:spcPct val="130000"/>
              </a:lnSpc>
              <a:spcBef>
                <a:spcPts val="0"/>
              </a:spcBef>
              <a:spcAft>
                <a:spcPct val="0"/>
              </a:spcAft>
              <a:buFont typeface="Courier New" pitchFamily="49" charset="0"/>
              <a:buChar char="o"/>
              <a:defRPr sz="1200" kern="1200">
                <a:solidFill>
                  <a:schemeClr val="tx1"/>
                </a:solidFill>
                <a:latin typeface="Arial" pitchFamily="34" charset="0"/>
                <a:ea typeface="+mn-ea"/>
                <a:cs typeface="Arial" pitchFamily="34" charset="0"/>
              </a:defRPr>
            </a:lvl3pPr>
            <a:lvl4pPr marL="1600120" indent="-228589" algn="l" defTabSz="4571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298" indent="-228589" algn="l" defTabSz="45717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a:lstStyle>
          <a:p>
            <a:r>
              <a:rPr lang="en-US" sz="1000" b="0" dirty="0" smtClean="0">
                <a:solidFill>
                  <a:srgbClr val="000000"/>
                </a:solidFill>
              </a:rPr>
              <a:t>Florida Community Services Corporation of Walton County</a:t>
            </a:r>
          </a:p>
          <a:p>
            <a:r>
              <a:rPr lang="en-US" sz="1000" b="0" dirty="0" smtClean="0">
                <a:solidFill>
                  <a:srgbClr val="000000"/>
                </a:solidFill>
              </a:rPr>
              <a:t>Florida Gas Utility</a:t>
            </a:r>
          </a:p>
          <a:p>
            <a:r>
              <a:rPr lang="en-US" sz="1000" b="0" dirty="0" smtClean="0">
                <a:solidFill>
                  <a:srgbClr val="000000"/>
                </a:solidFill>
              </a:rPr>
              <a:t>Florida PACE Funding Agency</a:t>
            </a:r>
          </a:p>
          <a:p>
            <a:r>
              <a:rPr lang="en-US" sz="1000" b="0" dirty="0" smtClean="0">
                <a:solidFill>
                  <a:srgbClr val="000000"/>
                </a:solidFill>
              </a:rPr>
              <a:t>Florida Ports Financing Commission</a:t>
            </a:r>
          </a:p>
          <a:p>
            <a:r>
              <a:rPr lang="en-US" sz="1000" b="0" dirty="0" smtClean="0">
                <a:solidFill>
                  <a:srgbClr val="000000"/>
                </a:solidFill>
              </a:rPr>
              <a:t>Gasparilla Island Bridge Authority</a:t>
            </a:r>
          </a:p>
          <a:p>
            <a:r>
              <a:rPr lang="en-US" sz="1000" b="0" dirty="0" smtClean="0">
                <a:solidFill>
                  <a:srgbClr val="000000"/>
                </a:solidFill>
              </a:rPr>
              <a:t>Miami Parking Authority</a:t>
            </a:r>
          </a:p>
          <a:p>
            <a:r>
              <a:rPr lang="en-US" sz="1000" b="0" dirty="0" smtClean="0">
                <a:solidFill>
                  <a:srgbClr val="000000"/>
                </a:solidFill>
              </a:rPr>
              <a:t>Miami Dade Expressway Authority</a:t>
            </a:r>
          </a:p>
          <a:p>
            <a:r>
              <a:rPr lang="en-US" sz="1000" b="0" dirty="0" smtClean="0">
                <a:solidFill>
                  <a:srgbClr val="000000"/>
                </a:solidFill>
              </a:rPr>
              <a:t>Okeechobee Utility Authority</a:t>
            </a:r>
          </a:p>
          <a:p>
            <a:r>
              <a:rPr lang="en-US" sz="1000" b="0" dirty="0" smtClean="0">
                <a:solidFill>
                  <a:srgbClr val="000000"/>
                </a:solidFill>
              </a:rPr>
              <a:t>Orlando-Orange County Expressway Authority</a:t>
            </a:r>
          </a:p>
          <a:p>
            <a:r>
              <a:rPr lang="en-US" sz="1000" b="0" dirty="0" smtClean="0">
                <a:solidFill>
                  <a:srgbClr val="000000"/>
                </a:solidFill>
              </a:rPr>
              <a:t>Orlando Sanford International Airport</a:t>
            </a:r>
          </a:p>
          <a:p>
            <a:r>
              <a:rPr lang="en-US" sz="1000" b="0" dirty="0" smtClean="0">
                <a:solidFill>
                  <a:srgbClr val="000000"/>
                </a:solidFill>
              </a:rPr>
              <a:t>Pace Water Authority</a:t>
            </a:r>
          </a:p>
          <a:p>
            <a:r>
              <a:rPr lang="en-US" sz="1000" b="0" dirty="0" smtClean="0">
                <a:solidFill>
                  <a:srgbClr val="000000"/>
                </a:solidFill>
              </a:rPr>
              <a:t>Peace River Manasota RWSA</a:t>
            </a:r>
          </a:p>
          <a:p>
            <a:r>
              <a:rPr lang="en-US" sz="1000" b="0" dirty="0" smtClean="0">
                <a:solidFill>
                  <a:srgbClr val="000000"/>
                </a:solidFill>
              </a:rPr>
              <a:t>Riviera Beach CRA</a:t>
            </a:r>
          </a:p>
          <a:p>
            <a:r>
              <a:rPr lang="en-US" sz="1000" b="0" dirty="0" smtClean="0">
                <a:solidFill>
                  <a:srgbClr val="000000"/>
                </a:solidFill>
              </a:rPr>
              <a:t>State of Florida</a:t>
            </a:r>
          </a:p>
          <a:p>
            <a:r>
              <a:rPr lang="en-US" sz="1000" b="0" dirty="0" smtClean="0">
                <a:solidFill>
                  <a:srgbClr val="000000"/>
                </a:solidFill>
              </a:rPr>
              <a:t>Tampa Hillsborough Expressway Authority</a:t>
            </a:r>
          </a:p>
          <a:p>
            <a:r>
              <a:rPr lang="en-US" sz="1000" b="0" dirty="0" smtClean="0">
                <a:solidFill>
                  <a:srgbClr val="000000"/>
                </a:solidFill>
              </a:rPr>
              <a:t>Town of Longboat Key</a:t>
            </a:r>
          </a:p>
          <a:p>
            <a:r>
              <a:rPr lang="en-US" sz="1000" b="0" dirty="0" smtClean="0">
                <a:solidFill>
                  <a:srgbClr val="000000"/>
                </a:solidFill>
              </a:rPr>
              <a:t>Town of Orange Park</a:t>
            </a:r>
          </a:p>
          <a:p>
            <a:r>
              <a:rPr lang="en-US" sz="1000" b="0" dirty="0" smtClean="0">
                <a:solidFill>
                  <a:srgbClr val="000000"/>
                </a:solidFill>
              </a:rPr>
              <a:t>University of Central Florida</a:t>
            </a:r>
          </a:p>
          <a:p>
            <a:endParaRPr lang="en-US" sz="1000" b="0" dirty="0">
              <a:solidFill>
                <a:srgbClr val="000000"/>
              </a:solidFill>
            </a:endParaRPr>
          </a:p>
        </p:txBody>
      </p:sp>
    </p:spTree>
    <p:extLst>
      <p:ext uri="{BB962C8B-B14F-4D97-AF65-F5344CB8AC3E}">
        <p14:creationId xmlns:p14="http://schemas.microsoft.com/office/powerpoint/2010/main" val="2769193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88089" y="1043796"/>
            <a:ext cx="8013700" cy="979879"/>
          </a:xfrm>
        </p:spPr>
        <p:txBody>
          <a:bodyPr/>
          <a:lstStyle/>
          <a:p>
            <a:r>
              <a:rPr lang="en-US" sz="3200" b="1" dirty="0" smtClean="0"/>
              <a:t>Dodd-Frank </a:t>
            </a:r>
            <a:r>
              <a:rPr lang="en-US" sz="3200" b="1" dirty="0"/>
              <a:t>and MSRB Rules </a:t>
            </a:r>
            <a:r>
              <a:rPr lang="en-US" sz="3200" b="1" dirty="0" smtClean="0"/>
              <a:t>relating </a:t>
            </a:r>
            <a:r>
              <a:rPr lang="en-US" sz="3200" b="1" dirty="0"/>
              <a:t>to Municipal Advisors </a:t>
            </a:r>
            <a:endParaRPr lang="en-US" sz="3200" b="1" dirty="0" smtClean="0"/>
          </a:p>
          <a:p>
            <a:r>
              <a:rPr lang="en-US" b="1" dirty="0" smtClean="0"/>
              <a:t/>
            </a:r>
            <a:br>
              <a:rPr lang="en-US" b="1" dirty="0" smtClean="0"/>
            </a:br>
            <a:r>
              <a:rPr lang="en-US" b="1" dirty="0" smtClean="0"/>
              <a:t/>
            </a:r>
            <a:br>
              <a:rPr lang="en-US" b="1" dirty="0" smtClean="0"/>
            </a:br>
            <a:endParaRPr lang="en-US" b="1" dirty="0"/>
          </a:p>
        </p:txBody>
      </p:sp>
      <p:sp>
        <p:nvSpPr>
          <p:cNvPr id="3" name="Text Placeholder 2"/>
          <p:cNvSpPr>
            <a:spLocks noGrp="1"/>
          </p:cNvSpPr>
          <p:nvPr>
            <p:ph type="body" sz="quarter" idx="11"/>
          </p:nvPr>
        </p:nvSpPr>
        <p:spPr/>
        <p:txBody>
          <a:bodyPr/>
          <a:lstStyle/>
          <a:p>
            <a:r>
              <a:rPr lang="en-US" dirty="0" smtClean="0"/>
              <a:t>Tab 2</a:t>
            </a:r>
            <a:endParaRPr lang="en-US" dirty="0"/>
          </a:p>
        </p:txBody>
      </p:sp>
    </p:spTree>
    <p:extLst>
      <p:ext uri="{BB962C8B-B14F-4D97-AF65-F5344CB8AC3E}">
        <p14:creationId xmlns:p14="http://schemas.microsoft.com/office/powerpoint/2010/main" val="2042387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SW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ctr">
        <a:noAutofit/>
      </a:bodyPr>
      <a:lstStyle>
        <a:defPPr marL="0" marR="0" indent="0" algn="l" defTabSz="457200" rtl="0" eaLnBrk="1" fontAlgn="auto" latinLnBrk="0" hangingPunct="1">
          <a:lnSpc>
            <a:spcPct val="100000"/>
          </a:lnSpc>
          <a:spcBef>
            <a:spcPct val="0"/>
          </a:spcBef>
          <a:spcAft>
            <a:spcPts val="0"/>
          </a:spcAft>
          <a:buClrTx/>
          <a:buSzTx/>
          <a:buFontTx/>
          <a:buNone/>
          <a:tabLst/>
          <a:defRPr kumimoji="0" sz="2000" b="0" i="0" u="none" strike="noStrike" kern="1200" cap="none" spc="0" normalizeH="0" baseline="0" noProof="0" dirty="0" smtClean="0">
            <a:ln>
              <a:noFill/>
            </a:ln>
            <a:solidFill>
              <a:srgbClr val="B01D14"/>
            </a:solidFill>
            <a:effectLst/>
            <a:uLnTx/>
            <a:uFillTx/>
            <a:latin typeface="Minion Pro"/>
            <a:ea typeface="+mj-ea"/>
            <a:cs typeface="Minion Pro"/>
          </a:defRPr>
        </a:defPPr>
      </a:lstStyle>
    </a:txDef>
  </a:objectDefaults>
  <a:extraClrScheme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49529D96AB094A8C262C247E0519A0" ma:contentTypeVersion="0" ma:contentTypeDescription="Create a new document." ma:contentTypeScope="" ma:versionID="f93a644f6b2347b2e3895ed1361da54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9B2337-8824-4683-9F46-74A26001941B}">
  <ds:schemaRefs>
    <ds:schemaRef ds:uri="http://purl.org/dc/dcmitype/"/>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8820931C-B5D8-4C4A-AC1F-E25E07F82B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453A881-39A5-4631-BBF6-4E92CF8313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44715</TotalTime>
  <Words>2831</Words>
  <Application>Microsoft Office PowerPoint</Application>
  <PresentationFormat>On-screen Show (4:3)</PresentationFormat>
  <Paragraphs>407</Paragraphs>
  <Slides>31</Slides>
  <Notes>19</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31</vt:i4>
      </vt:variant>
    </vt:vector>
  </HeadingPairs>
  <TitlesOfParts>
    <vt:vector size="46" baseType="lpstr">
      <vt:lpstr>Arial</vt:lpstr>
      <vt:lpstr>Arial Black</vt:lpstr>
      <vt:lpstr>Arial Narrow</vt:lpstr>
      <vt:lpstr>Calibri</vt:lpstr>
      <vt:lpstr>Courier New</vt:lpstr>
      <vt:lpstr>Minion Pro</vt:lpstr>
      <vt:lpstr>Minon Pro</vt:lpstr>
      <vt:lpstr>Times New Roman</vt:lpstr>
      <vt:lpstr>Wingdings</vt:lpstr>
      <vt:lpstr>Office Theme</vt:lpstr>
      <vt:lpstr>1_Office Theme</vt:lpstr>
      <vt:lpstr>Custom Design</vt:lpstr>
      <vt:lpstr>FSW Powerpoint Presentation</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First Southwest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shammel</dc:creator>
  <cp:lastModifiedBy>Catherine M. Colwell</cp:lastModifiedBy>
  <cp:revision>2092</cp:revision>
  <cp:lastPrinted>2017-12-05T22:02:15Z</cp:lastPrinted>
  <dcterms:created xsi:type="dcterms:W3CDTF">2005-05-09T21:08:38Z</dcterms:created>
  <dcterms:modified xsi:type="dcterms:W3CDTF">2017-12-08T17:40:20Z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0x010100FC49529D96AB094A8C262C247E0519A0</vt:lpwstr>
  </property>
  <property fmtid="{D5CDD505-2E9C-101B-9397-08002B2CF9AE}" pid="3" name="_NewReviewCycle">
    <vt:lpwstr/>
  </property>
</Properties>
</file>