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0"/>
  </p:notesMasterIdLst>
  <p:handoutMasterIdLst>
    <p:handoutMasterId r:id="rId41"/>
  </p:handoutMasterIdLst>
  <p:sldIdLst>
    <p:sldId id="257" r:id="rId2"/>
    <p:sldId id="258" r:id="rId3"/>
    <p:sldId id="316" r:id="rId4"/>
    <p:sldId id="343" r:id="rId5"/>
    <p:sldId id="317" r:id="rId6"/>
    <p:sldId id="325" r:id="rId7"/>
    <p:sldId id="318" r:id="rId8"/>
    <p:sldId id="319" r:id="rId9"/>
    <p:sldId id="326" r:id="rId10"/>
    <p:sldId id="327" r:id="rId11"/>
    <p:sldId id="320" r:id="rId12"/>
    <p:sldId id="328" r:id="rId13"/>
    <p:sldId id="329" r:id="rId14"/>
    <p:sldId id="330" r:id="rId15"/>
    <p:sldId id="331" r:id="rId16"/>
    <p:sldId id="332" r:id="rId17"/>
    <p:sldId id="333" r:id="rId18"/>
    <p:sldId id="334" r:id="rId19"/>
    <p:sldId id="344" r:id="rId20"/>
    <p:sldId id="335" r:id="rId21"/>
    <p:sldId id="342" r:id="rId22"/>
    <p:sldId id="336" r:id="rId23"/>
    <p:sldId id="337" r:id="rId24"/>
    <p:sldId id="338" r:id="rId25"/>
    <p:sldId id="339" r:id="rId26"/>
    <p:sldId id="340" r:id="rId27"/>
    <p:sldId id="347" r:id="rId28"/>
    <p:sldId id="350" r:id="rId29"/>
    <p:sldId id="351" r:id="rId30"/>
    <p:sldId id="352" r:id="rId31"/>
    <p:sldId id="348" r:id="rId32"/>
    <p:sldId id="354" r:id="rId33"/>
    <p:sldId id="353" r:id="rId34"/>
    <p:sldId id="349" r:id="rId35"/>
    <p:sldId id="356" r:id="rId36"/>
    <p:sldId id="355" r:id="rId37"/>
    <p:sldId id="345" r:id="rId38"/>
    <p:sldId id="346" r:id="rId3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7" autoAdjust="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97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69736"/>
          </a:xfrm>
          <a:prstGeom prst="rect">
            <a:avLst/>
          </a:prstGeom>
        </p:spPr>
        <p:txBody>
          <a:bodyPr vert="horz" lIns="91440" tIns="45720" rIns="91440" bIns="45720" rtlCol="0"/>
          <a:lstStyle>
            <a:lvl1pPr algn="r">
              <a:defRPr sz="1200"/>
            </a:lvl1pPr>
          </a:lstStyle>
          <a:p>
            <a:fld id="{FE346B16-E538-48D0-9BF8-24F51F6421B1}" type="datetimeFigureOut">
              <a:rPr lang="en-US" smtClean="0"/>
              <a:t>1/11/2017</a:t>
            </a:fld>
            <a:endParaRPr lang="en-US"/>
          </a:p>
        </p:txBody>
      </p:sp>
      <p:sp>
        <p:nvSpPr>
          <p:cNvPr id="4" name="Footer Placeholder 3"/>
          <p:cNvSpPr>
            <a:spLocks noGrp="1"/>
          </p:cNvSpPr>
          <p:nvPr>
            <p:ph type="ftr" sz="quarter" idx="2"/>
          </p:nvPr>
        </p:nvSpPr>
        <p:spPr>
          <a:xfrm>
            <a:off x="0" y="8893341"/>
            <a:ext cx="3067374" cy="46973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893341"/>
            <a:ext cx="3067374" cy="469735"/>
          </a:xfrm>
          <a:prstGeom prst="rect">
            <a:avLst/>
          </a:prstGeom>
        </p:spPr>
        <p:txBody>
          <a:bodyPr vert="horz" lIns="91440" tIns="45720" rIns="91440" bIns="45720" rtlCol="0" anchor="b"/>
          <a:lstStyle>
            <a:lvl1pPr algn="r">
              <a:defRPr sz="1200"/>
            </a:lvl1pPr>
          </a:lstStyle>
          <a:p>
            <a:fld id="{A0CBADF8-131A-447C-ACA5-07BCA8BC7A02}" type="slidenum">
              <a:rPr lang="en-US" smtClean="0"/>
              <a:t>‹#›</a:t>
            </a:fld>
            <a:endParaRPr lang="en-US"/>
          </a:p>
        </p:txBody>
      </p:sp>
    </p:spTree>
    <p:extLst>
      <p:ext uri="{BB962C8B-B14F-4D97-AF65-F5344CB8AC3E}">
        <p14:creationId xmlns:p14="http://schemas.microsoft.com/office/powerpoint/2010/main" val="253389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4"/>
          </a:xfrm>
          <a:prstGeom prst="rect">
            <a:avLst/>
          </a:prstGeom>
        </p:spPr>
        <p:txBody>
          <a:bodyPr vert="horz" lIns="92876" tIns="46438" rIns="92876" bIns="46438" rtlCol="0"/>
          <a:lstStyle>
            <a:lvl1pPr algn="l">
              <a:defRPr sz="1200"/>
            </a:lvl1pPr>
          </a:lstStyle>
          <a:p>
            <a:endParaRPr lang="en-US"/>
          </a:p>
        </p:txBody>
      </p:sp>
      <p:sp>
        <p:nvSpPr>
          <p:cNvPr id="3" name="Date Placeholder 2"/>
          <p:cNvSpPr>
            <a:spLocks noGrp="1"/>
          </p:cNvSpPr>
          <p:nvPr>
            <p:ph type="dt" idx="1"/>
          </p:nvPr>
        </p:nvSpPr>
        <p:spPr>
          <a:xfrm>
            <a:off x="4008705" y="0"/>
            <a:ext cx="3066733" cy="468474"/>
          </a:xfrm>
          <a:prstGeom prst="rect">
            <a:avLst/>
          </a:prstGeom>
        </p:spPr>
        <p:txBody>
          <a:bodyPr vert="horz" lIns="92876" tIns="46438" rIns="92876" bIns="46438" rtlCol="0"/>
          <a:lstStyle>
            <a:lvl1pPr algn="r">
              <a:defRPr sz="1200"/>
            </a:lvl1pPr>
          </a:lstStyle>
          <a:p>
            <a:fld id="{939BC31E-461F-4303-8FAD-834B58BC1AAF}" type="datetimeFigureOut">
              <a:rPr lang="en-US" smtClean="0"/>
              <a:t>1/11/2017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2876" tIns="46438" rIns="92876" bIns="46438" rtlCol="0" anchor="ctr"/>
          <a:lstStyle/>
          <a:p>
            <a:endParaRPr lang="en-US"/>
          </a:p>
        </p:txBody>
      </p:sp>
      <p:sp>
        <p:nvSpPr>
          <p:cNvPr id="5" name="Notes Placeholder 4"/>
          <p:cNvSpPr>
            <a:spLocks noGrp="1"/>
          </p:cNvSpPr>
          <p:nvPr>
            <p:ph type="body" sz="quarter" idx="3"/>
          </p:nvPr>
        </p:nvSpPr>
        <p:spPr>
          <a:xfrm>
            <a:off x="707708" y="4448100"/>
            <a:ext cx="5661660" cy="4213065"/>
          </a:xfrm>
          <a:prstGeom prst="rect">
            <a:avLst/>
          </a:prstGeom>
        </p:spPr>
        <p:txBody>
          <a:bodyPr vert="horz" lIns="92876" tIns="46438" rIns="92876" bIns="464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003"/>
            <a:ext cx="3066733" cy="468474"/>
          </a:xfrm>
          <a:prstGeom prst="rect">
            <a:avLst/>
          </a:prstGeom>
        </p:spPr>
        <p:txBody>
          <a:bodyPr vert="horz" lIns="92876" tIns="46438" rIns="92876" bIns="4643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003"/>
            <a:ext cx="3066733" cy="468474"/>
          </a:xfrm>
          <a:prstGeom prst="rect">
            <a:avLst/>
          </a:prstGeom>
        </p:spPr>
        <p:txBody>
          <a:bodyPr vert="horz" lIns="92876" tIns="46438" rIns="92876" bIns="46438" rtlCol="0" anchor="b"/>
          <a:lstStyle>
            <a:lvl1pPr algn="r">
              <a:defRPr sz="1200"/>
            </a:lvl1pPr>
          </a:lstStyle>
          <a:p>
            <a:fld id="{DD48BFBD-CE0F-411C-A41D-9B3073084046}" type="slidenum">
              <a:rPr lang="en-US" smtClean="0"/>
              <a:t>‹#›</a:t>
            </a:fld>
            <a:endParaRPr lang="en-US"/>
          </a:p>
        </p:txBody>
      </p:sp>
    </p:spTree>
    <p:extLst>
      <p:ext uri="{BB962C8B-B14F-4D97-AF65-F5344CB8AC3E}">
        <p14:creationId xmlns:p14="http://schemas.microsoft.com/office/powerpoint/2010/main" val="108236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application is encouraged</a:t>
            </a:r>
          </a:p>
        </p:txBody>
      </p:sp>
      <p:sp>
        <p:nvSpPr>
          <p:cNvPr id="4" name="Slide Number Placeholder 3"/>
          <p:cNvSpPr>
            <a:spLocks noGrp="1"/>
          </p:cNvSpPr>
          <p:nvPr>
            <p:ph type="sldNum" sz="quarter" idx="10"/>
          </p:nvPr>
        </p:nvSpPr>
        <p:spPr/>
        <p:txBody>
          <a:bodyPr/>
          <a:lstStyle/>
          <a:p>
            <a:fld id="{DD48BFBD-CE0F-411C-A41D-9B3073084046}" type="slidenum">
              <a:rPr lang="en-US" smtClean="0"/>
              <a:t>3</a:t>
            </a:fld>
            <a:endParaRPr lang="en-US"/>
          </a:p>
        </p:txBody>
      </p:sp>
    </p:spTree>
    <p:extLst>
      <p:ext uri="{BB962C8B-B14F-4D97-AF65-F5344CB8AC3E}">
        <p14:creationId xmlns:p14="http://schemas.microsoft.com/office/powerpoint/2010/main" val="53863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application is encouraged</a:t>
            </a:r>
          </a:p>
        </p:txBody>
      </p:sp>
      <p:sp>
        <p:nvSpPr>
          <p:cNvPr id="4" name="Slide Number Placeholder 3"/>
          <p:cNvSpPr>
            <a:spLocks noGrp="1"/>
          </p:cNvSpPr>
          <p:nvPr>
            <p:ph type="sldNum" sz="quarter" idx="10"/>
          </p:nvPr>
        </p:nvSpPr>
        <p:spPr/>
        <p:txBody>
          <a:bodyPr/>
          <a:lstStyle/>
          <a:p>
            <a:fld id="{DD48BFBD-CE0F-411C-A41D-9B3073084046}" type="slidenum">
              <a:rPr lang="en-US" smtClean="0"/>
              <a:t>31</a:t>
            </a:fld>
            <a:endParaRPr lang="en-US"/>
          </a:p>
        </p:txBody>
      </p:sp>
    </p:spTree>
    <p:extLst>
      <p:ext uri="{BB962C8B-B14F-4D97-AF65-F5344CB8AC3E}">
        <p14:creationId xmlns:p14="http://schemas.microsoft.com/office/powerpoint/2010/main" val="211643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application is encouraged</a:t>
            </a:r>
          </a:p>
        </p:txBody>
      </p:sp>
      <p:sp>
        <p:nvSpPr>
          <p:cNvPr id="4" name="Slide Number Placeholder 3"/>
          <p:cNvSpPr>
            <a:spLocks noGrp="1"/>
          </p:cNvSpPr>
          <p:nvPr>
            <p:ph type="sldNum" sz="quarter" idx="10"/>
          </p:nvPr>
        </p:nvSpPr>
        <p:spPr/>
        <p:txBody>
          <a:bodyPr/>
          <a:lstStyle/>
          <a:p>
            <a:fld id="{DD48BFBD-CE0F-411C-A41D-9B3073084046}" type="slidenum">
              <a:rPr lang="en-US" smtClean="0"/>
              <a:t>34</a:t>
            </a:fld>
            <a:endParaRPr lang="en-US"/>
          </a:p>
        </p:txBody>
      </p:sp>
    </p:spTree>
    <p:extLst>
      <p:ext uri="{BB962C8B-B14F-4D97-AF65-F5344CB8AC3E}">
        <p14:creationId xmlns:p14="http://schemas.microsoft.com/office/powerpoint/2010/main" val="52411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92863-04E2-49E2-B481-4F3CA73A3ED1}" type="slidenum">
              <a:rPr lang="en-US" smtClean="0"/>
              <a:t>37</a:t>
            </a:fld>
            <a:endParaRPr lang="en-US" dirty="0"/>
          </a:p>
        </p:txBody>
      </p:sp>
    </p:spTree>
    <p:extLst>
      <p:ext uri="{BB962C8B-B14F-4D97-AF65-F5344CB8AC3E}">
        <p14:creationId xmlns:p14="http://schemas.microsoft.com/office/powerpoint/2010/main" val="739512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6A92863-04E2-49E2-B481-4F3CA73A3ED1}" type="slidenum">
              <a:rPr lang="en-US" smtClean="0"/>
              <a:t>38</a:t>
            </a:fld>
            <a:endParaRPr lang="en-US" dirty="0"/>
          </a:p>
        </p:txBody>
      </p:sp>
    </p:spTree>
    <p:extLst>
      <p:ext uri="{BB962C8B-B14F-4D97-AF65-F5344CB8AC3E}">
        <p14:creationId xmlns:p14="http://schemas.microsoft.com/office/powerpoint/2010/main" val="52461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establishes a hierarchy of inputs to valuation techniques used to measure fair value</a:t>
            </a:r>
          </a:p>
        </p:txBody>
      </p:sp>
      <p:sp>
        <p:nvSpPr>
          <p:cNvPr id="4" name="Slide Number Placeholder 3"/>
          <p:cNvSpPr>
            <a:spLocks noGrp="1"/>
          </p:cNvSpPr>
          <p:nvPr>
            <p:ph type="sldNum" sz="quarter" idx="10"/>
          </p:nvPr>
        </p:nvSpPr>
        <p:spPr/>
        <p:txBody>
          <a:bodyPr/>
          <a:lstStyle/>
          <a:p>
            <a:fld id="{DD48BFBD-CE0F-411C-A41D-9B3073084046}" type="slidenum">
              <a:rPr lang="en-US" smtClean="0"/>
              <a:t>6</a:t>
            </a:fld>
            <a:endParaRPr lang="en-US"/>
          </a:p>
        </p:txBody>
      </p:sp>
    </p:spTree>
    <p:extLst>
      <p:ext uri="{BB962C8B-B14F-4D97-AF65-F5344CB8AC3E}">
        <p14:creationId xmlns:p14="http://schemas.microsoft.com/office/powerpoint/2010/main" val="428829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investments measured using NAV per share (or equivalent) will likely require additional disclosures</a:t>
            </a:r>
          </a:p>
        </p:txBody>
      </p:sp>
      <p:sp>
        <p:nvSpPr>
          <p:cNvPr id="4" name="Slide Number Placeholder 3"/>
          <p:cNvSpPr>
            <a:spLocks noGrp="1"/>
          </p:cNvSpPr>
          <p:nvPr>
            <p:ph type="sldNum" sz="quarter" idx="10"/>
          </p:nvPr>
        </p:nvSpPr>
        <p:spPr/>
        <p:txBody>
          <a:bodyPr/>
          <a:lstStyle/>
          <a:p>
            <a:fld id="{DD48BFBD-CE0F-411C-A41D-9B3073084046}" type="slidenum">
              <a:rPr lang="en-US" smtClean="0"/>
              <a:t>10</a:t>
            </a:fld>
            <a:endParaRPr lang="en-US"/>
          </a:p>
        </p:txBody>
      </p:sp>
    </p:spTree>
    <p:extLst>
      <p:ext uri="{BB962C8B-B14F-4D97-AF65-F5344CB8AC3E}">
        <p14:creationId xmlns:p14="http://schemas.microsoft.com/office/powerpoint/2010/main" val="45952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6D3B8-ED0D-4C2F-9B27-8D2CA399C833}" type="slidenum">
              <a:rPr lang="en-US" smtClean="0"/>
              <a:t>11</a:t>
            </a:fld>
            <a:endParaRPr lang="en-US"/>
          </a:p>
        </p:txBody>
      </p:sp>
    </p:spTree>
    <p:extLst>
      <p:ext uri="{BB962C8B-B14F-4D97-AF65-F5344CB8AC3E}">
        <p14:creationId xmlns:p14="http://schemas.microsoft.com/office/powerpoint/2010/main" val="182098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 of account would be each</a:t>
            </a:r>
            <a:r>
              <a:rPr lang="en-US" baseline="0" dirty="0"/>
              <a:t> individual security</a:t>
            </a:r>
            <a:endParaRPr lang="en-US" dirty="0"/>
          </a:p>
        </p:txBody>
      </p:sp>
      <p:sp>
        <p:nvSpPr>
          <p:cNvPr id="4" name="Slide Number Placeholder 3"/>
          <p:cNvSpPr>
            <a:spLocks noGrp="1"/>
          </p:cNvSpPr>
          <p:nvPr>
            <p:ph type="sldNum" sz="quarter" idx="10"/>
          </p:nvPr>
        </p:nvSpPr>
        <p:spPr/>
        <p:txBody>
          <a:bodyPr/>
          <a:lstStyle/>
          <a:p>
            <a:fld id="{1ED6D3B8-ED0D-4C2F-9B27-8D2CA399C833}" type="slidenum">
              <a:rPr lang="en-US" smtClean="0"/>
              <a:t>12</a:t>
            </a:fld>
            <a:endParaRPr lang="en-US"/>
          </a:p>
        </p:txBody>
      </p:sp>
    </p:spTree>
    <p:extLst>
      <p:ext uri="{BB962C8B-B14F-4D97-AF65-F5344CB8AC3E}">
        <p14:creationId xmlns:p14="http://schemas.microsoft.com/office/powerpoint/2010/main" val="182098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do not “look through” the fund to the composition of the assets. The value would be the stated price of the mutual fund multiplied by the number of shares held.</a:t>
            </a:r>
            <a:endParaRPr lang="en-US" dirty="0"/>
          </a:p>
        </p:txBody>
      </p:sp>
      <p:sp>
        <p:nvSpPr>
          <p:cNvPr id="4" name="Slide Number Placeholder 3"/>
          <p:cNvSpPr>
            <a:spLocks noGrp="1"/>
          </p:cNvSpPr>
          <p:nvPr>
            <p:ph type="sldNum" sz="quarter" idx="10"/>
          </p:nvPr>
        </p:nvSpPr>
        <p:spPr/>
        <p:txBody>
          <a:bodyPr/>
          <a:lstStyle/>
          <a:p>
            <a:fld id="{1ED6D3B8-ED0D-4C2F-9B27-8D2CA399C833}" type="slidenum">
              <a:rPr lang="en-US" smtClean="0"/>
              <a:t>13</a:t>
            </a:fld>
            <a:endParaRPr lang="en-US"/>
          </a:p>
        </p:txBody>
      </p:sp>
    </p:spTree>
    <p:extLst>
      <p:ext uri="{BB962C8B-B14F-4D97-AF65-F5344CB8AC3E}">
        <p14:creationId xmlns:p14="http://schemas.microsoft.com/office/powerpoint/2010/main" val="182098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Level 2 input would be the LIBOR swap rate if that rate is observable at commonly quoted intervals for substantially the full term of the swap</a:t>
            </a:r>
          </a:p>
          <a:p>
            <a:endParaRPr lang="en-US" b="1" dirty="0"/>
          </a:p>
          <a:p>
            <a:r>
              <a:rPr lang="en-US" b="1" dirty="0"/>
              <a:t>A Level 3 input would be an adjustment to a midmarket consensus (nonbinding) price for a swap developed using data that are not directly observable &amp; cannot otherwise be corroborated by observable market data</a:t>
            </a:r>
            <a:endParaRPr lang="en-US" dirty="0"/>
          </a:p>
        </p:txBody>
      </p:sp>
      <p:sp>
        <p:nvSpPr>
          <p:cNvPr id="4" name="Slide Number Placeholder 3"/>
          <p:cNvSpPr>
            <a:spLocks noGrp="1"/>
          </p:cNvSpPr>
          <p:nvPr>
            <p:ph type="sldNum" sz="quarter" idx="10"/>
          </p:nvPr>
        </p:nvSpPr>
        <p:spPr/>
        <p:txBody>
          <a:bodyPr/>
          <a:lstStyle/>
          <a:p>
            <a:fld id="{1ED6D3B8-ED0D-4C2F-9B27-8D2CA399C833}" type="slidenum">
              <a:rPr lang="en-US" smtClean="0"/>
              <a:t>14</a:t>
            </a:fld>
            <a:endParaRPr lang="en-US"/>
          </a:p>
        </p:txBody>
      </p:sp>
    </p:spTree>
    <p:extLst>
      <p:ext uri="{BB962C8B-B14F-4D97-AF65-F5344CB8AC3E}">
        <p14:creationId xmlns:p14="http://schemas.microsoft.com/office/powerpoint/2010/main" val="182098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commercial real estate, a Level 3 input would be a financial forecast of cash flows or earnings using the governments own data if there is no reasonably available information that indicates that market participants would use different assumptions</a:t>
            </a:r>
            <a:endParaRPr lang="en-US" dirty="0"/>
          </a:p>
        </p:txBody>
      </p:sp>
      <p:sp>
        <p:nvSpPr>
          <p:cNvPr id="4" name="Slide Number Placeholder 3"/>
          <p:cNvSpPr>
            <a:spLocks noGrp="1"/>
          </p:cNvSpPr>
          <p:nvPr>
            <p:ph type="sldNum" sz="quarter" idx="10"/>
          </p:nvPr>
        </p:nvSpPr>
        <p:spPr/>
        <p:txBody>
          <a:bodyPr/>
          <a:lstStyle/>
          <a:p>
            <a:fld id="{1ED6D3B8-ED0D-4C2F-9B27-8D2CA399C833}" type="slidenum">
              <a:rPr lang="en-US" smtClean="0"/>
              <a:t>15</a:t>
            </a:fld>
            <a:endParaRPr lang="en-US"/>
          </a:p>
        </p:txBody>
      </p:sp>
    </p:spTree>
    <p:extLst>
      <p:ext uri="{BB962C8B-B14F-4D97-AF65-F5344CB8AC3E}">
        <p14:creationId xmlns:p14="http://schemas.microsoft.com/office/powerpoint/2010/main" val="182098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application is encouraged</a:t>
            </a:r>
          </a:p>
        </p:txBody>
      </p:sp>
      <p:sp>
        <p:nvSpPr>
          <p:cNvPr id="4" name="Slide Number Placeholder 3"/>
          <p:cNvSpPr>
            <a:spLocks noGrp="1"/>
          </p:cNvSpPr>
          <p:nvPr>
            <p:ph type="sldNum" sz="quarter" idx="10"/>
          </p:nvPr>
        </p:nvSpPr>
        <p:spPr/>
        <p:txBody>
          <a:bodyPr/>
          <a:lstStyle/>
          <a:p>
            <a:fld id="{DD48BFBD-CE0F-411C-A41D-9B3073084046}" type="slidenum">
              <a:rPr lang="en-US" smtClean="0"/>
              <a:t>27</a:t>
            </a:fld>
            <a:endParaRPr lang="en-US"/>
          </a:p>
        </p:txBody>
      </p:sp>
    </p:spTree>
    <p:extLst>
      <p:ext uri="{BB962C8B-B14F-4D97-AF65-F5344CB8AC3E}">
        <p14:creationId xmlns:p14="http://schemas.microsoft.com/office/powerpoint/2010/main" val="3409254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46100" y="0"/>
            <a:ext cx="7950200" cy="2514600"/>
          </a:xfrm>
          <a:prstGeom prst="rect">
            <a:avLst/>
          </a:prstGeom>
        </p:spPr>
        <p:txBody>
          <a:bodyPr vert="horz" lIns="91440" tIns="45720" rIns="91440" bIns="45720" rtlCol="0" anchor="ctr">
            <a:normAutofit/>
          </a:bodyPr>
          <a:lstStyle>
            <a:lvl1pPr algn="l">
              <a:defRPr b="1"/>
            </a:lvl1pPr>
          </a:lstStyle>
          <a:p>
            <a:r>
              <a:rPr lang="en-US"/>
              <a:t>Click to edit Master title style</a:t>
            </a:r>
            <a:endParaRPr lang="en-US" dirty="0"/>
          </a:p>
        </p:txBody>
      </p:sp>
      <p:sp>
        <p:nvSpPr>
          <p:cNvPr id="3" name="Rectangle 2"/>
          <p:cNvSpPr/>
          <p:nvPr/>
        </p:nvSpPr>
        <p:spPr>
          <a:xfrm>
            <a:off x="8382000" y="6540500"/>
            <a:ext cx="457200"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81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11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12" name="Text Placeholder 2"/>
          <p:cNvSpPr>
            <a:spLocks noGrp="1"/>
          </p:cNvSpPr>
          <p:nvPr>
            <p:ph idx="1"/>
          </p:nvPr>
        </p:nvSpPr>
        <p:spPr>
          <a:xfrm>
            <a:off x="457200" y="1244600"/>
            <a:ext cx="8229600" cy="43053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57200" y="0"/>
            <a:ext cx="8229600" cy="723900"/>
          </a:xfrm>
        </p:spPr>
        <p:txBody>
          <a:bodyPr/>
          <a:lstStyle>
            <a:lvl1pPr>
              <a:defRPr b="1"/>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Title 1"/>
          <p:cNvSpPr>
            <a:spLocks noGrp="1"/>
          </p:cNvSpPr>
          <p:nvPr>
            <p:ph type="title"/>
          </p:nvPr>
        </p:nvSpPr>
        <p:spPr>
          <a:xfrm>
            <a:off x="457200" y="1285875"/>
            <a:ext cx="8229600" cy="723900"/>
          </a:xfrm>
        </p:spPr>
        <p:txBody>
          <a:bodyPr/>
          <a:lstStyle>
            <a:lvl1pPr algn="ctr">
              <a:defRPr b="1">
                <a:solidFill>
                  <a:srgbClr val="FFC000"/>
                </a:solidFill>
              </a:defRPr>
            </a:lvl1pPr>
          </a:lstStyle>
          <a:p>
            <a:r>
              <a:rPr lang="en-US"/>
              <a:t>Click to edit Master title style</a:t>
            </a:r>
            <a:endParaRPr lang="en-US" dirty="0"/>
          </a:p>
        </p:txBody>
      </p:sp>
    </p:spTree>
    <p:extLst>
      <p:ext uri="{BB962C8B-B14F-4D97-AF65-F5344CB8AC3E}">
        <p14:creationId xmlns:p14="http://schemas.microsoft.com/office/powerpoint/2010/main" val="318145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9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44600"/>
            <a:ext cx="4038600" cy="4305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44600"/>
            <a:ext cx="4038600" cy="4305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553200"/>
            <a:ext cx="2349500" cy="304800"/>
          </a:xfrm>
        </p:spPr>
        <p:txBody>
          <a:bodyPr/>
          <a:lstStyle/>
          <a:p>
            <a:fld id="{1D8BD707-D9CF-40AE-B4C6-C98DA3205C09}" type="datetimeFigureOut">
              <a:rPr lang="en-US" smtClean="0"/>
              <a:pPr/>
              <a:t>1/11/2017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03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70075"/>
            <a:ext cx="4040188" cy="3679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30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70075"/>
            <a:ext cx="4041775" cy="3679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1/11/2017</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1/11/2017</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44600"/>
            <a:ext cx="511175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244600"/>
            <a:ext cx="3008313" cy="4279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Title 1"/>
          <p:cNvSpPr>
            <a:spLocks noGrp="1"/>
          </p:cNvSpPr>
          <p:nvPr>
            <p:ph type="title"/>
          </p:nvPr>
        </p:nvSpPr>
        <p:spPr>
          <a:xfrm>
            <a:off x="457200" y="0"/>
            <a:ext cx="8229600" cy="723900"/>
          </a:xfrm>
        </p:spPr>
        <p:txBody>
          <a:bodyPr/>
          <a:lstStyle>
            <a:lvl1pPr>
              <a:defRPr b="1"/>
            </a:lvl1p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92536"/>
            <a:ext cx="8301904"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57200" y="1240341"/>
            <a:ext cx="8301904" cy="31791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059274"/>
            <a:ext cx="8301904" cy="4906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11" name="Title Placeholder 1"/>
          <p:cNvSpPr txBox="1">
            <a:spLocks/>
          </p:cNvSpPr>
          <p:nvPr/>
        </p:nvSpPr>
        <p:spPr>
          <a:xfrm>
            <a:off x="457200" y="0"/>
            <a:ext cx="8229600" cy="7239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800" kern="1200">
                <a:solidFill>
                  <a:schemeClr val="accent1"/>
                </a:solidFill>
                <a:latin typeface="+mj-lt"/>
                <a:ea typeface="+mj-ea"/>
                <a:cs typeface="+mj-cs"/>
              </a:defRPr>
            </a:lvl1pPr>
          </a:lstStyle>
          <a:p>
            <a:r>
              <a:rPr lang="en-US" b="1"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Vertical Text Placeholder 2"/>
          <p:cNvSpPr>
            <a:spLocks noGrp="1"/>
          </p:cNvSpPr>
          <p:nvPr>
            <p:ph type="body" orient="vert" idx="1"/>
          </p:nvPr>
        </p:nvSpPr>
        <p:spPr>
          <a:xfrm rot="10800000">
            <a:off x="457200" y="1244600"/>
            <a:ext cx="8229600" cy="430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239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44600"/>
            <a:ext cx="8229600" cy="43053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553200"/>
            <a:ext cx="44069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1/11/2017</a:t>
            </a:fld>
            <a:endParaRPr lang="en-US"/>
          </a:p>
        </p:txBody>
      </p:sp>
      <p:sp>
        <p:nvSpPr>
          <p:cNvPr id="5" name="Date Placeholder 4"/>
          <p:cNvSpPr txBox="1">
            <a:spLocks/>
          </p:cNvSpPr>
          <p:nvPr/>
        </p:nvSpPr>
        <p:spPr>
          <a:xfrm>
            <a:off x="6438900" y="6553200"/>
            <a:ext cx="2349500"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D494CF7-3876-1C42-880F-11BC2C56227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457200" rtl="0" eaLnBrk="1" latinLnBrk="0" hangingPunct="1">
        <a:spcBef>
          <a:spcPct val="0"/>
        </a:spcBef>
        <a:buNone/>
        <a:defRPr sz="38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icpalearning.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2"/>
                </a:solidFill>
              </a:rPr>
              <a:t>GASB Update</a:t>
            </a:r>
            <a:br>
              <a:rPr lang="en-US" dirty="0">
                <a:solidFill>
                  <a:schemeClr val="tx2"/>
                </a:solidFill>
              </a:rPr>
            </a:br>
            <a:r>
              <a:rPr lang="en-US" sz="2800" dirty="0">
                <a:solidFill>
                  <a:schemeClr val="tx2"/>
                </a:solidFill>
              </a:rPr>
              <a:t>(No catchy subtitle – my bad)</a:t>
            </a:r>
            <a:endParaRPr lang="en-US" dirty="0">
              <a:solidFill>
                <a:schemeClr val="tx2"/>
              </a:solidFill>
            </a:endParaRPr>
          </a:p>
        </p:txBody>
      </p:sp>
      <p:sp>
        <p:nvSpPr>
          <p:cNvPr id="16387" name="Action Button: Information 5">
            <a:hlinkClick r:id="rId2" highlightClick="1"/>
          </p:cNvPr>
          <p:cNvSpPr>
            <a:spLocks noChangeArrowheads="1"/>
          </p:cNvSpPr>
          <p:nvPr/>
        </p:nvSpPr>
        <p:spPr bwMode="auto">
          <a:xfrm>
            <a:off x="7239000" y="6096000"/>
            <a:ext cx="1447800" cy="228600"/>
          </a:xfrm>
          <a:prstGeom prst="actionButtonInformation">
            <a:avLst/>
          </a:prstGeom>
          <a:noFill/>
          <a:ln>
            <a:noFill/>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endParaRPr lang="en-US" dirty="0">
              <a:solidFill>
                <a:srgbClr val="FFFFFF"/>
              </a:solidFill>
              <a:latin typeface="Calibri" pitchFamily="34" charset="0"/>
              <a:ea typeface="ＭＳ Ｐゴシック" pitchFamily="34" charset="-128"/>
            </a:endParaRPr>
          </a:p>
        </p:txBody>
      </p:sp>
      <p:sp>
        <p:nvSpPr>
          <p:cNvPr id="2" name="TextBox 1"/>
          <p:cNvSpPr txBox="1"/>
          <p:nvPr/>
        </p:nvSpPr>
        <p:spPr>
          <a:xfrm>
            <a:off x="228600" y="5715000"/>
            <a:ext cx="6248400" cy="1015663"/>
          </a:xfrm>
          <a:prstGeom prst="rect">
            <a:avLst/>
          </a:prstGeom>
          <a:noFill/>
        </p:spPr>
        <p:txBody>
          <a:bodyPr wrap="square" rtlCol="0">
            <a:spAutoFit/>
          </a:bodyPr>
          <a:lstStyle/>
          <a:p>
            <a:r>
              <a:rPr lang="en-US" sz="3200" b="1" dirty="0">
                <a:solidFill>
                  <a:schemeClr val="tx2"/>
                </a:solidFill>
              </a:rPr>
              <a:t>Yvonne Clayborne</a:t>
            </a:r>
          </a:p>
          <a:p>
            <a:r>
              <a:rPr lang="en-US" sz="2800" b="1" dirty="0">
                <a:solidFill>
                  <a:schemeClr val="tx2"/>
                </a:solidFill>
              </a:rPr>
              <a:t>March 11, 2016</a:t>
            </a:r>
          </a:p>
        </p:txBody>
      </p:sp>
    </p:spTree>
    <p:extLst>
      <p:ext uri="{BB962C8B-B14F-4D97-AF65-F5344CB8AC3E}">
        <p14:creationId xmlns:p14="http://schemas.microsoft.com/office/powerpoint/2010/main" val="256429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01638" indent="-344488"/>
            <a:r>
              <a:rPr lang="en-US" sz="2800" b="1" dirty="0"/>
              <a:t>Fair value measurements made at the end of the reporting period</a:t>
            </a:r>
          </a:p>
          <a:p>
            <a:pPr marL="400050"/>
            <a:r>
              <a:rPr lang="en-US" sz="2800" b="1" dirty="0"/>
              <a:t>Level of the fair value hierarchy (except those at NAV)</a:t>
            </a:r>
          </a:p>
          <a:p>
            <a:pPr marL="400050"/>
            <a:r>
              <a:rPr lang="en-US" sz="2800" b="1" dirty="0"/>
              <a:t>Description of valuation technique</a:t>
            </a:r>
          </a:p>
          <a:p>
            <a:pPr marL="400050"/>
            <a:r>
              <a:rPr lang="en-US" sz="2800" b="1" dirty="0"/>
              <a:t>Changes in valuation technique, if applicable</a:t>
            </a:r>
          </a:p>
          <a:p>
            <a:pPr marL="400050"/>
            <a:r>
              <a:rPr lang="en-US" sz="2800" b="1" dirty="0"/>
              <a:t>For nonrecurring fair value measurements, the reason for the measurement</a:t>
            </a:r>
            <a:endParaRPr lang="en-US" b="1" dirty="0"/>
          </a:p>
        </p:txBody>
      </p:sp>
      <p:sp>
        <p:nvSpPr>
          <p:cNvPr id="3" name="Title 2"/>
          <p:cNvSpPr>
            <a:spLocks noGrp="1"/>
          </p:cNvSpPr>
          <p:nvPr>
            <p:ph type="title"/>
          </p:nvPr>
        </p:nvSpPr>
        <p:spPr/>
        <p:txBody>
          <a:bodyPr>
            <a:normAutofit/>
          </a:bodyPr>
          <a:lstStyle/>
          <a:p>
            <a:r>
              <a:rPr lang="en-US" dirty="0"/>
              <a:t>GASB 72     					  </a:t>
            </a:r>
            <a:r>
              <a:rPr lang="en-US" sz="3200" i="1" dirty="0"/>
              <a:t>Fair Value Disclosures</a:t>
            </a:r>
            <a:endParaRPr lang="en-US" dirty="0"/>
          </a:p>
        </p:txBody>
      </p:sp>
    </p:spTree>
    <p:extLst>
      <p:ext uri="{BB962C8B-B14F-4D97-AF65-F5344CB8AC3E}">
        <p14:creationId xmlns:p14="http://schemas.microsoft.com/office/powerpoint/2010/main" val="2231891297"/>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457200"/>
            <a:r>
              <a:rPr lang="en-US" sz="2800" b="1" dirty="0"/>
              <a:t>Recognition or disclosure of an asset or liability depends on the </a:t>
            </a:r>
            <a:r>
              <a:rPr lang="en-US" sz="2800" b="1" dirty="0">
                <a:solidFill>
                  <a:schemeClr val="tx2">
                    <a:lumMod val="90000"/>
                    <a:lumOff val="10000"/>
                  </a:schemeClr>
                </a:solidFill>
              </a:rPr>
              <a:t>unit of account </a:t>
            </a:r>
            <a:r>
              <a:rPr lang="en-US" sz="2800" b="1" dirty="0"/>
              <a:t>of the asset or liability. </a:t>
            </a:r>
          </a:p>
          <a:p>
            <a:pPr marL="514350" indent="-457200"/>
            <a:r>
              <a:rPr lang="en-US" sz="2800" b="1" dirty="0">
                <a:solidFill>
                  <a:schemeClr val="tx2">
                    <a:lumMod val="90000"/>
                    <a:lumOff val="10000"/>
                  </a:schemeClr>
                </a:solidFill>
              </a:rPr>
              <a:t>Unit of account </a:t>
            </a:r>
            <a:r>
              <a:rPr lang="en-US" sz="2800" b="1" dirty="0"/>
              <a:t>refers to the level at which an asset or liability is aggregated or disaggregated.</a:t>
            </a:r>
          </a:p>
          <a:p>
            <a:pPr marL="514350" indent="-457200"/>
            <a:r>
              <a:rPr lang="en-US" sz="2800" b="1" dirty="0"/>
              <a:t>Relevant measurement attributes &amp; disclosures are applied at the </a:t>
            </a:r>
            <a:r>
              <a:rPr lang="en-US" sz="2800" b="1" dirty="0">
                <a:solidFill>
                  <a:schemeClr val="tx2">
                    <a:lumMod val="90000"/>
                    <a:lumOff val="10000"/>
                  </a:schemeClr>
                </a:solidFill>
              </a:rPr>
              <a:t>unit of account </a:t>
            </a:r>
            <a:r>
              <a:rPr lang="en-US" sz="2800" b="1" dirty="0"/>
              <a:t>level.</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1954452848"/>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 indent="0">
              <a:buNone/>
            </a:pPr>
            <a:r>
              <a:rPr lang="en-US" sz="2800" b="1" dirty="0"/>
              <a:t>City of Awesome holds multiple investments in one brokerage account. For purposes of fair value measurement, the unit of account would be the brokerage account.</a:t>
            </a:r>
          </a:p>
          <a:p>
            <a:pPr marL="57150" indent="0">
              <a:buNone/>
            </a:pPr>
            <a:endParaRPr lang="en-US" sz="2800" b="1" dirty="0"/>
          </a:p>
          <a:p>
            <a:pPr marL="571500" indent="-514350">
              <a:buAutoNum type="alphaUcPeriod"/>
            </a:pPr>
            <a:r>
              <a:rPr lang="en-US" sz="2800" b="1" dirty="0"/>
              <a:t>True</a:t>
            </a:r>
          </a:p>
          <a:p>
            <a:pPr marL="571500" indent="-514350">
              <a:buAutoNum type="alphaUcPeriod"/>
            </a:pPr>
            <a:r>
              <a:rPr lang="en-US" sz="2800" b="1" dirty="0"/>
              <a:t>False</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1506709645"/>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 indent="0">
              <a:buNone/>
            </a:pPr>
            <a:r>
              <a:rPr lang="en-US" sz="2800" b="1" dirty="0"/>
              <a:t>City of Nirvana holds a position in a mutual fund. The unit of account is each share held.</a:t>
            </a:r>
          </a:p>
          <a:p>
            <a:pPr marL="57150" indent="0">
              <a:buNone/>
            </a:pPr>
            <a:endParaRPr lang="en-US" sz="2800" b="1" dirty="0"/>
          </a:p>
          <a:p>
            <a:pPr marL="571500" indent="-514350">
              <a:buAutoNum type="alphaUcPeriod"/>
            </a:pPr>
            <a:r>
              <a:rPr lang="en-US" sz="2800" b="1" dirty="0"/>
              <a:t>True</a:t>
            </a:r>
          </a:p>
          <a:p>
            <a:pPr marL="571500" indent="-514350">
              <a:buAutoNum type="alphaUcPeriod"/>
            </a:pPr>
            <a:r>
              <a:rPr lang="en-US" sz="2800" b="1" dirty="0"/>
              <a:t>False</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3602793940"/>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 indent="0">
              <a:buNone/>
            </a:pPr>
            <a:r>
              <a:rPr lang="en-US" sz="2800" b="1" dirty="0"/>
              <a:t>City of Big Money has a pay-fixed, receive-variable interest rate sway based on the LIBOR swap rate. Under the Input Hierarchy, this would be a:</a:t>
            </a:r>
          </a:p>
          <a:p>
            <a:pPr marL="57150" indent="0">
              <a:buNone/>
            </a:pPr>
            <a:endParaRPr lang="en-US" sz="2800" b="1" dirty="0"/>
          </a:p>
          <a:p>
            <a:pPr marL="571500" indent="-514350">
              <a:buAutoNum type="alphaUcPeriod"/>
            </a:pPr>
            <a:r>
              <a:rPr lang="en-US" sz="2800" b="1" dirty="0"/>
              <a:t>Level 1</a:t>
            </a:r>
          </a:p>
          <a:p>
            <a:pPr marL="571500" indent="-514350">
              <a:buAutoNum type="alphaUcPeriod"/>
            </a:pPr>
            <a:r>
              <a:rPr lang="en-US" sz="2800" b="1" dirty="0"/>
              <a:t>Level 2</a:t>
            </a:r>
          </a:p>
          <a:p>
            <a:pPr marL="571500" indent="-514350">
              <a:buAutoNum type="alphaUcPeriod"/>
            </a:pPr>
            <a:r>
              <a:rPr lang="en-US" sz="2800" b="1" dirty="0"/>
              <a:t>Level 3</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3170126522"/>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 indent="0">
              <a:buNone/>
            </a:pPr>
            <a:r>
              <a:rPr lang="en-US" sz="2800" b="1" dirty="0"/>
              <a:t>City of No Whammies’ pension plan has an investment in a REIT. Under the Input Hierarchy, this would be a:</a:t>
            </a:r>
          </a:p>
          <a:p>
            <a:pPr marL="57150" indent="0">
              <a:buNone/>
            </a:pPr>
            <a:endParaRPr lang="en-US" sz="2800" b="1" dirty="0"/>
          </a:p>
          <a:p>
            <a:pPr marL="571500" indent="-514350">
              <a:buAutoNum type="alphaUcPeriod"/>
            </a:pPr>
            <a:r>
              <a:rPr lang="en-US" sz="2800" b="1" dirty="0"/>
              <a:t>Level 1</a:t>
            </a:r>
          </a:p>
          <a:p>
            <a:pPr marL="571500" indent="-514350">
              <a:buAutoNum type="alphaUcPeriod"/>
            </a:pPr>
            <a:r>
              <a:rPr lang="en-US" sz="2800" b="1" dirty="0"/>
              <a:t>Level 2</a:t>
            </a:r>
          </a:p>
          <a:p>
            <a:pPr marL="571500" indent="-514350">
              <a:buAutoNum type="alphaUcPeriod"/>
            </a:pPr>
            <a:r>
              <a:rPr lang="en-US" sz="2800" b="1" dirty="0"/>
              <a:t>Level 3</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1597026369"/>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914400"/>
            <a:ext cx="3834157" cy="5602625"/>
          </a:xfrm>
        </p:spPr>
      </p:pic>
      <p:sp>
        <p:nvSpPr>
          <p:cNvPr id="3" name="Title 2"/>
          <p:cNvSpPr>
            <a:spLocks noGrp="1"/>
          </p:cNvSpPr>
          <p:nvPr>
            <p:ph type="title"/>
          </p:nvPr>
        </p:nvSpPr>
        <p:spPr/>
        <p:txBody>
          <a:bodyPr/>
          <a:lstStyle/>
          <a:p>
            <a:r>
              <a:rPr lang="en-US" dirty="0"/>
              <a:t>GASB 73</a:t>
            </a:r>
          </a:p>
        </p:txBody>
      </p:sp>
      <p:sp>
        <p:nvSpPr>
          <p:cNvPr id="5" name="TextBox 4"/>
          <p:cNvSpPr txBox="1"/>
          <p:nvPr/>
        </p:nvSpPr>
        <p:spPr>
          <a:xfrm>
            <a:off x="4267200" y="990600"/>
            <a:ext cx="4648200" cy="4801314"/>
          </a:xfrm>
          <a:prstGeom prst="rect">
            <a:avLst/>
          </a:prstGeom>
          <a:noFill/>
        </p:spPr>
        <p:txBody>
          <a:bodyPr wrap="square" rtlCol="0">
            <a:spAutoFit/>
          </a:bodyPr>
          <a:lstStyle/>
          <a:p>
            <a:r>
              <a:rPr lang="en-US" sz="2000" dirty="0"/>
              <a:t>Establishes requirements for defined benefit pensions that are not within the scope of GASB No. 68 and for defined contribution pensions. It also amends certain provisions of GASB 67 and GASB 68.</a:t>
            </a:r>
          </a:p>
          <a:p>
            <a:endParaRPr lang="en-US" sz="2400" dirty="0"/>
          </a:p>
          <a:p>
            <a:pPr marL="285750" indent="-285750">
              <a:buFont typeface="Arial" panose="020B0604020202020204" pitchFamily="34" charset="0"/>
              <a:buChar char="•"/>
            </a:pPr>
            <a:r>
              <a:rPr lang="en-US" i="1" dirty="0"/>
              <a:t>Effective for financial reporting for employers for plans not within the scope of GASB 68 for years beginning after June 15, 2016.</a:t>
            </a:r>
          </a:p>
          <a:p>
            <a:pPr marL="285750" indent="-285750">
              <a:buFont typeface="Arial" panose="020B0604020202020204" pitchFamily="34" charset="0"/>
              <a:buChar char="•"/>
            </a:pPr>
            <a:r>
              <a:rPr lang="en-US" i="1" dirty="0"/>
              <a:t>Effective for financial reporting of assets for plans not within the scope of GASB 68 for years beginning after June 15, 2015.</a:t>
            </a:r>
          </a:p>
          <a:p>
            <a:pPr marL="285750" indent="-285750">
              <a:buFont typeface="Arial" panose="020B0604020202020204" pitchFamily="34" charset="0"/>
              <a:buChar char="•"/>
            </a:pPr>
            <a:r>
              <a:rPr lang="en-US" i="1" dirty="0"/>
              <a:t>Effective for plan covered by GASB 67 &amp; 68 for years beginning after June 15, 2015.</a:t>
            </a:r>
          </a:p>
        </p:txBody>
      </p:sp>
    </p:spTree>
    <p:extLst>
      <p:ext uri="{BB962C8B-B14F-4D97-AF65-F5344CB8AC3E}">
        <p14:creationId xmlns:p14="http://schemas.microsoft.com/office/powerpoint/2010/main" val="39397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GASB 74</a:t>
            </a:r>
          </a:p>
        </p:txBody>
      </p:sp>
      <p:sp>
        <p:nvSpPr>
          <p:cNvPr id="5" name="TextBox 4"/>
          <p:cNvSpPr txBox="1"/>
          <p:nvPr/>
        </p:nvSpPr>
        <p:spPr>
          <a:xfrm>
            <a:off x="4267200" y="990600"/>
            <a:ext cx="4648200" cy="4401205"/>
          </a:xfrm>
          <a:prstGeom prst="rect">
            <a:avLst/>
          </a:prstGeom>
          <a:noFill/>
        </p:spPr>
        <p:txBody>
          <a:bodyPr wrap="square" rtlCol="0">
            <a:spAutoFit/>
          </a:bodyPr>
          <a:lstStyle/>
          <a:p>
            <a:r>
              <a:rPr lang="en-US" sz="2800" dirty="0"/>
              <a:t>Replaces GASB 43. Scope includes OPEB plans administered through trusts as well as OPEB assets accumulated but not administered through trusts if trusts meet certain criteria.</a:t>
            </a:r>
          </a:p>
          <a:p>
            <a:endParaRPr lang="en-US" sz="2800" dirty="0"/>
          </a:p>
          <a:p>
            <a:r>
              <a:rPr lang="en-US" sz="2800" i="1" dirty="0"/>
              <a:t>Effective for years beginning after June 15, 2016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4022969" cy="5866505"/>
          </a:xfrm>
          <a:prstGeom prst="rect">
            <a:avLst/>
          </a:prstGeom>
        </p:spPr>
      </p:pic>
    </p:spTree>
    <p:extLst>
      <p:ext uri="{BB962C8B-B14F-4D97-AF65-F5344CB8AC3E}">
        <p14:creationId xmlns:p14="http://schemas.microsoft.com/office/powerpoint/2010/main" val="225631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GASB 75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3968288" cy="5858693"/>
          </a:xfrm>
          <a:prstGeom prst="rect">
            <a:avLst/>
          </a:prstGeom>
        </p:spPr>
      </p:pic>
      <p:sp>
        <p:nvSpPr>
          <p:cNvPr id="5" name="TextBox 4"/>
          <p:cNvSpPr txBox="1"/>
          <p:nvPr/>
        </p:nvSpPr>
        <p:spPr>
          <a:xfrm>
            <a:off x="4419600" y="914400"/>
            <a:ext cx="4572000" cy="3970318"/>
          </a:xfrm>
          <a:prstGeom prst="rect">
            <a:avLst/>
          </a:prstGeom>
          <a:noFill/>
        </p:spPr>
        <p:txBody>
          <a:bodyPr wrap="square" rtlCol="0">
            <a:spAutoFit/>
          </a:bodyPr>
          <a:lstStyle/>
          <a:p>
            <a:r>
              <a:rPr lang="en-US" sz="2800" dirty="0"/>
              <a:t>Replaces GASB 45. Companion to GASB 74. Objective is to improve accounting &amp; financial reporting of OPEB, creating additional transparency.</a:t>
            </a:r>
          </a:p>
          <a:p>
            <a:endParaRPr lang="en-US" sz="2800" dirty="0"/>
          </a:p>
          <a:p>
            <a:r>
              <a:rPr lang="en-US" sz="2400" i="1" dirty="0"/>
              <a:t>Effective for years beginning after June 15, 2017</a:t>
            </a:r>
          </a:p>
        </p:txBody>
      </p:sp>
    </p:spTree>
    <p:extLst>
      <p:ext uri="{BB962C8B-B14F-4D97-AF65-F5344CB8AC3E}">
        <p14:creationId xmlns:p14="http://schemas.microsoft.com/office/powerpoint/2010/main" val="98618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Makes OPEB accounting &amp; financial reporting consistent with the pension standards (67 &amp; 68)</a:t>
            </a:r>
          </a:p>
          <a:p>
            <a:r>
              <a:rPr lang="en-US" dirty="0"/>
              <a:t>Objective was to establish a consistent set of standards for all postemployment benefits, increasing transparency of reporting of the liability &amp; more useful information about the liability &amp; costs of benefits</a:t>
            </a:r>
          </a:p>
        </p:txBody>
      </p:sp>
      <p:sp>
        <p:nvSpPr>
          <p:cNvPr id="3" name="Title 2"/>
          <p:cNvSpPr>
            <a:spLocks noGrp="1"/>
          </p:cNvSpPr>
          <p:nvPr>
            <p:ph type="title"/>
          </p:nvPr>
        </p:nvSpPr>
        <p:spPr/>
        <p:txBody>
          <a:bodyPr/>
          <a:lstStyle/>
          <a:p>
            <a:r>
              <a:rPr lang="en-US" dirty="0"/>
              <a:t>GASB 74 &amp; 75</a:t>
            </a:r>
          </a:p>
        </p:txBody>
      </p:sp>
    </p:spTree>
    <p:extLst>
      <p:ext uri="{BB962C8B-B14F-4D97-AF65-F5344CB8AC3E}">
        <p14:creationId xmlns:p14="http://schemas.microsoft.com/office/powerpoint/2010/main" val="34418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normAutofit fontScale="92500" lnSpcReduction="20000"/>
          </a:bodyPr>
          <a:lstStyle/>
          <a:p>
            <a:r>
              <a:rPr lang="en-US" sz="2800" dirty="0"/>
              <a:t>New GASB Statements:</a:t>
            </a:r>
          </a:p>
          <a:p>
            <a:pPr lvl="1"/>
            <a:r>
              <a:rPr lang="en-US" sz="2400" b="1" dirty="0"/>
              <a:t>No. 72 </a:t>
            </a:r>
            <a:r>
              <a:rPr lang="en-US" sz="2400" dirty="0"/>
              <a:t>– Fair Value Measurement &amp; Application</a:t>
            </a:r>
          </a:p>
          <a:p>
            <a:pPr lvl="1"/>
            <a:r>
              <a:rPr lang="en-US" sz="2400" b="1" dirty="0"/>
              <a:t>No. 73 </a:t>
            </a:r>
            <a:r>
              <a:rPr lang="en-US" sz="2400" dirty="0"/>
              <a:t>– Pension &amp; Related Assets</a:t>
            </a:r>
          </a:p>
          <a:p>
            <a:pPr lvl="1"/>
            <a:r>
              <a:rPr lang="en-US" sz="2400" b="1" dirty="0"/>
              <a:t>No. 74 </a:t>
            </a:r>
            <a:r>
              <a:rPr lang="en-US" sz="2400" dirty="0"/>
              <a:t>– Financial Reporting for OPEB Plans</a:t>
            </a:r>
          </a:p>
          <a:p>
            <a:pPr lvl="1"/>
            <a:r>
              <a:rPr lang="en-US" sz="2400" b="1" dirty="0"/>
              <a:t>No. 75 </a:t>
            </a:r>
            <a:r>
              <a:rPr lang="en-US" sz="2400" dirty="0"/>
              <a:t>– Accounting &amp; Financial Reporting for OPEB</a:t>
            </a:r>
          </a:p>
          <a:p>
            <a:pPr lvl="1"/>
            <a:r>
              <a:rPr lang="en-US" sz="2400" b="1" dirty="0"/>
              <a:t>No. 76 </a:t>
            </a:r>
            <a:r>
              <a:rPr lang="en-US" sz="2400" dirty="0"/>
              <a:t>– GAAP Hierarchy</a:t>
            </a:r>
          </a:p>
          <a:p>
            <a:pPr lvl="1"/>
            <a:r>
              <a:rPr lang="en-US" sz="2400" b="1" dirty="0"/>
              <a:t>No. 77 </a:t>
            </a:r>
            <a:r>
              <a:rPr lang="en-US" sz="2400" dirty="0"/>
              <a:t>– Tax Abatement Disclosures</a:t>
            </a:r>
          </a:p>
          <a:p>
            <a:pPr lvl="1">
              <a:tabLst>
                <a:tab pos="1773238" algn="l"/>
              </a:tabLst>
            </a:pPr>
            <a:r>
              <a:rPr lang="en-US" sz="2400" b="1" dirty="0"/>
              <a:t>No. 78 </a:t>
            </a:r>
            <a:r>
              <a:rPr lang="en-US" sz="2400" dirty="0"/>
              <a:t>– Pensions Provided through Certain Multiple-Employer 	Defined Benefit Pension Plans</a:t>
            </a:r>
          </a:p>
          <a:p>
            <a:pPr lvl="1"/>
            <a:r>
              <a:rPr lang="en-US" sz="2400" b="1" dirty="0"/>
              <a:t>No. 79 </a:t>
            </a:r>
            <a:r>
              <a:rPr lang="en-US" sz="2400" dirty="0"/>
              <a:t>– Certain External Investment Pools and Pool Participants</a:t>
            </a:r>
          </a:p>
          <a:p>
            <a:pPr lvl="1">
              <a:tabLst>
                <a:tab pos="1773238" algn="l"/>
              </a:tabLst>
            </a:pPr>
            <a:r>
              <a:rPr lang="en-US" sz="2400" b="1" dirty="0"/>
              <a:t>No. 80 </a:t>
            </a:r>
            <a:r>
              <a:rPr lang="en-US" sz="2400" dirty="0"/>
              <a:t>– Blending Requirements for Certain Component Units – 		An Amendment of GASB Statement No. 14</a:t>
            </a:r>
          </a:p>
          <a:p>
            <a:pPr lvl="1"/>
            <a:endParaRPr lang="en-US" dirty="0"/>
          </a:p>
        </p:txBody>
      </p:sp>
      <p:sp>
        <p:nvSpPr>
          <p:cNvPr id="19458" name="Title 1"/>
          <p:cNvSpPr>
            <a:spLocks noGrp="1"/>
          </p:cNvSpPr>
          <p:nvPr>
            <p:ph type="title"/>
          </p:nvPr>
        </p:nvSpPr>
        <p:spPr/>
        <p:txBody>
          <a:bodyPr>
            <a:normAutofit/>
          </a:bodyPr>
          <a:lstStyle/>
          <a:p>
            <a:r>
              <a:rPr lang="en-US" b="1" dirty="0"/>
              <a:t>Agenda</a:t>
            </a:r>
          </a:p>
        </p:txBody>
      </p:sp>
    </p:spTree>
    <p:extLst>
      <p:ext uri="{BB962C8B-B14F-4D97-AF65-F5344CB8AC3E}">
        <p14:creationId xmlns:p14="http://schemas.microsoft.com/office/powerpoint/2010/main" val="235674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GASB 76</a:t>
            </a:r>
          </a:p>
        </p:txBody>
      </p:sp>
      <p:sp>
        <p:nvSpPr>
          <p:cNvPr id="5" name="TextBox 4"/>
          <p:cNvSpPr txBox="1"/>
          <p:nvPr/>
        </p:nvSpPr>
        <p:spPr>
          <a:xfrm>
            <a:off x="4419600" y="914400"/>
            <a:ext cx="4572000" cy="3785652"/>
          </a:xfrm>
          <a:prstGeom prst="rect">
            <a:avLst/>
          </a:prstGeom>
          <a:noFill/>
        </p:spPr>
        <p:txBody>
          <a:bodyPr wrap="square" rtlCol="0">
            <a:spAutoFit/>
          </a:bodyPr>
          <a:lstStyle/>
          <a:p>
            <a:r>
              <a:rPr lang="en-US" sz="2800" dirty="0"/>
              <a:t>Identifies the GAAP hierarchy for state and local governments.</a:t>
            </a:r>
          </a:p>
          <a:p>
            <a:endParaRPr lang="en-US" sz="2800" dirty="0"/>
          </a:p>
          <a:p>
            <a:r>
              <a:rPr lang="en-US" sz="2800" dirty="0"/>
              <a:t>Supersedes GASB 55.</a:t>
            </a:r>
          </a:p>
          <a:p>
            <a:endParaRPr lang="en-US" sz="2800" dirty="0"/>
          </a:p>
          <a:p>
            <a:r>
              <a:rPr lang="en-US" sz="2400" i="1" dirty="0"/>
              <a:t>Effective for years beginning after June 15, 2015 &amp; should be applied retroactively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52" y="926592"/>
            <a:ext cx="3789574" cy="5617487"/>
          </a:xfrm>
          <a:prstGeom prst="rect">
            <a:avLst/>
          </a:prstGeom>
        </p:spPr>
      </p:pic>
    </p:spTree>
    <p:extLst>
      <p:ext uri="{BB962C8B-B14F-4D97-AF65-F5344CB8AC3E}">
        <p14:creationId xmlns:p14="http://schemas.microsoft.com/office/powerpoint/2010/main" val="3963955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6033699"/>
              </p:ext>
            </p:extLst>
          </p:nvPr>
        </p:nvGraphicFramePr>
        <p:xfrm>
          <a:off x="457200" y="1244600"/>
          <a:ext cx="8229600" cy="35661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370840">
                <a:tc>
                  <a:txBody>
                    <a:bodyPr/>
                    <a:lstStyle/>
                    <a:p>
                      <a:r>
                        <a:rPr lang="en-US" sz="2400" dirty="0"/>
                        <a:t>Category</a:t>
                      </a:r>
                    </a:p>
                  </a:txBody>
                  <a:tcPr/>
                </a:tc>
                <a:tc>
                  <a:txBody>
                    <a:bodyPr/>
                    <a:lstStyle/>
                    <a:p>
                      <a:r>
                        <a:rPr lang="en-US" sz="2400" dirty="0"/>
                        <a:t>Sources</a:t>
                      </a:r>
                    </a:p>
                  </a:txBody>
                  <a:tcPr/>
                </a:tc>
                <a:tc>
                  <a:txBody>
                    <a:bodyPr/>
                    <a:lstStyle/>
                    <a:p>
                      <a:r>
                        <a:rPr lang="en-US" sz="2400" dirty="0"/>
                        <a:t>Due Process</a:t>
                      </a:r>
                    </a:p>
                  </a:txBody>
                  <a:tcPr/>
                </a:tc>
                <a:extLst>
                  <a:ext uri="{0D108BD9-81ED-4DB2-BD59-A6C34878D82A}">
                    <a16:rowId xmlns:a16="http://schemas.microsoft.com/office/drawing/2014/main" val="10000"/>
                  </a:ext>
                </a:extLst>
              </a:tr>
              <a:tr h="370840">
                <a:tc>
                  <a:txBody>
                    <a:bodyPr/>
                    <a:lstStyle/>
                    <a:p>
                      <a:r>
                        <a:rPr lang="en-US" sz="2400" dirty="0"/>
                        <a:t>A</a:t>
                      </a:r>
                    </a:p>
                  </a:txBody>
                  <a:tcPr/>
                </a:tc>
                <a:tc>
                  <a:txBody>
                    <a:bodyPr/>
                    <a:lstStyle/>
                    <a:p>
                      <a:r>
                        <a:rPr lang="en-US" sz="2400" dirty="0"/>
                        <a:t>GASB Statements</a:t>
                      </a:r>
                    </a:p>
                  </a:txBody>
                  <a:tcPr/>
                </a:tc>
                <a:tc>
                  <a:txBody>
                    <a:bodyPr/>
                    <a:lstStyle/>
                    <a:p>
                      <a:r>
                        <a:rPr lang="en-US" sz="2400" dirty="0"/>
                        <a:t>Formally approved by the Board. Must go through public comment.</a:t>
                      </a:r>
                    </a:p>
                  </a:txBody>
                  <a:tcPr/>
                </a:tc>
                <a:extLst>
                  <a:ext uri="{0D108BD9-81ED-4DB2-BD59-A6C34878D82A}">
                    <a16:rowId xmlns:a16="http://schemas.microsoft.com/office/drawing/2014/main" val="10001"/>
                  </a:ext>
                </a:extLst>
              </a:tr>
              <a:tr h="370840">
                <a:tc>
                  <a:txBody>
                    <a:bodyPr/>
                    <a:lstStyle/>
                    <a:p>
                      <a:r>
                        <a:rPr lang="en-US" sz="2400" dirty="0"/>
                        <a:t>B</a:t>
                      </a:r>
                    </a:p>
                  </a:txBody>
                  <a:tcPr/>
                </a:tc>
                <a:tc>
                  <a:txBody>
                    <a:bodyPr/>
                    <a:lstStyle/>
                    <a:p>
                      <a:r>
                        <a:rPr lang="en-US" sz="2400" dirty="0"/>
                        <a:t>GASB Technical Bulletins &amp; Implementation</a:t>
                      </a:r>
                      <a:r>
                        <a:rPr lang="en-US" sz="2400" baseline="0" dirty="0"/>
                        <a:t> Guides;</a:t>
                      </a:r>
                    </a:p>
                    <a:p>
                      <a:r>
                        <a:rPr lang="en-US" sz="2400" baseline="0" dirty="0"/>
                        <a:t>AICPA literature specifically cleared by GASB</a:t>
                      </a:r>
                      <a:endParaRPr lang="en-US" sz="2400" dirty="0"/>
                    </a:p>
                  </a:txBody>
                  <a:tcPr/>
                </a:tc>
                <a:tc>
                  <a:txBody>
                    <a:bodyPr/>
                    <a:lstStyle/>
                    <a:p>
                      <a:r>
                        <a:rPr lang="en-US" sz="2400" dirty="0"/>
                        <a:t>Cleared by Board, made applicable</a:t>
                      </a:r>
                      <a:r>
                        <a:rPr lang="en-US" sz="2400" baseline="0" dirty="0"/>
                        <a:t> to state &amp; local governments. Goes through period of public comment.</a:t>
                      </a:r>
                      <a:endParaRPr lang="en-US" sz="2400" dirty="0"/>
                    </a:p>
                  </a:txBody>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a:t>GASB 76            </a:t>
            </a:r>
            <a:r>
              <a:rPr lang="en-US" sz="2800" i="1" dirty="0"/>
              <a:t>Categories of Authoritative GAAP</a:t>
            </a:r>
            <a:endParaRPr lang="en-US" dirty="0"/>
          </a:p>
        </p:txBody>
      </p:sp>
    </p:spTree>
    <p:extLst>
      <p:ext uri="{BB962C8B-B14F-4D97-AF65-F5344CB8AC3E}">
        <p14:creationId xmlns:p14="http://schemas.microsoft.com/office/powerpoint/2010/main" val="186702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GASB 77</a:t>
            </a:r>
          </a:p>
        </p:txBody>
      </p:sp>
      <p:sp>
        <p:nvSpPr>
          <p:cNvPr id="5" name="TextBox 4"/>
          <p:cNvSpPr txBox="1"/>
          <p:nvPr/>
        </p:nvSpPr>
        <p:spPr>
          <a:xfrm>
            <a:off x="4419600" y="914400"/>
            <a:ext cx="4572000" cy="4278094"/>
          </a:xfrm>
          <a:prstGeom prst="rect">
            <a:avLst/>
          </a:prstGeom>
          <a:noFill/>
        </p:spPr>
        <p:txBody>
          <a:bodyPr wrap="square" rtlCol="0">
            <a:spAutoFit/>
          </a:bodyPr>
          <a:lstStyle/>
          <a:p>
            <a:r>
              <a:rPr lang="en-US" sz="2800" dirty="0"/>
              <a:t>Intended to provide users of the financial statements with information about tax abatements so users can better assess the financial health of the government entity.</a:t>
            </a:r>
          </a:p>
          <a:p>
            <a:endParaRPr lang="en-US" sz="2800" dirty="0"/>
          </a:p>
          <a:p>
            <a:r>
              <a:rPr lang="en-US" sz="2400" i="1" dirty="0"/>
              <a:t>Effective for years beginning after December 15, 2015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23544"/>
            <a:ext cx="3868262" cy="5674454"/>
          </a:xfrm>
          <a:prstGeom prst="rect">
            <a:avLst/>
          </a:prstGeom>
        </p:spPr>
      </p:pic>
    </p:spTree>
    <p:extLst>
      <p:ext uri="{BB962C8B-B14F-4D97-AF65-F5344CB8AC3E}">
        <p14:creationId xmlns:p14="http://schemas.microsoft.com/office/powerpoint/2010/main" val="2277113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b="1" dirty="0">
                <a:solidFill>
                  <a:schemeClr val="tx2">
                    <a:lumMod val="90000"/>
                    <a:lumOff val="10000"/>
                  </a:schemeClr>
                </a:solidFill>
              </a:rPr>
              <a:t>Tax abatement </a:t>
            </a:r>
            <a:r>
              <a:rPr lang="en-US" dirty="0"/>
              <a:t>= a reduction in tax revenues that results from an agreement between 1 or more governments &amp; an individual entity in which (a) 1 or more governments promise to forgo tax revenues to which they are otherwise entitled and (b) the individual or entity promises to take a specific action after the agreement is executed that contributes to economic development or otherwise benefits the government or its citizens</a:t>
            </a:r>
          </a:p>
        </p:txBody>
      </p:sp>
      <p:sp>
        <p:nvSpPr>
          <p:cNvPr id="3" name="Title 2"/>
          <p:cNvSpPr>
            <a:spLocks noGrp="1"/>
          </p:cNvSpPr>
          <p:nvPr>
            <p:ph type="title"/>
          </p:nvPr>
        </p:nvSpPr>
        <p:spPr/>
        <p:txBody>
          <a:bodyPr/>
          <a:lstStyle/>
          <a:p>
            <a:r>
              <a:rPr lang="en-US" dirty="0"/>
              <a:t>GASB 77</a:t>
            </a:r>
          </a:p>
        </p:txBody>
      </p:sp>
    </p:spTree>
    <p:extLst>
      <p:ext uri="{BB962C8B-B14F-4D97-AF65-F5344CB8AC3E}">
        <p14:creationId xmlns:p14="http://schemas.microsoft.com/office/powerpoint/2010/main" val="99035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tx2">
                    <a:lumMod val="90000"/>
                    <a:lumOff val="10000"/>
                  </a:schemeClr>
                </a:solidFill>
              </a:rPr>
              <a:t>Why?</a:t>
            </a:r>
          </a:p>
          <a:p>
            <a:pPr marL="0" indent="0">
              <a:buNone/>
            </a:pPr>
            <a:r>
              <a:rPr lang="en-US" dirty="0"/>
              <a:t>Information about revenues that governments forgo is essential to understanding financial position &amp; economic condition, </a:t>
            </a:r>
            <a:r>
              <a:rPr lang="en-US" dirty="0" err="1"/>
              <a:t>interperiod</a:t>
            </a:r>
            <a:r>
              <a:rPr lang="en-US" dirty="0"/>
              <a:t> equity, sources &amp; uses of financial resources, &amp; compliance with finance-related legal or contractual requirements.</a:t>
            </a:r>
          </a:p>
        </p:txBody>
      </p:sp>
      <p:sp>
        <p:nvSpPr>
          <p:cNvPr id="3" name="Title 2"/>
          <p:cNvSpPr>
            <a:spLocks noGrp="1"/>
          </p:cNvSpPr>
          <p:nvPr>
            <p:ph type="title"/>
          </p:nvPr>
        </p:nvSpPr>
        <p:spPr/>
        <p:txBody>
          <a:bodyPr/>
          <a:lstStyle/>
          <a:p>
            <a:r>
              <a:rPr lang="en-US" dirty="0"/>
              <a:t>GASB 77</a:t>
            </a:r>
          </a:p>
        </p:txBody>
      </p:sp>
    </p:spTree>
    <p:extLst>
      <p:ext uri="{BB962C8B-B14F-4D97-AF65-F5344CB8AC3E}">
        <p14:creationId xmlns:p14="http://schemas.microsoft.com/office/powerpoint/2010/main" val="380662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Does not include all transactions that reduce tax revenues</a:t>
            </a:r>
          </a:p>
          <a:p>
            <a:pPr marL="0" indent="0">
              <a:buNone/>
            </a:pPr>
            <a:endParaRPr lang="en-US" dirty="0"/>
          </a:p>
          <a:p>
            <a:r>
              <a:rPr lang="en-US" dirty="0"/>
              <a:t>Emphasis is on the substance of the arrangement, not on its name or form</a:t>
            </a:r>
          </a:p>
          <a:p>
            <a:pPr marL="0" indent="0">
              <a:buNone/>
            </a:pPr>
            <a:endParaRPr lang="en-US" dirty="0"/>
          </a:p>
        </p:txBody>
      </p:sp>
      <p:sp>
        <p:nvSpPr>
          <p:cNvPr id="3" name="Title 2"/>
          <p:cNvSpPr>
            <a:spLocks noGrp="1"/>
          </p:cNvSpPr>
          <p:nvPr>
            <p:ph type="title"/>
          </p:nvPr>
        </p:nvSpPr>
        <p:spPr/>
        <p:txBody>
          <a:bodyPr/>
          <a:lstStyle/>
          <a:p>
            <a:r>
              <a:rPr lang="en-US" dirty="0"/>
              <a:t>GASB 77</a:t>
            </a:r>
          </a:p>
        </p:txBody>
      </p:sp>
    </p:spTree>
    <p:extLst>
      <p:ext uri="{BB962C8B-B14F-4D97-AF65-F5344CB8AC3E}">
        <p14:creationId xmlns:p14="http://schemas.microsoft.com/office/powerpoint/2010/main" val="4199108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Entity discloses separately:</a:t>
            </a:r>
          </a:p>
          <a:p>
            <a:pPr lvl="1"/>
            <a:r>
              <a:rPr lang="en-US" dirty="0"/>
              <a:t>Its own tax abatements, and</a:t>
            </a:r>
          </a:p>
          <a:p>
            <a:pPr lvl="1"/>
            <a:r>
              <a:rPr lang="en-US" dirty="0"/>
              <a:t>Tax abatements by other governments that reduce reporting government’s taxes</a:t>
            </a:r>
          </a:p>
          <a:p>
            <a:r>
              <a:rPr lang="en-US" dirty="0"/>
              <a:t>Disclose own tax abatements by major program</a:t>
            </a:r>
          </a:p>
          <a:p>
            <a:r>
              <a:rPr lang="en-US" dirty="0"/>
              <a:t>Disclose those of other governments by the government &amp; specific tax abated</a:t>
            </a:r>
          </a:p>
          <a:p>
            <a:pPr marL="0" indent="0">
              <a:buNone/>
            </a:pPr>
            <a:endParaRPr lang="en-US" dirty="0"/>
          </a:p>
        </p:txBody>
      </p:sp>
      <p:sp>
        <p:nvSpPr>
          <p:cNvPr id="3" name="Title 2"/>
          <p:cNvSpPr>
            <a:spLocks noGrp="1"/>
          </p:cNvSpPr>
          <p:nvPr>
            <p:ph type="title"/>
          </p:nvPr>
        </p:nvSpPr>
        <p:spPr/>
        <p:txBody>
          <a:bodyPr/>
          <a:lstStyle/>
          <a:p>
            <a:r>
              <a:rPr lang="en-US" dirty="0"/>
              <a:t>GASB 77</a:t>
            </a:r>
          </a:p>
        </p:txBody>
      </p:sp>
    </p:spTree>
    <p:extLst>
      <p:ext uri="{BB962C8B-B14F-4D97-AF65-F5344CB8AC3E}">
        <p14:creationId xmlns:p14="http://schemas.microsoft.com/office/powerpoint/2010/main" val="651925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990598"/>
            <a:ext cx="3690977" cy="5515459"/>
          </a:xfrm>
        </p:spPr>
      </p:pic>
      <p:sp>
        <p:nvSpPr>
          <p:cNvPr id="3" name="Title 2"/>
          <p:cNvSpPr>
            <a:spLocks noGrp="1"/>
          </p:cNvSpPr>
          <p:nvPr>
            <p:ph type="title"/>
          </p:nvPr>
        </p:nvSpPr>
        <p:spPr/>
        <p:txBody>
          <a:bodyPr/>
          <a:lstStyle/>
          <a:p>
            <a:r>
              <a:rPr lang="en-US" dirty="0"/>
              <a:t>GASB 78</a:t>
            </a:r>
          </a:p>
        </p:txBody>
      </p:sp>
      <p:sp>
        <p:nvSpPr>
          <p:cNvPr id="5" name="TextBox 4"/>
          <p:cNvSpPr txBox="1"/>
          <p:nvPr/>
        </p:nvSpPr>
        <p:spPr>
          <a:xfrm>
            <a:off x="4419600" y="1132106"/>
            <a:ext cx="4572000" cy="2985433"/>
          </a:xfrm>
          <a:prstGeom prst="rect">
            <a:avLst/>
          </a:prstGeom>
          <a:noFill/>
        </p:spPr>
        <p:txBody>
          <a:bodyPr wrap="square" rtlCol="0">
            <a:spAutoFit/>
          </a:bodyPr>
          <a:lstStyle/>
          <a:p>
            <a:r>
              <a:rPr lang="en-US" sz="2800" dirty="0"/>
              <a:t>Addresses a practice issue regarding the scope &amp; applicability of Statement No. 68</a:t>
            </a:r>
          </a:p>
          <a:p>
            <a:endParaRPr lang="en-US" sz="2800" dirty="0"/>
          </a:p>
          <a:p>
            <a:r>
              <a:rPr lang="en-US" sz="2400" i="1" dirty="0"/>
              <a:t>Effective for years beginning after December 15, 2015</a:t>
            </a:r>
          </a:p>
        </p:txBody>
      </p:sp>
    </p:spTree>
    <p:extLst>
      <p:ext uri="{BB962C8B-B14F-4D97-AF65-F5344CB8AC3E}">
        <p14:creationId xmlns:p14="http://schemas.microsoft.com/office/powerpoint/2010/main" val="1727933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The requirements of GASB 68 applied to all pension trusts of state and local governmental employers whose plans met the criteria in paragraph 4 of that Statement.</a:t>
            </a:r>
          </a:p>
          <a:p>
            <a:r>
              <a:rPr lang="en-US" dirty="0"/>
              <a:t>GASB 78 provides for an exclusion from GASB 68 for pensions provided to employees of state or local governments through a cost-sharing, multiple-employer defined benefit pension plan that: </a:t>
            </a:r>
          </a:p>
          <a:p>
            <a:pPr marL="800100" lvl="2" indent="0">
              <a:buNone/>
            </a:pPr>
            <a:r>
              <a:rPr lang="en-US" dirty="0"/>
              <a:t>(1) is not a state or local governmental pension plan, </a:t>
            </a:r>
          </a:p>
          <a:p>
            <a:pPr marL="800100" lvl="2" indent="0">
              <a:buNone/>
              <a:tabLst>
                <a:tab pos="1143000" algn="l"/>
              </a:tabLst>
            </a:pPr>
            <a:r>
              <a:rPr lang="en-US" dirty="0"/>
              <a:t>(2) is used to provide defined benefit pensions both to employees of state 	or local governments &amp; to employees that are not state or local 		government employees, and </a:t>
            </a:r>
          </a:p>
          <a:p>
            <a:pPr marL="800100" lvl="2" indent="0">
              <a:buNone/>
              <a:tabLst>
                <a:tab pos="1143000" algn="l"/>
              </a:tabLst>
            </a:pPr>
            <a:r>
              <a:rPr lang="en-US" dirty="0"/>
              <a:t>(3) has no predominant state or local governmental employer (either 		individually or collectively with other state or local governmental 		employers) that provide pensions through the pension plan. </a:t>
            </a:r>
          </a:p>
        </p:txBody>
      </p:sp>
      <p:sp>
        <p:nvSpPr>
          <p:cNvPr id="3" name="Title 2"/>
          <p:cNvSpPr>
            <a:spLocks noGrp="1"/>
          </p:cNvSpPr>
          <p:nvPr>
            <p:ph type="title"/>
          </p:nvPr>
        </p:nvSpPr>
        <p:spPr/>
        <p:txBody>
          <a:bodyPr/>
          <a:lstStyle/>
          <a:p>
            <a:r>
              <a:rPr lang="en-US" dirty="0"/>
              <a:t>GASB 78</a:t>
            </a:r>
          </a:p>
        </p:txBody>
      </p:sp>
    </p:spTree>
    <p:extLst>
      <p:ext uri="{BB962C8B-B14F-4D97-AF65-F5344CB8AC3E}">
        <p14:creationId xmlns:p14="http://schemas.microsoft.com/office/powerpoint/2010/main" val="822232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Statement establishes requirements for recognition and measurement of pension expense, expenditures, and liabilities; note disclosures; and required supplementary information for pensions that have these 3 characteristics.</a:t>
            </a:r>
            <a:br>
              <a:rPr lang="en-US" dirty="0"/>
            </a:br>
            <a:endParaRPr lang="en-US" dirty="0"/>
          </a:p>
          <a:p>
            <a:endParaRPr lang="en-US" dirty="0"/>
          </a:p>
        </p:txBody>
      </p:sp>
      <p:sp>
        <p:nvSpPr>
          <p:cNvPr id="3" name="Title 2"/>
          <p:cNvSpPr>
            <a:spLocks noGrp="1"/>
          </p:cNvSpPr>
          <p:nvPr>
            <p:ph type="title"/>
          </p:nvPr>
        </p:nvSpPr>
        <p:spPr/>
        <p:txBody>
          <a:bodyPr/>
          <a:lstStyle/>
          <a:p>
            <a:r>
              <a:rPr lang="en-US" dirty="0"/>
              <a:t>GASB 78</a:t>
            </a:r>
          </a:p>
        </p:txBody>
      </p:sp>
    </p:spTree>
    <p:extLst>
      <p:ext uri="{BB962C8B-B14F-4D97-AF65-F5344CB8AC3E}">
        <p14:creationId xmlns:p14="http://schemas.microsoft.com/office/powerpoint/2010/main" val="147038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244600"/>
            <a:ext cx="4114800" cy="4305301"/>
          </a:xfrm>
        </p:spPr>
        <p:txBody>
          <a:bodyPr>
            <a:normAutofit/>
          </a:bodyPr>
          <a:lstStyle/>
          <a:p>
            <a:pPr marL="57150" indent="0">
              <a:buNone/>
            </a:pPr>
            <a:r>
              <a:rPr lang="en-US" sz="2800" b="1" dirty="0"/>
              <a:t>Objective: </a:t>
            </a:r>
          </a:p>
          <a:p>
            <a:pPr marL="514350" indent="-457200"/>
            <a:r>
              <a:rPr lang="en-US" sz="2800" dirty="0"/>
              <a:t>Clarify definition of fair value</a:t>
            </a:r>
          </a:p>
          <a:p>
            <a:pPr marL="514350" indent="-457200"/>
            <a:r>
              <a:rPr lang="en-US" sz="2800" dirty="0"/>
              <a:t>Enhance disclosures about fair value measurements</a:t>
            </a:r>
            <a:endParaRPr lang="en-US" sz="2400" dirty="0"/>
          </a:p>
          <a:p>
            <a:pPr marL="457200" lvl="1" indent="0">
              <a:buNone/>
            </a:pPr>
            <a:endParaRPr lang="en-US" sz="2400" dirty="0"/>
          </a:p>
          <a:p>
            <a:pPr marL="0" lvl="1" indent="0">
              <a:buNone/>
            </a:pPr>
            <a:r>
              <a:rPr lang="en-US" sz="2400" i="1" dirty="0"/>
              <a:t>Effective for reporting periods beginning after June 15, 2015</a:t>
            </a:r>
          </a:p>
          <a:p>
            <a:pPr marL="57150" indent="0">
              <a:buNone/>
            </a:pPr>
            <a:endParaRPr lang="en-US" sz="2400" dirty="0"/>
          </a:p>
        </p:txBody>
      </p:sp>
      <p:sp>
        <p:nvSpPr>
          <p:cNvPr id="3" name="Title 2"/>
          <p:cNvSpPr>
            <a:spLocks noGrp="1"/>
          </p:cNvSpPr>
          <p:nvPr>
            <p:ph type="title"/>
          </p:nvPr>
        </p:nvSpPr>
        <p:spPr/>
        <p:txBody>
          <a:bodyPr>
            <a:normAutofit/>
          </a:bodyPr>
          <a:lstStyle/>
          <a:p>
            <a:r>
              <a:rPr lang="en-US" dirty="0"/>
              <a:t>GASB 72</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4" y="914399"/>
            <a:ext cx="4210050" cy="573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237210"/>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These disclosures include:</a:t>
            </a:r>
          </a:p>
          <a:p>
            <a:pPr lvl="1"/>
            <a:r>
              <a:rPr lang="en-US" dirty="0"/>
              <a:t>Name of the plan &amp; plan administrator</a:t>
            </a:r>
          </a:p>
          <a:p>
            <a:pPr lvl="1"/>
            <a:r>
              <a:rPr lang="en-US" dirty="0"/>
              <a:t>How to obtain a financial report, if available</a:t>
            </a:r>
          </a:p>
          <a:p>
            <a:pPr lvl="1"/>
            <a:r>
              <a:rPr lang="en-US" dirty="0"/>
              <a:t>Brief description of the benefit terms</a:t>
            </a:r>
          </a:p>
          <a:p>
            <a:pPr lvl="1"/>
            <a:r>
              <a:rPr lang="en-US" dirty="0"/>
              <a:t>Brief description of the contribution requirements</a:t>
            </a:r>
          </a:p>
          <a:p>
            <a:pPr lvl="1"/>
            <a:r>
              <a:rPr lang="en-US" dirty="0"/>
              <a:t>Information about the employer’s payable relative to the plan</a:t>
            </a:r>
          </a:p>
        </p:txBody>
      </p:sp>
      <p:sp>
        <p:nvSpPr>
          <p:cNvPr id="3" name="Title 2"/>
          <p:cNvSpPr>
            <a:spLocks noGrp="1"/>
          </p:cNvSpPr>
          <p:nvPr>
            <p:ph type="title"/>
          </p:nvPr>
        </p:nvSpPr>
        <p:spPr/>
        <p:txBody>
          <a:bodyPr/>
          <a:lstStyle/>
          <a:p>
            <a:r>
              <a:rPr lang="en-US" dirty="0"/>
              <a:t>GASB 78</a:t>
            </a:r>
          </a:p>
        </p:txBody>
      </p:sp>
    </p:spTree>
    <p:extLst>
      <p:ext uri="{BB962C8B-B14F-4D97-AF65-F5344CB8AC3E}">
        <p14:creationId xmlns:p14="http://schemas.microsoft.com/office/powerpoint/2010/main" val="3227017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990600"/>
            <a:ext cx="3642964" cy="5491453"/>
          </a:xfrm>
        </p:spPr>
      </p:pic>
      <p:sp>
        <p:nvSpPr>
          <p:cNvPr id="3" name="Title 2"/>
          <p:cNvSpPr>
            <a:spLocks noGrp="1"/>
          </p:cNvSpPr>
          <p:nvPr>
            <p:ph type="title"/>
          </p:nvPr>
        </p:nvSpPr>
        <p:spPr/>
        <p:txBody>
          <a:bodyPr/>
          <a:lstStyle/>
          <a:p>
            <a:r>
              <a:rPr lang="en-US" dirty="0"/>
              <a:t>GASB 79</a:t>
            </a:r>
          </a:p>
        </p:txBody>
      </p:sp>
      <p:sp>
        <p:nvSpPr>
          <p:cNvPr id="5" name="TextBox 4"/>
          <p:cNvSpPr txBox="1"/>
          <p:nvPr/>
        </p:nvSpPr>
        <p:spPr>
          <a:xfrm>
            <a:off x="4419600" y="1132106"/>
            <a:ext cx="4572000" cy="3847207"/>
          </a:xfrm>
          <a:prstGeom prst="rect">
            <a:avLst/>
          </a:prstGeom>
          <a:noFill/>
        </p:spPr>
        <p:txBody>
          <a:bodyPr wrap="square" rtlCol="0">
            <a:spAutoFit/>
          </a:bodyPr>
          <a:lstStyle/>
          <a:p>
            <a:r>
              <a:rPr lang="en-US" sz="2800" dirty="0"/>
              <a:t>Establishes criteria for investment pools &amp; pool participant that qualify for the election to measure investments at amortized cost.</a:t>
            </a:r>
          </a:p>
          <a:p>
            <a:endParaRPr lang="en-US" sz="2800" dirty="0"/>
          </a:p>
          <a:p>
            <a:r>
              <a:rPr lang="en-US" sz="2400" i="1" dirty="0"/>
              <a:t>Effective for years beginning after December 15, 2015</a:t>
            </a:r>
          </a:p>
        </p:txBody>
      </p:sp>
    </p:spTree>
    <p:extLst>
      <p:ext uri="{BB962C8B-B14F-4D97-AF65-F5344CB8AC3E}">
        <p14:creationId xmlns:p14="http://schemas.microsoft.com/office/powerpoint/2010/main" val="2633665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The specific criteria address </a:t>
            </a:r>
          </a:p>
          <a:p>
            <a:pPr marL="400050" lvl="1" indent="0">
              <a:buNone/>
            </a:pPr>
            <a:r>
              <a:rPr lang="en-US" dirty="0"/>
              <a:t>(1) how the external investment pool transacts with participants; </a:t>
            </a:r>
          </a:p>
          <a:p>
            <a:pPr marL="400050" lvl="1" indent="0">
              <a:buNone/>
              <a:tabLst>
                <a:tab pos="741363" algn="l"/>
              </a:tabLst>
            </a:pPr>
            <a:r>
              <a:rPr lang="en-US" dirty="0"/>
              <a:t>(2) requirements for portfolio maturity, quality, diversification, and 		liquidity; and </a:t>
            </a:r>
          </a:p>
          <a:p>
            <a:pPr marL="400050" lvl="1" indent="0">
              <a:buNone/>
            </a:pPr>
            <a:r>
              <a:rPr lang="en-US" dirty="0"/>
              <a:t>(3) calculation &amp; requirements of a shadow price. </a:t>
            </a:r>
          </a:p>
          <a:p>
            <a:endParaRPr lang="en-US" dirty="0"/>
          </a:p>
          <a:p>
            <a:r>
              <a:rPr lang="en-US" dirty="0"/>
              <a:t>Significant noncompliance prevents the external investment pool from measuring all of its investments at amortized cost for financial reporting purposes. </a:t>
            </a:r>
          </a:p>
          <a:p>
            <a:pPr lvl="1"/>
            <a:r>
              <a:rPr lang="en-US" dirty="0"/>
              <a:t>Professional judgment is required to determine if instances of noncompliance with the criteria established by this Statement during the reporting period, individually or in the aggregate, were significant.</a:t>
            </a:r>
            <a:br>
              <a:rPr lang="en-US" dirty="0"/>
            </a:br>
            <a:br>
              <a:rPr lang="en-US" dirty="0"/>
            </a:br>
            <a:endParaRPr lang="en-US" dirty="0"/>
          </a:p>
        </p:txBody>
      </p:sp>
      <p:sp>
        <p:nvSpPr>
          <p:cNvPr id="3" name="Title 2"/>
          <p:cNvSpPr>
            <a:spLocks noGrp="1"/>
          </p:cNvSpPr>
          <p:nvPr>
            <p:ph type="title"/>
          </p:nvPr>
        </p:nvSpPr>
        <p:spPr/>
        <p:txBody>
          <a:bodyPr/>
          <a:lstStyle/>
          <a:p>
            <a:r>
              <a:rPr lang="en-US" dirty="0"/>
              <a:t>GASB 79</a:t>
            </a:r>
          </a:p>
        </p:txBody>
      </p:sp>
    </p:spTree>
    <p:extLst>
      <p:ext uri="{BB962C8B-B14F-4D97-AF65-F5344CB8AC3E}">
        <p14:creationId xmlns:p14="http://schemas.microsoft.com/office/powerpoint/2010/main" val="571537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If an external investment pool does not meet the criteria established by this Statement, that pool &amp; its participants should revert to the provisions No. 31, </a:t>
            </a:r>
            <a:r>
              <a:rPr lang="en-US" i="1" dirty="0"/>
              <a:t>Accounting and Financial Reporting for Certain Investments and for External Investment Pools</a:t>
            </a:r>
            <a:r>
              <a:rPr lang="en-US" dirty="0"/>
              <a:t>, as amended. </a:t>
            </a:r>
          </a:p>
          <a:p>
            <a:endParaRPr lang="en-US" dirty="0"/>
          </a:p>
          <a:p>
            <a:r>
              <a:rPr lang="en-US" dirty="0"/>
              <a:t>This Statement establishes additional note disclosure requirements for qualifying external investment pools that measure all of their investments at amortized cost for financial reporting purposes and for governments that participate in those pools. </a:t>
            </a:r>
          </a:p>
          <a:p>
            <a:pPr lvl="1"/>
            <a:r>
              <a:rPr lang="en-US" dirty="0"/>
              <a:t>Includes information about any limitations or restrictions on participant withdrawals. </a:t>
            </a:r>
            <a:br>
              <a:rPr lang="en-US" dirty="0"/>
            </a:br>
            <a:endParaRPr lang="en-US" dirty="0"/>
          </a:p>
        </p:txBody>
      </p:sp>
      <p:sp>
        <p:nvSpPr>
          <p:cNvPr id="3" name="Title 2"/>
          <p:cNvSpPr>
            <a:spLocks noGrp="1"/>
          </p:cNvSpPr>
          <p:nvPr>
            <p:ph type="title"/>
          </p:nvPr>
        </p:nvSpPr>
        <p:spPr/>
        <p:txBody>
          <a:bodyPr/>
          <a:lstStyle/>
          <a:p>
            <a:r>
              <a:rPr lang="en-US" dirty="0"/>
              <a:t>GASB 79</a:t>
            </a:r>
          </a:p>
        </p:txBody>
      </p:sp>
    </p:spTree>
    <p:extLst>
      <p:ext uri="{BB962C8B-B14F-4D97-AF65-F5344CB8AC3E}">
        <p14:creationId xmlns:p14="http://schemas.microsoft.com/office/powerpoint/2010/main" val="2331439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990600"/>
            <a:ext cx="3648966" cy="5479450"/>
          </a:xfrm>
        </p:spPr>
      </p:pic>
      <p:sp>
        <p:nvSpPr>
          <p:cNvPr id="3" name="Title 2"/>
          <p:cNvSpPr>
            <a:spLocks noGrp="1"/>
          </p:cNvSpPr>
          <p:nvPr>
            <p:ph type="title"/>
          </p:nvPr>
        </p:nvSpPr>
        <p:spPr/>
        <p:txBody>
          <a:bodyPr/>
          <a:lstStyle/>
          <a:p>
            <a:r>
              <a:rPr lang="en-US" dirty="0"/>
              <a:t>GASB 80</a:t>
            </a:r>
          </a:p>
        </p:txBody>
      </p:sp>
      <p:sp>
        <p:nvSpPr>
          <p:cNvPr id="5" name="TextBox 4"/>
          <p:cNvSpPr txBox="1"/>
          <p:nvPr/>
        </p:nvSpPr>
        <p:spPr>
          <a:xfrm>
            <a:off x="4419600" y="1132106"/>
            <a:ext cx="4572000" cy="3416320"/>
          </a:xfrm>
          <a:prstGeom prst="rect">
            <a:avLst/>
          </a:prstGeom>
          <a:noFill/>
        </p:spPr>
        <p:txBody>
          <a:bodyPr wrap="square" rtlCol="0">
            <a:spAutoFit/>
          </a:bodyPr>
          <a:lstStyle/>
          <a:p>
            <a:r>
              <a:rPr lang="en-US" sz="2800" dirty="0"/>
              <a:t>Requires blending of a component unit incorporated as a NFP corporation if the primary government is the sole corporate member</a:t>
            </a:r>
          </a:p>
          <a:p>
            <a:endParaRPr lang="en-US" sz="2800" dirty="0"/>
          </a:p>
          <a:p>
            <a:r>
              <a:rPr lang="en-US" sz="2400" i="1" dirty="0"/>
              <a:t>Effective for years beginning after June 15, 2016</a:t>
            </a:r>
          </a:p>
        </p:txBody>
      </p:sp>
    </p:spTree>
    <p:extLst>
      <p:ext uri="{BB962C8B-B14F-4D97-AF65-F5344CB8AC3E}">
        <p14:creationId xmlns:p14="http://schemas.microsoft.com/office/powerpoint/2010/main" val="1657000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additional criterion does not apply to component units included in the financial reporting entity pursuant to the provisions of Statement No. 39, </a:t>
            </a:r>
            <a:r>
              <a:rPr lang="en-US" i="1" dirty="0"/>
              <a:t>Determining Whether Certain Organizations Are Component Units</a:t>
            </a:r>
            <a:r>
              <a:rPr lang="en-US" dirty="0"/>
              <a:t>.</a:t>
            </a:r>
          </a:p>
          <a:p>
            <a:pPr lvl="1"/>
            <a:r>
              <a:rPr lang="en-US" dirty="0"/>
              <a:t>CU’s that meet the criteria in GASB 39 will still be presented as discretely-presented CU’s</a:t>
            </a:r>
            <a:br>
              <a:rPr lang="en-US" dirty="0"/>
            </a:br>
            <a:endParaRPr lang="en-US" dirty="0"/>
          </a:p>
        </p:txBody>
      </p:sp>
      <p:sp>
        <p:nvSpPr>
          <p:cNvPr id="3" name="Title 2"/>
          <p:cNvSpPr>
            <a:spLocks noGrp="1"/>
          </p:cNvSpPr>
          <p:nvPr>
            <p:ph type="title"/>
          </p:nvPr>
        </p:nvSpPr>
        <p:spPr/>
        <p:txBody>
          <a:bodyPr/>
          <a:lstStyle/>
          <a:p>
            <a:r>
              <a:rPr lang="en-US" dirty="0"/>
              <a:t>GASB 80</a:t>
            </a:r>
          </a:p>
        </p:txBody>
      </p:sp>
    </p:spTree>
    <p:extLst>
      <p:ext uri="{BB962C8B-B14F-4D97-AF65-F5344CB8AC3E}">
        <p14:creationId xmlns:p14="http://schemas.microsoft.com/office/powerpoint/2010/main" val="3530872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14400"/>
            <a:ext cx="8153400" cy="5715000"/>
          </a:xfrm>
        </p:spPr>
      </p:pic>
      <p:sp>
        <p:nvSpPr>
          <p:cNvPr id="3" name="Title 2"/>
          <p:cNvSpPr>
            <a:spLocks noGrp="1"/>
          </p:cNvSpPr>
          <p:nvPr>
            <p:ph type="title"/>
          </p:nvPr>
        </p:nvSpPr>
        <p:spPr/>
        <p:txBody>
          <a:bodyPr/>
          <a:lstStyle/>
          <a:p>
            <a:r>
              <a:rPr lang="en-US" dirty="0"/>
              <a:t>GASB 68 Implementation</a:t>
            </a:r>
          </a:p>
        </p:txBody>
      </p:sp>
    </p:spTree>
    <p:extLst>
      <p:ext uri="{BB962C8B-B14F-4D97-AF65-F5344CB8AC3E}">
        <p14:creationId xmlns:p14="http://schemas.microsoft.com/office/powerpoint/2010/main" val="2731169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57943"/>
            <a:ext cx="9144000" cy="4934857"/>
          </a:xfrm>
        </p:spPr>
      </p:pic>
    </p:spTree>
    <p:extLst>
      <p:ext uri="{BB962C8B-B14F-4D97-AF65-F5344CB8AC3E}">
        <p14:creationId xmlns:p14="http://schemas.microsoft.com/office/powerpoint/2010/main" val="4024384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965"/>
            <a:ext cx="9143999" cy="4278094"/>
          </a:xfrm>
          <a:prstGeom prst="rect">
            <a:avLst/>
          </a:prstGeom>
        </p:spPr>
        <p:txBody>
          <a:bodyPr wrap="square">
            <a:spAutoFit/>
          </a:bodyPr>
          <a:lstStyle/>
          <a:p>
            <a:pPr algn="ctr"/>
            <a:endParaRPr lang="en-US" sz="4800" dirty="0">
              <a:solidFill>
                <a:schemeClr val="accent1"/>
              </a:solidFill>
              <a:effectLst>
                <a:outerShdw blurRad="38100" dist="38100" dir="2700000" algn="tl">
                  <a:srgbClr val="000000">
                    <a:alpha val="43137"/>
                  </a:srgbClr>
                </a:outerShdw>
              </a:effectLst>
            </a:endParaRPr>
          </a:p>
          <a:p>
            <a:pPr algn="ctr"/>
            <a:endParaRPr lang="en-US" sz="4800" dirty="0">
              <a:solidFill>
                <a:schemeClr val="accent1"/>
              </a:solidFill>
              <a:effectLst>
                <a:outerShdw blurRad="38100" dist="38100" dir="2700000" algn="tl">
                  <a:srgbClr val="000000">
                    <a:alpha val="43137"/>
                  </a:srgbClr>
                </a:outerShdw>
              </a:effectLst>
            </a:endParaRPr>
          </a:p>
          <a:p>
            <a:pPr algn="ctr"/>
            <a:endParaRPr lang="en-US" sz="4800" dirty="0">
              <a:solidFill>
                <a:schemeClr val="accent1"/>
              </a:solidFill>
              <a:effectLst>
                <a:outerShdw blurRad="38100" dist="38100" dir="2700000" algn="tl">
                  <a:srgbClr val="000000">
                    <a:alpha val="43137"/>
                  </a:srgbClr>
                </a:outerShdw>
              </a:effectLst>
            </a:endParaRPr>
          </a:p>
          <a:p>
            <a:pPr algn="ctr"/>
            <a:endParaRPr lang="en-US" sz="3200" dirty="0">
              <a:solidFill>
                <a:schemeClr val="accent1"/>
              </a:solidFill>
              <a:effectLst>
                <a:outerShdw blurRad="38100" dist="38100" dir="2700000" algn="tl">
                  <a:srgbClr val="000000">
                    <a:alpha val="43137"/>
                  </a:srgbClr>
                </a:outerShdw>
              </a:effectLst>
            </a:endParaRPr>
          </a:p>
          <a:p>
            <a:pPr algn="ctr"/>
            <a:r>
              <a:rPr lang="en-US" sz="4800" dirty="0">
                <a:solidFill>
                  <a:schemeClr val="accent1"/>
                </a:solidFill>
                <a:effectLst>
                  <a:outerShdw blurRad="38100" dist="38100" dir="2700000" algn="tl">
                    <a:srgbClr val="000000">
                      <a:alpha val="43137"/>
                    </a:srgbClr>
                  </a:outerShdw>
                </a:effectLst>
              </a:rPr>
              <a:t>Yvonne Clayborne</a:t>
            </a:r>
          </a:p>
          <a:p>
            <a:pPr algn="ctr"/>
            <a:r>
              <a:rPr lang="en-US" sz="4800" dirty="0">
                <a:solidFill>
                  <a:schemeClr val="accent1"/>
                </a:solidFill>
                <a:effectLst>
                  <a:outerShdw blurRad="38100" dist="38100" dir="2700000" algn="tl">
                    <a:srgbClr val="000000">
                      <a:alpha val="43137"/>
                    </a:srgbClr>
                  </a:outerShdw>
                </a:effectLst>
              </a:rPr>
              <a:t>YClayborne@CRIcpa.com</a:t>
            </a:r>
          </a:p>
        </p:txBody>
      </p:sp>
    </p:spTree>
    <p:extLst>
      <p:ext uri="{BB962C8B-B14F-4D97-AF65-F5344CB8AC3E}">
        <p14:creationId xmlns:p14="http://schemas.microsoft.com/office/powerpoint/2010/main" val="397739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First section of the statement is </a:t>
            </a:r>
            <a:r>
              <a:rPr lang="en-US" b="1" i="1" dirty="0">
                <a:solidFill>
                  <a:schemeClr val="tx2">
                    <a:lumMod val="90000"/>
                    <a:lumOff val="10000"/>
                  </a:schemeClr>
                </a:solidFill>
              </a:rPr>
              <a:t>conceptual</a:t>
            </a:r>
          </a:p>
          <a:p>
            <a:pPr lvl="1"/>
            <a:r>
              <a:rPr lang="en-US" dirty="0"/>
              <a:t>Definition of Fair Value</a:t>
            </a:r>
          </a:p>
          <a:p>
            <a:pPr lvl="1"/>
            <a:r>
              <a:rPr lang="en-US" dirty="0"/>
              <a:t>Measurement techniques, approaches, fair value hierarchy</a:t>
            </a:r>
          </a:p>
          <a:p>
            <a:r>
              <a:rPr lang="en-US" dirty="0"/>
              <a:t>Second section of the statement is </a:t>
            </a:r>
            <a:r>
              <a:rPr lang="en-US" b="1" i="1" dirty="0">
                <a:solidFill>
                  <a:schemeClr val="tx2">
                    <a:lumMod val="90000"/>
                    <a:lumOff val="10000"/>
                  </a:schemeClr>
                </a:solidFill>
              </a:rPr>
              <a:t>application</a:t>
            </a:r>
          </a:p>
          <a:p>
            <a:pPr lvl="1"/>
            <a:r>
              <a:rPr lang="en-US" dirty="0"/>
              <a:t>What should be reported at fair value</a:t>
            </a:r>
          </a:p>
          <a:p>
            <a:pPr lvl="1"/>
            <a:r>
              <a:rPr lang="en-US" dirty="0"/>
              <a:t>What should be disclosed for fair value measurements</a:t>
            </a:r>
          </a:p>
        </p:txBody>
      </p:sp>
      <p:sp>
        <p:nvSpPr>
          <p:cNvPr id="3" name="Title 2"/>
          <p:cNvSpPr>
            <a:spLocks noGrp="1"/>
          </p:cNvSpPr>
          <p:nvPr>
            <p:ph type="title"/>
          </p:nvPr>
        </p:nvSpPr>
        <p:spPr/>
        <p:txBody>
          <a:bodyPr/>
          <a:lstStyle/>
          <a:p>
            <a:r>
              <a:rPr lang="en-US" dirty="0"/>
              <a:t>GASB 72</a:t>
            </a:r>
          </a:p>
        </p:txBody>
      </p:sp>
    </p:spTree>
    <p:extLst>
      <p:ext uri="{BB962C8B-B14F-4D97-AF65-F5344CB8AC3E}">
        <p14:creationId xmlns:p14="http://schemas.microsoft.com/office/powerpoint/2010/main" val="139179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4724400"/>
          </a:xfrm>
        </p:spPr>
        <p:txBody>
          <a:bodyPr>
            <a:noAutofit/>
          </a:bodyPr>
          <a:lstStyle/>
          <a:p>
            <a:pPr marL="57150" indent="0">
              <a:buNone/>
            </a:pPr>
            <a:r>
              <a:rPr lang="en-US" sz="2800" b="1" dirty="0"/>
              <a:t>Fair Value Measurement and Application</a:t>
            </a:r>
          </a:p>
          <a:p>
            <a:pPr marL="400050"/>
            <a:r>
              <a:rPr lang="en-US" sz="2800" b="1" dirty="0">
                <a:solidFill>
                  <a:schemeClr val="tx2">
                    <a:lumMod val="90000"/>
                    <a:lumOff val="10000"/>
                  </a:schemeClr>
                </a:solidFill>
              </a:rPr>
              <a:t>Fair Value </a:t>
            </a:r>
            <a:r>
              <a:rPr lang="en-US" sz="2800" dirty="0"/>
              <a:t>defined as an exit price – the price received to sell an asset (or paid to transfer a liability) in an orderly transaction</a:t>
            </a:r>
          </a:p>
          <a:p>
            <a:pPr marL="57150" indent="0">
              <a:buNone/>
            </a:pPr>
            <a:endParaRPr lang="en-US" sz="1000" dirty="0"/>
          </a:p>
          <a:p>
            <a:pPr marL="400050"/>
            <a:r>
              <a:rPr lang="en-US" sz="2800" b="1" dirty="0">
                <a:solidFill>
                  <a:schemeClr val="tx2">
                    <a:lumMod val="90000"/>
                    <a:lumOff val="10000"/>
                  </a:schemeClr>
                </a:solidFill>
              </a:rPr>
              <a:t>Valuation Techniques</a:t>
            </a:r>
            <a:r>
              <a:rPr lang="en-US" sz="2800" dirty="0"/>
              <a:t>:</a:t>
            </a:r>
          </a:p>
          <a:p>
            <a:pPr marL="800100" lvl="1"/>
            <a:r>
              <a:rPr lang="en-US" b="1" dirty="0"/>
              <a:t>Market approach</a:t>
            </a:r>
            <a:r>
              <a:rPr lang="en-US" dirty="0"/>
              <a:t> = based on market transactions</a:t>
            </a:r>
          </a:p>
          <a:p>
            <a:pPr marL="800100" lvl="1"/>
            <a:r>
              <a:rPr lang="en-US" b="1" dirty="0"/>
              <a:t>Cost approach</a:t>
            </a:r>
            <a:r>
              <a:rPr lang="en-US" dirty="0"/>
              <a:t> = amount required to replace an asset</a:t>
            </a:r>
          </a:p>
          <a:p>
            <a:pPr marL="800100" lvl="1"/>
            <a:r>
              <a:rPr lang="en-US" b="1" dirty="0"/>
              <a:t>Income approach</a:t>
            </a:r>
            <a:r>
              <a:rPr lang="en-US" dirty="0"/>
              <a:t> = converts future amounts to current (discounted) amount</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621562470"/>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 indent="0">
              <a:buNone/>
            </a:pPr>
            <a:r>
              <a:rPr lang="en-US" sz="2800" b="1" dirty="0"/>
              <a:t>Hierarchy of Inputs</a:t>
            </a:r>
          </a:p>
          <a:p>
            <a:pPr marL="400050"/>
            <a:r>
              <a:rPr lang="en-US" sz="2600" b="1" dirty="0">
                <a:solidFill>
                  <a:schemeClr val="tx2">
                    <a:lumMod val="90000"/>
                    <a:lumOff val="10000"/>
                  </a:schemeClr>
                </a:solidFill>
              </a:rPr>
              <a:t>Level 1</a:t>
            </a:r>
            <a:r>
              <a:rPr lang="en-US" sz="2600" dirty="0"/>
              <a:t> = investment has quoted prices in active markets for identical assets or liabilities</a:t>
            </a:r>
          </a:p>
          <a:p>
            <a:pPr marL="400050"/>
            <a:r>
              <a:rPr lang="en-US" sz="2600" b="1" dirty="0">
                <a:solidFill>
                  <a:schemeClr val="tx2">
                    <a:lumMod val="90000"/>
                    <a:lumOff val="10000"/>
                  </a:schemeClr>
                </a:solidFill>
              </a:rPr>
              <a:t>Level 2</a:t>
            </a:r>
            <a:r>
              <a:rPr lang="en-US" sz="2600" dirty="0"/>
              <a:t> = investment is valued on inputs other than quoted prices included within Level 1 that are observable for the asset or liability (directly or indirectly)</a:t>
            </a:r>
          </a:p>
          <a:p>
            <a:pPr marL="400050"/>
            <a:r>
              <a:rPr lang="en-US" sz="2600" b="1" dirty="0">
                <a:solidFill>
                  <a:schemeClr val="tx2">
                    <a:lumMod val="90000"/>
                    <a:lumOff val="10000"/>
                  </a:schemeClr>
                </a:solidFill>
              </a:rPr>
              <a:t>Level 3</a:t>
            </a:r>
            <a:r>
              <a:rPr lang="en-US" sz="2600" dirty="0"/>
              <a:t> = investment has unobservable inputs</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1392485316"/>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 indent="0">
              <a:buNone/>
            </a:pPr>
            <a:r>
              <a:rPr lang="en-US" sz="2800" b="1" dirty="0"/>
              <a:t>Fair Value Measurement and Application</a:t>
            </a:r>
          </a:p>
          <a:p>
            <a:pPr marL="400050"/>
            <a:r>
              <a:rPr lang="en-US" sz="2800" dirty="0"/>
              <a:t>An investment would be defined as a security or other assets that a government holds primarily for the purpose of income or profit </a:t>
            </a:r>
            <a:r>
              <a:rPr lang="en-US" sz="2800" b="1" i="1" dirty="0"/>
              <a:t>and</a:t>
            </a:r>
            <a:r>
              <a:rPr lang="en-US" sz="2800" dirty="0"/>
              <a:t> with a present service capacity that is based solely on its ability to generate cash or to be sold to generate cash.</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3696482562"/>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 indent="0">
              <a:buNone/>
            </a:pPr>
            <a:r>
              <a:rPr lang="en-US" sz="2800" b="1" dirty="0"/>
              <a:t>Fair Value Measurement and Application</a:t>
            </a:r>
          </a:p>
          <a:p>
            <a:pPr marL="400050"/>
            <a:r>
              <a:rPr lang="en-US" sz="2400" dirty="0"/>
              <a:t>Exceptions to fair value measurement:</a:t>
            </a:r>
          </a:p>
          <a:p>
            <a:pPr marL="800100" lvl="1"/>
            <a:r>
              <a:rPr lang="en-US" sz="2200" dirty="0"/>
              <a:t>Money market investments</a:t>
            </a:r>
          </a:p>
          <a:p>
            <a:pPr marL="800100" lvl="1"/>
            <a:r>
              <a:rPr lang="en-US" sz="2200" dirty="0"/>
              <a:t>2a7-like external investment pools</a:t>
            </a:r>
          </a:p>
          <a:p>
            <a:pPr marL="800100" lvl="1"/>
            <a:r>
              <a:rPr lang="en-US" sz="2200" dirty="0"/>
              <a:t>Life insurance contracts</a:t>
            </a:r>
          </a:p>
          <a:p>
            <a:pPr marL="800100" lvl="1"/>
            <a:r>
              <a:rPr lang="en-US" sz="2200" dirty="0"/>
              <a:t>Common stock meeting the criteria for applying the equity method</a:t>
            </a:r>
          </a:p>
          <a:p>
            <a:pPr marL="800100" lvl="1"/>
            <a:r>
              <a:rPr lang="en-US" sz="2200" dirty="0"/>
              <a:t>Synthetic guaranteed investment contracts.</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735863993"/>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 indent="0">
              <a:buNone/>
            </a:pPr>
            <a:r>
              <a:rPr lang="en-US" sz="2800" b="1" dirty="0"/>
              <a:t>Fair Value Measurement and Application</a:t>
            </a:r>
          </a:p>
          <a:p>
            <a:pPr marL="400050"/>
            <a:r>
              <a:rPr lang="en-US" sz="2800" dirty="0"/>
              <a:t>Assets previously reported at fair value, now reported at </a:t>
            </a:r>
            <a:r>
              <a:rPr lang="en-US" sz="2800" b="1" dirty="0">
                <a:solidFill>
                  <a:schemeClr val="tx2">
                    <a:lumMod val="90000"/>
                    <a:lumOff val="10000"/>
                  </a:schemeClr>
                </a:solidFill>
              </a:rPr>
              <a:t>acquisition value </a:t>
            </a:r>
            <a:r>
              <a:rPr lang="en-US" sz="2800" dirty="0"/>
              <a:t>(entry price):</a:t>
            </a:r>
          </a:p>
          <a:p>
            <a:pPr marL="800100" lvl="1"/>
            <a:r>
              <a:rPr lang="en-US" dirty="0"/>
              <a:t>Donated capital assets</a:t>
            </a:r>
          </a:p>
          <a:p>
            <a:pPr marL="800100" lvl="1"/>
            <a:r>
              <a:rPr lang="en-US" dirty="0"/>
              <a:t>Donated works of art, historical treasures</a:t>
            </a:r>
          </a:p>
          <a:p>
            <a:pPr marL="800100" lvl="1"/>
            <a:r>
              <a:rPr lang="en-US" dirty="0"/>
              <a:t>Capital assets received in a service concession arrangement</a:t>
            </a:r>
          </a:p>
        </p:txBody>
      </p:sp>
      <p:sp>
        <p:nvSpPr>
          <p:cNvPr id="3" name="Title 2"/>
          <p:cNvSpPr>
            <a:spLocks noGrp="1"/>
          </p:cNvSpPr>
          <p:nvPr>
            <p:ph type="title"/>
          </p:nvPr>
        </p:nvSpPr>
        <p:spPr/>
        <p:txBody>
          <a:bodyPr>
            <a:normAutofit/>
          </a:bodyPr>
          <a:lstStyle/>
          <a:p>
            <a:r>
              <a:rPr lang="en-US" dirty="0"/>
              <a:t>GASB 72</a:t>
            </a:r>
          </a:p>
        </p:txBody>
      </p:sp>
    </p:spTree>
    <p:extLst>
      <p:ext uri="{BB962C8B-B14F-4D97-AF65-F5344CB8AC3E}">
        <p14:creationId xmlns:p14="http://schemas.microsoft.com/office/powerpoint/2010/main" val="717134910"/>
      </p:ext>
    </p:extLst>
  </p:cSld>
  <p:clrMapOvr>
    <a:masterClrMapping/>
  </p:clrMapOvr>
  <mc:AlternateContent xmlns:mc="http://schemas.openxmlformats.org/markup-compatibility/2006" xmlns:p14="http://schemas.microsoft.com/office/powerpoint/2010/main">
    <mc:Choice Requires="p14">
      <p:transition spd="slow" p14:dur="2000" advTm="240000"/>
    </mc:Choice>
    <mc:Fallback xmlns="">
      <p:transition spd="slow" advTm="240000"/>
    </mc:Fallback>
  </mc:AlternateContent>
</p:sld>
</file>

<file path=ppt/theme/theme1.xml><?xml version="1.0" encoding="utf-8"?>
<a:theme xmlns:a="http://schemas.openxmlformats.org/drawingml/2006/main" name="CRI_2015_PowerPoint_Template">
  <a:themeElements>
    <a:clrScheme name="CRI Proposal Theme">
      <a:dk1>
        <a:sysClr val="windowText" lastClr="000000"/>
      </a:dk1>
      <a:lt1>
        <a:sysClr val="window" lastClr="FFFFFF"/>
      </a:lt1>
      <a:dk2>
        <a:srgbClr val="003B56"/>
      </a:dk2>
      <a:lt2>
        <a:srgbClr val="EEECE1"/>
      </a:lt2>
      <a:accent1>
        <a:srgbClr val="0072AC"/>
      </a:accent1>
      <a:accent2>
        <a:srgbClr val="F2B135"/>
      </a:accent2>
      <a:accent3>
        <a:srgbClr val="8C0028"/>
      </a:accent3>
      <a:accent4>
        <a:srgbClr val="927A2E"/>
      </a:accent4>
      <a:accent5>
        <a:srgbClr val="CD654B"/>
      </a:accent5>
      <a:accent6>
        <a:srgbClr val="8CB18E"/>
      </a:accent6>
      <a:hlink>
        <a:srgbClr val="7444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CRI_2015_PowerPoint_Template</Template>
  <TotalTime>1165</TotalTime>
  <Words>1791</Words>
  <Application>Microsoft Office PowerPoint</Application>
  <PresentationFormat>On-screen Show (4:3)</PresentationFormat>
  <Paragraphs>217</Paragraphs>
  <Slides>38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ＭＳ Ｐゴシック</vt:lpstr>
      <vt:lpstr>Arial</vt:lpstr>
      <vt:lpstr>Calibri</vt:lpstr>
      <vt:lpstr>CRI_2015_PowerPoint_Template</vt:lpstr>
      <vt:lpstr>GASB Update (No catchy subtitle – my bad)</vt:lpstr>
      <vt:lpstr>Agenda</vt:lpstr>
      <vt:lpstr>GASB 72</vt:lpstr>
      <vt:lpstr>GASB 72</vt:lpstr>
      <vt:lpstr>GASB 72</vt:lpstr>
      <vt:lpstr>GASB 72</vt:lpstr>
      <vt:lpstr>GASB 72</vt:lpstr>
      <vt:lpstr>GASB 72</vt:lpstr>
      <vt:lpstr>GASB 72</vt:lpstr>
      <vt:lpstr>GASB 72            Fair Value Disclosures</vt:lpstr>
      <vt:lpstr>GASB 72</vt:lpstr>
      <vt:lpstr>GASB 72</vt:lpstr>
      <vt:lpstr>GASB 72</vt:lpstr>
      <vt:lpstr>GASB 72</vt:lpstr>
      <vt:lpstr>GASB 72</vt:lpstr>
      <vt:lpstr>GASB 73</vt:lpstr>
      <vt:lpstr>GASB 74</vt:lpstr>
      <vt:lpstr>GASB 75</vt:lpstr>
      <vt:lpstr>GASB 74 &amp; 75</vt:lpstr>
      <vt:lpstr>GASB 76</vt:lpstr>
      <vt:lpstr>GASB 76            Categories of Authoritative GAAP</vt:lpstr>
      <vt:lpstr>GASB 77</vt:lpstr>
      <vt:lpstr>GASB 77</vt:lpstr>
      <vt:lpstr>GASB 77</vt:lpstr>
      <vt:lpstr>GASB 77</vt:lpstr>
      <vt:lpstr>GASB 77</vt:lpstr>
      <vt:lpstr>GASB 78</vt:lpstr>
      <vt:lpstr>GASB 78</vt:lpstr>
      <vt:lpstr>GASB 78</vt:lpstr>
      <vt:lpstr>GASB 78</vt:lpstr>
      <vt:lpstr>GASB 79</vt:lpstr>
      <vt:lpstr>GASB 79</vt:lpstr>
      <vt:lpstr>GASB 79</vt:lpstr>
      <vt:lpstr>GASB 80</vt:lpstr>
      <vt:lpstr>GASB 80</vt:lpstr>
      <vt:lpstr>GASB 68 Implementation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Topics: Advanced A&amp;A Issues Bruce Nunnally May, 2013</dc:title>
  <dc:creator>Bruce Nunnally</dc:creator>
  <cp:lastModifiedBy>Karen Pastula</cp:lastModifiedBy>
  <cp:revision>95</cp:revision>
  <cp:lastPrinted>2016-03-11T16:17:58Z</cp:lastPrinted>
  <dcterms:created xsi:type="dcterms:W3CDTF">2006-08-16T00:00:00Z</dcterms:created>
  <dcterms:modified xsi:type="dcterms:W3CDTF">2017-01-11T20:33:55Z</dcterms:modified>
</cp:coreProperties>
</file>