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405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8" r:id="rId28"/>
    <p:sldId id="459" r:id="rId29"/>
    <p:sldId id="460" r:id="rId30"/>
    <p:sldId id="462" r:id="rId31"/>
    <p:sldId id="433" r:id="rId32"/>
  </p:sldIdLst>
  <p:sldSz cx="9601200" cy="6858000"/>
  <p:notesSz cx="7010400" cy="92964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626366"/>
        </a:solidFill>
        <a:latin typeface="Verdana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626366"/>
        </a:solidFill>
        <a:latin typeface="Verdana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626366"/>
        </a:solidFill>
        <a:latin typeface="Verdana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626366"/>
        </a:solidFill>
        <a:latin typeface="Verdana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626366"/>
        </a:solidFill>
        <a:latin typeface="Verdana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600" kern="1200">
        <a:solidFill>
          <a:srgbClr val="626366"/>
        </a:solidFill>
        <a:latin typeface="Verdana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600" kern="1200">
        <a:solidFill>
          <a:srgbClr val="626366"/>
        </a:solidFill>
        <a:latin typeface="Verdana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600" kern="1200">
        <a:solidFill>
          <a:srgbClr val="626366"/>
        </a:solidFill>
        <a:latin typeface="Verdana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600" kern="1200">
        <a:solidFill>
          <a:srgbClr val="626366"/>
        </a:solidFill>
        <a:latin typeface="Verdana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FCF"/>
    <a:srgbClr val="AFAFAF"/>
    <a:srgbClr val="739600"/>
    <a:srgbClr val="5A5D62"/>
    <a:srgbClr val="E0E3E2"/>
    <a:srgbClr val="C2BF00"/>
    <a:srgbClr val="FCC60A"/>
    <a:srgbClr val="FCB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6" autoAdjust="0"/>
    <p:restoredTop sz="99205" autoAdjust="0"/>
  </p:normalViewPr>
  <p:slideViewPr>
    <p:cSldViewPr>
      <p:cViewPr varScale="1">
        <p:scale>
          <a:sx n="114" d="100"/>
          <a:sy n="114" d="100"/>
        </p:scale>
        <p:origin x="1398" y="108"/>
      </p:cViewPr>
      <p:guideLst>
        <p:guide orient="horz" pos="2160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9881889763779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8A-4506-83DF-58695C3A7474}"/>
                </c:ext>
              </c:extLst>
            </c:dLbl>
            <c:dLbl>
              <c:idx val="1"/>
              <c:layout>
                <c:manualLayout>
                  <c:x val="8.541158136482940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8A-4506-83DF-58695C3A7474}"/>
                </c:ext>
              </c:extLst>
            </c:dLbl>
            <c:dLbl>
              <c:idx val="2"/>
              <c:layout>
                <c:manualLayout>
                  <c:x val="0.1016630577427821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8A-4506-83DF-58695C3A7474}"/>
                </c:ext>
              </c:extLst>
            </c:dLbl>
            <c:dLbl>
              <c:idx val="3"/>
              <c:layout>
                <c:manualLayout>
                  <c:x val="0.16138976377952755"/>
                  <c:y val="3.12500000000000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8A-4506-83DF-58695C3A7474}"/>
                </c:ext>
              </c:extLst>
            </c:dLbl>
            <c:dLbl>
              <c:idx val="4"/>
              <c:layout>
                <c:manualLayout>
                  <c:x val="0.32912083238939871"/>
                  <c:y val="-3.125246062992126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8A-4506-83DF-58695C3A7474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ACH Credits</c:v>
                </c:pt>
                <c:pt idx="1">
                  <c:v>Wire Transfers</c:v>
                </c:pt>
                <c:pt idx="2">
                  <c:v>ACH Debits</c:v>
                </c:pt>
                <c:pt idx="3">
                  <c:v>Corporate cards</c:v>
                </c:pt>
                <c:pt idx="4">
                  <c:v>Checks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0.01</c:v>
                </c:pt>
                <c:pt idx="1">
                  <c:v>0.09</c:v>
                </c:pt>
                <c:pt idx="2">
                  <c:v>0.1</c:v>
                </c:pt>
                <c:pt idx="3">
                  <c:v>0.23</c:v>
                </c:pt>
                <c:pt idx="4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8A-4506-83DF-58695C3A747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7910472"/>
        <c:axId val="207908512"/>
      </c:barChart>
      <c:catAx>
        <c:axId val="207910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07908512"/>
        <c:crosses val="autoZero"/>
        <c:auto val="1"/>
        <c:lblAlgn val="ctr"/>
        <c:lblOffset val="100"/>
        <c:noMultiLvlLbl val="0"/>
      </c:catAx>
      <c:valAx>
        <c:axId val="20790851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07910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353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9591" y="0"/>
            <a:ext cx="305353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1292"/>
            <a:ext cx="305353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9591" y="8851292"/>
            <a:ext cx="3053532" cy="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EA034027-5DB1-40AB-BCF5-75DEF12F5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75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4" rIns="93170" bIns="46584" numCol="1" anchor="t" anchorCtr="0" compatLnSpc="1">
            <a:prstTxWarp prst="textNoShape">
              <a:avLst/>
            </a:prstTxWarp>
          </a:bodyPr>
          <a:lstStyle>
            <a:lvl1pPr defTabSz="931670" eaLnBrk="0" hangingPunct="0">
              <a:defRPr sz="1200">
                <a:solidFill>
                  <a:schemeClr val="tx1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3" y="0"/>
            <a:ext cx="3037628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4" rIns="93170" bIns="46584" numCol="1" anchor="t" anchorCtr="0" compatLnSpc="1">
            <a:prstTxWarp prst="textNoShape">
              <a:avLst/>
            </a:prstTxWarp>
          </a:bodyPr>
          <a:lstStyle>
            <a:lvl1pPr algn="r" defTabSz="931670" eaLnBrk="0" hangingPunct="0">
              <a:defRPr sz="1200">
                <a:solidFill>
                  <a:schemeClr val="tx1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5213" y="696913"/>
            <a:ext cx="48799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6108"/>
            <a:ext cx="5140112" cy="41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4" rIns="93170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4" rIns="93170" bIns="46584" numCol="1" anchor="b" anchorCtr="0" compatLnSpc="1">
            <a:prstTxWarp prst="textNoShape">
              <a:avLst/>
            </a:prstTxWarp>
          </a:bodyPr>
          <a:lstStyle>
            <a:lvl1pPr defTabSz="931670" eaLnBrk="0" hangingPunct="0">
              <a:defRPr sz="1200">
                <a:solidFill>
                  <a:schemeClr val="tx1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3" y="8830627"/>
            <a:ext cx="3037628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0" tIns="46584" rIns="93170" bIns="46584" numCol="1" anchor="b" anchorCtr="0" compatLnSpc="1">
            <a:prstTxWarp prst="textNoShape">
              <a:avLst/>
            </a:prstTxWarp>
          </a:bodyPr>
          <a:lstStyle>
            <a:lvl1pPr algn="r" defTabSz="931670" eaLnBrk="0" hangingPunct="0">
              <a:defRPr sz="1200">
                <a:solidFill>
                  <a:schemeClr val="tx1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FB49673A-21C1-4D3D-8484-F3A56A9DD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69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80"/>
            <a:fld id="{792A6281-8328-4D10-8B16-A8B99F65FD54}" type="slidenum">
              <a:rPr lang="en-US" smtClean="0">
                <a:ea typeface="MS PGothic"/>
                <a:cs typeface="MS PGothic"/>
              </a:rPr>
              <a:pPr defTabSz="930180"/>
              <a:t>0</a:t>
            </a:fld>
            <a:endParaRPr lang="en-US" dirty="0">
              <a:ea typeface="MS PGothic"/>
              <a:cs typeface="MS PGothic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818444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79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0A76B-B8EA-46C0-A31A-D1044C9E70E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59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5213" y="696913"/>
            <a:ext cx="48799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US" dirty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E260D-95D3-4CD3-A2E4-8BA113DADCF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46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5213" y="696913"/>
            <a:ext cx="48799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US" dirty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E260D-95D3-4CD3-A2E4-8BA113DADCF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9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5213" y="696913"/>
            <a:ext cx="48799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US" dirty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E260D-95D3-4CD3-A2E4-8BA113DADCF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94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79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82982" indent="-182982">
              <a:buFont typeface="Arial" pitchFamily="34" charset="0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E63F3-C111-4908-8265-778D567252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99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5213" y="696913"/>
            <a:ext cx="4879975" cy="34861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4D93D-C0C7-4DB7-A68E-BF5966E1800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96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79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0A76B-B8EA-46C0-A31A-D1044C9E70E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57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Confidential - For Internal Use Only</a:t>
            </a:r>
          </a:p>
        </p:txBody>
      </p:sp>
      <p:sp>
        <p:nvSpPr>
          <p:cNvPr id="1402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C2C52D-EDFE-438A-AE2D-A04105E7D109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0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5213" y="696913"/>
            <a:ext cx="48799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3000"/>
              </a:spcBef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79394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79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B028-1434-453D-8CE4-C175A206B51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97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5213" y="696913"/>
            <a:ext cx="48799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31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Confidential - For Internal Use Only</a:t>
            </a:r>
          </a:p>
        </p:txBody>
      </p:sp>
      <p:sp>
        <p:nvSpPr>
          <p:cNvPr id="1413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D5402E-7BCD-41A2-9689-E0C795EF0F44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2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79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B028-1434-453D-8CE4-C175A206B51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02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79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E63F3-C111-4908-8265-778D567252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3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79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E63F3-C111-4908-8265-778D567252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4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79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E63F3-C111-4908-8265-778D567252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98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Confidential - For Internal Use Only</a:t>
            </a:r>
          </a:p>
        </p:txBody>
      </p:sp>
      <p:sp>
        <p:nvSpPr>
          <p:cNvPr id="1392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A19E3D-5DBE-4296-A679-A62E780EA3E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23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9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5213" y="696913"/>
            <a:ext cx="48799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14"/>
              </a:spcBef>
              <a:spcAft>
                <a:spcPts val="514"/>
              </a:spcAft>
            </a:pP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95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5213" y="696913"/>
            <a:ext cx="48799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D0BA82-0F08-483E-AC54-651F324931B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24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03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Confidential - For Internal Use Only</a:t>
            </a:r>
          </a:p>
        </p:txBody>
      </p:sp>
      <p:sp>
        <p:nvSpPr>
          <p:cNvPr id="1341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48A49B-36DD-4262-9617-A3BB999C5E26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25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5213" y="696913"/>
            <a:ext cx="48799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996" y="4415435"/>
            <a:ext cx="6327466" cy="4183458"/>
          </a:xfrm>
          <a:ln/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73706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79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7B028-1434-453D-8CE4-C175A206B51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51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79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E63F3-C111-4908-8265-778D567252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40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79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E63F3-C111-4908-8265-778D567252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4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Confidential - For Internal Use Only</a:t>
            </a:r>
          </a:p>
        </p:txBody>
      </p:sp>
      <p:sp>
        <p:nvSpPr>
          <p:cNvPr id="1239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3C4A1C-D732-4D38-BEAD-8357D5C62156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6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5213" y="696913"/>
            <a:ext cx="48799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9" name="AutoShape 3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endParaRPr lang="en-US" sz="7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04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79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E63F3-C111-4908-8265-778D567252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04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5213" y="696913"/>
            <a:ext cx="4879975" cy="348615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89697-3109-436C-91D9-DCFFD2BBB01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0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79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E63F3-C111-4908-8265-778D567252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1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554038" y="3429000"/>
            <a:ext cx="7904162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MS PGothic" pitchFamily="34" charset="-128"/>
              <a:cs typeface="+mn-cs"/>
            </a:endParaRPr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850" y="381000"/>
            <a:ext cx="3663950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360488"/>
            <a:ext cx="6273800" cy="1933575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4663" y="3624263"/>
            <a:ext cx="6253162" cy="1752600"/>
          </a:xfrm>
        </p:spPr>
        <p:txBody>
          <a:bodyPr tIns="0"/>
          <a:lstStyle>
            <a:lvl1pPr marL="0" indent="0">
              <a:buFont typeface="Wingdings" pitchFamily="2" charset="2"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6F681-23D5-4B9E-A51E-A89368451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9600" y="187325"/>
            <a:ext cx="2166938" cy="6270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7325"/>
            <a:ext cx="6350000" cy="6270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D2669-6091-4D67-9474-69D14A2A6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vider text oran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081" y="3383179"/>
            <a:ext cx="8161020" cy="533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9081" y="2159440"/>
            <a:ext cx="8761095" cy="1143000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37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9081" y="3383179"/>
            <a:ext cx="8161020" cy="53340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sub-headline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9081" y="2159440"/>
            <a:ext cx="8761095" cy="1143000"/>
          </a:xfrm>
        </p:spPr>
        <p:txBody>
          <a:bodyPr anchor="b" anchorCtr="0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5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406900"/>
            <a:ext cx="8161338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06713"/>
            <a:ext cx="81613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012F3-C7D7-42C7-AAEF-964B1AAA5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371600"/>
            <a:ext cx="42576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371600"/>
            <a:ext cx="42576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74638"/>
            <a:ext cx="86423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35113"/>
            <a:ext cx="4243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174875"/>
            <a:ext cx="4243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4244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4244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16898-3FB2-4051-A68A-59347149D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73050"/>
            <a:ext cx="31591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73050"/>
            <a:ext cx="53673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435100"/>
            <a:ext cx="31591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A8CF4-04C0-49C7-BE68-6B1551A8C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800600"/>
            <a:ext cx="576103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12775"/>
            <a:ext cx="57610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367338"/>
            <a:ext cx="57610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537AB-EEDB-41F7-BB8A-B08954EC5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7325"/>
            <a:ext cx="8667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371600"/>
            <a:ext cx="86677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3950" y="6629400"/>
            <a:ext cx="857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tx1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BB30BC4-940B-4444-A4E6-082B2F4D3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629400"/>
            <a:ext cx="5257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6" r:id="rId12"/>
    <p:sldLayoutId id="2147483947" r:id="rId13"/>
  </p:sldLayoutIdLst>
  <p:hf hdr="0" dt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+mj-lt"/>
          <a:ea typeface="ＭＳ Ｐゴシック" pitchFamily="1" charset="-128"/>
          <a:cs typeface="ＭＳ Ｐゴシック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ＭＳ Ｐゴシック" pitchFamily="1" charset="-128"/>
          <a:cs typeface="ＭＳ Ｐゴシック"/>
        </a:defRPr>
      </a:lvl5pPr>
      <a:lvl6pPr marL="4572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6pPr>
      <a:lvl7pPr marL="9144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7pPr>
      <a:lvl8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8pPr>
      <a:lvl9pPr marL="1828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3200">
          <a:solidFill>
            <a:srgbClr val="BB0826"/>
          </a:solidFill>
          <a:latin typeface="Georgia" pitchFamily="18" charset="0"/>
          <a:ea typeface="MS PGothic" pitchFamily="34" charset="-128"/>
        </a:defRPr>
      </a:lvl9pPr>
    </p:titleStyle>
    <p:bodyStyle>
      <a:lvl1pPr marL="2857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ヒラギノ角ゴ Pro W3"/>
        </a:defRPr>
      </a:lvl1pPr>
      <a:lvl2pPr marL="628650" indent="-22542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+mn-ea"/>
          <a:cs typeface="ヒラギノ角ゴ Pro W3"/>
        </a:defRPr>
      </a:lvl2pPr>
      <a:lvl3pPr marL="981075" indent="-2333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ヒラギノ角ゴ Pro W3"/>
        </a:defRPr>
      </a:lvl3pPr>
      <a:lvl4pPr marL="1266825" indent="-1714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000000"/>
          </a:solidFill>
          <a:latin typeface="+mn-lt"/>
          <a:ea typeface="+mn-ea"/>
          <a:cs typeface="ヒラギノ角ゴ Pro W3"/>
        </a:defRPr>
      </a:lvl4pPr>
      <a:lvl5pPr marL="1554163" indent="-17303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  <a:cs typeface="ヒラギノ角ゴ Pro W3"/>
        </a:defRPr>
      </a:lvl5pPr>
      <a:lvl6pPr marL="20113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6pPr>
      <a:lvl7pPr marL="24685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7pPr>
      <a:lvl8pPr marL="29257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8pPr>
      <a:lvl9pPr marL="3382963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360488"/>
            <a:ext cx="7948612" cy="1933575"/>
          </a:xfrm>
        </p:spPr>
        <p:txBody>
          <a:bodyPr/>
          <a:lstStyle/>
          <a:p>
            <a:pPr eaLnBrk="1" hangingPunct="1"/>
            <a:r>
              <a:rPr lang="en-US" sz="4600" dirty="0"/>
              <a:t>Fraud in today’s world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33400" y="3429000"/>
            <a:ext cx="291941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400" dirty="0">
                <a:solidFill>
                  <a:schemeClr val="tx2"/>
                </a:solidFill>
              </a:rPr>
              <a:t>September 18, 2015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Spear phishing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219200"/>
            <a:ext cx="8641080" cy="438912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Spear phishers target select groups of people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obtained by hacking into a computer network, or by combing through other sites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messages look more legitimate to the receivers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false sense of security about clicking on the embedded link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Tone of urgency convinces victims to act quickly, providing information they would not normally disclose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may allow installation of malicious codes known as “malware”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Malware can be used by criminals to gain unlimited access to data from victims’ computers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/>
          <a:p>
            <a:fld id="{644F55EC-2977-4351-9661-CBE5BC67E6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58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0"/>
            <a:ext cx="8641080" cy="609600"/>
          </a:xfrm>
        </p:spPr>
        <p:txBody>
          <a:bodyPr>
            <a:normAutofit/>
          </a:bodyPr>
          <a:lstStyle/>
          <a:p>
            <a:r>
              <a:rPr lang="en-US" sz="3200" dirty="0"/>
              <a:t>Business account takeover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133600"/>
            <a:ext cx="243840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>
              <a:spcBef>
                <a:spcPts val="800"/>
              </a:spcBef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Password-stealing Trojan sent as email attachment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0661" y="1143000"/>
            <a:ext cx="1882140" cy="9906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>
              <a:spcBef>
                <a:spcPts val="800"/>
              </a:spcBef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banking credentials sent to criminal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1" y="3429000"/>
            <a:ext cx="2644140" cy="9906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>
              <a:spcBef>
                <a:spcPts val="800"/>
              </a:spcBef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Criminal sends sub $10,000 payments to money mules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3886200"/>
            <a:ext cx="2971800" cy="685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>
              <a:spcBef>
                <a:spcPts val="800"/>
              </a:spcBef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Criminal logs into victim company’s bank accounts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0730" y="5151438"/>
            <a:ext cx="3074670" cy="8382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>
              <a:spcBef>
                <a:spcPts val="800"/>
              </a:spcBef>
            </a:pPr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Mules withdraw cash and forward to criminals overseas</a:t>
            </a:r>
          </a:p>
        </p:txBody>
      </p:sp>
      <p:pic>
        <p:nvPicPr>
          <p:cNvPr id="9" name="Picture 8" descr="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1" y="2590800"/>
            <a:ext cx="1506389" cy="1219200"/>
          </a:xfrm>
          <a:prstGeom prst="rect">
            <a:avLst/>
          </a:prstGeom>
        </p:spPr>
      </p:pic>
      <p:pic>
        <p:nvPicPr>
          <p:cNvPr id="11" name="Picture 10" descr="per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914402"/>
            <a:ext cx="992124" cy="1346923"/>
          </a:xfrm>
          <a:prstGeom prst="rect">
            <a:avLst/>
          </a:prstGeom>
        </p:spPr>
      </p:pic>
      <p:pic>
        <p:nvPicPr>
          <p:cNvPr id="17" name="Picture 16" descr="mail se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1" y="1295400"/>
            <a:ext cx="2156896" cy="838200"/>
          </a:xfrm>
          <a:prstGeom prst="rect">
            <a:avLst/>
          </a:prstGeom>
        </p:spPr>
      </p:pic>
      <p:pic>
        <p:nvPicPr>
          <p:cNvPr id="18" name="Picture 17" descr="pers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4500562"/>
            <a:ext cx="505150" cy="617537"/>
          </a:xfrm>
          <a:prstGeom prst="rect">
            <a:avLst/>
          </a:prstGeom>
        </p:spPr>
      </p:pic>
      <p:pic>
        <p:nvPicPr>
          <p:cNvPr id="19" name="Picture 18" descr="pers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5029200"/>
            <a:ext cx="505150" cy="438150"/>
          </a:xfrm>
          <a:prstGeom prst="rect">
            <a:avLst/>
          </a:prstGeom>
        </p:spPr>
      </p:pic>
      <p:pic>
        <p:nvPicPr>
          <p:cNvPr id="20" name="Picture 19" descr="pers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5410200"/>
            <a:ext cx="505150" cy="476250"/>
          </a:xfrm>
          <a:prstGeom prst="rect">
            <a:avLst/>
          </a:prstGeom>
        </p:spPr>
      </p:pic>
      <p:pic>
        <p:nvPicPr>
          <p:cNvPr id="22" name="Picture 21" descr="pers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051" y="4475163"/>
            <a:ext cx="505150" cy="685800"/>
          </a:xfrm>
          <a:prstGeom prst="rect">
            <a:avLst/>
          </a:prstGeom>
        </p:spPr>
      </p:pic>
      <p:pic>
        <p:nvPicPr>
          <p:cNvPr id="23" name="Picture 22" descr="pers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4851" y="4470400"/>
            <a:ext cx="505150" cy="685800"/>
          </a:xfrm>
          <a:prstGeom prst="rect">
            <a:avLst/>
          </a:prstGeom>
        </p:spPr>
      </p:pic>
      <p:pic>
        <p:nvPicPr>
          <p:cNvPr id="24" name="Picture 23" descr="pers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00651" y="4470400"/>
            <a:ext cx="505150" cy="6858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504820" y="1587862"/>
            <a:ext cx="19558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840730" y="2657476"/>
            <a:ext cx="1093470" cy="542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68333" y="5715000"/>
            <a:ext cx="19558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386174" y="4148138"/>
            <a:ext cx="1093470" cy="542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577465" y="4500563"/>
            <a:ext cx="1093470" cy="542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840355" y="4910138"/>
            <a:ext cx="1093470" cy="542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/>
          <a:p>
            <a:fld id="{644F55EC-2977-4351-9661-CBE5BC67E64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0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>
            <a:spLocks/>
          </p:cNvSpPr>
          <p:nvPr/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4F55EC-2977-4351-9661-CBE5BC67E640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11</a:t>
            </a:fld>
            <a:endParaRPr lang="en-US" sz="10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70" y="1066800"/>
            <a:ext cx="476895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6840" y="-73152"/>
            <a:ext cx="8641080" cy="83515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Imposter Fraud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060" y="1600200"/>
            <a:ext cx="3440430" cy="3429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you who you say you are?</a:t>
            </a:r>
          </a:p>
          <a:p>
            <a:pPr>
              <a:buClr>
                <a:schemeClr val="tx1"/>
              </a:buClr>
            </a:pPr>
            <a:endParaRPr lang="en-US" sz="28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you know whom you are paying?</a:t>
            </a:r>
          </a:p>
        </p:txBody>
      </p:sp>
    </p:spTree>
    <p:extLst>
      <p:ext uri="{BB962C8B-B14F-4D97-AF65-F5344CB8AC3E}">
        <p14:creationId xmlns:p14="http://schemas.microsoft.com/office/powerpoint/2010/main" val="3915071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>
            <a:spLocks/>
          </p:cNvSpPr>
          <p:nvPr/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4F55EC-2977-4351-9661-CBE5BC67E640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12</a:t>
            </a:fld>
            <a:endParaRPr lang="en-US" sz="10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66" y="1143000"/>
            <a:ext cx="446616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6840" y="3048"/>
            <a:ext cx="8641080" cy="83515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Reduce your risk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060" y="1905000"/>
            <a:ext cx="4478405" cy="3429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Educate your staff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Verify your vendor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Verify your requestor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Watch your wires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Audit your activity</a:t>
            </a:r>
          </a:p>
          <a:p>
            <a:pPr>
              <a:buClr>
                <a:schemeClr val="tx1"/>
              </a:buClr>
            </a:pPr>
            <a:endParaRPr lang="en-US" sz="24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10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52400" y="2159440"/>
            <a:ext cx="9296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solidFill>
                  <a:srgbClr val="C00000"/>
                </a:solidFill>
              </a:rPr>
              <a:t>What steps can entities take to avoid fraud?</a:t>
            </a:r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4F55EC-2977-4351-9661-CBE5BC67E640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13</a:t>
            </a:fld>
            <a:endParaRPr lang="en-US" sz="10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87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9248"/>
            <a:ext cx="8641080" cy="987552"/>
          </a:xfrm>
        </p:spPr>
        <p:txBody>
          <a:bodyPr>
            <a:normAutofit/>
          </a:bodyPr>
          <a:lstStyle/>
          <a:p>
            <a:r>
              <a:rPr lang="en-US" dirty="0"/>
              <a:t>Six rules for a strong fraud protection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600200"/>
            <a:ext cx="8641080" cy="27432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 access credentials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 internal controls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Educate employees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 your employees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authorizations up to date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 your vendors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/>
          <a:p>
            <a:fld id="{644F55EC-2977-4351-9661-CBE5BC67E64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Explosion 2 3"/>
          <p:cNvSpPr/>
          <p:nvPr/>
        </p:nvSpPr>
        <p:spPr bwMode="auto">
          <a:xfrm>
            <a:off x="6324600" y="1524000"/>
            <a:ext cx="2819400" cy="2362200"/>
          </a:xfrm>
          <a:prstGeom prst="irregularSeal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626366"/>
              </a:solidFill>
              <a:effectLst/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 rot="19868638">
            <a:off x="6596596" y="2412713"/>
            <a:ext cx="197201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Trust is not an </a:t>
            </a:r>
          </a:p>
          <a:p>
            <a:r>
              <a:rPr lang="en-US" b="1" dirty="0">
                <a:solidFill>
                  <a:schemeClr val="tx1"/>
                </a:solidFill>
              </a:rPr>
              <a:t>internal control</a:t>
            </a:r>
          </a:p>
        </p:txBody>
      </p:sp>
    </p:spTree>
    <p:extLst>
      <p:ext uri="{BB962C8B-B14F-4D97-AF65-F5344CB8AC3E}">
        <p14:creationId xmlns:p14="http://schemas.microsoft.com/office/powerpoint/2010/main" val="382367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1080" cy="609600"/>
          </a:xfrm>
        </p:spPr>
        <p:txBody>
          <a:bodyPr>
            <a:normAutofit/>
          </a:bodyPr>
          <a:lstStyle/>
          <a:p>
            <a:r>
              <a:rPr lang="en-US" sz="3200" dirty="0"/>
              <a:t>Number-one line of protection	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80060" y="1295400"/>
            <a:ext cx="3840480" cy="438912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the front line of defense against online fraud 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Entities must ensure they get the training they need and remind them often to stay on their guard against online fraud</a:t>
            </a:r>
          </a:p>
        </p:txBody>
      </p:sp>
      <p:pic>
        <p:nvPicPr>
          <p:cNvPr id="11269" name="Picture 4" descr="7036_1399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737" y="1676400"/>
            <a:ext cx="519545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31231" y="6172200"/>
            <a:ext cx="800100" cy="381000"/>
          </a:xfrm>
          <a:prstGeom prst="rect">
            <a:avLst/>
          </a:prstGeom>
        </p:spPr>
        <p:txBody>
          <a:bodyPr/>
          <a:lstStyle/>
          <a:p>
            <a:fld id="{644F55EC-2977-4351-9661-CBE5BC67E64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74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030" y="76200"/>
            <a:ext cx="8641080" cy="6096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Diligent user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4320540" cy="49530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Audit users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a regular basis, especially those with transaction privileges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 privileges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often to ensure no one has unauthorized or unnecessary access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transaction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privileges to an absolute minimum – needs only basis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Apply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separation of duties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key money movement activities</a:t>
            </a:r>
          </a:p>
        </p:txBody>
      </p:sp>
      <p:pic>
        <p:nvPicPr>
          <p:cNvPr id="8" name="Picture 10" descr="iStock_000006192429XSmal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47862" y="1905000"/>
            <a:ext cx="459331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/>
          <a:p>
            <a:fld id="{644F55EC-2977-4351-9661-CBE5BC67E64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79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41080" cy="685800"/>
          </a:xfrm>
        </p:spPr>
        <p:txBody>
          <a:bodyPr>
            <a:normAutofit/>
          </a:bodyPr>
          <a:lstStyle/>
          <a:p>
            <a:r>
              <a:rPr lang="en-US" sz="3200" dirty="0"/>
              <a:t>Maintain separation of duties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9600" y="990600"/>
            <a:ext cx="4953000" cy="5029200"/>
          </a:xfrm>
        </p:spPr>
        <p:txBody>
          <a:bodyPr>
            <a:noAutofit/>
          </a:bodyPr>
          <a:lstStyle/>
          <a:p>
            <a:pPr marL="274198" lvl="0" indent="-27419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Arial" pitchFamily="34" charset="0"/>
              <a:buChar char="■"/>
              <a:defRPr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Assign accounts payable functions to more than one person</a:t>
            </a:r>
          </a:p>
          <a:p>
            <a:pPr marL="274198" lvl="0" indent="-27419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Arial" pitchFamily="34" charset="0"/>
              <a:buChar char="■"/>
              <a:defRPr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Rotate personnel in financially sensitive assignments</a:t>
            </a:r>
          </a:p>
          <a:p>
            <a:pPr marL="274198" lvl="0" indent="-27419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Arial" pitchFamily="34" charset="0"/>
              <a:buChar char="■"/>
              <a:defRPr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 the number of signers</a:t>
            </a:r>
          </a:p>
          <a:p>
            <a:pPr marL="274198" lvl="0" indent="-27419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Arial" pitchFamily="34" charset="0"/>
              <a:buChar char="■"/>
              <a:defRPr/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 more than one signature on large dollar check amounts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5062" name="Picture 6" descr="C:\Documents and Settings\willimaj\Local Settings\Temporary Internet Files\Content.IE5\254LBOGF\MP90042308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1" y="1600198"/>
            <a:ext cx="3874769" cy="3124202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/>
          <a:p>
            <a:fld id="{644F55EC-2977-4351-9661-CBE5BC67E6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956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9248"/>
            <a:ext cx="8641080" cy="682752"/>
          </a:xfrm>
        </p:spPr>
        <p:txBody>
          <a:bodyPr>
            <a:normAutofit/>
          </a:bodyPr>
          <a:lstStyle/>
          <a:p>
            <a:r>
              <a:rPr lang="en-US" dirty="0"/>
              <a:t>Dual custody – online banking portal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41080" cy="438912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person initiates and another approves from a different computer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payment transactions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Self-administration changes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aware of collusion risks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 approvers that are less likely to collude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locations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functions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 exists to require multiple approvals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/>
          <a:p>
            <a:fld id="{644F55EC-2977-4351-9661-CBE5BC67E64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2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8814" y="1371600"/>
            <a:ext cx="9081362" cy="4615732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82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881111" y="6172201"/>
            <a:ext cx="640079" cy="3270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3AE1883-0942-4AA3-9DB2-9C7C3A0314B1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1920" y="0"/>
            <a:ext cx="86410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BB0826"/>
                </a:solidFill>
                <a:latin typeface="+mj-lt"/>
                <a:ea typeface="ＭＳ Ｐゴシック" pitchFamily="1" charset="-128"/>
                <a:cs typeface="ＭＳ Ｐゴシック"/>
              </a:defRPr>
            </a:lvl1pPr>
            <a:lvl2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B0826"/>
                </a:solidFill>
                <a:latin typeface="Georgia" pitchFamily="18" charset="0"/>
                <a:ea typeface="ＭＳ Ｐゴシック" pitchFamily="1" charset="-128"/>
                <a:cs typeface="ＭＳ Ｐゴシック"/>
              </a:defRPr>
            </a:lvl2pPr>
            <a:lvl3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B0826"/>
                </a:solidFill>
                <a:latin typeface="Georgia" pitchFamily="18" charset="0"/>
                <a:ea typeface="ＭＳ Ｐゴシック" pitchFamily="1" charset="-128"/>
                <a:cs typeface="ＭＳ Ｐゴシック"/>
              </a:defRPr>
            </a:lvl3pPr>
            <a:lvl4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B0826"/>
                </a:solidFill>
                <a:latin typeface="Georgia" pitchFamily="18" charset="0"/>
                <a:ea typeface="ＭＳ Ｐゴシック" pitchFamily="1" charset="-128"/>
                <a:cs typeface="ＭＳ Ｐゴシック"/>
              </a:defRPr>
            </a:lvl4pPr>
            <a:lvl5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B0826"/>
                </a:solidFill>
                <a:latin typeface="Georgia" pitchFamily="18" charset="0"/>
                <a:ea typeface="ＭＳ Ｐゴシック" pitchFamily="1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B0826"/>
                </a:solidFill>
                <a:latin typeface="Georgia" pitchFamily="18" charset="0"/>
                <a:ea typeface="MS PGothic" pitchFamily="34" charset="-128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B0826"/>
                </a:solidFill>
                <a:latin typeface="Georgia" pitchFamily="18" charset="0"/>
                <a:ea typeface="MS PGothic" pitchFamily="34" charset="-128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B0826"/>
                </a:solidFill>
                <a:latin typeface="Georgia" pitchFamily="18" charset="0"/>
                <a:ea typeface="MS PGothic" pitchFamily="34" charset="-128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B0826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r>
              <a:rPr lang="en-US" sz="3200" kern="0" dirty="0"/>
              <a:t>What do these numbers represent?</a:t>
            </a:r>
          </a:p>
        </p:txBody>
      </p:sp>
    </p:spTree>
    <p:extLst>
      <p:ext uri="{BB962C8B-B14F-4D97-AF65-F5344CB8AC3E}">
        <p14:creationId xmlns:p14="http://schemas.microsoft.com/office/powerpoint/2010/main" val="429421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52400" y="79248"/>
            <a:ext cx="8641080" cy="530352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Enforce mandatory vacation policies</a:t>
            </a:r>
          </a:p>
        </p:txBody>
      </p:sp>
      <p:sp>
        <p:nvSpPr>
          <p:cNvPr id="39939" name="Content Placeholder 35"/>
          <p:cNvSpPr>
            <a:spLocks noGrp="1"/>
          </p:cNvSpPr>
          <p:nvPr>
            <p:ph idx="1"/>
          </p:nvPr>
        </p:nvSpPr>
        <p:spPr>
          <a:xfrm>
            <a:off x="4572000" y="1600200"/>
            <a:ext cx="4789170" cy="3962400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of the most effective ways to avoid internal embezzlement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 a good way to detect embezzlement if someone is operating a scheme</a:t>
            </a:r>
          </a:p>
        </p:txBody>
      </p:sp>
      <p:pic>
        <p:nvPicPr>
          <p:cNvPr id="49161" name="Picture 9" descr="C:\Documents and Settings\willimaj\Local Settings\Temporary Internet Files\Content.IE5\SUEG5C3E\MP90042655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1600200"/>
            <a:ext cx="3714750" cy="41148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/>
          <a:p>
            <a:fld id="{644F55EC-2977-4351-9661-CBE5BC67E6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4535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41080" cy="609600"/>
          </a:xfrm>
        </p:spPr>
        <p:txBody>
          <a:bodyPr>
            <a:normAutofit/>
          </a:bodyPr>
          <a:lstStyle/>
          <a:p>
            <a:r>
              <a:rPr lang="en-US" sz="3200" dirty="0"/>
              <a:t>To avoid phishing attempts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41080" cy="438912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 that most companies, banks, etc. will never request personal or sensitive information via email or text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in doubt, call the company to check, but don’t use the phone number on the email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reply to a message that asks for personal or financial information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Never follow a link to a secure site from an email, always enter the URL manually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a phishing filter; many of the latest web browsers have them built in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/>
          <a:p>
            <a:fld id="{644F55EC-2977-4351-9661-CBE5BC67E64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5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76200"/>
            <a:ext cx="8641080" cy="685800"/>
          </a:xfrm>
        </p:spPr>
        <p:txBody>
          <a:bodyPr>
            <a:normAutofit/>
          </a:bodyPr>
          <a:lstStyle/>
          <a:p>
            <a:r>
              <a:rPr lang="en-US" sz="3200" dirty="0"/>
              <a:t>Secure passwords are critical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41080" cy="53340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different passwords for different purposes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networking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 shopping sites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institutions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Separate passwords for infrequently visited sites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passwords that cannot be easily guessed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pet names, family names – they can be found on social media sites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recent survey revealed that “password” and “123456” are very popular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 using the first letters of a memorable phrase and make it more complex by replacing letters with characters or numbers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/>
          <a:p>
            <a:fld id="{644F55EC-2977-4351-9661-CBE5BC67E64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06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641080" cy="606552"/>
          </a:xfrm>
        </p:spPr>
        <p:txBody>
          <a:bodyPr>
            <a:normAutofit/>
          </a:bodyPr>
          <a:lstStyle/>
          <a:p>
            <a:r>
              <a:rPr lang="en-US" dirty="0"/>
              <a:t>Security considerations for mobile banking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143000"/>
            <a:ext cx="8667750" cy="55626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cautious of unsolicited text messages. Avoid clicking on links contained in text messages.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store sensitive data on your mobile device.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Install tracking software that allows you to locate, lock or wipe data.</a:t>
            </a:r>
          </a:p>
          <a:p>
            <a:pPr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/>
          <a:p>
            <a:fld id="{644F55EC-2977-4351-9661-CBE5BC67E64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28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>
            <a:spLocks noGrp="1" noChangeArrowheads="1"/>
          </p:cNvSpPr>
          <p:nvPr>
            <p:ph type="title"/>
          </p:nvPr>
        </p:nvSpPr>
        <p:spPr>
          <a:xfrm>
            <a:off x="304800" y="187325"/>
            <a:ext cx="8667750" cy="1108075"/>
          </a:xfrm>
        </p:spPr>
        <p:txBody>
          <a:bodyPr>
            <a:normAutofit/>
          </a:bodyPr>
          <a:lstStyle/>
          <a:p>
            <a:r>
              <a:rPr lang="en-US" sz="3200" dirty="0"/>
              <a:t>Maintain check security</a:t>
            </a:r>
          </a:p>
        </p:txBody>
      </p:sp>
      <p:sp>
        <p:nvSpPr>
          <p:cNvPr id="37891" name="Rectangle 13"/>
          <p:cNvSpPr>
            <a:spLocks noGrp="1" noChangeArrowheads="1"/>
          </p:cNvSpPr>
          <p:nvPr>
            <p:ph idx="1"/>
          </p:nvPr>
        </p:nvSpPr>
        <p:spPr>
          <a:xfrm>
            <a:off x="480060" y="1066800"/>
            <a:ext cx="8641080" cy="438912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 tight security of all check stock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Destroy obsolete check stock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check stock in an area that is locked and secure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Purchase check stock from a reputable vendor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Include safety features in checks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 a secure method of delivery for new stock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Inventory check stock at least quarterly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 number of individuals who have access to check stock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/>
          <a:p>
            <a:fld id="{644F55EC-2977-4351-9661-CBE5BC67E6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8080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04800" y="187325"/>
            <a:ext cx="8667750" cy="1108075"/>
          </a:xfrm>
        </p:spPr>
        <p:txBody>
          <a:bodyPr>
            <a:normAutofit/>
          </a:bodyPr>
          <a:lstStyle/>
          <a:p>
            <a:r>
              <a:rPr lang="en-US" sz="3200" dirty="0"/>
              <a:t>Reconcile accounts promptly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8788" y="1219200"/>
            <a:ext cx="8667750" cy="5086350"/>
          </a:xfrm>
        </p:spPr>
        <p:txBody>
          <a:bodyPr>
            <a:normAutofit/>
          </a:bodyPr>
          <a:lstStyle/>
          <a:p>
            <a:pPr marL="280988" lvl="0" indent="-271463">
              <a:spcBef>
                <a:spcPts val="0"/>
              </a:spcBef>
              <a:buClrTx/>
              <a:buSzTx/>
              <a:buFont typeface="Wingdings" pitchFamily="2" charset="2"/>
              <a:buChar char="§"/>
            </a:pPr>
            <a:r>
              <a:rPr lang="en-US" sz="2800" dirty="0">
                <a:solidFill>
                  <a:srgbClr val="000000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Required by UCC</a:t>
            </a:r>
          </a:p>
          <a:p>
            <a:pPr marL="280988" lvl="0" indent="-271463">
              <a:spcBef>
                <a:spcPts val="0"/>
              </a:spcBef>
              <a:buClrTx/>
              <a:buSzTx/>
              <a:buFont typeface="Wingdings" pitchFamily="2" charset="2"/>
              <a:buChar char="§"/>
            </a:pPr>
            <a:endParaRPr lang="en-US" sz="2800" dirty="0">
              <a:solidFill>
                <a:srgbClr val="000000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0988" lvl="0" indent="-271463">
              <a:spcBef>
                <a:spcPts val="0"/>
              </a:spcBef>
              <a:buClrTx/>
              <a:buSzTx/>
              <a:buFont typeface="Wingdings" pitchFamily="2" charset="2"/>
              <a:buChar char="§"/>
            </a:pPr>
            <a:r>
              <a:rPr lang="en-US" sz="2800" dirty="0">
                <a:solidFill>
                  <a:srgbClr val="000000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Ensures timely identification of errors and/or fraud</a:t>
            </a:r>
          </a:p>
          <a:p>
            <a:pPr marL="280988" lvl="0" indent="-271463">
              <a:spcBef>
                <a:spcPts val="0"/>
              </a:spcBef>
              <a:buClrTx/>
              <a:buSzTx/>
              <a:buFont typeface="Wingdings" pitchFamily="2" charset="2"/>
              <a:buChar char="§"/>
            </a:pPr>
            <a:endParaRPr lang="en-US" sz="2800" dirty="0">
              <a:solidFill>
                <a:srgbClr val="000000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0988" lvl="0" indent="-271463">
              <a:spcBef>
                <a:spcPts val="0"/>
              </a:spcBef>
              <a:buClrTx/>
              <a:buSzTx/>
              <a:buFont typeface="Wingdings" pitchFamily="2" charset="2"/>
              <a:buChar char="§"/>
            </a:pPr>
            <a:r>
              <a:rPr lang="en-US" sz="2800" dirty="0">
                <a:solidFill>
                  <a:srgbClr val="000000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Reconcilement duties must be kept separate from check issuing duties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/>
          <a:p>
            <a:fld id="{644F55EC-2977-4351-9661-CBE5BC67E6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59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Grp="1" noChangeArrowheads="1"/>
          </p:cNvSpPr>
          <p:nvPr>
            <p:ph type="title"/>
          </p:nvPr>
        </p:nvSpPr>
        <p:spPr>
          <a:xfrm>
            <a:off x="316840" y="79248"/>
            <a:ext cx="8641080" cy="758952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TM services to reduce risk and fraud</a:t>
            </a:r>
          </a:p>
        </p:txBody>
      </p:sp>
      <p:sp>
        <p:nvSpPr>
          <p:cNvPr id="32771" name="Rectangle 13"/>
          <p:cNvSpPr>
            <a:spLocks noGrp="1" noChangeArrowheads="1"/>
          </p:cNvSpPr>
          <p:nvPr>
            <p:ph sz="half" idx="1"/>
          </p:nvPr>
        </p:nvSpPr>
        <p:spPr>
          <a:xfrm>
            <a:off x="480060" y="990600"/>
            <a:ext cx="8816340" cy="534511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Positive Pay with Payee Validation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Payment Authorization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 Fraud Filter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 notification of outgoing wires (event messages)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 Reconciliation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Dual control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Remote Desktop Deposit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 Vaults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Lockbox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Merchant Services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 payments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Prepaid Cards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Unique AP Cards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881111" y="6172201"/>
            <a:ext cx="640079" cy="3270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3AE1883-0942-4AA3-9DB2-9C7C3A0314B1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25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4716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0030" y="76200"/>
            <a:ext cx="8641080" cy="533400"/>
          </a:xfrm>
        </p:spPr>
        <p:txBody>
          <a:bodyPr>
            <a:noAutofit/>
          </a:bodyPr>
          <a:lstStyle/>
          <a:p>
            <a:r>
              <a:rPr lang="en-US" dirty="0"/>
              <a:t>Webinar training sessions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90678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Every week, a 60-minute, instructor-led online training class is offered to all </a:t>
            </a:r>
            <a:r>
              <a:rPr lang="en-US" sz="2000" i="1" dirty="0">
                <a:solidFill>
                  <a:schemeClr val="tx1"/>
                </a:solidFill>
              </a:rPr>
              <a:t>Commercial Electronic Office</a:t>
            </a:r>
            <a:r>
              <a:rPr lang="en-US" sz="2000" i="1" baseline="30000" dirty="0">
                <a:solidFill>
                  <a:schemeClr val="tx1"/>
                </a:solidFill>
              </a:rPr>
              <a:t>®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i="1" dirty="0">
                <a:solidFill>
                  <a:schemeClr val="tx1"/>
                </a:solidFill>
              </a:rPr>
              <a:t>CEO</a:t>
            </a:r>
            <a:r>
              <a:rPr lang="en-US" sz="2000" i="1" baseline="30000" dirty="0">
                <a:solidFill>
                  <a:schemeClr val="tx1"/>
                </a:solidFill>
              </a:rPr>
              <a:t>®</a:t>
            </a:r>
            <a:r>
              <a:rPr lang="en-US" sz="2000" dirty="0">
                <a:solidFill>
                  <a:schemeClr val="tx1"/>
                </a:solidFill>
              </a:rPr>
              <a:t>) portal users.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The training class is called: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Reducing Risks: What you need to know about Payment Fraud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During this course, the instructor will review: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marL="458788" indent="-231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Growing fraud threats, including account takeover fraud and impostor fraud </a:t>
            </a:r>
          </a:p>
          <a:p>
            <a:pPr marL="458788" indent="-231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The latest fraud statistics   </a:t>
            </a:r>
          </a:p>
          <a:p>
            <a:pPr marL="458788" indent="-231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Tips for how to minimize the risk of fraud </a:t>
            </a:r>
          </a:p>
          <a:p>
            <a:pPr marL="458788" indent="-231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To locate training to go: </a:t>
            </a:r>
            <a:r>
              <a:rPr lang="en-US" i="1" dirty="0">
                <a:solidFill>
                  <a:srgbClr val="C00000"/>
                </a:solidFill>
              </a:rPr>
              <a:t>CEO Homepage&gt;Support Dropdown Menu&gt;Online Training 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988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895600"/>
            <a:ext cx="3303746" cy="611187"/>
          </a:xfrm>
          <a:noFill/>
        </p:spPr>
        <p:txBody>
          <a:bodyPr tIns="0"/>
          <a:lstStyle/>
          <a:p>
            <a:pPr eaLnBrk="1" hangingPunct="1"/>
            <a:r>
              <a:rPr lang="en-US" sz="4900" dirty="0"/>
              <a:t>Thank you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8814" y="333956"/>
            <a:ext cx="1210587" cy="5653377"/>
          </a:xfrm>
        </p:spPr>
        <p:txBody>
          <a:bodyPr anchor="ctr"/>
          <a:lstStyle/>
          <a:p>
            <a:r>
              <a:rPr lang="en-US" dirty="0">
                <a:solidFill>
                  <a:schemeClr val="tx1"/>
                </a:solidFill>
              </a:rPr>
              <a:t>60	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82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0493" y="1224501"/>
            <a:ext cx="96012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indent="-342900">
              <a:spcBef>
                <a:spcPts val="800"/>
              </a:spcBef>
              <a:buFont typeface="Wingdings" pitchFamily="2" charset="2"/>
              <a:buChar char="§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0492" y="1311966"/>
            <a:ext cx="7640607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60% of organizations were exposed to actual or attempted </a:t>
            </a:r>
          </a:p>
          <a:p>
            <a:pPr>
              <a:spcBef>
                <a:spcPts val="800"/>
              </a:spcBef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payments fraud in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0491" y="2935358"/>
            <a:ext cx="8200679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82% of survey respondents report checks were the primary target</a:t>
            </a:r>
          </a:p>
          <a:p>
            <a:pPr>
              <a:spcBef>
                <a:spcPts val="800"/>
              </a:spcBef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fraud attacks at their organization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0493" y="4526943"/>
            <a:ext cx="8040656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$23,100 was the typical financial loss incurred by organizations</a:t>
            </a:r>
          </a:p>
          <a:p>
            <a:pPr>
              <a:spcBef>
                <a:spcPts val="800"/>
              </a:spcBef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due to payments fraud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160493" y="1152939"/>
            <a:ext cx="0" cy="42884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0373" y="5898543"/>
            <a:ext cx="960120" cy="502257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>
              <a:spcBef>
                <a:spcPts val="800"/>
              </a:spcBef>
            </a:pPr>
            <a:r>
              <a:rPr lang="en-US" sz="1050" i="1" dirty="0"/>
              <a:t>Source: </a:t>
            </a:r>
            <a:r>
              <a:rPr lang="en-US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</a:t>
            </a:r>
            <a:r>
              <a:rPr lang="en-US" sz="1050" i="1" dirty="0"/>
              <a:t> AFP Payments Fraud and Control Survey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881111" y="6172201"/>
            <a:ext cx="640079" cy="3270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3AE1883-0942-4AA3-9DB2-9C7C3A0314B1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40030" y="0"/>
            <a:ext cx="864108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BB0826"/>
                </a:solidFill>
                <a:latin typeface="+mj-lt"/>
                <a:ea typeface="ＭＳ Ｐゴシック" pitchFamily="1" charset="-128"/>
                <a:cs typeface="ＭＳ Ｐゴシック"/>
              </a:defRPr>
            </a:lvl1pPr>
            <a:lvl2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B0826"/>
                </a:solidFill>
                <a:latin typeface="Georgia" pitchFamily="18" charset="0"/>
                <a:ea typeface="ＭＳ Ｐゴシック" pitchFamily="1" charset="-128"/>
                <a:cs typeface="ＭＳ Ｐゴシック"/>
              </a:defRPr>
            </a:lvl2pPr>
            <a:lvl3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B0826"/>
                </a:solidFill>
                <a:latin typeface="Georgia" pitchFamily="18" charset="0"/>
                <a:ea typeface="ＭＳ Ｐゴシック" pitchFamily="1" charset="-128"/>
                <a:cs typeface="ＭＳ Ｐゴシック"/>
              </a:defRPr>
            </a:lvl3pPr>
            <a:lvl4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B0826"/>
                </a:solidFill>
                <a:latin typeface="Georgia" pitchFamily="18" charset="0"/>
                <a:ea typeface="ＭＳ Ｐゴシック" pitchFamily="1" charset="-128"/>
                <a:cs typeface="ＭＳ Ｐゴシック"/>
              </a:defRPr>
            </a:lvl4pPr>
            <a:lvl5pPr algn="l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B0826"/>
                </a:solidFill>
                <a:latin typeface="Georgia" pitchFamily="18" charset="0"/>
                <a:ea typeface="ＭＳ Ｐゴシック" pitchFamily="1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B0826"/>
                </a:solidFill>
                <a:latin typeface="Georgia" pitchFamily="18" charset="0"/>
                <a:ea typeface="MS PGothic" pitchFamily="34" charset="-128"/>
              </a:defRPr>
            </a:lvl6pPr>
            <a:lvl7pPr marL="9144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B0826"/>
                </a:solidFill>
                <a:latin typeface="Georgia" pitchFamily="18" charset="0"/>
                <a:ea typeface="MS PGothic" pitchFamily="34" charset="-128"/>
              </a:defRPr>
            </a:lvl7pPr>
            <a:lvl8pPr marL="13716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B0826"/>
                </a:solidFill>
                <a:latin typeface="Georgia" pitchFamily="18" charset="0"/>
                <a:ea typeface="MS PGothic" pitchFamily="34" charset="-128"/>
              </a:defRPr>
            </a:lvl8pPr>
            <a:lvl9pPr marL="1828800" algn="l" rtl="0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B0826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r>
              <a:rPr lang="en-US" sz="3200" kern="0" dirty="0"/>
              <a:t>Fraud statistics</a:t>
            </a:r>
          </a:p>
        </p:txBody>
      </p:sp>
    </p:spTree>
    <p:extLst>
      <p:ext uri="{BB962C8B-B14F-4D97-AF65-F5344CB8AC3E}">
        <p14:creationId xmlns:p14="http://schemas.microsoft.com/office/powerpoint/2010/main" val="119418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0"/>
            <a:ext cx="8641080" cy="762000"/>
          </a:xfrm>
        </p:spPr>
        <p:txBody>
          <a:bodyPr>
            <a:noAutofit/>
          </a:bodyPr>
          <a:lstStyle/>
          <a:p>
            <a:r>
              <a:rPr lang="en-US" sz="3200" dirty="0"/>
              <a:t>Payment method responsible for largest dollar amount of fraud loss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02112441"/>
              </p:ext>
            </p:extLst>
          </p:nvPr>
        </p:nvGraphicFramePr>
        <p:xfrm>
          <a:off x="1600199" y="1397000"/>
          <a:ext cx="643141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6978" y="5943601"/>
            <a:ext cx="960120" cy="533399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>
              <a:spcBef>
                <a:spcPts val="800"/>
              </a:spcBef>
            </a:pPr>
            <a:r>
              <a:rPr lang="en-US" sz="105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2014 AFP Payments Fraud and Control Survey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/>
          <a:p>
            <a:fld id="{644F55EC-2977-4351-9661-CBE5BC67E64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0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Types of check fraud</a:t>
            </a:r>
          </a:p>
        </p:txBody>
      </p:sp>
      <p:sp>
        <p:nvSpPr>
          <p:cNvPr id="12291" name="Rectangle 10"/>
          <p:cNvSpPr>
            <a:spLocks noGrp="1" noChangeArrowheads="1"/>
          </p:cNvSpPr>
          <p:nvPr>
            <p:ph idx="1"/>
          </p:nvPr>
        </p:nvSpPr>
        <p:spPr>
          <a:xfrm>
            <a:off x="458788" y="1143000"/>
            <a:ext cx="8667750" cy="508635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Unauthorized check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Maker forgery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Internal embezzlement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Forged endorsement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 victimization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Counterfeit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Altered check</a:t>
            </a:r>
          </a:p>
          <a:p>
            <a:pPr lvl="2"/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/>
          <a:p>
            <a:fld id="{644F55EC-2977-4351-9661-CBE5BC67E6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1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Electronic deposit check fraud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21 opened up a world of possibilities for financial institutions, their customers, and unfortunately, criminals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management has become a key focal point for financial institutions as they offer more opportunities for image-related deposits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/>
          <a:p>
            <a:fld id="{644F55EC-2977-4351-9661-CBE5BC67E6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1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ACH Debit Fraud</a:t>
            </a:r>
          </a:p>
        </p:txBody>
      </p:sp>
      <p:sp>
        <p:nvSpPr>
          <p:cNvPr id="19460" name="Tex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4480560" cy="438912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Criminals get MICR-line information from a legitimate check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Sell information to fraud rings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Fraud rings originate ACH transactions using legitimate account numbers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4907280" y="1828800"/>
            <a:ext cx="4160520" cy="3657600"/>
            <a:chOff x="4038600" y="1828800"/>
            <a:chExt cx="3962400" cy="3657600"/>
          </a:xfrm>
        </p:grpSpPr>
        <p:pic>
          <p:nvPicPr>
            <p:cNvPr id="6" name="Picture 4" descr="LotteryCheck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1828800"/>
              <a:ext cx="2441575" cy="11096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22535" name="Oval 6"/>
            <p:cNvSpPr>
              <a:spLocks noChangeArrowheads="1"/>
            </p:cNvSpPr>
            <p:nvPr/>
          </p:nvSpPr>
          <p:spPr bwMode="auto">
            <a:xfrm>
              <a:off x="5181600" y="2667000"/>
              <a:ext cx="1905000" cy="533400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lIns="91432" tIns="45716" rIns="91432" bIns="45716"/>
            <a:lstStyle/>
            <a:p>
              <a:pPr defTabSz="908050" eaLnBrk="0" hangingPunct="0"/>
              <a:endParaRPr lang="en-US" sz="1600" dirty="0">
                <a:solidFill>
                  <a:srgbClr val="626366"/>
                </a:solidFill>
                <a:ea typeface="MS PGothic" pitchFamily="34" charset="-128"/>
              </a:endParaRPr>
            </a:p>
          </p:txBody>
        </p:sp>
        <p:cxnSp>
          <p:nvCxnSpPr>
            <p:cNvPr id="22536" name="Straight Arrow Connector 10"/>
            <p:cNvCxnSpPr>
              <a:cxnSpLocks noChangeShapeType="1"/>
            </p:cNvCxnSpPr>
            <p:nvPr/>
          </p:nvCxnSpPr>
          <p:spPr bwMode="auto">
            <a:xfrm rot="5400000">
              <a:off x="5449094" y="3847306"/>
              <a:ext cx="1295400" cy="1588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prstDash val="lgDashDot"/>
              <a:round/>
              <a:headEnd/>
              <a:tailEnd type="arrow" w="med" len="med"/>
            </a:ln>
          </p:spPr>
        </p:cxnSp>
        <p:sp>
          <p:nvSpPr>
            <p:cNvPr id="22537" name="TextBox 12"/>
            <p:cNvSpPr txBox="1">
              <a:spLocks noChangeArrowheads="1"/>
            </p:cNvSpPr>
            <p:nvPr/>
          </p:nvSpPr>
          <p:spPr bwMode="auto">
            <a:xfrm>
              <a:off x="4191000" y="4800600"/>
              <a:ext cx="3810000" cy="338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2" tIns="45716" rIns="91432" bIns="45716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OCR A Extended" pitchFamily="50" charset="0"/>
                </a:rPr>
                <a:t>05204790 123000999 55555</a:t>
              </a:r>
            </a:p>
          </p:txBody>
        </p:sp>
        <p:sp>
          <p:nvSpPr>
            <p:cNvPr id="22538" name="Oval 15"/>
            <p:cNvSpPr>
              <a:spLocks noChangeArrowheads="1"/>
            </p:cNvSpPr>
            <p:nvPr/>
          </p:nvSpPr>
          <p:spPr bwMode="auto">
            <a:xfrm>
              <a:off x="4038600" y="4572000"/>
              <a:ext cx="3886200" cy="914400"/>
            </a:xfrm>
            <a:prstGeom prst="ellips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91432" tIns="45716" rIns="91432" bIns="45716"/>
            <a:lstStyle/>
            <a:p>
              <a:pPr defTabSz="908050" eaLnBrk="0" hangingPunct="0"/>
              <a:endParaRPr lang="en-US" sz="1600" dirty="0">
                <a:solidFill>
                  <a:srgbClr val="626366"/>
                </a:solidFill>
                <a:ea typeface="MS PGothic" pitchFamily="3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86400" y="2819400"/>
              <a:ext cx="13716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rgbClr val="000000"/>
                  </a:solidFill>
                  <a:latin typeface="OCR A Extended" pitchFamily="50" charset="0"/>
                </a:rPr>
                <a:t>05204790 123000999 55555</a:t>
              </a:r>
            </a:p>
          </p:txBody>
        </p:sp>
      </p:grpSp>
      <p:sp>
        <p:nvSpPr>
          <p:cNvPr id="12" name="Minus 11"/>
          <p:cNvSpPr/>
          <p:nvPr/>
        </p:nvSpPr>
        <p:spPr bwMode="auto">
          <a:xfrm flipV="1">
            <a:off x="6169492" y="1676400"/>
            <a:ext cx="880110" cy="4572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626366"/>
              </a:solidFill>
              <a:ea typeface="MS PGothic" pitchFamily="34" charset="-128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881111" y="6172201"/>
            <a:ext cx="640079" cy="3270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/>
          <a:p>
            <a:fld id="{644F55EC-2977-4351-9661-CBE5BC67E6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054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title"/>
          </p:nvPr>
        </p:nvSpPr>
        <p:spPr>
          <a:xfrm>
            <a:off x="320040" y="76200"/>
            <a:ext cx="8641080" cy="685800"/>
          </a:xfrm>
        </p:spPr>
        <p:txBody>
          <a:bodyPr>
            <a:normAutofit/>
          </a:bodyPr>
          <a:lstStyle/>
          <a:p>
            <a:pPr eaLnBrk="1" hangingPunct="1">
              <a:tabLst>
                <a:tab pos="2457450" algn="l"/>
              </a:tabLst>
            </a:pPr>
            <a:r>
              <a:rPr lang="en-US" dirty="0"/>
              <a:t>Cyber fraud – three primary methods</a:t>
            </a:r>
            <a:endParaRPr lang="en-US" sz="2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2291" name="Rectangle 10"/>
          <p:cNvSpPr>
            <a:spLocks noGrp="1" noChangeArrowheads="1"/>
          </p:cNvSpPr>
          <p:nvPr>
            <p:ph idx="1"/>
          </p:nvPr>
        </p:nvSpPr>
        <p:spPr>
          <a:xfrm>
            <a:off x="458788" y="1066800"/>
            <a:ext cx="8667750" cy="50863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engineering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Malware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Combination: social engineering used to install malware</a:t>
            </a:r>
          </a:p>
          <a:p>
            <a:pPr lvl="2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294" name="Picture 4" descr="7036_14476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895600"/>
            <a:ext cx="51196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/>
          <a:p>
            <a:fld id="{644F55EC-2977-4351-9661-CBE5BC67E6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88023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>
          <a:xfrm>
            <a:off x="320040" y="79248"/>
            <a:ext cx="8641080" cy="682752"/>
          </a:xfrm>
        </p:spPr>
        <p:txBody>
          <a:bodyPr>
            <a:normAutofit/>
          </a:bodyPr>
          <a:lstStyle/>
          <a:p>
            <a:r>
              <a:rPr lang="en-US" dirty="0"/>
              <a:t>Social engineering via phishing example</a:t>
            </a:r>
          </a:p>
        </p:txBody>
      </p:sp>
      <p:pic>
        <p:nvPicPr>
          <p:cNvPr id="1638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295400"/>
            <a:ext cx="8183880" cy="46482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41080" y="6172200"/>
            <a:ext cx="800100" cy="381000"/>
          </a:xfrm>
          <a:prstGeom prst="rect">
            <a:avLst/>
          </a:prstGeom>
        </p:spPr>
        <p:txBody>
          <a:bodyPr/>
          <a:lstStyle/>
          <a:p>
            <a:fld id="{644F55EC-2977-4351-9661-CBE5BC67E6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569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784&quot;&gt;&lt;property id=&quot;20148&quot; value=&quot;5&quot;/&gt;&lt;property id=&quot;20300&quot; value=&quot;Slide 1 - &amp;quot;Title set in &amp;#x0D;&amp;#x0A;Georgia 50pt&amp;quot;&quot;/&gt;&lt;property id=&quot;20307&quot; value=&quot;256&quot;/&gt;&lt;/object&gt;&lt;object type=&quot;3&quot; unique_id=&quot;10785&quot;&gt;&lt;property id=&quot;20148&quot; value=&quot;5&quot;/&gt;&lt;property id=&quot;20300&quot; value=&quot;Slide 2 - &amp;quot;Headline set in Georgia 32pt&amp;quot;&quot;/&gt;&lt;property id=&quot;20307&quot; value=&quot;257&quot;/&gt;&lt;/object&gt;&lt;object type=&quot;3&quot; unique_id=&quot;10786&quot;&gt;&lt;property id=&quot;20148&quot; value=&quot;5&quot;/&gt;&lt;property id=&quot;20300&quot; value=&quot;Slide 3 - &amp;quot;Headline set in Georgia 32pt&amp;#x0D;&amp;#x0A;Sub-Headline set in Verdana 20pt&amp;quot;&quot;/&gt;&lt;property id=&quot;20307&quot; value=&quot;258&quot;/&gt;&lt;/object&gt;&lt;object type=&quot;3&quot; unique_id=&quot;10787&quot;&gt;&lt;property id=&quot;20148&quot; value=&quot;5&quot;/&gt;&lt;property id=&quot;20300&quot; value=&quot;Slide 4 - &amp;quot;Divider text&amp;quot;&quot;/&gt;&lt;property id=&quot;20307&quot; value=&quot;259&quot;/&gt;&lt;/object&gt;&lt;object type=&quot;3&quot; unique_id=&quot;10788&quot;&gt;&lt;property id=&quot;20148&quot; value=&quot;5&quot;/&gt;&lt;property id=&quot;20300&quot; value=&quot;Slide 5 - &amp;quot;Tools&amp;quot;&quot;/&gt;&lt;property id=&quot;20307&quot; value=&quot;260&quot;/&gt;&lt;/object&gt;&lt;object type=&quot;3&quot; unique_id=&quot;10789&quot;&gt;&lt;property id=&quot;20148&quot; value=&quot;5&quot;/&gt;&lt;property id=&quot;20300&quot; value=&quot;Slide 6 - &amp;quot;PowerPoint best practices&amp;quot;&quot;/&gt;&lt;property id=&quot;20307&quot; value=&quot;261&quot;/&gt;&lt;/object&gt;&lt;object type=&quot;3&quot; unique_id=&quot;10790&quot;&gt;&lt;property id=&quot;20148&quot; value=&quot;5&quot;/&gt;&lt;property id=&quot;20300&quot; value=&quot;Slide 7 - &amp;quot;Sample chart page&amp;quot;&quot;/&gt;&lt;property id=&quot;20307&quot; value=&quot;262&quot;/&gt;&lt;/object&gt;&lt;object type=&quot;3&quot; unique_id=&quot;10791&quot;&gt;&lt;property id=&quot;20148&quot; value=&quot;5&quot;/&gt;&lt;property id=&quot;20300&quot; value=&quot;Slide 8 - &amp;quot;Sample table pages&amp;quot;&quot;/&gt;&lt;property id=&quot;20307&quot; value=&quot;263&quot;/&gt;&lt;/object&gt;&lt;object type=&quot;3&quot; unique_id=&quot;10792&quot;&gt;&lt;property id=&quot;20148&quot; value=&quot;5&quot;/&gt;&lt;property id=&quot;20300&quot; value=&quot;Slide 9 - &amp;quot;Copyright/classifications&amp;quot;&quot;/&gt;&lt;property id=&quot;20307&quot; value=&quot;264&quot;/&gt;&lt;/object&gt;&lt;/object&gt;&lt;/object&gt;&lt;/database&gt;"/>
</p:tagLst>
</file>

<file path=ppt/theme/theme1.xml><?xml version="1.0" encoding="utf-8"?>
<a:theme xmlns:a="http://schemas.openxmlformats.org/drawingml/2006/main" name="Projected Presentation Template tm sales site 3 10 (2)">
  <a:themeElements>
    <a:clrScheme name="">
      <a:dk1>
        <a:srgbClr val="000000"/>
      </a:dk1>
      <a:lt1>
        <a:srgbClr val="FFFFFF"/>
      </a:lt1>
      <a:dk2>
        <a:srgbClr val="D4002F"/>
      </a:dk2>
      <a:lt2>
        <a:srgbClr val="8E9091"/>
      </a:lt2>
      <a:accent1>
        <a:srgbClr val="688FCF"/>
      </a:accent1>
      <a:accent2>
        <a:srgbClr val="F25316"/>
      </a:accent2>
      <a:accent3>
        <a:srgbClr val="FFFFFF"/>
      </a:accent3>
      <a:accent4>
        <a:srgbClr val="000000"/>
      </a:accent4>
      <a:accent5>
        <a:srgbClr val="B9C6E4"/>
      </a:accent5>
      <a:accent6>
        <a:srgbClr val="DB4A13"/>
      </a:accent6>
      <a:hlink>
        <a:srgbClr val="739600"/>
      </a:hlink>
      <a:folHlink>
        <a:srgbClr val="F28B13"/>
      </a:folHlink>
    </a:clrScheme>
    <a:fontScheme name="WFB_Template">
      <a:majorFont>
        <a:latin typeface="Georgia"/>
        <a:ea typeface="MS PGothic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626366"/>
            </a:solidFill>
            <a:effectLst/>
            <a:latin typeface="Verdana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626366"/>
            </a:solidFill>
            <a:effectLst/>
            <a:latin typeface="Verdana" pitchFamily="34" charset="0"/>
            <a:ea typeface="MS PGothic" pitchFamily="34" charset="-128"/>
          </a:defRPr>
        </a:defPPr>
      </a:lstStyle>
    </a:lnDef>
  </a:objectDefaults>
  <a:extraClrSchemeLst>
    <a:extraClrScheme>
      <a:clrScheme name="WFB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FB_Template 13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70461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14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F28B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15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A990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FB_Template 16">
        <a:dk1>
          <a:srgbClr val="5A5D62"/>
        </a:dk1>
        <a:lt1>
          <a:srgbClr val="FFFFFF"/>
        </a:lt1>
        <a:dk2>
          <a:srgbClr val="D4002F"/>
        </a:dk2>
        <a:lt2>
          <a:srgbClr val="8E9091"/>
        </a:lt2>
        <a:accent1>
          <a:srgbClr val="688FCF"/>
        </a:accent1>
        <a:accent2>
          <a:srgbClr val="F25316"/>
        </a:accent2>
        <a:accent3>
          <a:srgbClr val="FFFFFF"/>
        </a:accent3>
        <a:accent4>
          <a:srgbClr val="4C4E53"/>
        </a:accent4>
        <a:accent5>
          <a:srgbClr val="B9C6E4"/>
        </a:accent5>
        <a:accent6>
          <a:srgbClr val="DB4A13"/>
        </a:accent6>
        <a:hlink>
          <a:srgbClr val="739600"/>
        </a:hlink>
        <a:folHlink>
          <a:srgbClr val="8D6B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and 2.0 colors">
    <a:dk1>
      <a:srgbClr val="000000"/>
    </a:dk1>
    <a:lt1>
      <a:srgbClr val="FFFFFF"/>
    </a:lt1>
    <a:dk2>
      <a:srgbClr val="ED8800"/>
    </a:dk2>
    <a:lt2>
      <a:srgbClr val="BB0826"/>
    </a:lt2>
    <a:accent1>
      <a:srgbClr val="ED8800"/>
    </a:accent1>
    <a:accent2>
      <a:srgbClr val="702F8A"/>
    </a:accent2>
    <a:accent3>
      <a:srgbClr val="0095C8"/>
    </a:accent3>
    <a:accent4>
      <a:srgbClr val="46A033"/>
    </a:accent4>
    <a:accent5>
      <a:srgbClr val="AE2573"/>
    </a:accent5>
    <a:accent6>
      <a:srgbClr val="7A6855"/>
    </a:accent6>
    <a:hlink>
      <a:srgbClr val="44464A"/>
    </a:hlink>
    <a:folHlink>
      <a:srgbClr val="D9D9D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CED863696FB4B88BE80CFE3942094" ma:contentTypeVersion="0" ma:contentTypeDescription="Create a new document." ma:contentTypeScope="" ma:versionID="ebe1b9ef1142018883e6106c753a6c5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D936A5-FBD8-4C7A-B0D0-E3457B49D16B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8499FAC-9185-4143-8252-00D6000C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5C041CF-9A48-42CF-A990-9C45727063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Projected Presentation Template tm sales site 3 10 (2)</Template>
  <TotalTime>13651</TotalTime>
  <Words>1088</Words>
  <Application>Microsoft Office PowerPoint</Application>
  <PresentationFormat>Custom</PresentationFormat>
  <Paragraphs>230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ＭＳ Ｐゴシック</vt:lpstr>
      <vt:lpstr>ＭＳ Ｐゴシック</vt:lpstr>
      <vt:lpstr>Arial</vt:lpstr>
      <vt:lpstr>Comic Sans MS</vt:lpstr>
      <vt:lpstr>Georgia</vt:lpstr>
      <vt:lpstr>OCR A Extended</vt:lpstr>
      <vt:lpstr>Times New Roman</vt:lpstr>
      <vt:lpstr>Verdana</vt:lpstr>
      <vt:lpstr>Wingdings</vt:lpstr>
      <vt:lpstr>Wingdings 2</vt:lpstr>
      <vt:lpstr>ヒラギノ角ゴ Pro W3</vt:lpstr>
      <vt:lpstr>Projected Presentation Template tm sales site 3 10 (2)</vt:lpstr>
      <vt:lpstr>Fraud in today’s world</vt:lpstr>
      <vt:lpstr>60  82  23</vt:lpstr>
      <vt:lpstr>60   82  23</vt:lpstr>
      <vt:lpstr>Payment method responsible for largest dollar amount of fraud loss</vt:lpstr>
      <vt:lpstr>Types of check fraud</vt:lpstr>
      <vt:lpstr>Electronic deposit check fraud</vt:lpstr>
      <vt:lpstr>ACH Debit Fraud</vt:lpstr>
      <vt:lpstr>Cyber fraud – three primary methods</vt:lpstr>
      <vt:lpstr>Social engineering via phishing example</vt:lpstr>
      <vt:lpstr>Spear phishing</vt:lpstr>
      <vt:lpstr>Business account takeover</vt:lpstr>
      <vt:lpstr>Imposter Fraud</vt:lpstr>
      <vt:lpstr>Reduce your risk</vt:lpstr>
      <vt:lpstr>What steps can entities take to avoid fraud?</vt:lpstr>
      <vt:lpstr>Six rules for a strong fraud protection program</vt:lpstr>
      <vt:lpstr>Number-one line of protection </vt:lpstr>
      <vt:lpstr>Diligent user management</vt:lpstr>
      <vt:lpstr>Maintain separation of duties</vt:lpstr>
      <vt:lpstr>Dual custody – online banking portal</vt:lpstr>
      <vt:lpstr>Enforce mandatory vacation policies</vt:lpstr>
      <vt:lpstr>To avoid phishing attempts</vt:lpstr>
      <vt:lpstr>Secure passwords are critical</vt:lpstr>
      <vt:lpstr>Security considerations for mobile banking</vt:lpstr>
      <vt:lpstr>Maintain check security</vt:lpstr>
      <vt:lpstr>Reconcile accounts promptly</vt:lpstr>
      <vt:lpstr>TM services to reduce risk and fraud</vt:lpstr>
      <vt:lpstr>Webinar training sessions</vt:lpstr>
      <vt:lpstr>Thank you</vt:lpstr>
    </vt:vector>
  </TitlesOfParts>
  <Company>Wells Fargo &amp; Co.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set in  Georgia 50pt</dc:title>
  <dc:creator>morrm03</dc:creator>
  <dc:description>Wells Fargo Template V1.2</dc:description>
  <cp:lastModifiedBy>Karen Pastula</cp:lastModifiedBy>
  <cp:revision>913</cp:revision>
  <cp:lastPrinted>2008-05-08T12:20:13Z</cp:lastPrinted>
  <dcterms:created xsi:type="dcterms:W3CDTF">2010-06-17T22:16:01Z</dcterms:created>
  <dcterms:modified xsi:type="dcterms:W3CDTF">2017-01-11T20:36:17Z</dcterms:modified>
</cp:coreProperties>
</file>