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1" r:id="rId1"/>
  </p:sldMasterIdLst>
  <p:notesMasterIdLst>
    <p:notesMasterId r:id="rId70"/>
  </p:notesMasterIdLst>
  <p:handoutMasterIdLst>
    <p:handoutMasterId r:id="rId71"/>
  </p:handoutMasterIdLst>
  <p:sldIdLst>
    <p:sldId id="256" r:id="rId2"/>
    <p:sldId id="297" r:id="rId3"/>
    <p:sldId id="289" r:id="rId4"/>
    <p:sldId id="257" r:id="rId5"/>
    <p:sldId id="258" r:id="rId6"/>
    <p:sldId id="300" r:id="rId7"/>
    <p:sldId id="263" r:id="rId8"/>
    <p:sldId id="264" r:id="rId9"/>
    <p:sldId id="301" r:id="rId10"/>
    <p:sldId id="265" r:id="rId11"/>
    <p:sldId id="266" r:id="rId12"/>
    <p:sldId id="269" r:id="rId13"/>
    <p:sldId id="270"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276" r:id="rId30"/>
    <p:sldId id="277" r:id="rId31"/>
    <p:sldId id="280" r:id="rId32"/>
    <p:sldId id="278" r:id="rId33"/>
    <p:sldId id="298" r:id="rId34"/>
    <p:sldId id="279" r:id="rId35"/>
    <p:sldId id="281" r:id="rId36"/>
    <p:sldId id="282" r:id="rId37"/>
    <p:sldId id="317" r:id="rId38"/>
    <p:sldId id="318" r:id="rId39"/>
    <p:sldId id="283" r:id="rId40"/>
    <p:sldId id="319" r:id="rId41"/>
    <p:sldId id="320" r:id="rId42"/>
    <p:sldId id="321" r:id="rId43"/>
    <p:sldId id="322" r:id="rId44"/>
    <p:sldId id="323" r:id="rId45"/>
    <p:sldId id="284" r:id="rId46"/>
    <p:sldId id="324" r:id="rId47"/>
    <p:sldId id="325" r:id="rId48"/>
    <p:sldId id="326" r:id="rId49"/>
    <p:sldId id="327" r:id="rId50"/>
    <p:sldId id="328" r:id="rId51"/>
    <p:sldId id="329" r:id="rId52"/>
    <p:sldId id="330" r:id="rId53"/>
    <p:sldId id="331" r:id="rId54"/>
    <p:sldId id="285" r:id="rId55"/>
    <p:sldId id="332" r:id="rId56"/>
    <p:sldId id="333" r:id="rId57"/>
    <p:sldId id="334" r:id="rId58"/>
    <p:sldId id="335" r:id="rId59"/>
    <p:sldId id="336" r:id="rId60"/>
    <p:sldId id="337" r:id="rId61"/>
    <p:sldId id="338" r:id="rId62"/>
    <p:sldId id="290" r:id="rId63"/>
    <p:sldId id="291" r:id="rId64"/>
    <p:sldId id="292" r:id="rId65"/>
    <p:sldId id="293" r:id="rId66"/>
    <p:sldId id="294" r:id="rId67"/>
    <p:sldId id="295" r:id="rId68"/>
    <p:sldId id="296" r:id="rId69"/>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74" autoAdjust="0"/>
    <p:restoredTop sz="94552" autoAdjust="0"/>
  </p:normalViewPr>
  <p:slideViewPr>
    <p:cSldViewPr>
      <p:cViewPr varScale="1">
        <p:scale>
          <a:sx n="108" d="100"/>
          <a:sy n="108" d="100"/>
        </p:scale>
        <p:origin x="20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574BCF36-12C4-41DA-B779-DAF6380795DC}" type="datetimeFigureOut">
              <a:rPr lang="en-US" smtClean="0"/>
              <a:t>1/11/2017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9182135F-0991-4593-97DB-8BE09DB27325}" type="slidenum">
              <a:rPr lang="en-US" smtClean="0"/>
              <a:t>‹#›</a:t>
            </a:fld>
            <a:endParaRPr lang="en-US"/>
          </a:p>
        </p:txBody>
      </p:sp>
    </p:spTree>
    <p:extLst>
      <p:ext uri="{BB962C8B-B14F-4D97-AF65-F5344CB8AC3E}">
        <p14:creationId xmlns:p14="http://schemas.microsoft.com/office/powerpoint/2010/main" val="42628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90492B5B-F7A2-4DBD-BF61-E155A0E78A14}" type="datetimeFigureOut">
              <a:rPr lang="en-US"/>
              <a:pPr>
                <a:defRPr/>
              </a:pPr>
              <a:t>1/11/2017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961B731D-D224-482E-B332-68E1C5E991ED}" type="slidenum">
              <a:rPr lang="en-US"/>
              <a:pPr>
                <a:defRPr/>
              </a:pPr>
              <a:t>‹#›</a:t>
            </a:fld>
            <a:endParaRPr lang="en-US" dirty="0"/>
          </a:p>
        </p:txBody>
      </p:sp>
    </p:spTree>
    <p:extLst>
      <p:ext uri="{BB962C8B-B14F-4D97-AF65-F5344CB8AC3E}">
        <p14:creationId xmlns:p14="http://schemas.microsoft.com/office/powerpoint/2010/main" val="1302639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5CEFAF7B-AEB2-4A4C-A625-E5AC3FE0807B}" type="datetime1">
              <a:rPr lang="en-US"/>
              <a:pPr>
                <a:defRPr/>
              </a:pPr>
              <a:t>1/11/2017</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F9332440-E6E7-4E3D-BDD4-86132C516468}"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BC4AC19B-CAD0-4AFB-A811-2110332A0955}" type="datetime1">
              <a:rPr lang="en-US"/>
              <a:pPr>
                <a:defRPr/>
              </a:pPr>
              <a:t>1/11/2017</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2C64B3B8-F98E-4C4E-975D-E1CD74F8DC2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6E3ED0F2-9199-4819-8239-21E17A7831EB}" type="datetime1">
              <a:rPr lang="en-US"/>
              <a:pPr>
                <a:defRPr/>
              </a:pPr>
              <a:t>1/11/2017</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57ADF6E3-94B9-4E31-9996-D2C60B8944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9EFBEA15-B3B6-47F2-8B3B-47207F191D67}" type="datetime1">
              <a:rPr lang="en-US"/>
              <a:pPr>
                <a:defRPr/>
              </a:pPr>
              <a:t>1/11/2017</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60B6B1AF-92AC-461C-941F-5DA9BF231E5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5031D0B-115D-4E4F-994A-921315AD9D84}" type="datetime1">
              <a:rPr lang="en-US"/>
              <a:pPr>
                <a:defRPr/>
              </a:pPr>
              <a:t>1/11/2017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053B9F3-E44D-41D0-BF0F-BC1B9923B362}"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D4C6A2CB-2B24-47BB-AD4D-76BDB133B76A}" type="datetime1">
              <a:rPr lang="en-US"/>
              <a:pPr>
                <a:defRPr/>
              </a:pPr>
              <a:t>1/11/2017</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213F860-02BB-4BA9-99D8-609FD0864EE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580609C3-C7E4-4CAA-80CA-B5C4670A59A8}" type="datetime1">
              <a:rPr lang="en-US"/>
              <a:pPr>
                <a:defRPr/>
              </a:pPr>
              <a:t>1/11/2017</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0DA3A588-61DE-4F64-AF5B-AF3CCB9800A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385A17AA-2213-45F9-9FAC-91C521F59705}" type="datetime1">
              <a:rPr lang="en-US"/>
              <a:pPr>
                <a:defRPr/>
              </a:pPr>
              <a:t>1/11/2017</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390A9712-9816-4236-93CD-F51FE00458F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A95480C-BCDB-4CC4-96DA-172C7453E659}" type="datetime1">
              <a:rPr lang="en-US"/>
              <a:pPr>
                <a:defRPr/>
              </a:pPr>
              <a:t>1/11/2017</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F04FFB09-185F-4CE5-93BF-F7796879D88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919F30E3-125A-4EF2-B45F-E5D636D9CF93}" type="datetime1">
              <a:rPr lang="en-US"/>
              <a:pPr>
                <a:defRPr/>
              </a:pPr>
              <a:t>1/11/2017</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8A3455C-182C-4CFF-A38E-6C1DB9F1E53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a:t>Click icon to add picture</a:t>
            </a:r>
          </a:p>
        </p:txBody>
      </p:sp>
      <p:sp>
        <p:nvSpPr>
          <p:cNvPr id="9" name="Date Placeholder 4"/>
          <p:cNvSpPr>
            <a:spLocks noGrp="1"/>
          </p:cNvSpPr>
          <p:nvPr>
            <p:ph type="dt" sz="half" idx="10"/>
          </p:nvPr>
        </p:nvSpPr>
        <p:spPr/>
        <p:txBody>
          <a:bodyPr/>
          <a:lstStyle>
            <a:lvl1pPr>
              <a:defRPr/>
            </a:lvl1pPr>
          </a:lstStyle>
          <a:p>
            <a:pPr>
              <a:defRPr/>
            </a:pPr>
            <a:fld id="{C68A39DF-9DDE-4EB2-9FA5-321010B2BCD0}" type="datetime1">
              <a:rPr lang="en-US"/>
              <a:pPr>
                <a:defRPr/>
              </a:pPr>
              <a:t>1/11/2017</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F3C5F84-48F2-4CF7-A321-4B236CACE88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fld id="{90FCE428-3270-4E93-A5A0-A45C1EFC3F40}" type="datetime1">
              <a:rPr lang="en-US"/>
              <a:pPr>
                <a:defRPr/>
              </a:pPr>
              <a:t>1/11/2017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defRPr>
            </a:lvl1pPr>
          </a:lstStyle>
          <a:p>
            <a:pPr>
              <a:defRPr/>
            </a:pPr>
            <a:fld id="{CB2F6022-35B8-4913-AFA1-800DC0386C67}"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latin typeface="Arial" charset="0"/>
              </a:endParaRPr>
            </a:p>
          </p:txBody>
        </p:sp>
      </p:grpSp>
    </p:spTree>
  </p:cSld>
  <p:clrMap bg1="lt1" tx1="dk1" bg2="lt2" tx2="dk2" accent1="accent1" accent2="accent2" accent3="accent3" accent4="accent4" accent5="accent5" accent6="accent6" hlink="hlink" folHlink="folHlink"/>
  <p:sldLayoutIdLst>
    <p:sldLayoutId id="2147483830" r:id="rId1"/>
    <p:sldLayoutId id="2147483822" r:id="rId2"/>
    <p:sldLayoutId id="2147483831" r:id="rId3"/>
    <p:sldLayoutId id="2147483823" r:id="rId4"/>
    <p:sldLayoutId id="2147483824" r:id="rId5"/>
    <p:sldLayoutId id="2147483825" r:id="rId6"/>
    <p:sldLayoutId id="2147483826" r:id="rId7"/>
    <p:sldLayoutId id="2147483827" r:id="rId8"/>
    <p:sldLayoutId id="2147483832" r:id="rId9"/>
    <p:sldLayoutId id="2147483828" r:id="rId10"/>
    <p:sldLayoutId id="2147483829"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0"/>
            <a:ext cx="8458200" cy="2667000"/>
          </a:xfrm>
        </p:spPr>
        <p:txBody>
          <a:bodyPr>
            <a:normAutofit fontScale="90000"/>
          </a:bodyPr>
          <a:lstStyle/>
          <a:p>
            <a:pPr algn="ctr" eaLnBrk="1" fontAlgn="auto" hangingPunct="1">
              <a:spcAft>
                <a:spcPts val="0"/>
              </a:spcAft>
              <a:defRPr/>
            </a:pPr>
            <a:br>
              <a:rPr lang="en-US" dirty="0">
                <a:solidFill>
                  <a:schemeClr val="tx1"/>
                </a:solidFill>
                <a:latin typeface="Times New Roman" pitchFamily="18" charset="0"/>
              </a:rPr>
            </a:br>
            <a:br>
              <a:rPr lang="en-US" dirty="0">
                <a:solidFill>
                  <a:schemeClr val="tx1"/>
                </a:solidFill>
                <a:latin typeface="Times New Roman" pitchFamily="18" charset="0"/>
              </a:rPr>
            </a:br>
            <a:br>
              <a:rPr lang="en-US" dirty="0">
                <a:solidFill>
                  <a:schemeClr val="tx1"/>
                </a:solidFill>
                <a:latin typeface="Times New Roman" pitchFamily="18" charset="0"/>
              </a:rPr>
            </a:br>
            <a:br>
              <a:rPr lang="en-US" dirty="0">
                <a:solidFill>
                  <a:schemeClr val="tx1"/>
                </a:solidFill>
                <a:latin typeface="Times New Roman" pitchFamily="18" charset="0"/>
              </a:rPr>
            </a:br>
            <a:br>
              <a:rPr lang="en-US" dirty="0">
                <a:solidFill>
                  <a:schemeClr val="tx1"/>
                </a:solidFill>
                <a:latin typeface="Times New Roman" pitchFamily="18" charset="0"/>
              </a:rPr>
            </a:br>
            <a:br>
              <a:rPr lang="en-US" dirty="0">
                <a:solidFill>
                  <a:schemeClr val="tx1"/>
                </a:solidFill>
                <a:latin typeface="Times New Roman" pitchFamily="18" charset="0"/>
              </a:rPr>
            </a:br>
            <a:br>
              <a:rPr lang="en-US" dirty="0">
                <a:solidFill>
                  <a:schemeClr val="tx1"/>
                </a:solidFill>
                <a:latin typeface="Times New Roman" pitchFamily="18" charset="0"/>
              </a:rPr>
            </a:br>
            <a:br>
              <a:rPr lang="en-US" dirty="0">
                <a:solidFill>
                  <a:schemeClr val="tx1"/>
                </a:solidFill>
                <a:latin typeface="Times New Roman" pitchFamily="18" charset="0"/>
              </a:rPr>
            </a:br>
            <a:r>
              <a:rPr lang="en-US" dirty="0">
                <a:solidFill>
                  <a:schemeClr val="tx1"/>
                </a:solidFill>
                <a:latin typeface="Times New Roman" pitchFamily="18" charset="0"/>
              </a:rPr>
              <a:t>                                            </a:t>
            </a:r>
            <a:br>
              <a:rPr lang="en-US" dirty="0">
                <a:solidFill>
                  <a:schemeClr val="tx1"/>
                </a:solidFill>
                <a:latin typeface="Times New Roman" pitchFamily="18" charset="0"/>
              </a:rPr>
            </a:br>
            <a:r>
              <a:rPr lang="en-US" dirty="0">
                <a:solidFill>
                  <a:schemeClr val="tx1"/>
                </a:solidFill>
                <a:latin typeface="Times New Roman" pitchFamily="18" charset="0"/>
              </a:rPr>
              <a:t>Understanding Government Related Fraud</a:t>
            </a:r>
            <a:br>
              <a:rPr lang="en-US" dirty="0">
                <a:latin typeface="Times New Roman" pitchFamily="18" charset="0"/>
              </a:rPr>
            </a:br>
            <a:br>
              <a:rPr lang="en-US" dirty="0">
                <a:latin typeface="Times New Roman" pitchFamily="18" charset="0"/>
              </a:rPr>
            </a:br>
            <a:r>
              <a:rPr lang="en-US" sz="3200" dirty="0">
                <a:solidFill>
                  <a:schemeClr val="tx1"/>
                </a:solidFill>
                <a:latin typeface="Times New Roman" pitchFamily="18" charset="0"/>
              </a:rPr>
              <a:t> August 8, 2014	</a:t>
            </a:r>
          </a:p>
        </p:txBody>
      </p:sp>
      <p:sp>
        <p:nvSpPr>
          <p:cNvPr id="5123" name="Subtitle 2"/>
          <p:cNvSpPr>
            <a:spLocks noGrp="1"/>
          </p:cNvSpPr>
          <p:nvPr>
            <p:ph type="subTitle" idx="1"/>
          </p:nvPr>
        </p:nvSpPr>
        <p:spPr>
          <a:xfrm>
            <a:off x="3886200" y="4495800"/>
            <a:ext cx="4953000" cy="1385888"/>
          </a:xfrm>
        </p:spPr>
        <p:txBody>
          <a:bodyPr/>
          <a:lstStyle/>
          <a:p>
            <a:pPr marR="0" eaLnBrk="1" hangingPunct="1">
              <a:defRPr/>
            </a:pPr>
            <a:endParaRPr lang="en-US" dirty="0"/>
          </a:p>
          <a:p>
            <a:pPr marR="0" algn="ctr" eaLnBrk="1" hangingPunct="1">
              <a:defRPr/>
            </a:pPr>
            <a:r>
              <a:rPr lang="en-US" b="1" dirty="0">
                <a:effectLst>
                  <a:outerShdw blurRad="38100" dist="38100" dir="2700000" algn="tl">
                    <a:srgbClr val="000000">
                      <a:alpha val="43137"/>
                    </a:srgbClr>
                  </a:outerShdw>
                </a:effectLst>
                <a:latin typeface="Times New Roman" pitchFamily="18" charset="0"/>
              </a:rPr>
              <a:t>Curtis A Binney, CPA CFE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04850"/>
            <a:ext cx="8229600" cy="895350"/>
          </a:xfrm>
        </p:spPr>
        <p:txBody>
          <a:bodyPr/>
          <a:lstStyle/>
          <a:p>
            <a:pPr algn="ctr" eaLnBrk="1" hangingPunct="1"/>
            <a:r>
              <a:rPr lang="en-US" sz="4000" dirty="0">
                <a:latin typeface="Times New Roman" pitchFamily="18" charset="0"/>
                <a:cs typeface="Times New Roman" pitchFamily="18" charset="0"/>
              </a:rPr>
              <a:t>The Fraud Triangle</a:t>
            </a:r>
          </a:p>
        </p:txBody>
      </p:sp>
      <p:sp>
        <p:nvSpPr>
          <p:cNvPr id="3" name="Content Placeholder 2"/>
          <p:cNvSpPr>
            <a:spLocks noGrp="1"/>
          </p:cNvSpPr>
          <p:nvPr>
            <p:ph idx="1"/>
          </p:nvPr>
        </p:nvSpPr>
        <p:spPr>
          <a:xfrm>
            <a:off x="457200" y="2514600"/>
            <a:ext cx="8229600" cy="3581400"/>
          </a:xfrm>
        </p:spPr>
        <p:txBody>
          <a:bodyPr>
            <a:normAutofit lnSpcReduction="10000"/>
          </a:bodyPr>
          <a:lstStyle/>
          <a:p>
            <a:pPr marL="274320" indent="-274320" algn="ctr" eaLnBrk="1" fontAlgn="auto" hangingPunct="1">
              <a:spcAft>
                <a:spcPts val="0"/>
              </a:spcAft>
              <a:buClr>
                <a:schemeClr val="accent3"/>
              </a:buClr>
              <a:buFont typeface="Wingdings 2"/>
              <a:buNone/>
              <a:defRPr/>
            </a:pPr>
            <a:r>
              <a:rPr lang="en-US" sz="2800" dirty="0">
                <a:latin typeface="Times New Roman" pitchFamily="18" charset="0"/>
                <a:cs typeface="Times New Roman" pitchFamily="18" charset="0"/>
              </a:rPr>
              <a:t>Motive</a:t>
            </a:r>
          </a:p>
          <a:p>
            <a:pPr marL="274320" indent="-274320" eaLnBrk="1" fontAlgn="auto" hangingPunct="1">
              <a:spcAft>
                <a:spcPts val="0"/>
              </a:spcAft>
              <a:buClr>
                <a:schemeClr val="accent3"/>
              </a:buClr>
              <a:buFont typeface="Wingdings 2"/>
              <a:buChar char=""/>
              <a:defRPr/>
            </a:pPr>
            <a:endParaRPr lang="en-US" sz="28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sz="2800" dirty="0">
              <a:latin typeface="CG Times" pitchFamily="18" charset="0"/>
            </a:endParaRPr>
          </a:p>
          <a:p>
            <a:pPr marL="274320" indent="-274320" eaLnBrk="1" fontAlgn="auto" hangingPunct="1">
              <a:spcAft>
                <a:spcPts val="0"/>
              </a:spcAft>
              <a:buClr>
                <a:schemeClr val="accent3"/>
              </a:buClr>
              <a:buFont typeface="Wingdings 2"/>
              <a:buChar char=""/>
              <a:defRPr/>
            </a:pPr>
            <a:endParaRPr lang="en-US" sz="2800" dirty="0">
              <a:latin typeface="CG Times" pitchFamily="18" charset="0"/>
            </a:endParaRPr>
          </a:p>
          <a:p>
            <a:pPr marL="274320" indent="-274320" eaLnBrk="1" fontAlgn="auto" hangingPunct="1">
              <a:spcAft>
                <a:spcPts val="0"/>
              </a:spcAft>
              <a:buClr>
                <a:schemeClr val="accent3"/>
              </a:buClr>
              <a:buFont typeface="Wingdings 2"/>
              <a:buChar char=""/>
              <a:defRPr/>
            </a:pPr>
            <a:endParaRPr lang="en-US" sz="2800" dirty="0">
              <a:latin typeface="CG Times" pitchFamily="18" charset="0"/>
            </a:endParaRPr>
          </a:p>
          <a:p>
            <a:pPr marL="274320" indent="-274320" eaLnBrk="1" fontAlgn="auto" hangingPunct="1">
              <a:spcAft>
                <a:spcPts val="0"/>
              </a:spcAft>
              <a:buClr>
                <a:schemeClr val="accent3"/>
              </a:buClr>
              <a:buFont typeface="Wingdings 2"/>
              <a:buChar char=""/>
              <a:defRPr/>
            </a:pPr>
            <a:endParaRPr lang="en-US" sz="2800" dirty="0">
              <a:latin typeface="CG Times" pitchFamily="18" charset="0"/>
            </a:endParaRPr>
          </a:p>
          <a:p>
            <a:pPr marL="274320" indent="-274320" eaLnBrk="1" fontAlgn="auto" hangingPunct="1">
              <a:spcAft>
                <a:spcPts val="0"/>
              </a:spcAft>
              <a:buClr>
                <a:schemeClr val="accent3"/>
              </a:buClr>
              <a:buFont typeface="Wingdings 2"/>
              <a:buNone/>
              <a:defRPr/>
            </a:pPr>
            <a:r>
              <a:rPr lang="en-US" sz="2800" dirty="0">
                <a:latin typeface="CG Times" pitchFamily="18" charset="0"/>
              </a:rPr>
              <a:t>		</a:t>
            </a:r>
            <a:r>
              <a:rPr lang="en-US" sz="2800" dirty="0">
                <a:latin typeface="Times New Roman" pitchFamily="18" charset="0"/>
                <a:cs typeface="Times New Roman" pitchFamily="18" charset="0"/>
              </a:rPr>
              <a:t>Opportunity 			   Rationalization</a:t>
            </a:r>
          </a:p>
          <a:p>
            <a:pPr marL="274320" indent="-274320" eaLnBrk="1" fontAlgn="auto" hangingPunct="1">
              <a:spcAft>
                <a:spcPts val="0"/>
              </a:spcAft>
              <a:buClr>
                <a:schemeClr val="accent3"/>
              </a:buClr>
              <a:buFont typeface="Wingdings 2"/>
              <a:buChar char=""/>
              <a:defRPr/>
            </a:pPr>
            <a:endParaRPr lang="en-US" sz="2800" dirty="0">
              <a:latin typeface="CG Times" pitchFamily="18" charset="0"/>
            </a:endParaRPr>
          </a:p>
          <a:p>
            <a:pPr marL="274320" indent="-274320" eaLnBrk="1" fontAlgn="auto" hangingPunct="1">
              <a:spcAft>
                <a:spcPts val="0"/>
              </a:spcAft>
              <a:buClr>
                <a:schemeClr val="accent3"/>
              </a:buClr>
              <a:buFont typeface="Wingdings 2"/>
              <a:buChar char=""/>
              <a:defRPr/>
            </a:pPr>
            <a:endParaRPr lang="en-US" dirty="0"/>
          </a:p>
        </p:txBody>
      </p:sp>
      <p:sp>
        <p:nvSpPr>
          <p:cNvPr id="6" name="AutoShape 1030"/>
          <p:cNvSpPr>
            <a:spLocks noChangeArrowheads="1"/>
          </p:cNvSpPr>
          <p:nvPr/>
        </p:nvSpPr>
        <p:spPr bwMode="auto">
          <a:xfrm>
            <a:off x="2590800" y="2971800"/>
            <a:ext cx="4178300" cy="2044700"/>
          </a:xfrm>
          <a:prstGeom prst="triangle">
            <a:avLst>
              <a:gd name="adj" fmla="val 49995"/>
            </a:avLst>
          </a:prstGeom>
          <a:solidFill>
            <a:schemeClr val="tx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dirty="0">
              <a:latin typeface="Arial" charset="0"/>
            </a:endParaRPr>
          </a:p>
        </p:txBody>
      </p:sp>
      <p:pic>
        <p:nvPicPr>
          <p:cNvPr id="11269"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04850"/>
            <a:ext cx="8229600" cy="895350"/>
          </a:xfrm>
        </p:spPr>
        <p:txBody>
          <a:bodyPr/>
          <a:lstStyle/>
          <a:p>
            <a:pPr algn="ctr" eaLnBrk="1" hangingPunct="1"/>
            <a:r>
              <a:rPr lang="en-US" sz="4000" dirty="0">
                <a:latin typeface="Times New Roman" pitchFamily="18" charset="0"/>
                <a:cs typeface="Times New Roman" pitchFamily="18" charset="0"/>
              </a:rPr>
              <a:t>Fraud Risk Factors</a:t>
            </a:r>
          </a:p>
        </p:txBody>
      </p:sp>
      <p:sp>
        <p:nvSpPr>
          <p:cNvPr id="12291" name="Content Placeholder 2"/>
          <p:cNvSpPr>
            <a:spLocks noGrp="1"/>
          </p:cNvSpPr>
          <p:nvPr>
            <p:ph idx="1"/>
          </p:nvPr>
        </p:nvSpPr>
        <p:spPr>
          <a:xfrm>
            <a:off x="457200" y="1981200"/>
            <a:ext cx="8229600" cy="4343400"/>
          </a:xfrm>
        </p:spPr>
        <p:txBody>
          <a:bodyPr/>
          <a:lstStyle/>
          <a:p>
            <a:pPr eaLnBrk="1" hangingPunct="1"/>
            <a:r>
              <a:rPr lang="en-US" dirty="0">
                <a:latin typeface="Times New Roman" pitchFamily="18" charset="0"/>
                <a:cs typeface="Times New Roman" pitchFamily="18" charset="0"/>
              </a:rPr>
              <a:t>Motive/Incentive/Pressure (the </a:t>
            </a:r>
            <a:r>
              <a:rPr lang="en-US" u="sng" dirty="0">
                <a:latin typeface="Times New Roman" pitchFamily="18" charset="0"/>
                <a:cs typeface="Times New Roman" pitchFamily="18" charset="0"/>
              </a:rPr>
              <a:t>reason</a:t>
            </a:r>
            <a:r>
              <a:rPr lang="en-US" dirty="0">
                <a:latin typeface="Times New Roman" pitchFamily="18" charset="0"/>
                <a:cs typeface="Times New Roman" pitchFamily="18" charset="0"/>
              </a:rPr>
              <a:t> to commit fraud)</a:t>
            </a:r>
          </a:p>
          <a:p>
            <a:pPr eaLnBrk="1" hangingPunct="1"/>
            <a:endParaRPr lang="en-US" dirty="0">
              <a:latin typeface="Times New Roman" pitchFamily="18" charset="0"/>
              <a:cs typeface="Times New Roman" pitchFamily="18" charset="0"/>
            </a:endParaRPr>
          </a:p>
          <a:p>
            <a:pPr eaLnBrk="1" hangingPunct="1"/>
            <a:r>
              <a:rPr lang="en-US" dirty="0">
                <a:latin typeface="Times New Roman" pitchFamily="18" charset="0"/>
                <a:cs typeface="Times New Roman" pitchFamily="18" charset="0"/>
              </a:rPr>
              <a:t>Opportunity (the </a:t>
            </a:r>
            <a:r>
              <a:rPr lang="en-US" u="sng" dirty="0">
                <a:latin typeface="Times New Roman" pitchFamily="18" charset="0"/>
                <a:cs typeface="Times New Roman" pitchFamily="18" charset="0"/>
              </a:rPr>
              <a:t>ability</a:t>
            </a:r>
            <a:r>
              <a:rPr lang="en-US" dirty="0">
                <a:latin typeface="Times New Roman" pitchFamily="18" charset="0"/>
                <a:cs typeface="Times New Roman" pitchFamily="18" charset="0"/>
              </a:rPr>
              <a:t> to commit fraud)</a:t>
            </a:r>
          </a:p>
          <a:p>
            <a:pPr eaLnBrk="1" hangingPunct="1"/>
            <a:endParaRPr lang="en-US" dirty="0">
              <a:latin typeface="Times New Roman" pitchFamily="18" charset="0"/>
              <a:cs typeface="Times New Roman" pitchFamily="18" charset="0"/>
            </a:endParaRPr>
          </a:p>
          <a:p>
            <a:pPr eaLnBrk="1" hangingPunct="1"/>
            <a:r>
              <a:rPr lang="en-US" dirty="0">
                <a:latin typeface="Times New Roman" pitchFamily="18" charset="0"/>
                <a:cs typeface="Times New Roman" pitchFamily="18" charset="0"/>
              </a:rPr>
              <a:t>Rationalization (the </a:t>
            </a:r>
            <a:r>
              <a:rPr lang="en-US" u="sng" dirty="0">
                <a:latin typeface="Times New Roman" pitchFamily="18" charset="0"/>
                <a:cs typeface="Times New Roman" pitchFamily="18" charset="0"/>
              </a:rPr>
              <a:t>justification</a:t>
            </a:r>
            <a:r>
              <a:rPr lang="en-US" dirty="0">
                <a:latin typeface="Times New Roman" pitchFamily="18" charset="0"/>
                <a:cs typeface="Times New Roman" pitchFamily="18" charset="0"/>
              </a:rPr>
              <a:t> to commit fraud)</a:t>
            </a:r>
          </a:p>
          <a:p>
            <a:pPr eaLnBrk="1" hangingPunct="1"/>
            <a:endParaRPr lang="en-US" dirty="0"/>
          </a:p>
          <a:p>
            <a:pPr eaLnBrk="1" hangingPunct="1"/>
            <a:endParaRPr lang="en-US" dirty="0"/>
          </a:p>
        </p:txBody>
      </p:sp>
      <p:pic>
        <p:nvPicPr>
          <p:cNvPr id="12292"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04850"/>
            <a:ext cx="8229600" cy="742950"/>
          </a:xfrm>
        </p:spPr>
        <p:txBody>
          <a:bodyPr/>
          <a:lstStyle/>
          <a:p>
            <a:pPr algn="ctr" eaLnBrk="1" hangingPunct="1"/>
            <a:r>
              <a:rPr lang="en-US" sz="4000" dirty="0">
                <a:latin typeface="Times New Roman" pitchFamily="18" charset="0"/>
                <a:cs typeface="Times New Roman" pitchFamily="18" charset="0"/>
              </a:rPr>
              <a:t>Types of SAS 99 Fraud</a:t>
            </a:r>
          </a:p>
        </p:txBody>
      </p:sp>
      <p:sp>
        <p:nvSpPr>
          <p:cNvPr id="13315" name="Content Placeholder 2"/>
          <p:cNvSpPr>
            <a:spLocks noGrp="1"/>
          </p:cNvSpPr>
          <p:nvPr>
            <p:ph idx="1"/>
          </p:nvPr>
        </p:nvSpPr>
        <p:spPr>
          <a:xfrm>
            <a:off x="457200" y="1905000"/>
            <a:ext cx="8229600" cy="4419600"/>
          </a:xfrm>
        </p:spPr>
        <p:txBody>
          <a:bodyPr/>
          <a:lstStyle/>
          <a:p>
            <a:pPr eaLnBrk="1" hangingPunct="1">
              <a:lnSpc>
                <a:spcPct val="90000"/>
              </a:lnSpc>
            </a:pPr>
            <a:r>
              <a:rPr lang="en-US" dirty="0">
                <a:latin typeface="Times New Roman" pitchFamily="18" charset="0"/>
                <a:cs typeface="Times New Roman" pitchFamily="18" charset="0"/>
              </a:rPr>
              <a:t>Misstatements arising from fraudulent financial reporting</a:t>
            </a:r>
          </a:p>
          <a:p>
            <a:pPr lvl="1" eaLnBrk="1" hangingPunct="1">
              <a:lnSpc>
                <a:spcPct val="90000"/>
              </a:lnSpc>
            </a:pPr>
            <a:r>
              <a:rPr lang="en-US" sz="2600" dirty="0">
                <a:latin typeface="Times New Roman" pitchFamily="18" charset="0"/>
                <a:cs typeface="Times New Roman" pitchFamily="18" charset="0"/>
              </a:rPr>
              <a:t>Intentional misrepresentation in or omission of material events, transactions or other information</a:t>
            </a:r>
          </a:p>
          <a:p>
            <a:pPr lvl="1" eaLnBrk="1" hangingPunct="1">
              <a:lnSpc>
                <a:spcPct val="90000"/>
              </a:lnSpc>
            </a:pPr>
            <a:r>
              <a:rPr lang="en-US" sz="2600" dirty="0">
                <a:latin typeface="Times New Roman" pitchFamily="18" charset="0"/>
                <a:cs typeface="Times New Roman" pitchFamily="18" charset="0"/>
              </a:rPr>
              <a:t>Intentional misapplication of GAAP</a:t>
            </a:r>
          </a:p>
          <a:p>
            <a:pPr lvl="1" eaLnBrk="1" hangingPunct="1">
              <a:lnSpc>
                <a:spcPct val="90000"/>
              </a:lnSpc>
            </a:pPr>
            <a:r>
              <a:rPr lang="en-US" sz="2600" dirty="0">
                <a:latin typeface="Times New Roman" pitchFamily="18" charset="0"/>
                <a:cs typeface="Times New Roman" pitchFamily="18" charset="0"/>
              </a:rPr>
              <a:t>Falsification or manipulation of accounting records or documents</a:t>
            </a:r>
          </a:p>
          <a:p>
            <a:pPr eaLnBrk="1" hangingPunct="1">
              <a:lnSpc>
                <a:spcPct val="90000"/>
              </a:lnSpc>
            </a:pPr>
            <a:r>
              <a:rPr lang="en-US" dirty="0">
                <a:latin typeface="Times New Roman" pitchFamily="18" charset="0"/>
                <a:cs typeface="Times New Roman" pitchFamily="18" charset="0"/>
              </a:rPr>
              <a:t>Misstatements arising from misappropriation of assets</a:t>
            </a:r>
          </a:p>
          <a:p>
            <a:pPr lvl="1" eaLnBrk="1" hangingPunct="1">
              <a:lnSpc>
                <a:spcPct val="90000"/>
              </a:lnSpc>
            </a:pPr>
            <a:r>
              <a:rPr lang="en-US" sz="2600" dirty="0">
                <a:latin typeface="Times New Roman" pitchFamily="18" charset="0"/>
                <a:cs typeface="Times New Roman" pitchFamily="18" charset="0"/>
              </a:rPr>
              <a:t>Theft that causes the financial statements to not be fairly presented in all material respects</a:t>
            </a:r>
          </a:p>
          <a:p>
            <a:pPr eaLnBrk="1" hangingPunct="1"/>
            <a:endParaRPr lang="en-US" dirty="0"/>
          </a:p>
        </p:txBody>
      </p:sp>
      <p:pic>
        <p:nvPicPr>
          <p:cNvPr id="13316"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4800" y="533400"/>
            <a:ext cx="8229600" cy="838200"/>
          </a:xfrm>
        </p:spPr>
        <p:txBody>
          <a:bodyPr/>
          <a:lstStyle/>
          <a:p>
            <a:pPr algn="ctr" eaLnBrk="1" hangingPunct="1"/>
            <a:r>
              <a:rPr lang="en-US" sz="4000" dirty="0">
                <a:latin typeface="Times New Roman" pitchFamily="18" charset="0"/>
                <a:cs typeface="Times New Roman" pitchFamily="18" charset="0"/>
              </a:rPr>
              <a:t>Audit Fraud Process</a:t>
            </a:r>
          </a:p>
        </p:txBody>
      </p:sp>
      <p:sp>
        <p:nvSpPr>
          <p:cNvPr id="5" name="Rectangle 2"/>
          <p:cNvSpPr txBox="1">
            <a:spLocks noChangeArrowheads="1"/>
          </p:cNvSpPr>
          <p:nvPr/>
        </p:nvSpPr>
        <p:spPr>
          <a:xfrm>
            <a:off x="-3200400" y="5410200"/>
            <a:ext cx="8610600" cy="1143000"/>
          </a:xfrm>
          <a:prstGeom prst="rect">
            <a:avLst/>
          </a:prstGeom>
        </p:spPr>
        <p:txBody>
          <a:bodyPr lIns="0" rIns="0" bIns="0" anchor="b">
            <a:normAutofit/>
          </a:bodyPr>
          <a:lstStyle/>
          <a:p>
            <a:pPr fontAlgn="auto">
              <a:spcAft>
                <a:spcPts val="0"/>
              </a:spcAft>
              <a:defRPr/>
            </a:pPr>
            <a:endParaRPr lang="en-US" sz="5000" dirty="0">
              <a:solidFill>
                <a:schemeClr val="tx2"/>
              </a:solidFill>
              <a:latin typeface="+mj-lt"/>
              <a:ea typeface="+mj-ea"/>
              <a:cs typeface="+mj-cs"/>
            </a:endParaRPr>
          </a:p>
        </p:txBody>
      </p:sp>
      <p:sp>
        <p:nvSpPr>
          <p:cNvPr id="14340" name="Oval 3"/>
          <p:cNvSpPr>
            <a:spLocks noChangeArrowheads="1"/>
          </p:cNvSpPr>
          <p:nvPr/>
        </p:nvSpPr>
        <p:spPr bwMode="auto">
          <a:xfrm>
            <a:off x="2743200" y="17526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1" name="Oval 5"/>
          <p:cNvSpPr>
            <a:spLocks noChangeArrowheads="1"/>
          </p:cNvSpPr>
          <p:nvPr/>
        </p:nvSpPr>
        <p:spPr bwMode="auto">
          <a:xfrm>
            <a:off x="5562600" y="25908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2" name="Oval 6"/>
          <p:cNvSpPr>
            <a:spLocks noChangeArrowheads="1"/>
          </p:cNvSpPr>
          <p:nvPr/>
        </p:nvSpPr>
        <p:spPr bwMode="auto">
          <a:xfrm>
            <a:off x="304800" y="26670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3" name="Oval 7"/>
          <p:cNvSpPr>
            <a:spLocks noChangeArrowheads="1"/>
          </p:cNvSpPr>
          <p:nvPr/>
        </p:nvSpPr>
        <p:spPr bwMode="auto">
          <a:xfrm>
            <a:off x="5562600" y="37338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4" name="Oval 8"/>
          <p:cNvSpPr>
            <a:spLocks noChangeArrowheads="1"/>
          </p:cNvSpPr>
          <p:nvPr/>
        </p:nvSpPr>
        <p:spPr bwMode="auto">
          <a:xfrm>
            <a:off x="304800" y="37338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5" name="Oval 9"/>
          <p:cNvSpPr>
            <a:spLocks noChangeArrowheads="1"/>
          </p:cNvSpPr>
          <p:nvPr/>
        </p:nvSpPr>
        <p:spPr bwMode="auto">
          <a:xfrm>
            <a:off x="5638800" y="48768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6" name="Oval 10"/>
          <p:cNvSpPr>
            <a:spLocks noChangeArrowheads="1"/>
          </p:cNvSpPr>
          <p:nvPr/>
        </p:nvSpPr>
        <p:spPr bwMode="auto">
          <a:xfrm>
            <a:off x="304800" y="48768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7" name="Oval 11"/>
          <p:cNvSpPr>
            <a:spLocks noChangeArrowheads="1"/>
          </p:cNvSpPr>
          <p:nvPr/>
        </p:nvSpPr>
        <p:spPr bwMode="auto">
          <a:xfrm>
            <a:off x="2819400" y="5715000"/>
            <a:ext cx="3276600" cy="762000"/>
          </a:xfrm>
          <a:prstGeom prst="ellipse">
            <a:avLst/>
          </a:prstGeom>
          <a:solidFill>
            <a:schemeClr val="accent1"/>
          </a:solidFill>
          <a:ln w="9525">
            <a:solidFill>
              <a:schemeClr val="tx1"/>
            </a:solidFill>
            <a:round/>
            <a:headEnd/>
            <a:tailEnd/>
          </a:ln>
        </p:spPr>
        <p:txBody>
          <a:bodyPr wrap="none" anchor="ctr"/>
          <a:lstStyle/>
          <a:p>
            <a:endParaRPr lang="en-US" dirty="0"/>
          </a:p>
        </p:txBody>
      </p:sp>
      <p:sp>
        <p:nvSpPr>
          <p:cNvPr id="14348" name="Text Box 13"/>
          <p:cNvSpPr txBox="1">
            <a:spLocks noChangeArrowheads="1"/>
          </p:cNvSpPr>
          <p:nvPr/>
        </p:nvSpPr>
        <p:spPr bwMode="auto">
          <a:xfrm>
            <a:off x="3352800" y="1905000"/>
            <a:ext cx="2133600" cy="457200"/>
          </a:xfrm>
          <a:prstGeom prst="rect">
            <a:avLst/>
          </a:prstGeom>
          <a:noFill/>
          <a:ln w="9525">
            <a:noFill/>
            <a:miter lim="800000"/>
            <a:headEnd/>
            <a:tailEnd/>
          </a:ln>
        </p:spPr>
        <p:txBody>
          <a:bodyPr>
            <a:spAutoFit/>
          </a:bodyPr>
          <a:lstStyle/>
          <a:p>
            <a:pPr algn="ctr">
              <a:spcBef>
                <a:spcPct val="50000"/>
              </a:spcBef>
            </a:pPr>
            <a:r>
              <a:rPr lang="en-US" b="1" dirty="0"/>
              <a:t>Brainstorming</a:t>
            </a:r>
          </a:p>
        </p:txBody>
      </p:sp>
      <p:sp>
        <p:nvSpPr>
          <p:cNvPr id="14349" name="Text Box 14"/>
          <p:cNvSpPr txBox="1">
            <a:spLocks noChangeArrowheads="1"/>
          </p:cNvSpPr>
          <p:nvPr/>
        </p:nvSpPr>
        <p:spPr bwMode="auto">
          <a:xfrm>
            <a:off x="5867400" y="2743200"/>
            <a:ext cx="2819400" cy="457200"/>
          </a:xfrm>
          <a:prstGeom prst="rect">
            <a:avLst/>
          </a:prstGeom>
          <a:noFill/>
          <a:ln w="9525">
            <a:noFill/>
            <a:miter lim="800000"/>
            <a:headEnd/>
            <a:tailEnd/>
          </a:ln>
        </p:spPr>
        <p:txBody>
          <a:bodyPr>
            <a:spAutoFit/>
          </a:bodyPr>
          <a:lstStyle/>
          <a:p>
            <a:pPr algn="ctr">
              <a:spcBef>
                <a:spcPct val="50000"/>
              </a:spcBef>
            </a:pPr>
            <a:r>
              <a:rPr lang="en-US" b="1" dirty="0"/>
              <a:t>Obtaining Risk Info</a:t>
            </a:r>
          </a:p>
        </p:txBody>
      </p:sp>
      <p:sp>
        <p:nvSpPr>
          <p:cNvPr id="14350" name="Text Box 15"/>
          <p:cNvSpPr txBox="1">
            <a:spLocks noChangeArrowheads="1"/>
          </p:cNvSpPr>
          <p:nvPr/>
        </p:nvSpPr>
        <p:spPr bwMode="auto">
          <a:xfrm>
            <a:off x="5867400" y="3886200"/>
            <a:ext cx="2819400" cy="457200"/>
          </a:xfrm>
          <a:prstGeom prst="rect">
            <a:avLst/>
          </a:prstGeom>
          <a:noFill/>
          <a:ln w="9525">
            <a:noFill/>
            <a:miter lim="800000"/>
            <a:headEnd/>
            <a:tailEnd/>
          </a:ln>
        </p:spPr>
        <p:txBody>
          <a:bodyPr>
            <a:spAutoFit/>
          </a:bodyPr>
          <a:lstStyle/>
          <a:p>
            <a:pPr algn="ctr">
              <a:spcBef>
                <a:spcPct val="50000"/>
              </a:spcBef>
            </a:pPr>
            <a:r>
              <a:rPr lang="en-US" b="1" dirty="0"/>
              <a:t>Identifying Risks</a:t>
            </a:r>
          </a:p>
        </p:txBody>
      </p:sp>
      <p:sp>
        <p:nvSpPr>
          <p:cNvPr id="14351" name="Text Box 16"/>
          <p:cNvSpPr txBox="1">
            <a:spLocks noChangeArrowheads="1"/>
          </p:cNvSpPr>
          <p:nvPr/>
        </p:nvSpPr>
        <p:spPr bwMode="auto">
          <a:xfrm>
            <a:off x="5867400" y="5029200"/>
            <a:ext cx="2819400" cy="457200"/>
          </a:xfrm>
          <a:prstGeom prst="rect">
            <a:avLst/>
          </a:prstGeom>
          <a:noFill/>
          <a:ln w="9525">
            <a:noFill/>
            <a:miter lim="800000"/>
            <a:headEnd/>
            <a:tailEnd/>
          </a:ln>
        </p:spPr>
        <p:txBody>
          <a:bodyPr>
            <a:spAutoFit/>
          </a:bodyPr>
          <a:lstStyle/>
          <a:p>
            <a:pPr algn="ctr">
              <a:spcBef>
                <a:spcPct val="50000"/>
              </a:spcBef>
            </a:pPr>
            <a:r>
              <a:rPr lang="en-US" b="1" dirty="0"/>
              <a:t>Assessing Risks</a:t>
            </a:r>
          </a:p>
        </p:txBody>
      </p:sp>
      <p:sp>
        <p:nvSpPr>
          <p:cNvPr id="14352" name="Text Box 17"/>
          <p:cNvSpPr txBox="1">
            <a:spLocks noChangeArrowheads="1"/>
          </p:cNvSpPr>
          <p:nvPr/>
        </p:nvSpPr>
        <p:spPr bwMode="auto">
          <a:xfrm>
            <a:off x="2971800" y="5867400"/>
            <a:ext cx="2971800" cy="457200"/>
          </a:xfrm>
          <a:prstGeom prst="rect">
            <a:avLst/>
          </a:prstGeom>
          <a:noFill/>
          <a:ln w="9525">
            <a:noFill/>
            <a:miter lim="800000"/>
            <a:headEnd/>
            <a:tailEnd/>
          </a:ln>
        </p:spPr>
        <p:txBody>
          <a:bodyPr>
            <a:spAutoFit/>
          </a:bodyPr>
          <a:lstStyle/>
          <a:p>
            <a:pPr algn="ctr">
              <a:spcBef>
                <a:spcPct val="50000"/>
              </a:spcBef>
            </a:pPr>
            <a:r>
              <a:rPr lang="en-US" b="1" dirty="0"/>
              <a:t>Responding to Risks</a:t>
            </a:r>
          </a:p>
        </p:txBody>
      </p:sp>
      <p:sp>
        <p:nvSpPr>
          <p:cNvPr id="14353" name="Text Box 19"/>
          <p:cNvSpPr txBox="1">
            <a:spLocks noChangeArrowheads="1"/>
          </p:cNvSpPr>
          <p:nvPr/>
        </p:nvSpPr>
        <p:spPr bwMode="auto">
          <a:xfrm>
            <a:off x="457200" y="5029200"/>
            <a:ext cx="2895600" cy="457200"/>
          </a:xfrm>
          <a:prstGeom prst="rect">
            <a:avLst/>
          </a:prstGeom>
          <a:noFill/>
          <a:ln w="9525">
            <a:noFill/>
            <a:miter lim="800000"/>
            <a:headEnd/>
            <a:tailEnd/>
          </a:ln>
        </p:spPr>
        <p:txBody>
          <a:bodyPr>
            <a:spAutoFit/>
          </a:bodyPr>
          <a:lstStyle/>
          <a:p>
            <a:pPr algn="ctr">
              <a:spcBef>
                <a:spcPct val="50000"/>
              </a:spcBef>
            </a:pPr>
            <a:r>
              <a:rPr lang="en-US" b="1" dirty="0"/>
              <a:t>Evaluating Evidence</a:t>
            </a:r>
          </a:p>
        </p:txBody>
      </p:sp>
      <p:sp>
        <p:nvSpPr>
          <p:cNvPr id="14354" name="Text Box 20"/>
          <p:cNvSpPr txBox="1">
            <a:spLocks noChangeArrowheads="1"/>
          </p:cNvSpPr>
          <p:nvPr/>
        </p:nvSpPr>
        <p:spPr bwMode="auto">
          <a:xfrm>
            <a:off x="457200" y="3886200"/>
            <a:ext cx="2819400" cy="457200"/>
          </a:xfrm>
          <a:prstGeom prst="rect">
            <a:avLst/>
          </a:prstGeom>
          <a:noFill/>
          <a:ln w="9525">
            <a:noFill/>
            <a:miter lim="800000"/>
            <a:headEnd/>
            <a:tailEnd/>
          </a:ln>
        </p:spPr>
        <p:txBody>
          <a:bodyPr>
            <a:spAutoFit/>
          </a:bodyPr>
          <a:lstStyle/>
          <a:p>
            <a:pPr algn="ctr">
              <a:spcBef>
                <a:spcPct val="50000"/>
              </a:spcBef>
            </a:pPr>
            <a:r>
              <a:rPr lang="en-US" b="1" dirty="0"/>
              <a:t>Communicating</a:t>
            </a:r>
          </a:p>
        </p:txBody>
      </p:sp>
      <p:sp>
        <p:nvSpPr>
          <p:cNvPr id="14355" name="Text Box 21"/>
          <p:cNvSpPr txBox="1">
            <a:spLocks noChangeArrowheads="1"/>
          </p:cNvSpPr>
          <p:nvPr/>
        </p:nvSpPr>
        <p:spPr bwMode="auto">
          <a:xfrm>
            <a:off x="533400" y="2819400"/>
            <a:ext cx="2819400" cy="457200"/>
          </a:xfrm>
          <a:prstGeom prst="rect">
            <a:avLst/>
          </a:prstGeom>
          <a:noFill/>
          <a:ln w="9525">
            <a:noFill/>
            <a:miter lim="800000"/>
            <a:headEnd/>
            <a:tailEnd/>
          </a:ln>
        </p:spPr>
        <p:txBody>
          <a:bodyPr>
            <a:spAutoFit/>
          </a:bodyPr>
          <a:lstStyle/>
          <a:p>
            <a:pPr algn="ctr">
              <a:spcBef>
                <a:spcPct val="50000"/>
              </a:spcBef>
            </a:pPr>
            <a:r>
              <a:rPr lang="en-US" b="1" dirty="0"/>
              <a:t>Documenting</a:t>
            </a:r>
          </a:p>
        </p:txBody>
      </p:sp>
      <p:sp>
        <p:nvSpPr>
          <p:cNvPr id="14356" name="Line 22"/>
          <p:cNvSpPr>
            <a:spLocks noChangeShapeType="1"/>
          </p:cNvSpPr>
          <p:nvPr/>
        </p:nvSpPr>
        <p:spPr bwMode="auto">
          <a:xfrm>
            <a:off x="5943600" y="2286000"/>
            <a:ext cx="609600" cy="304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57" name="Line 23"/>
          <p:cNvSpPr>
            <a:spLocks noChangeShapeType="1"/>
          </p:cNvSpPr>
          <p:nvPr/>
        </p:nvSpPr>
        <p:spPr bwMode="auto">
          <a:xfrm>
            <a:off x="7162800" y="3352800"/>
            <a:ext cx="0" cy="3810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58" name="Line 24"/>
          <p:cNvSpPr>
            <a:spLocks noChangeShapeType="1"/>
          </p:cNvSpPr>
          <p:nvPr/>
        </p:nvSpPr>
        <p:spPr bwMode="auto">
          <a:xfrm>
            <a:off x="7162800" y="4495800"/>
            <a:ext cx="0" cy="3810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59" name="Line 26"/>
          <p:cNvSpPr>
            <a:spLocks noChangeShapeType="1"/>
          </p:cNvSpPr>
          <p:nvPr/>
        </p:nvSpPr>
        <p:spPr bwMode="auto">
          <a:xfrm flipH="1">
            <a:off x="6019800" y="5638800"/>
            <a:ext cx="533400" cy="3810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60" name="Line 28"/>
          <p:cNvSpPr>
            <a:spLocks noChangeShapeType="1"/>
          </p:cNvSpPr>
          <p:nvPr/>
        </p:nvSpPr>
        <p:spPr bwMode="auto">
          <a:xfrm flipH="1" flipV="1">
            <a:off x="2514600" y="5638800"/>
            <a:ext cx="381000" cy="304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61" name="Line 29"/>
          <p:cNvSpPr>
            <a:spLocks noChangeShapeType="1"/>
          </p:cNvSpPr>
          <p:nvPr/>
        </p:nvSpPr>
        <p:spPr bwMode="auto">
          <a:xfrm flipV="1">
            <a:off x="1981200" y="4495800"/>
            <a:ext cx="0" cy="3810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62" name="Line 30"/>
          <p:cNvSpPr>
            <a:spLocks noChangeShapeType="1"/>
          </p:cNvSpPr>
          <p:nvPr/>
        </p:nvSpPr>
        <p:spPr bwMode="auto">
          <a:xfrm flipV="1">
            <a:off x="1981200" y="3429000"/>
            <a:ext cx="0" cy="3048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63" name="Line 33"/>
          <p:cNvSpPr>
            <a:spLocks noChangeShapeType="1"/>
          </p:cNvSpPr>
          <p:nvPr/>
        </p:nvSpPr>
        <p:spPr bwMode="auto">
          <a:xfrm flipV="1">
            <a:off x="2362200" y="2286000"/>
            <a:ext cx="533400" cy="381000"/>
          </a:xfrm>
          <a:prstGeom prst="line">
            <a:avLst/>
          </a:prstGeom>
          <a:noFill/>
          <a:ln w="9525">
            <a:solidFill>
              <a:schemeClr val="tx1"/>
            </a:solidFill>
            <a:round/>
            <a:headEnd type="triangle" w="med" len="med"/>
            <a:tailEnd type="triangle" w="med" len="med"/>
          </a:ln>
        </p:spPr>
        <p:txBody>
          <a:bodyPr wrap="none"/>
          <a:lstStyle/>
          <a:p>
            <a:endParaRPr lang="en-US" dirty="0"/>
          </a:p>
        </p:txBody>
      </p:sp>
      <p:sp>
        <p:nvSpPr>
          <p:cNvPr id="14364" name="Text Box 34"/>
          <p:cNvSpPr txBox="1">
            <a:spLocks noChangeArrowheads="1"/>
          </p:cNvSpPr>
          <p:nvPr/>
        </p:nvSpPr>
        <p:spPr bwMode="auto">
          <a:xfrm>
            <a:off x="3657600" y="3429000"/>
            <a:ext cx="1828800" cy="1200150"/>
          </a:xfrm>
          <a:prstGeom prst="rect">
            <a:avLst/>
          </a:prstGeom>
          <a:noFill/>
          <a:ln w="9525">
            <a:noFill/>
            <a:miter lim="800000"/>
            <a:headEnd/>
            <a:tailEnd/>
          </a:ln>
        </p:spPr>
        <p:txBody>
          <a:bodyPr>
            <a:spAutoFit/>
          </a:bodyPr>
          <a:lstStyle/>
          <a:p>
            <a:pPr algn="ctr">
              <a:spcBef>
                <a:spcPct val="50000"/>
              </a:spcBef>
            </a:pPr>
            <a:r>
              <a:rPr lang="en-US" b="1" dirty="0">
                <a:latin typeface="Times New Roman" pitchFamily="18" charset="0"/>
                <a:cs typeface="Times New Roman" pitchFamily="18" charset="0"/>
              </a:rPr>
              <a:t>On-Going Process  Throughout The Audit</a:t>
            </a:r>
          </a:p>
        </p:txBody>
      </p:sp>
      <p:pic>
        <p:nvPicPr>
          <p:cNvPr id="14365" name="Picture 4" descr="SBM-large format2"/>
          <p:cNvPicPr>
            <a:picLocks noGrp="1" noChangeAspect="1" noChangeArrowheads="1"/>
          </p:cNvPicPr>
          <p:nvPr>
            <p:ph idx="1"/>
          </p:nvPr>
        </p:nvPicPr>
        <p:blipFill>
          <a:blip r:embed="rId2" cstate="print"/>
          <a:srcRect/>
          <a:stretch>
            <a:fillRect/>
          </a:stretch>
        </p:blipFill>
        <p:spPr>
          <a:xfrm>
            <a:off x="7772400" y="6032500"/>
            <a:ext cx="1166813" cy="61436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Brainstorming </a:t>
            </a:r>
          </a:p>
        </p:txBody>
      </p:sp>
      <p:sp>
        <p:nvSpPr>
          <p:cNvPr id="3" name="Content Placeholder 2"/>
          <p:cNvSpPr>
            <a:spLocks noGrp="1"/>
          </p:cNvSpPr>
          <p:nvPr>
            <p:ph idx="1"/>
          </p:nvPr>
        </p:nvSpPr>
        <p:spPr>
          <a:xfrm>
            <a:off x="457200" y="1981200"/>
            <a:ext cx="8229600" cy="4343400"/>
          </a:xfrm>
        </p:spPr>
        <p:txBody>
          <a:bodyPr/>
          <a:lstStyle/>
          <a:p>
            <a:pPr marL="342900" indent="-342900">
              <a:lnSpc>
                <a:spcPct val="80000"/>
              </a:lnSpc>
              <a:buFontTx/>
              <a:buChar char="•"/>
            </a:pPr>
            <a:r>
              <a:rPr lang="en-US" sz="2800" dirty="0">
                <a:latin typeface="Times New Roman" pitchFamily="18" charset="0"/>
                <a:cs typeface="Times New Roman" pitchFamily="18" charset="0"/>
              </a:rPr>
              <a:t>Initially during audit planning </a:t>
            </a:r>
          </a:p>
          <a:p>
            <a:pPr marL="342900" indent="-342900">
              <a:lnSpc>
                <a:spcPct val="80000"/>
              </a:lnSpc>
              <a:buFontTx/>
              <a:buChar char="•"/>
            </a:pPr>
            <a:r>
              <a:rPr lang="en-US" sz="2800" dirty="0">
                <a:latin typeface="Times New Roman" pitchFamily="18" charset="0"/>
                <a:cs typeface="Times New Roman" pitchFamily="18" charset="0"/>
              </a:rPr>
              <a:t>Interactive exchange of ideas</a:t>
            </a:r>
          </a:p>
          <a:p>
            <a:pPr marL="342900" indent="-342900">
              <a:lnSpc>
                <a:spcPct val="80000"/>
              </a:lnSpc>
              <a:buFontTx/>
              <a:buChar char="•"/>
            </a:pPr>
            <a:r>
              <a:rPr lang="en-US" sz="2800" dirty="0">
                <a:latin typeface="Times New Roman" pitchFamily="18" charset="0"/>
                <a:cs typeface="Times New Roman" pitchFamily="18" charset="0"/>
              </a:rPr>
              <a:t>Insights of more experienced team members</a:t>
            </a:r>
          </a:p>
          <a:p>
            <a:pPr marL="342900" indent="-342900">
              <a:lnSpc>
                <a:spcPct val="80000"/>
              </a:lnSpc>
              <a:buFontTx/>
              <a:buChar char="•"/>
            </a:pPr>
            <a:r>
              <a:rPr lang="en-US" sz="2800" dirty="0">
                <a:latin typeface="Times New Roman" pitchFamily="18" charset="0"/>
                <a:cs typeface="Times New Roman" pitchFamily="18" charset="0"/>
              </a:rPr>
              <a:t>How and where the financial statements might be susceptible to fraud</a:t>
            </a:r>
          </a:p>
          <a:p>
            <a:pPr marL="342900" indent="-342900">
              <a:lnSpc>
                <a:spcPct val="80000"/>
              </a:lnSpc>
              <a:buFontTx/>
              <a:buChar char="•"/>
            </a:pPr>
            <a:r>
              <a:rPr lang="en-US" sz="2800" dirty="0">
                <a:latin typeface="Times New Roman" pitchFamily="18" charset="0"/>
                <a:cs typeface="Times New Roman" pitchFamily="18" charset="0"/>
              </a:rPr>
              <a:t>Emphasize importance of proper state of mind (professional skepticism) during the audit</a:t>
            </a:r>
          </a:p>
          <a:p>
            <a:pPr marL="342900" indent="-342900">
              <a:lnSpc>
                <a:spcPct val="80000"/>
              </a:lnSpc>
              <a:buFontTx/>
              <a:buChar char="•"/>
            </a:pPr>
            <a:r>
              <a:rPr lang="en-US" sz="2800" dirty="0">
                <a:latin typeface="Times New Roman" pitchFamily="18" charset="0"/>
                <a:cs typeface="Times New Roman" pitchFamily="18" charset="0"/>
              </a:rPr>
              <a:t>Include risk of management override of controls</a:t>
            </a:r>
          </a:p>
          <a:p>
            <a:pPr marL="342900" indent="-342900">
              <a:lnSpc>
                <a:spcPct val="80000"/>
              </a:lnSpc>
              <a:buFontTx/>
              <a:buChar char="•"/>
            </a:pPr>
            <a:r>
              <a:rPr lang="en-US" sz="2800" dirty="0">
                <a:latin typeface="Times New Roman" pitchFamily="18" charset="0"/>
                <a:cs typeface="Times New Roman" pitchFamily="18" charset="0"/>
              </a:rPr>
              <a:t>Communication of fraud risks among team members should continue throughout the audit</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778869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ctr"/>
            <a:r>
              <a:rPr lang="en-US" sz="4000" dirty="0">
                <a:latin typeface="Times New Roman" pitchFamily="18" charset="0"/>
                <a:cs typeface="Times New Roman" pitchFamily="18" charset="0"/>
              </a:rPr>
              <a:t>Obtaining Risk Information</a:t>
            </a:r>
          </a:p>
        </p:txBody>
      </p:sp>
      <p:sp>
        <p:nvSpPr>
          <p:cNvPr id="3" name="Content Placeholder 2"/>
          <p:cNvSpPr>
            <a:spLocks noGrp="1"/>
          </p:cNvSpPr>
          <p:nvPr>
            <p:ph idx="1"/>
          </p:nvPr>
        </p:nvSpPr>
        <p:spPr/>
        <p:txBody>
          <a:bodyPr/>
          <a:lstStyle/>
          <a:p>
            <a:pPr marL="342900" indent="-342900">
              <a:lnSpc>
                <a:spcPct val="90000"/>
              </a:lnSpc>
              <a:buFontTx/>
              <a:buChar char="•"/>
            </a:pPr>
            <a:r>
              <a:rPr lang="en-US" dirty="0">
                <a:latin typeface="Times New Roman" pitchFamily="18" charset="0"/>
                <a:cs typeface="Times New Roman" pitchFamily="18" charset="0"/>
              </a:rPr>
              <a:t>Inquiries of management </a:t>
            </a:r>
            <a:r>
              <a:rPr lang="en-US" b="1" i="1" dirty="0">
                <a:latin typeface="Times New Roman" pitchFamily="18" charset="0"/>
                <a:cs typeface="Times New Roman" pitchFamily="18" charset="0"/>
              </a:rPr>
              <a:t>and others</a:t>
            </a:r>
            <a:r>
              <a:rPr lang="en-US" dirty="0">
                <a:latin typeface="Times New Roman" pitchFamily="18" charset="0"/>
                <a:cs typeface="Times New Roman" pitchFamily="18" charset="0"/>
              </a:rPr>
              <a:t> about fraud risk and their response to the risk </a:t>
            </a:r>
            <a:endParaRPr lang="en-US" dirty="0">
              <a:solidFill>
                <a:schemeClr val="tx2"/>
              </a:solidFill>
              <a:latin typeface="Times New Roman" pitchFamily="18" charset="0"/>
              <a:cs typeface="Times New Roman" pitchFamily="18" charset="0"/>
            </a:endParaRPr>
          </a:p>
          <a:p>
            <a:pPr marL="342900" indent="-342900">
              <a:lnSpc>
                <a:spcPct val="90000"/>
              </a:lnSpc>
              <a:buFontTx/>
              <a:buChar char="•"/>
            </a:pPr>
            <a:r>
              <a:rPr lang="en-US" dirty="0">
                <a:latin typeface="Times New Roman" pitchFamily="18" charset="0"/>
                <a:cs typeface="Times New Roman" pitchFamily="18" charset="0"/>
              </a:rPr>
              <a:t>Consider unusual relationships that analytical procedures identify </a:t>
            </a:r>
            <a:endParaRPr lang="en-US" dirty="0">
              <a:solidFill>
                <a:schemeClr val="tx2"/>
              </a:solidFill>
              <a:latin typeface="Times New Roman" pitchFamily="18" charset="0"/>
              <a:cs typeface="Times New Roman" pitchFamily="18" charset="0"/>
            </a:endParaRPr>
          </a:p>
          <a:p>
            <a:pPr marL="342900" indent="-342900">
              <a:lnSpc>
                <a:spcPct val="90000"/>
              </a:lnSpc>
              <a:buFontTx/>
              <a:buChar char="•"/>
            </a:pPr>
            <a:r>
              <a:rPr lang="en-US" dirty="0">
                <a:latin typeface="Times New Roman" pitchFamily="18" charset="0"/>
                <a:cs typeface="Times New Roman" pitchFamily="18" charset="0"/>
              </a:rPr>
              <a:t>Consider the presence of fraud risk factors</a:t>
            </a:r>
          </a:p>
          <a:p>
            <a:pPr marL="342900" indent="-342900">
              <a:lnSpc>
                <a:spcPct val="90000"/>
              </a:lnSpc>
              <a:buFontTx/>
              <a:buChar char="•"/>
            </a:pPr>
            <a:r>
              <a:rPr lang="en-US" dirty="0">
                <a:latin typeface="Times New Roman" pitchFamily="18" charset="0"/>
                <a:cs typeface="Times New Roman" pitchFamily="18" charset="0"/>
              </a:rPr>
              <a:t>Consider results of procedures over acceptance and continuance of clients </a:t>
            </a:r>
            <a:endParaRPr lang="en-US" dirty="0">
              <a:solidFill>
                <a:schemeClr val="tx2"/>
              </a:solidFill>
              <a:latin typeface="Times New Roman" pitchFamily="18" charset="0"/>
              <a:cs typeface="Times New Roman" pitchFamily="18" charset="0"/>
            </a:endParaRPr>
          </a:p>
          <a:p>
            <a:pPr marL="342900" indent="-342900">
              <a:lnSpc>
                <a:spcPct val="90000"/>
              </a:lnSpc>
              <a:buFontTx/>
              <a:buChar char="•"/>
            </a:pPr>
            <a:r>
              <a:rPr lang="en-US" dirty="0">
                <a:latin typeface="Times New Roman" pitchFamily="18" charset="0"/>
                <a:cs typeface="Times New Roman" pitchFamily="18" charset="0"/>
              </a:rPr>
              <a:t>Consider any reviews of interim financials </a:t>
            </a:r>
            <a:endParaRPr lang="en-US" dirty="0">
              <a:solidFill>
                <a:schemeClr val="tx2"/>
              </a:solidFill>
              <a:latin typeface="Times New Roman" pitchFamily="18" charset="0"/>
              <a:cs typeface="Times New Roman" pitchFamily="18" charset="0"/>
            </a:endParaRPr>
          </a:p>
          <a:p>
            <a:pPr marL="342900" indent="-342900">
              <a:lnSpc>
                <a:spcPct val="90000"/>
              </a:lnSpc>
              <a:buFontTx/>
              <a:buChar char="•"/>
            </a:pPr>
            <a:r>
              <a:rPr lang="en-US" dirty="0">
                <a:latin typeface="Times New Roman" pitchFamily="18" charset="0"/>
                <a:cs typeface="Times New Roman" pitchFamily="18" charset="0"/>
              </a:rPr>
              <a:t>Consider inherent risks at account balance/ transaction class level </a:t>
            </a:r>
            <a:endParaRPr lang="en-US" dirty="0">
              <a:solidFill>
                <a:schemeClr val="tx2"/>
              </a:solidFill>
              <a:latin typeface="Times New Roman" pitchFamily="18" charset="0"/>
              <a:cs typeface="Times New Roman" pitchFamily="18" charset="0"/>
            </a:endParaRP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6200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921550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Obtaining Risk Information (</a:t>
            </a:r>
            <a:r>
              <a:rPr lang="en-US" sz="4000" dirty="0" err="1">
                <a:latin typeface="Times New Roman" pitchFamily="18" charset="0"/>
                <a:cs typeface="Times New Roman" pitchFamily="18" charset="0"/>
              </a:rPr>
              <a:t>Cont</a:t>
            </a:r>
            <a:r>
              <a:rPr lang="en-US" sz="4000" dirty="0">
                <a:latin typeface="Times New Roman" pitchFamily="18" charset="0"/>
                <a:cs typeface="Times New Roman" pitchFamily="18" charset="0"/>
              </a:rPr>
              <a:t>)</a:t>
            </a:r>
          </a:p>
        </p:txBody>
      </p:sp>
      <p:sp>
        <p:nvSpPr>
          <p:cNvPr id="3" name="Content Placeholder 2"/>
          <p:cNvSpPr>
            <a:spLocks noGrp="1"/>
          </p:cNvSpPr>
          <p:nvPr>
            <p:ph idx="1"/>
          </p:nvPr>
        </p:nvSpPr>
        <p:spPr/>
        <p:txBody>
          <a:bodyPr/>
          <a:lstStyle/>
          <a:p>
            <a:pPr marL="342900" indent="-342900">
              <a:lnSpc>
                <a:spcPct val="90000"/>
              </a:lnSpc>
              <a:buFontTx/>
              <a:buChar char="•"/>
            </a:pPr>
            <a:r>
              <a:rPr lang="en-US" sz="2800" dirty="0">
                <a:latin typeface="Times New Roman" pitchFamily="18" charset="0"/>
                <a:cs typeface="Times New Roman" pitchFamily="18" charset="0"/>
              </a:rPr>
              <a:t>Evaluate the relationship between management and the audit committee or equivalent </a:t>
            </a:r>
            <a:r>
              <a:rPr lang="en-US" sz="2800" dirty="0">
                <a:solidFill>
                  <a:schemeClr val="tx2"/>
                </a:solidFill>
                <a:latin typeface="Times New Roman" pitchFamily="18" charset="0"/>
                <a:cs typeface="Times New Roman" pitchFamily="18" charset="0"/>
              </a:rPr>
              <a:t>(New)</a:t>
            </a:r>
          </a:p>
          <a:p>
            <a:pPr marL="342900" indent="-342900">
              <a:lnSpc>
                <a:spcPct val="90000"/>
              </a:lnSpc>
              <a:buFontTx/>
              <a:buChar char="•"/>
            </a:pPr>
            <a:r>
              <a:rPr lang="en-US" sz="2800" dirty="0">
                <a:latin typeface="Times New Roman" pitchFamily="18" charset="0"/>
                <a:cs typeface="Times New Roman" pitchFamily="18" charset="0"/>
              </a:rPr>
              <a:t>Talk to the internal auditors </a:t>
            </a:r>
            <a:r>
              <a:rPr lang="en-US" sz="2800" dirty="0">
                <a:solidFill>
                  <a:schemeClr val="tx2"/>
                </a:solidFill>
                <a:latin typeface="Times New Roman" pitchFamily="18" charset="0"/>
                <a:cs typeface="Times New Roman" pitchFamily="18" charset="0"/>
              </a:rPr>
              <a:t>(New)</a:t>
            </a:r>
          </a:p>
          <a:p>
            <a:pPr marL="342900" indent="-342900">
              <a:lnSpc>
                <a:spcPct val="90000"/>
              </a:lnSpc>
              <a:buFontTx/>
              <a:buChar char="•"/>
            </a:pPr>
            <a:r>
              <a:rPr lang="en-US" sz="2800" dirty="0">
                <a:latin typeface="Times New Roman" pitchFamily="18" charset="0"/>
                <a:cs typeface="Times New Roman" pitchFamily="18" charset="0"/>
              </a:rPr>
              <a:t>Inquire directly of the audit committee or equivalent </a:t>
            </a:r>
            <a:r>
              <a:rPr lang="en-US" sz="2800" dirty="0">
                <a:solidFill>
                  <a:schemeClr val="tx2"/>
                </a:solidFill>
                <a:latin typeface="Times New Roman" pitchFamily="18" charset="0"/>
                <a:cs typeface="Times New Roman" pitchFamily="18" charset="0"/>
              </a:rPr>
              <a:t>(New)</a:t>
            </a:r>
          </a:p>
          <a:p>
            <a:pPr marL="342900" indent="-342900">
              <a:lnSpc>
                <a:spcPct val="90000"/>
              </a:lnSpc>
              <a:buFontTx/>
              <a:buChar char="•"/>
            </a:pPr>
            <a:r>
              <a:rPr lang="en-US" sz="2800" dirty="0">
                <a:latin typeface="Times New Roman" pitchFamily="18" charset="0"/>
                <a:cs typeface="Times New Roman" pitchFamily="18" charset="0"/>
              </a:rPr>
              <a:t>Entity employees may just waiting to be asked</a:t>
            </a:r>
          </a:p>
          <a:p>
            <a:pPr marL="342900" indent="-342900">
              <a:lnSpc>
                <a:spcPct val="90000"/>
              </a:lnSpc>
              <a:buFontTx/>
              <a:buChar char="•"/>
            </a:pPr>
            <a:r>
              <a:rPr lang="en-US" sz="2800" dirty="0">
                <a:latin typeface="Times New Roman" pitchFamily="18" charset="0"/>
                <a:cs typeface="Times New Roman" pitchFamily="18" charset="0"/>
              </a:rPr>
              <a:t>Be alert for inconsistent responses to inquiries and use professional judgment </a:t>
            </a:r>
            <a:r>
              <a:rPr lang="en-US" sz="2800" dirty="0"/>
              <a:t>in deciding when </a:t>
            </a:r>
            <a:r>
              <a:rPr lang="en-US" sz="2800" dirty="0">
                <a:latin typeface="Times New Roman" pitchFamily="18" charset="0"/>
                <a:cs typeface="Times New Roman" pitchFamily="18" charset="0"/>
              </a:rPr>
              <a:t>corroboration is needed </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419161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r>
              <a:rPr lang="en-US" sz="4000" dirty="0">
                <a:latin typeface="Times New Roman" pitchFamily="18" charset="0"/>
                <a:cs typeface="Times New Roman" pitchFamily="18" charset="0"/>
              </a:rPr>
              <a:t>Identifying Fraud Risks</a:t>
            </a:r>
          </a:p>
        </p:txBody>
      </p:sp>
      <p:sp>
        <p:nvSpPr>
          <p:cNvPr id="3" name="Content Placeholder 2"/>
          <p:cNvSpPr>
            <a:spLocks noGrp="1"/>
          </p:cNvSpPr>
          <p:nvPr>
            <p:ph idx="1"/>
          </p:nvPr>
        </p:nvSpPr>
        <p:spPr/>
        <p:txBody>
          <a:bodyPr/>
          <a:lstStyle/>
          <a:p>
            <a:pPr marL="342900" indent="-342900">
              <a:lnSpc>
                <a:spcPct val="90000"/>
              </a:lnSpc>
              <a:buFontTx/>
              <a:buChar char="•"/>
            </a:pPr>
            <a:r>
              <a:rPr lang="en-US" sz="2800" dirty="0">
                <a:latin typeface="Times New Roman" pitchFamily="18" charset="0"/>
                <a:cs typeface="Times New Roman" pitchFamily="18" charset="0"/>
              </a:rPr>
              <a:t>Professional judgment required</a:t>
            </a:r>
          </a:p>
          <a:p>
            <a:pPr marL="342900" indent="-342900">
              <a:lnSpc>
                <a:spcPct val="90000"/>
              </a:lnSpc>
              <a:buFontTx/>
              <a:buChar char="•"/>
            </a:pPr>
            <a:r>
              <a:rPr lang="en-US" sz="2800" dirty="0">
                <a:latin typeface="Times New Roman" pitchFamily="18" charset="0"/>
                <a:cs typeface="Times New Roman" pitchFamily="18" charset="0"/>
              </a:rPr>
              <a:t>Risk attributes to consider: </a:t>
            </a:r>
            <a:r>
              <a:rPr lang="en-US" sz="2800" dirty="0">
                <a:solidFill>
                  <a:schemeClr val="tx2"/>
                </a:solidFill>
                <a:latin typeface="Times New Roman" pitchFamily="18" charset="0"/>
                <a:cs typeface="Times New Roman" pitchFamily="18" charset="0"/>
              </a:rPr>
              <a:t>(New)</a:t>
            </a:r>
          </a:p>
          <a:p>
            <a:pPr marL="742950" lvl="1" indent="-285750">
              <a:lnSpc>
                <a:spcPct val="90000"/>
              </a:lnSpc>
              <a:buFontTx/>
              <a:buChar char="–"/>
            </a:pPr>
            <a:r>
              <a:rPr lang="en-US" sz="2800" dirty="0">
                <a:latin typeface="Times New Roman" pitchFamily="18" charset="0"/>
                <a:cs typeface="Times New Roman" pitchFamily="18" charset="0"/>
              </a:rPr>
              <a:t>Type of risk</a:t>
            </a:r>
          </a:p>
          <a:p>
            <a:pPr marL="742950" lvl="1" indent="-285750">
              <a:lnSpc>
                <a:spcPct val="90000"/>
              </a:lnSpc>
              <a:buFontTx/>
              <a:buChar char="–"/>
            </a:pPr>
            <a:r>
              <a:rPr lang="en-US" sz="2800" dirty="0">
                <a:latin typeface="Times New Roman" pitchFamily="18" charset="0"/>
                <a:cs typeface="Times New Roman" pitchFamily="18" charset="0"/>
              </a:rPr>
              <a:t>Significance of the risk </a:t>
            </a:r>
          </a:p>
          <a:p>
            <a:pPr marL="742950" lvl="1" indent="-285750">
              <a:lnSpc>
                <a:spcPct val="90000"/>
              </a:lnSpc>
              <a:buFontTx/>
              <a:buChar char="–"/>
            </a:pPr>
            <a:r>
              <a:rPr lang="en-US" sz="2800" dirty="0">
                <a:latin typeface="Times New Roman" pitchFamily="18" charset="0"/>
                <a:cs typeface="Times New Roman" pitchFamily="18" charset="0"/>
              </a:rPr>
              <a:t>Likelihood of the risk </a:t>
            </a:r>
          </a:p>
          <a:p>
            <a:pPr marL="742950" lvl="1" indent="-285750">
              <a:lnSpc>
                <a:spcPct val="90000"/>
              </a:lnSpc>
              <a:buFontTx/>
              <a:buChar char="–"/>
            </a:pPr>
            <a:r>
              <a:rPr lang="en-US" sz="2800" dirty="0">
                <a:latin typeface="Times New Roman" pitchFamily="18" charset="0"/>
                <a:cs typeface="Times New Roman" pitchFamily="18" charset="0"/>
              </a:rPr>
              <a:t>Pervasiveness of the risk</a:t>
            </a:r>
          </a:p>
          <a:p>
            <a:pPr marL="342900" indent="-342900">
              <a:lnSpc>
                <a:spcPct val="90000"/>
              </a:lnSpc>
              <a:buFontTx/>
              <a:buChar char="•"/>
            </a:pPr>
            <a:r>
              <a:rPr lang="en-US" sz="2800" dirty="0">
                <a:latin typeface="Times New Roman" pitchFamily="18" charset="0"/>
                <a:cs typeface="Times New Roman" pitchFamily="18" charset="0"/>
              </a:rPr>
              <a:t>Consider these in the context of the fraud triangle; but do not assume that if all three are not evident, there is no risk</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4052994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r>
              <a:rPr lang="en-US" sz="4000" dirty="0">
                <a:latin typeface="Times New Roman" pitchFamily="18" charset="0"/>
                <a:cs typeface="Times New Roman" pitchFamily="18" charset="0"/>
              </a:rPr>
              <a:t>Identifying Fraud Risks (</a:t>
            </a:r>
            <a:r>
              <a:rPr lang="en-US" sz="4000" dirty="0" err="1">
                <a:latin typeface="Times New Roman" pitchFamily="18" charset="0"/>
                <a:cs typeface="Times New Roman" pitchFamily="18" charset="0"/>
              </a:rPr>
              <a:t>con’t</a:t>
            </a:r>
            <a:r>
              <a:rPr lang="en-US" sz="4000" dirty="0">
                <a:latin typeface="Times New Roman" pitchFamily="18" charset="0"/>
                <a:cs typeface="Times New Roman" pitchFamily="18" charset="0"/>
              </a:rPr>
              <a:t>)</a:t>
            </a:r>
          </a:p>
        </p:txBody>
      </p:sp>
      <p:sp>
        <p:nvSpPr>
          <p:cNvPr id="3" name="Content Placeholder 2"/>
          <p:cNvSpPr>
            <a:spLocks noGrp="1"/>
          </p:cNvSpPr>
          <p:nvPr>
            <p:ph idx="1"/>
          </p:nvPr>
        </p:nvSpPr>
        <p:spPr>
          <a:xfrm>
            <a:off x="457200" y="1604996"/>
            <a:ext cx="8229600" cy="4800600"/>
          </a:xfrm>
        </p:spPr>
        <p:txBody>
          <a:bodyPr/>
          <a:lstStyle/>
          <a:p>
            <a:pPr marL="342900" indent="-342900">
              <a:lnSpc>
                <a:spcPct val="90000"/>
              </a:lnSpc>
              <a:buFontTx/>
              <a:buChar char="•"/>
            </a:pPr>
            <a:r>
              <a:rPr lang="en-US" dirty="0">
                <a:latin typeface="Times New Roman" pitchFamily="18" charset="0"/>
                <a:cs typeface="Times New Roman" pitchFamily="18" charset="0"/>
              </a:rPr>
              <a:t>Consider the entity’s size, complexity, and ownership/governing attributes</a:t>
            </a:r>
          </a:p>
          <a:p>
            <a:pPr marL="342900" indent="-342900">
              <a:lnSpc>
                <a:spcPct val="90000"/>
              </a:lnSpc>
              <a:buFontTx/>
              <a:buChar char="•"/>
            </a:pPr>
            <a:r>
              <a:rPr lang="en-US" dirty="0">
                <a:latin typeface="Times New Roman" pitchFamily="18" charset="0"/>
                <a:cs typeface="Times New Roman" pitchFamily="18" charset="0"/>
              </a:rPr>
              <a:t>Consider assertions, accounts, and transaction classes that have high inherent risk due to a high degree of management judgment and subjectivity </a:t>
            </a:r>
            <a:endParaRPr lang="en-US" dirty="0">
              <a:solidFill>
                <a:schemeClr val="tx2"/>
              </a:solidFill>
              <a:latin typeface="Times New Roman" pitchFamily="18" charset="0"/>
              <a:cs typeface="Times New Roman" pitchFamily="18" charset="0"/>
            </a:endParaRPr>
          </a:p>
          <a:p>
            <a:pPr marL="342900" indent="-342900">
              <a:lnSpc>
                <a:spcPct val="90000"/>
              </a:lnSpc>
              <a:buFontTx/>
              <a:buChar char="•"/>
            </a:pPr>
            <a:r>
              <a:rPr lang="en-US" dirty="0">
                <a:latin typeface="Times New Roman" pitchFamily="18" charset="0"/>
                <a:cs typeface="Times New Roman" pitchFamily="18" charset="0"/>
              </a:rPr>
              <a:t>Consider whether identified risks pertain to (A) individual account balances, transaction classes, or assertions or (B) the financial statements as a whole</a:t>
            </a:r>
          </a:p>
          <a:p>
            <a:pPr marL="342900" indent="-342900">
              <a:lnSpc>
                <a:spcPct val="90000"/>
              </a:lnSpc>
              <a:buFontTx/>
              <a:buChar char="•"/>
            </a:pPr>
            <a:r>
              <a:rPr lang="en-US" dirty="0">
                <a:latin typeface="Times New Roman" pitchFamily="18" charset="0"/>
                <a:cs typeface="Times New Roman" pitchFamily="18" charset="0"/>
              </a:rPr>
              <a:t>Should ordinarily presume there is a risk of material misstatement due to revenue recognition fraud</a:t>
            </a:r>
            <a:r>
              <a:rPr lang="en-US" dirty="0">
                <a:solidFill>
                  <a:schemeClr val="tx2"/>
                </a:solidFill>
                <a:latin typeface="Times New Roman" pitchFamily="18" charset="0"/>
                <a:cs typeface="Times New Roman" pitchFamily="18" charset="0"/>
              </a:rPr>
              <a:t> </a:t>
            </a:r>
          </a:p>
          <a:p>
            <a:pPr marL="342900" indent="-342900">
              <a:lnSpc>
                <a:spcPct val="90000"/>
              </a:lnSpc>
              <a:buFontTx/>
              <a:buChar char="•"/>
            </a:pPr>
            <a:r>
              <a:rPr lang="en-US" b="1" i="1" dirty="0">
                <a:latin typeface="Times New Roman" pitchFamily="18" charset="0"/>
                <a:cs typeface="Times New Roman" pitchFamily="18" charset="0"/>
              </a:rPr>
              <a:t>Always </a:t>
            </a:r>
            <a:r>
              <a:rPr lang="en-US" dirty="0">
                <a:latin typeface="Times New Roman" pitchFamily="18" charset="0"/>
                <a:cs typeface="Times New Roman" pitchFamily="18" charset="0"/>
              </a:rPr>
              <a:t>consider management’s ability to override controls apart from specifically identified risks</a:t>
            </a:r>
            <a:r>
              <a:rPr lang="en-US" dirty="0">
                <a:solidFill>
                  <a:schemeClr val="tx2"/>
                </a:solidFill>
                <a:latin typeface="Times New Roman" pitchFamily="18" charset="0"/>
                <a:cs typeface="Times New Roman" pitchFamily="18" charset="0"/>
              </a:rPr>
              <a:t> </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925611" y="6096000"/>
            <a:ext cx="1181100" cy="615950"/>
          </a:xfrm>
          <a:prstGeom prst="rect">
            <a:avLst/>
          </a:prstGeom>
          <a:noFill/>
          <a:ln w="9525">
            <a:noFill/>
            <a:miter lim="800000"/>
            <a:headEnd/>
            <a:tailEnd/>
          </a:ln>
        </p:spPr>
      </p:pic>
    </p:spTree>
    <p:extLst>
      <p:ext uri="{BB962C8B-B14F-4D97-AF65-F5344CB8AC3E}">
        <p14:creationId xmlns:p14="http://schemas.microsoft.com/office/powerpoint/2010/main" val="1229422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r>
              <a:rPr lang="en-US" sz="4000" dirty="0">
                <a:latin typeface="Times New Roman" pitchFamily="18" charset="0"/>
                <a:cs typeface="Times New Roman" pitchFamily="18" charset="0"/>
              </a:rPr>
              <a:t>Assessing Fraud Risks</a:t>
            </a:r>
          </a:p>
        </p:txBody>
      </p:sp>
      <p:sp>
        <p:nvSpPr>
          <p:cNvPr id="3" name="Content Placeholder 2"/>
          <p:cNvSpPr>
            <a:spLocks noGrp="1"/>
          </p:cNvSpPr>
          <p:nvPr>
            <p:ph idx="1"/>
          </p:nvPr>
        </p:nvSpPr>
        <p:spPr>
          <a:xfrm>
            <a:off x="457200" y="1371601"/>
            <a:ext cx="8229600" cy="4953000"/>
          </a:xfrm>
        </p:spPr>
        <p:txBody>
          <a:bodyPr/>
          <a:lstStyle/>
          <a:p>
            <a:pPr marL="342900" indent="-342900">
              <a:buFontTx/>
              <a:buChar char="•"/>
            </a:pPr>
            <a:r>
              <a:rPr lang="en-US" dirty="0">
                <a:latin typeface="Times New Roman" pitchFamily="18" charset="0"/>
                <a:cs typeface="Times New Roman" pitchFamily="18" charset="0"/>
              </a:rPr>
              <a:t>Assessment should take into account an evaluation of the entity’s programs and controls that address fraud risks</a:t>
            </a:r>
          </a:p>
          <a:p>
            <a:pPr marL="342900" indent="-342900">
              <a:buFontTx/>
              <a:buChar char="•"/>
            </a:pPr>
            <a:r>
              <a:rPr lang="en-US" dirty="0">
                <a:latin typeface="Times New Roman" pitchFamily="18" charset="0"/>
                <a:cs typeface="Times New Roman" pitchFamily="18" charset="0"/>
              </a:rPr>
              <a:t>There may be specific programs/controls that address specific fraud risks</a:t>
            </a:r>
          </a:p>
          <a:p>
            <a:pPr marL="742950" lvl="1" indent="-285750">
              <a:buFontTx/>
              <a:buChar char="–"/>
            </a:pPr>
            <a:r>
              <a:rPr lang="en-US" sz="2600" dirty="0">
                <a:latin typeface="Times New Roman" pitchFamily="18" charset="0"/>
                <a:cs typeface="Times New Roman" pitchFamily="18" charset="0"/>
              </a:rPr>
              <a:t>Are they properly designed and been implemented?</a:t>
            </a:r>
          </a:p>
          <a:p>
            <a:pPr marL="342900" indent="-342900">
              <a:buFontTx/>
              <a:buChar char="•"/>
            </a:pPr>
            <a:r>
              <a:rPr lang="en-US" dirty="0">
                <a:latin typeface="Times New Roman" pitchFamily="18" charset="0"/>
                <a:cs typeface="Times New Roman" pitchFamily="18" charset="0"/>
              </a:rPr>
              <a:t>There may be broader programs designed to prevent, deter, or detect fraud risk </a:t>
            </a:r>
          </a:p>
          <a:p>
            <a:pPr marL="709613" lvl="1" indent="-342900">
              <a:buFontTx/>
              <a:buChar char="•"/>
            </a:pPr>
            <a:r>
              <a:rPr lang="en-US" sz="2400" dirty="0">
                <a:latin typeface="Times New Roman" pitchFamily="18" charset="0"/>
                <a:cs typeface="Times New Roman" pitchFamily="18" charset="0"/>
              </a:rPr>
              <a:t>For example: programs that promote a culture of honesty and ethical behavior</a:t>
            </a:r>
          </a:p>
          <a:p>
            <a:endParaRPr lang="en-US" sz="2800" dirty="0"/>
          </a:p>
        </p:txBody>
      </p:sp>
      <p:sp>
        <p:nvSpPr>
          <p:cNvPr id="4" name="Rectangle 3"/>
          <p:cNvSpPr/>
          <p:nvPr/>
        </p:nvSpPr>
        <p:spPr>
          <a:xfrm>
            <a:off x="3088260" y="3244334"/>
            <a:ext cx="184731" cy="369332"/>
          </a:xfrm>
          <a:prstGeom prst="rect">
            <a:avLst/>
          </a:prstGeom>
        </p:spPr>
        <p:txBody>
          <a:bodyPr wrap="none">
            <a:spAutoFit/>
          </a:bodyPr>
          <a:lstStyle/>
          <a:p>
            <a:endParaRPr lang="en-US" dirty="0"/>
          </a:p>
        </p:txBody>
      </p:sp>
      <p:pic>
        <p:nvPicPr>
          <p:cNvPr id="5"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42493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latin typeface="Times New Roman" pitchFamily="18" charset="0"/>
                <a:cs typeface="Times New Roman" pitchFamily="18" charset="0"/>
              </a:rPr>
              <a:t>What is Fraud ?</a:t>
            </a:r>
          </a:p>
        </p:txBody>
      </p:sp>
      <p:sp>
        <p:nvSpPr>
          <p:cNvPr id="3" name="Content Placeholder 2"/>
          <p:cNvSpPr>
            <a:spLocks noGrp="1"/>
          </p:cNvSpPr>
          <p:nvPr>
            <p:ph idx="1"/>
          </p:nvPr>
        </p:nvSpPr>
        <p:spPr/>
        <p:txBody>
          <a:bodyPr/>
          <a:lstStyle/>
          <a:p>
            <a:endParaRPr lang="en-US" dirty="0"/>
          </a:p>
          <a:p>
            <a:pPr>
              <a:buNone/>
            </a:pP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 all multifarious means which human ingenuity can devise, and which are sorted to by one individual to get an advantage over another by false suggestions or suppression of the truth.</a:t>
            </a:r>
          </a:p>
          <a:p>
            <a:pPr>
              <a:buNone/>
            </a:pPr>
            <a:r>
              <a:rPr lang="en-US" dirty="0">
                <a:latin typeface="Times New Roman" pitchFamily="18" charset="0"/>
                <a:cs typeface="Times New Roman" pitchFamily="18" charset="0"/>
              </a:rPr>
              <a:t>	</a:t>
            </a:r>
          </a:p>
          <a:p>
            <a:pPr>
              <a:buNone/>
            </a:pPr>
            <a:r>
              <a:rPr lang="en-US" dirty="0">
                <a:latin typeface="Times New Roman" pitchFamily="18" charset="0"/>
                <a:cs typeface="Times New Roman" pitchFamily="18" charset="0"/>
              </a:rPr>
              <a:t>	Blacks Law Dictionary</a:t>
            </a:r>
          </a:p>
          <a:p>
            <a:pPr>
              <a:buNone/>
            </a:pPr>
            <a:r>
              <a:rPr lang="en-US" dirty="0">
                <a:latin typeface="Times New Roman" pitchFamily="18" charset="0"/>
                <a:cs typeface="Times New Roman" pitchFamily="18" charset="0"/>
              </a:rPr>
              <a:t>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r>
              <a:rPr lang="en-US" sz="4000" dirty="0">
                <a:latin typeface="Times New Roman" pitchFamily="18" charset="0"/>
                <a:cs typeface="Times New Roman" pitchFamily="18" charset="0"/>
              </a:rPr>
              <a:t>Responding to Fraud Risks</a:t>
            </a:r>
          </a:p>
        </p:txBody>
      </p:sp>
      <p:sp>
        <p:nvSpPr>
          <p:cNvPr id="3" name="Content Placeholder 2"/>
          <p:cNvSpPr>
            <a:spLocks noGrp="1"/>
          </p:cNvSpPr>
          <p:nvPr>
            <p:ph idx="1"/>
          </p:nvPr>
        </p:nvSpPr>
        <p:spPr>
          <a:xfrm>
            <a:off x="457200" y="1600201"/>
            <a:ext cx="8229600" cy="4724400"/>
          </a:xfrm>
        </p:spPr>
        <p:txBody>
          <a:bodyPr/>
          <a:lstStyle/>
          <a:p>
            <a:pPr marL="342900" indent="-342900"/>
            <a:r>
              <a:rPr lang="en-US" dirty="0">
                <a:latin typeface="Times New Roman" panose="02020603050405020304" pitchFamily="18" charset="0"/>
                <a:cs typeface="Times New Roman" panose="02020603050405020304" pitchFamily="18" charset="0"/>
              </a:rPr>
              <a:t>There are three ways to respond:</a:t>
            </a:r>
          </a:p>
          <a:p>
            <a:pPr marL="342900" indent="-342900">
              <a:buClr>
                <a:schemeClr val="tx1"/>
              </a:buClr>
              <a:buSzPct val="125000"/>
              <a:buFont typeface="Monotype Sorts" pitchFamily="2" charset="2"/>
              <a:buChar char=""/>
            </a:pPr>
            <a:r>
              <a:rPr lang="en-US" dirty="0">
                <a:latin typeface="Times New Roman" panose="02020603050405020304" pitchFamily="18" charset="0"/>
                <a:cs typeface="Times New Roman" panose="02020603050405020304" pitchFamily="18" charset="0"/>
              </a:rPr>
              <a:t>General considerations related to the overall way the audit is conducted</a:t>
            </a:r>
          </a:p>
          <a:p>
            <a:pPr marL="0" indent="0">
              <a:buClr>
                <a:schemeClr val="tx1"/>
              </a:buClr>
              <a:buSzPct val="125000"/>
              <a:buNone/>
            </a:pPr>
            <a:endParaRPr lang="en-US" sz="1100" dirty="0">
              <a:latin typeface="Times New Roman" panose="02020603050405020304" pitchFamily="18" charset="0"/>
              <a:cs typeface="Times New Roman" panose="02020603050405020304" pitchFamily="18" charset="0"/>
            </a:endParaRPr>
          </a:p>
          <a:p>
            <a:pPr marL="342900" indent="-342900">
              <a:buClr>
                <a:schemeClr val="tx1"/>
              </a:buClr>
              <a:buSzPct val="125000"/>
              <a:buFont typeface="Monotype Sorts" pitchFamily="2" charset="2"/>
              <a:buChar char=""/>
            </a:pPr>
            <a:r>
              <a:rPr lang="en-US" dirty="0">
                <a:latin typeface="Times New Roman" panose="02020603050405020304" pitchFamily="18" charset="0"/>
                <a:cs typeface="Times New Roman" panose="02020603050405020304" pitchFamily="18" charset="0"/>
              </a:rPr>
              <a:t>Change the nature, timing, or extent of audit procedures</a:t>
            </a:r>
          </a:p>
          <a:p>
            <a:pPr marL="342900" indent="-342900">
              <a:buClr>
                <a:schemeClr val="tx1"/>
              </a:buClr>
              <a:buSzPct val="125000"/>
              <a:buFont typeface="Monotype Sorts" pitchFamily="2" charset="2"/>
              <a:buChar char=""/>
            </a:pPr>
            <a:endParaRPr lang="en-US" sz="1100" dirty="0">
              <a:latin typeface="Times New Roman" panose="02020603050405020304" pitchFamily="18" charset="0"/>
              <a:cs typeface="Times New Roman" panose="02020603050405020304" pitchFamily="18" charset="0"/>
            </a:endParaRPr>
          </a:p>
          <a:p>
            <a:pPr marL="342900" indent="-342900">
              <a:buClr>
                <a:schemeClr val="tx1"/>
              </a:buClr>
              <a:buSzPct val="125000"/>
              <a:buFont typeface="Monotype Sorts" pitchFamily="2" charset="2"/>
              <a:buChar char=""/>
            </a:pPr>
            <a:r>
              <a:rPr lang="en-US" dirty="0">
                <a:latin typeface="Times New Roman" panose="02020603050405020304" pitchFamily="18" charset="0"/>
                <a:cs typeface="Times New Roman" panose="02020603050405020304" pitchFamily="18" charset="0"/>
              </a:rPr>
              <a:t>Performance of procedures to address the risks related to management’s ability to override controls </a:t>
            </a:r>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336501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r>
              <a:rPr lang="en-US" sz="4000" dirty="0">
                <a:latin typeface="Times New Roman" pitchFamily="18" charset="0"/>
                <a:cs typeface="Times New Roman" pitchFamily="18" charset="0"/>
              </a:rPr>
              <a:t>General Considerations</a:t>
            </a:r>
          </a:p>
        </p:txBody>
      </p:sp>
      <p:sp>
        <p:nvSpPr>
          <p:cNvPr id="3" name="Content Placeholder 2"/>
          <p:cNvSpPr>
            <a:spLocks noGrp="1"/>
          </p:cNvSpPr>
          <p:nvPr>
            <p:ph idx="1"/>
          </p:nvPr>
        </p:nvSpPr>
        <p:spPr>
          <a:xfrm>
            <a:off x="457200" y="1524000"/>
            <a:ext cx="8229600" cy="4389437"/>
          </a:xfrm>
        </p:spPr>
        <p:txBody>
          <a:bodyPr/>
          <a:lstStyle/>
          <a:p>
            <a:pPr marL="342900" indent="-342900">
              <a:buFontTx/>
              <a:buChar char="•"/>
            </a:pPr>
            <a:r>
              <a:rPr lang="en-US" dirty="0">
                <a:latin typeface="Times New Roman" pitchFamily="18" charset="0"/>
                <a:cs typeface="Times New Roman" pitchFamily="18" charset="0"/>
              </a:rPr>
              <a:t>Heightened professional skepticism and assessment of audit evidence</a:t>
            </a:r>
          </a:p>
          <a:p>
            <a:pPr marL="742950" lvl="1" indent="-285750">
              <a:buFontTx/>
              <a:buChar char="–"/>
            </a:pPr>
            <a:r>
              <a:rPr lang="en-US" sz="2600" dirty="0">
                <a:latin typeface="Times New Roman" pitchFamily="18" charset="0"/>
                <a:cs typeface="Times New Roman" pitchFamily="18" charset="0"/>
              </a:rPr>
              <a:t>Design different procedures</a:t>
            </a:r>
          </a:p>
          <a:p>
            <a:pPr marL="742950" lvl="1" indent="-285750">
              <a:buFontTx/>
              <a:buChar char="–"/>
            </a:pPr>
            <a:r>
              <a:rPr lang="en-US" sz="2600" dirty="0">
                <a:latin typeface="Times New Roman" pitchFamily="18" charset="0"/>
                <a:cs typeface="Times New Roman" pitchFamily="18" charset="0"/>
              </a:rPr>
              <a:t>Corroborate management explanations</a:t>
            </a:r>
          </a:p>
          <a:p>
            <a:pPr marL="342900" indent="-342900">
              <a:buFontTx/>
              <a:buChar char="•"/>
            </a:pPr>
            <a:r>
              <a:rPr lang="en-US" dirty="0">
                <a:latin typeface="Times New Roman" pitchFamily="18" charset="0"/>
                <a:cs typeface="Times New Roman" pitchFamily="18" charset="0"/>
              </a:rPr>
              <a:t>Assignment of personnel and supervision</a:t>
            </a:r>
          </a:p>
          <a:p>
            <a:pPr marL="742950" lvl="1" indent="-285750">
              <a:buFontTx/>
              <a:buChar char="–"/>
            </a:pPr>
            <a:r>
              <a:rPr lang="en-US" sz="2600" dirty="0">
                <a:latin typeface="Times New Roman" pitchFamily="18" charset="0"/>
                <a:cs typeface="Times New Roman" pitchFamily="18" charset="0"/>
              </a:rPr>
              <a:t>Additional or more experienced staff</a:t>
            </a:r>
          </a:p>
          <a:p>
            <a:pPr marL="742950" lvl="1" indent="-285750">
              <a:buFontTx/>
              <a:buChar char="–"/>
            </a:pPr>
            <a:r>
              <a:rPr lang="en-US" sz="2600" dirty="0">
                <a:latin typeface="Times New Roman" pitchFamily="18" charset="0"/>
                <a:cs typeface="Times New Roman" pitchFamily="18" charset="0"/>
              </a:rPr>
              <a:t>Use of specialists</a:t>
            </a:r>
          </a:p>
          <a:p>
            <a:pPr marL="742950" lvl="1" indent="-285750">
              <a:buFontTx/>
              <a:buChar char="–"/>
            </a:pPr>
            <a:r>
              <a:rPr lang="en-US" sz="2600" dirty="0">
                <a:latin typeface="Times New Roman" pitchFamily="18" charset="0"/>
                <a:cs typeface="Times New Roman" pitchFamily="18" charset="0"/>
              </a:rPr>
              <a:t>Greater supervision</a:t>
            </a:r>
          </a:p>
          <a:p>
            <a:pPr marL="342900" indent="-342900">
              <a:buFontTx/>
              <a:buChar char="•"/>
            </a:pPr>
            <a:r>
              <a:rPr lang="en-US" dirty="0">
                <a:latin typeface="Times New Roman" pitchFamily="18" charset="0"/>
                <a:cs typeface="Times New Roman" pitchFamily="18" charset="0"/>
              </a:rPr>
              <a:t>Reassess accounting principles application</a:t>
            </a:r>
          </a:p>
          <a:p>
            <a:pPr marL="342900" indent="-342900">
              <a:buFontTx/>
              <a:buChar char="•"/>
            </a:pPr>
            <a:r>
              <a:rPr lang="en-US" dirty="0">
                <a:latin typeface="Times New Roman" pitchFamily="18" charset="0"/>
                <a:cs typeface="Times New Roman" pitchFamily="18" charset="0"/>
              </a:rPr>
              <a:t>Add unpredictability to audit procedures</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164037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latin typeface="Times New Roman" pitchFamily="18" charset="0"/>
                <a:cs typeface="Times New Roman" pitchFamily="18" charset="0"/>
              </a:rPr>
              <a:t>Nature, Timing and Extent of Audit Procedures</a:t>
            </a:r>
          </a:p>
        </p:txBody>
      </p:sp>
      <p:sp>
        <p:nvSpPr>
          <p:cNvPr id="3" name="Content Placeholder 2"/>
          <p:cNvSpPr>
            <a:spLocks noGrp="1"/>
          </p:cNvSpPr>
          <p:nvPr>
            <p:ph idx="1"/>
          </p:nvPr>
        </p:nvSpPr>
        <p:spPr/>
        <p:txBody>
          <a:bodyPr/>
          <a:lstStyle/>
          <a:p>
            <a:pPr marL="342900" indent="-342900">
              <a:buFontTx/>
              <a:buChar char="•"/>
            </a:pPr>
            <a:r>
              <a:rPr lang="en-US" dirty="0">
                <a:latin typeface="Times New Roman" pitchFamily="18" charset="0"/>
                <a:cs typeface="Times New Roman" pitchFamily="18" charset="0"/>
              </a:rPr>
              <a:t>Use more </a:t>
            </a:r>
            <a:r>
              <a:rPr lang="en-US" i="1" dirty="0">
                <a:latin typeface="Times New Roman" pitchFamily="18" charset="0"/>
                <a:cs typeface="Times New Roman" pitchFamily="18" charset="0"/>
              </a:rPr>
              <a:t>reliable</a:t>
            </a:r>
            <a:r>
              <a:rPr lang="en-US" dirty="0">
                <a:latin typeface="Times New Roman" pitchFamily="18" charset="0"/>
                <a:cs typeface="Times New Roman" pitchFamily="18" charset="0"/>
              </a:rPr>
              <a:t> or </a:t>
            </a:r>
            <a:r>
              <a:rPr lang="en-US" i="1" dirty="0">
                <a:latin typeface="Times New Roman" pitchFamily="18" charset="0"/>
                <a:cs typeface="Times New Roman" pitchFamily="18" charset="0"/>
              </a:rPr>
              <a:t>corroborative </a:t>
            </a:r>
            <a:r>
              <a:rPr lang="en-US" dirty="0">
                <a:latin typeface="Times New Roman" pitchFamily="18" charset="0"/>
                <a:cs typeface="Times New Roman" pitchFamily="18" charset="0"/>
              </a:rPr>
              <a:t>procedures</a:t>
            </a:r>
          </a:p>
          <a:p>
            <a:pPr marL="742950" lvl="1" indent="-285750">
              <a:buFontTx/>
              <a:buChar char="•"/>
            </a:pPr>
            <a:r>
              <a:rPr lang="en-US" sz="2600" dirty="0">
                <a:latin typeface="Times New Roman" pitchFamily="18" charset="0"/>
                <a:cs typeface="Times New Roman" pitchFamily="18" charset="0"/>
              </a:rPr>
              <a:t>More inspection or observation</a:t>
            </a:r>
          </a:p>
          <a:p>
            <a:pPr marL="742950" lvl="1" indent="-285750">
              <a:buFontTx/>
              <a:buChar char="•"/>
            </a:pPr>
            <a:r>
              <a:rPr lang="en-US" sz="2600" dirty="0">
                <a:latin typeface="Times New Roman" pitchFamily="18" charset="0"/>
                <a:cs typeface="Times New Roman" pitchFamily="18" charset="0"/>
              </a:rPr>
              <a:t>Expanded inquiries or independent confirmation</a:t>
            </a:r>
          </a:p>
          <a:p>
            <a:pPr marL="342900" indent="-342900">
              <a:buFontTx/>
              <a:buChar char="•"/>
            </a:pPr>
            <a:r>
              <a:rPr lang="en-US" dirty="0">
                <a:latin typeface="Times New Roman" pitchFamily="18" charset="0"/>
                <a:cs typeface="Times New Roman" pitchFamily="18" charset="0"/>
              </a:rPr>
              <a:t>Alter the timing of substantive tests</a:t>
            </a:r>
          </a:p>
          <a:p>
            <a:pPr marL="342900" indent="-342900">
              <a:buFontTx/>
              <a:buChar char="•"/>
            </a:pPr>
            <a:r>
              <a:rPr lang="en-US" dirty="0">
                <a:latin typeface="Times New Roman" pitchFamily="18" charset="0"/>
                <a:cs typeface="Times New Roman" pitchFamily="18" charset="0"/>
              </a:rPr>
              <a:t>Conduct </a:t>
            </a:r>
            <a:r>
              <a:rPr lang="en-US" i="1" dirty="0">
                <a:latin typeface="Times New Roman" pitchFamily="18" charset="0"/>
                <a:cs typeface="Times New Roman" pitchFamily="18" charset="0"/>
              </a:rPr>
              <a:t>more</a:t>
            </a:r>
            <a:r>
              <a:rPr lang="en-US" dirty="0">
                <a:latin typeface="Times New Roman" pitchFamily="18" charset="0"/>
                <a:cs typeface="Times New Roman" pitchFamily="18" charset="0"/>
              </a:rPr>
              <a:t> testing</a:t>
            </a:r>
          </a:p>
          <a:p>
            <a:pPr marL="742950" lvl="1" indent="-285750">
              <a:buFontTx/>
              <a:buChar char="–"/>
            </a:pPr>
            <a:r>
              <a:rPr lang="en-US" sz="2600" dirty="0">
                <a:latin typeface="Times New Roman" pitchFamily="18" charset="0"/>
                <a:cs typeface="Times New Roman" pitchFamily="18" charset="0"/>
              </a:rPr>
              <a:t>Larger sample sizes</a:t>
            </a:r>
          </a:p>
          <a:p>
            <a:pPr marL="742950" lvl="1" indent="-285750">
              <a:buFontTx/>
              <a:buChar char="–"/>
            </a:pPr>
            <a:r>
              <a:rPr lang="en-US" sz="2600" dirty="0">
                <a:latin typeface="Times New Roman" pitchFamily="18" charset="0"/>
                <a:cs typeface="Times New Roman" pitchFamily="18" charset="0"/>
              </a:rPr>
              <a:t>Analytical procedures at a more detailed level</a:t>
            </a:r>
          </a:p>
          <a:p>
            <a:pPr marL="742950" lvl="1" indent="-285750">
              <a:buFontTx/>
              <a:buChar char="–"/>
            </a:pPr>
            <a:r>
              <a:rPr lang="en-US" sz="2600" dirty="0">
                <a:latin typeface="Times New Roman" pitchFamily="18" charset="0"/>
                <a:cs typeface="Times New Roman" pitchFamily="18" charset="0"/>
              </a:rPr>
              <a:t>Use CAATs to test all transactions of a population</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265490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590550"/>
          </a:xfrm>
        </p:spPr>
        <p:txBody>
          <a:bodyPr/>
          <a:lstStyle/>
          <a:p>
            <a:pPr algn="ctr"/>
            <a:r>
              <a:rPr lang="en-US" sz="4000" dirty="0">
                <a:latin typeface="Times New Roman" pitchFamily="18" charset="0"/>
                <a:cs typeface="Times New Roman" pitchFamily="18" charset="0"/>
              </a:rPr>
              <a:t>Responses to Management Override</a:t>
            </a:r>
          </a:p>
        </p:txBody>
      </p:sp>
      <p:sp>
        <p:nvSpPr>
          <p:cNvPr id="3" name="Content Placeholder 2"/>
          <p:cNvSpPr>
            <a:spLocks noGrp="1"/>
          </p:cNvSpPr>
          <p:nvPr>
            <p:ph idx="1"/>
          </p:nvPr>
        </p:nvSpPr>
        <p:spPr>
          <a:xfrm>
            <a:off x="457200" y="1447801"/>
            <a:ext cx="8229600" cy="4876800"/>
          </a:xfrm>
        </p:spPr>
        <p:txBody>
          <a:bodyPr/>
          <a:lstStyle/>
          <a:p>
            <a:pPr marL="0" indent="0">
              <a:buNone/>
            </a:pPr>
            <a:endParaRPr lang="en-US" sz="1600" dirty="0">
              <a:latin typeface="Times New Roman" pitchFamily="18" charset="0"/>
              <a:cs typeface="Times New Roman" pitchFamily="18" charset="0"/>
            </a:endParaRPr>
          </a:p>
          <a:p>
            <a:pPr marL="342900" indent="-342900">
              <a:buFontTx/>
              <a:buChar char="•"/>
            </a:pPr>
            <a:r>
              <a:rPr lang="en-US" sz="2800" dirty="0">
                <a:latin typeface="Times New Roman" pitchFamily="18" charset="0"/>
                <a:cs typeface="Times New Roman" pitchFamily="18" charset="0"/>
              </a:rPr>
              <a:t>Examine journal entries and other adjustments for evidence of material misstatement</a:t>
            </a:r>
          </a:p>
          <a:p>
            <a:pPr marL="342900" indent="-342900">
              <a:buFontTx/>
              <a:buChar char="•"/>
            </a:pPr>
            <a:r>
              <a:rPr lang="en-US" sz="2800" dirty="0">
                <a:latin typeface="Times New Roman" pitchFamily="18" charset="0"/>
                <a:cs typeface="Times New Roman" pitchFamily="18" charset="0"/>
              </a:rPr>
              <a:t>Review accounting estimates for evidence of biases that could result in material misstatements due to fraud</a:t>
            </a:r>
          </a:p>
          <a:p>
            <a:pPr marL="342900" indent="-342900">
              <a:buFontTx/>
              <a:buChar char="•"/>
            </a:pPr>
            <a:r>
              <a:rPr lang="en-US" sz="2800" dirty="0">
                <a:latin typeface="Times New Roman" pitchFamily="18" charset="0"/>
                <a:cs typeface="Times New Roman" pitchFamily="18" charset="0"/>
              </a:rPr>
              <a:t>Evaluate the business rationale for significant unusual transactions</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149035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r>
              <a:rPr lang="en-US" sz="4000" dirty="0">
                <a:latin typeface="Times New Roman" pitchFamily="18" charset="0"/>
                <a:cs typeface="Times New Roman" pitchFamily="18" charset="0"/>
              </a:rPr>
              <a:t>Responses to Management Override</a:t>
            </a:r>
          </a:p>
        </p:txBody>
      </p:sp>
      <p:sp>
        <p:nvSpPr>
          <p:cNvPr id="3" name="Content Placeholder 2"/>
          <p:cNvSpPr>
            <a:spLocks noGrp="1"/>
          </p:cNvSpPr>
          <p:nvPr>
            <p:ph idx="1"/>
          </p:nvPr>
        </p:nvSpPr>
        <p:spPr/>
        <p:txBody>
          <a:bodyPr/>
          <a:lstStyle/>
          <a:p>
            <a:pPr marL="342900" indent="-342900">
              <a:lnSpc>
                <a:spcPct val="90000"/>
              </a:lnSpc>
              <a:buFontTx/>
              <a:buChar char="•"/>
            </a:pPr>
            <a:r>
              <a:rPr lang="en-US" sz="2800" dirty="0">
                <a:latin typeface="Times New Roman" pitchFamily="18" charset="0"/>
                <a:cs typeface="Times New Roman" pitchFamily="18" charset="0"/>
              </a:rPr>
              <a:t>Appropriate for every audit absent a conclusion by the auditor that they are unnecessary—document such a conclusion</a:t>
            </a:r>
          </a:p>
          <a:p>
            <a:pPr marL="342900" indent="-342900">
              <a:lnSpc>
                <a:spcPct val="90000"/>
              </a:lnSpc>
              <a:buFontTx/>
              <a:buChar char="•"/>
            </a:pPr>
            <a:r>
              <a:rPr lang="en-US" sz="2800" dirty="0">
                <a:latin typeface="Times New Roman" pitchFamily="18" charset="0"/>
                <a:cs typeface="Times New Roman" pitchFamily="18" charset="0"/>
              </a:rPr>
              <a:t>For audits of public entities, these “should” be performed</a:t>
            </a:r>
          </a:p>
          <a:p>
            <a:pPr marL="342900" indent="-342900">
              <a:lnSpc>
                <a:spcPct val="90000"/>
              </a:lnSpc>
              <a:buFontTx/>
              <a:buChar char="•"/>
            </a:pPr>
            <a:r>
              <a:rPr lang="en-US" sz="2800" dirty="0">
                <a:latin typeface="Times New Roman" pitchFamily="18" charset="0"/>
                <a:cs typeface="Times New Roman" pitchFamily="18" charset="0"/>
              </a:rPr>
              <a:t>For audits of nonpublic entities, these “should generally” be performed</a:t>
            </a:r>
          </a:p>
          <a:p>
            <a:pPr marL="342900" indent="-342900">
              <a:lnSpc>
                <a:spcPct val="90000"/>
              </a:lnSpc>
              <a:buFontTx/>
              <a:buChar char="•"/>
            </a:pPr>
            <a:r>
              <a:rPr lang="en-US" sz="2800" dirty="0">
                <a:latin typeface="Times New Roman" pitchFamily="18" charset="0"/>
                <a:cs typeface="Times New Roman" pitchFamily="18" charset="0"/>
              </a:rPr>
              <a:t>Bottom line: if you decide not to perform these procedures, you better have good, well-documented reasons</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729801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Evaluating Audit Evidence for Fraud</a:t>
            </a:r>
          </a:p>
        </p:txBody>
      </p:sp>
      <p:sp>
        <p:nvSpPr>
          <p:cNvPr id="3" name="Content Placeholder 2"/>
          <p:cNvSpPr>
            <a:spLocks noGrp="1"/>
          </p:cNvSpPr>
          <p:nvPr>
            <p:ph idx="1"/>
          </p:nvPr>
        </p:nvSpPr>
        <p:spPr>
          <a:xfrm>
            <a:off x="457200" y="1676401"/>
            <a:ext cx="8229600" cy="4648200"/>
          </a:xfrm>
        </p:spPr>
        <p:txBody>
          <a:bodyPr/>
          <a:lstStyle/>
          <a:p>
            <a:pPr marL="342900" indent="-342900">
              <a:lnSpc>
                <a:spcPct val="90000"/>
              </a:lnSpc>
              <a:buFontTx/>
              <a:buChar char="•"/>
            </a:pPr>
            <a:r>
              <a:rPr lang="en-US" sz="2800" dirty="0">
                <a:latin typeface="Times New Roman" pitchFamily="18" charset="0"/>
                <a:cs typeface="Times New Roman" pitchFamily="18" charset="0"/>
              </a:rPr>
              <a:t>Assess and reassess risks of material misstatement due to fraud throughout the audit</a:t>
            </a:r>
          </a:p>
          <a:p>
            <a:pPr marL="342900" indent="-342900">
              <a:lnSpc>
                <a:spcPct val="90000"/>
              </a:lnSpc>
              <a:buFontTx/>
              <a:buChar char="•"/>
            </a:pPr>
            <a:r>
              <a:rPr lang="en-US" sz="2800" dirty="0">
                <a:latin typeface="Times New Roman" pitchFamily="18" charset="0"/>
                <a:cs typeface="Times New Roman" pitchFamily="18" charset="0"/>
              </a:rPr>
              <a:t>Audit test results may alter previous assessments of risk</a:t>
            </a:r>
          </a:p>
          <a:p>
            <a:pPr marL="342900" indent="-342900">
              <a:lnSpc>
                <a:spcPct val="90000"/>
              </a:lnSpc>
              <a:buFontTx/>
              <a:buChar char="•"/>
            </a:pPr>
            <a:r>
              <a:rPr lang="en-US" sz="2800" dirty="0">
                <a:latin typeface="Times New Roman" pitchFamily="18" charset="0"/>
                <a:cs typeface="Times New Roman" pitchFamily="18" charset="0"/>
              </a:rPr>
              <a:t>Audit test results may, in and of themselves, be indicative of fraud</a:t>
            </a:r>
          </a:p>
          <a:p>
            <a:pPr marL="342900" indent="-342900">
              <a:lnSpc>
                <a:spcPct val="90000"/>
              </a:lnSpc>
              <a:buFontTx/>
              <a:buChar char="•"/>
            </a:pPr>
            <a:r>
              <a:rPr lang="en-US" sz="2800" dirty="0">
                <a:latin typeface="Times New Roman" pitchFamily="18" charset="0"/>
                <a:cs typeface="Times New Roman" pitchFamily="18" charset="0"/>
              </a:rPr>
              <a:t>Be alert for: </a:t>
            </a:r>
            <a:r>
              <a:rPr lang="en-US" sz="2800" dirty="0">
                <a:solidFill>
                  <a:schemeClr val="tx2"/>
                </a:solidFill>
                <a:latin typeface="Times New Roman" pitchFamily="18" charset="0"/>
                <a:cs typeface="Times New Roman" pitchFamily="18" charset="0"/>
              </a:rPr>
              <a:t>(New)</a:t>
            </a:r>
          </a:p>
          <a:p>
            <a:pPr marL="742950" lvl="1" indent="-285750">
              <a:lnSpc>
                <a:spcPct val="90000"/>
              </a:lnSpc>
              <a:buFontTx/>
              <a:buChar char="–"/>
            </a:pPr>
            <a:r>
              <a:rPr lang="en-US" sz="2800" dirty="0">
                <a:latin typeface="Times New Roman" pitchFamily="18" charset="0"/>
                <a:cs typeface="Times New Roman" pitchFamily="18" charset="0"/>
              </a:rPr>
              <a:t>Discrepancies in the accounting records</a:t>
            </a:r>
          </a:p>
          <a:p>
            <a:pPr marL="742950" lvl="1" indent="-285750">
              <a:lnSpc>
                <a:spcPct val="90000"/>
              </a:lnSpc>
              <a:buFontTx/>
              <a:buChar char="–"/>
            </a:pPr>
            <a:r>
              <a:rPr lang="en-US" sz="2800" dirty="0">
                <a:latin typeface="Times New Roman" pitchFamily="18" charset="0"/>
                <a:cs typeface="Times New Roman" pitchFamily="18" charset="0"/>
              </a:rPr>
              <a:t>Conflicting or missing evidential matter</a:t>
            </a:r>
          </a:p>
          <a:p>
            <a:pPr marL="742950" lvl="1" indent="-285750">
              <a:lnSpc>
                <a:spcPct val="90000"/>
              </a:lnSpc>
              <a:buFontTx/>
              <a:buChar char="–"/>
            </a:pPr>
            <a:r>
              <a:rPr lang="en-US" sz="2800" dirty="0">
                <a:latin typeface="Times New Roman" pitchFamily="18" charset="0"/>
                <a:cs typeface="Times New Roman" pitchFamily="18" charset="0"/>
              </a:rPr>
              <a:t>Problematic or unusual relationships between the auditor and client</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434896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r>
              <a:rPr lang="en-US" sz="4000" dirty="0">
                <a:latin typeface="Times New Roman" pitchFamily="18" charset="0"/>
                <a:cs typeface="Times New Roman" pitchFamily="18" charset="0"/>
              </a:rPr>
              <a:t>Responding to Misstatements That May Be Result of Fraud</a:t>
            </a:r>
          </a:p>
        </p:txBody>
      </p:sp>
      <p:sp>
        <p:nvSpPr>
          <p:cNvPr id="3" name="Content Placeholder 2"/>
          <p:cNvSpPr>
            <a:spLocks noGrp="1"/>
          </p:cNvSpPr>
          <p:nvPr>
            <p:ph idx="1"/>
          </p:nvPr>
        </p:nvSpPr>
        <p:spPr>
          <a:xfrm>
            <a:off x="457200" y="1676401"/>
            <a:ext cx="8229600" cy="4648200"/>
          </a:xfrm>
        </p:spPr>
        <p:txBody>
          <a:bodyPr/>
          <a:lstStyle/>
          <a:p>
            <a:pPr marL="342900" indent="-342900">
              <a:lnSpc>
                <a:spcPct val="90000"/>
              </a:lnSpc>
              <a:buFontTx/>
              <a:buChar char="•"/>
            </a:pPr>
            <a:r>
              <a:rPr lang="en-US" sz="2400" dirty="0">
                <a:latin typeface="Times New Roman" pitchFamily="18" charset="0"/>
                <a:cs typeface="Times New Roman" pitchFamily="18" charset="0"/>
              </a:rPr>
              <a:t>Consider the implications for other parts of the audit</a:t>
            </a:r>
          </a:p>
          <a:p>
            <a:pPr marL="342900" indent="-342900">
              <a:lnSpc>
                <a:spcPct val="90000"/>
              </a:lnSpc>
              <a:buFontTx/>
              <a:buChar char="•"/>
            </a:pPr>
            <a:r>
              <a:rPr lang="en-US" sz="2400" dirty="0">
                <a:latin typeface="Times New Roman" pitchFamily="18" charset="0"/>
                <a:cs typeface="Times New Roman" pitchFamily="18" charset="0"/>
              </a:rPr>
              <a:t>Discuss the matter and the approach for further investigation with an appropriate level of management; and with senior management: and the audit committee</a:t>
            </a:r>
          </a:p>
          <a:p>
            <a:pPr marL="342900" indent="-342900">
              <a:lnSpc>
                <a:spcPct val="90000"/>
              </a:lnSpc>
              <a:buFontTx/>
              <a:buChar char="•"/>
            </a:pPr>
            <a:r>
              <a:rPr lang="en-US" sz="2400" dirty="0">
                <a:latin typeface="Times New Roman" pitchFamily="18" charset="0"/>
                <a:cs typeface="Times New Roman" pitchFamily="18" charset="0"/>
              </a:rPr>
              <a:t>Attempt to obtain additional evidential matter to determine whether material fraud has occurred</a:t>
            </a:r>
          </a:p>
          <a:p>
            <a:pPr marL="342900" indent="-342900">
              <a:lnSpc>
                <a:spcPct val="90000"/>
              </a:lnSpc>
              <a:buFontTx/>
              <a:buChar char="•"/>
            </a:pPr>
            <a:r>
              <a:rPr lang="en-US" sz="2400" dirty="0">
                <a:latin typeface="Times New Roman" pitchFamily="18" charset="0"/>
                <a:cs typeface="Times New Roman" pitchFamily="18" charset="0"/>
              </a:rPr>
              <a:t>Consider the need for and timing of discussions with the audit committee or board of directors </a:t>
            </a:r>
            <a:r>
              <a:rPr lang="en-US" sz="2400" b="1" dirty="0">
                <a:solidFill>
                  <a:schemeClr val="tx2"/>
                </a:solidFill>
                <a:latin typeface="Times New Roman" pitchFamily="18" charset="0"/>
                <a:cs typeface="Times New Roman" pitchFamily="18" charset="0"/>
              </a:rPr>
              <a:t>(New)</a:t>
            </a:r>
          </a:p>
          <a:p>
            <a:pPr marL="342900" indent="-342900">
              <a:lnSpc>
                <a:spcPct val="90000"/>
              </a:lnSpc>
              <a:buFontTx/>
              <a:buChar char="•"/>
            </a:pPr>
            <a:r>
              <a:rPr lang="en-US" sz="2400" dirty="0">
                <a:latin typeface="Times New Roman" pitchFamily="18" charset="0"/>
                <a:cs typeface="Times New Roman" pitchFamily="18" charset="0"/>
              </a:rPr>
              <a:t>If appropriate, suggest that the client consult with legal counsel</a:t>
            </a:r>
          </a:p>
          <a:p>
            <a:pPr marL="342900" indent="-342900">
              <a:lnSpc>
                <a:spcPct val="90000"/>
              </a:lnSpc>
              <a:buFontTx/>
              <a:buChar char="•"/>
            </a:pPr>
            <a:r>
              <a:rPr lang="en-US" sz="2400" dirty="0">
                <a:latin typeface="Times New Roman" pitchFamily="18" charset="0"/>
                <a:cs typeface="Times New Roman" pitchFamily="18" charset="0"/>
              </a:rPr>
              <a:t>When appropriate, consider withdrawing from the engagement (consult with auditor’s legal counsel)</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702118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r>
              <a:rPr lang="en-US" sz="4000" dirty="0">
                <a:latin typeface="Times New Roman" pitchFamily="18" charset="0"/>
                <a:cs typeface="Times New Roman" pitchFamily="18" charset="0"/>
              </a:rPr>
              <a:t>Communicating Fraud Evidence</a:t>
            </a:r>
          </a:p>
        </p:txBody>
      </p:sp>
      <p:sp>
        <p:nvSpPr>
          <p:cNvPr id="3" name="Content Placeholder 2"/>
          <p:cNvSpPr>
            <a:spLocks noGrp="1"/>
          </p:cNvSpPr>
          <p:nvPr>
            <p:ph idx="1"/>
          </p:nvPr>
        </p:nvSpPr>
        <p:spPr>
          <a:xfrm>
            <a:off x="457200" y="1524001"/>
            <a:ext cx="8229600" cy="4800600"/>
          </a:xfrm>
        </p:spPr>
        <p:txBody>
          <a:bodyPr/>
          <a:lstStyle/>
          <a:p>
            <a:pPr marL="342900" indent="-342900">
              <a:lnSpc>
                <a:spcPct val="90000"/>
              </a:lnSpc>
              <a:buFontTx/>
              <a:buChar char="•"/>
            </a:pPr>
            <a:r>
              <a:rPr lang="en-US" sz="2800" dirty="0">
                <a:latin typeface="Times New Roman" pitchFamily="18" charset="0"/>
                <a:cs typeface="Times New Roman" pitchFamily="18" charset="0"/>
              </a:rPr>
              <a:t>Whenever “evidence of fraud” is found, it should be brought to the attention of the </a:t>
            </a:r>
            <a:r>
              <a:rPr lang="en-US" sz="2800" b="1" i="1" dirty="0">
                <a:latin typeface="Times New Roman" pitchFamily="18" charset="0"/>
                <a:cs typeface="Times New Roman" pitchFamily="18" charset="0"/>
              </a:rPr>
              <a:t>appropriate</a:t>
            </a:r>
            <a:r>
              <a:rPr lang="en-US" sz="2800" dirty="0">
                <a:latin typeface="Times New Roman" pitchFamily="18" charset="0"/>
                <a:cs typeface="Times New Roman" pitchFamily="18" charset="0"/>
              </a:rPr>
              <a:t> level of management</a:t>
            </a:r>
          </a:p>
          <a:p>
            <a:pPr marL="742950" lvl="1" indent="-285750">
              <a:lnSpc>
                <a:spcPct val="90000"/>
              </a:lnSpc>
              <a:buFontTx/>
              <a:buChar char="–"/>
            </a:pPr>
            <a:r>
              <a:rPr lang="en-US" sz="2800" dirty="0">
                <a:latin typeface="Times New Roman" pitchFamily="18" charset="0"/>
                <a:cs typeface="Times New Roman" pitchFamily="18" charset="0"/>
              </a:rPr>
              <a:t>Even if the matter is inconsequential</a:t>
            </a:r>
          </a:p>
          <a:p>
            <a:pPr marL="342900" indent="-342900">
              <a:lnSpc>
                <a:spcPct val="90000"/>
              </a:lnSpc>
              <a:buFontTx/>
              <a:buChar char="•"/>
            </a:pPr>
            <a:r>
              <a:rPr lang="en-US" sz="2800" dirty="0">
                <a:latin typeface="Times New Roman" pitchFamily="18" charset="0"/>
                <a:cs typeface="Times New Roman" pitchFamily="18" charset="0"/>
              </a:rPr>
              <a:t>Report directly to the audit committee when:</a:t>
            </a:r>
          </a:p>
          <a:p>
            <a:pPr marL="742950" lvl="1" indent="-285750">
              <a:lnSpc>
                <a:spcPct val="90000"/>
              </a:lnSpc>
              <a:buFontTx/>
              <a:buChar char="–"/>
            </a:pPr>
            <a:r>
              <a:rPr lang="en-US" sz="2800" dirty="0">
                <a:latin typeface="Times New Roman" pitchFamily="18" charset="0"/>
                <a:cs typeface="Times New Roman" pitchFamily="18" charset="0"/>
              </a:rPr>
              <a:t>Fraud causes a material misstatement</a:t>
            </a:r>
          </a:p>
          <a:p>
            <a:pPr marL="742950" lvl="1" indent="-285750">
              <a:lnSpc>
                <a:spcPct val="90000"/>
              </a:lnSpc>
              <a:buFontTx/>
              <a:buChar char="–"/>
            </a:pPr>
            <a:r>
              <a:rPr lang="en-US" sz="2800" dirty="0">
                <a:latin typeface="Times New Roman" pitchFamily="18" charset="0"/>
                <a:cs typeface="Times New Roman" pitchFamily="18" charset="0"/>
              </a:rPr>
              <a:t>Fraud involves senior management</a:t>
            </a:r>
          </a:p>
          <a:p>
            <a:pPr marL="342900" indent="-342900">
              <a:lnSpc>
                <a:spcPct val="90000"/>
              </a:lnSpc>
              <a:buFontTx/>
              <a:buChar char="•"/>
            </a:pPr>
            <a:r>
              <a:rPr lang="en-US" sz="2800" dirty="0">
                <a:latin typeface="Times New Roman" pitchFamily="18" charset="0"/>
                <a:cs typeface="Times New Roman" pitchFamily="18" charset="0"/>
              </a:rPr>
              <a:t>Reach an advance understanding with the audit committee about fraud involving lower-level employees</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1318380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Communicating Fraud Evidence</a:t>
            </a:r>
          </a:p>
        </p:txBody>
      </p:sp>
      <p:sp>
        <p:nvSpPr>
          <p:cNvPr id="3" name="Content Placeholder 2"/>
          <p:cNvSpPr>
            <a:spLocks noGrp="1"/>
          </p:cNvSpPr>
          <p:nvPr>
            <p:ph idx="1"/>
          </p:nvPr>
        </p:nvSpPr>
        <p:spPr>
          <a:xfrm>
            <a:off x="457200" y="1600201"/>
            <a:ext cx="8229600" cy="4724400"/>
          </a:xfrm>
        </p:spPr>
        <p:txBody>
          <a:bodyPr/>
          <a:lstStyle/>
          <a:p>
            <a:pPr marL="342900" indent="-342900">
              <a:buFontTx/>
              <a:buChar char="•"/>
            </a:pPr>
            <a:r>
              <a:rPr lang="en-US" sz="2800" dirty="0">
                <a:latin typeface="Times New Roman" pitchFamily="18" charset="0"/>
                <a:cs typeface="Times New Roman" pitchFamily="18" charset="0"/>
              </a:rPr>
              <a:t>Communicating to parties other than management or audit committee may be required</a:t>
            </a:r>
          </a:p>
          <a:p>
            <a:pPr marL="742950" lvl="1" indent="-285750">
              <a:buFontTx/>
              <a:buChar char="–"/>
            </a:pPr>
            <a:r>
              <a:rPr lang="en-US" sz="2800" dirty="0">
                <a:latin typeface="Times New Roman" pitchFamily="18" charset="0"/>
                <a:cs typeface="Times New Roman" pitchFamily="18" charset="0"/>
              </a:rPr>
              <a:t>To comply with legal or regulatory requirements</a:t>
            </a:r>
          </a:p>
          <a:p>
            <a:pPr marL="742950" lvl="1" indent="-285750">
              <a:buFontTx/>
              <a:buChar char="–"/>
            </a:pPr>
            <a:r>
              <a:rPr lang="en-US" sz="2800" dirty="0">
                <a:latin typeface="Times New Roman" pitchFamily="18" charset="0"/>
                <a:cs typeface="Times New Roman" pitchFamily="18" charset="0"/>
              </a:rPr>
              <a:t>In response to successor auditor inquiries (per SAS 84)</a:t>
            </a:r>
          </a:p>
          <a:p>
            <a:pPr marL="742950" lvl="1" indent="-285750">
              <a:buFontTx/>
              <a:buChar char="–"/>
            </a:pPr>
            <a:r>
              <a:rPr lang="en-US" sz="2800" dirty="0">
                <a:latin typeface="Times New Roman" pitchFamily="18" charset="0"/>
                <a:cs typeface="Times New Roman" pitchFamily="18" charset="0"/>
              </a:rPr>
              <a:t>In response to a subpoena</a:t>
            </a:r>
          </a:p>
          <a:p>
            <a:pPr marL="742950" lvl="1" indent="-285750">
              <a:buFontTx/>
              <a:buChar char="–"/>
            </a:pPr>
            <a:r>
              <a:rPr lang="en-US" sz="2800" dirty="0">
                <a:latin typeface="Times New Roman" pitchFamily="18" charset="0"/>
                <a:cs typeface="Times New Roman" pitchFamily="18" charset="0"/>
              </a:rPr>
              <a:t>To meet </a:t>
            </a:r>
            <a:r>
              <a:rPr lang="en-US" sz="2800" i="1" dirty="0">
                <a:latin typeface="Times New Roman" pitchFamily="18" charset="0"/>
                <a:cs typeface="Times New Roman" pitchFamily="18" charset="0"/>
              </a:rPr>
              <a:t>Yellow Book </a:t>
            </a:r>
            <a:r>
              <a:rPr lang="en-US" sz="2800" dirty="0">
                <a:latin typeface="Times New Roman" pitchFamily="18" charset="0"/>
                <a:cs typeface="Times New Roman" pitchFamily="18" charset="0"/>
              </a:rPr>
              <a:t>standards</a:t>
            </a:r>
          </a:p>
          <a:p>
            <a:pPr marL="342900" indent="-342900">
              <a:buFontTx/>
              <a:buChar char="•"/>
            </a:pPr>
            <a:r>
              <a:rPr lang="en-US" sz="2800" dirty="0">
                <a:latin typeface="Times New Roman" pitchFamily="18" charset="0"/>
                <a:cs typeface="Times New Roman" pitchFamily="18" charset="0"/>
              </a:rPr>
              <a:t>“Consult your attorney”</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270721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1000" y="533400"/>
            <a:ext cx="8229600" cy="895350"/>
          </a:xfrm>
        </p:spPr>
        <p:txBody>
          <a:bodyPr/>
          <a:lstStyle/>
          <a:p>
            <a:pPr algn="ctr" eaLnBrk="1" hangingPunct="1"/>
            <a:r>
              <a:rPr lang="en-US" sz="4400" dirty="0">
                <a:latin typeface="Times New Roman" pitchFamily="18" charset="0"/>
                <a:cs typeface="Times New Roman" pitchFamily="18" charset="0"/>
              </a:rPr>
              <a:t>Types of Government Fraud</a:t>
            </a:r>
            <a:r>
              <a:rPr lang="en-US" dirty="0"/>
              <a:t>	</a:t>
            </a:r>
          </a:p>
        </p:txBody>
      </p:sp>
      <p:sp>
        <p:nvSpPr>
          <p:cNvPr id="15363" name="Content Placeholder 2"/>
          <p:cNvSpPr>
            <a:spLocks noGrp="1"/>
          </p:cNvSpPr>
          <p:nvPr>
            <p:ph idx="1"/>
          </p:nvPr>
        </p:nvSpPr>
        <p:spPr>
          <a:xfrm>
            <a:off x="381000" y="1524000"/>
            <a:ext cx="8229600" cy="4389438"/>
          </a:xfrm>
        </p:spPr>
        <p:txBody>
          <a:bodyPr/>
          <a:lstStyle/>
          <a:p>
            <a:pPr eaLnBrk="1" hangingPunct="1"/>
            <a:r>
              <a:rPr lang="en-US" sz="2400" dirty="0">
                <a:latin typeface="Times New Roman" pitchFamily="18" charset="0"/>
                <a:cs typeface="Times New Roman" pitchFamily="18" charset="0"/>
              </a:rPr>
              <a:t>Public Corruption</a:t>
            </a:r>
          </a:p>
          <a:p>
            <a:pPr eaLnBrk="1" hangingPunct="1"/>
            <a:r>
              <a:rPr lang="en-US" sz="2400" dirty="0">
                <a:latin typeface="Times New Roman" pitchFamily="18" charset="0"/>
                <a:cs typeface="Times New Roman" pitchFamily="18" charset="0"/>
              </a:rPr>
              <a:t>False Claims and Statements</a:t>
            </a:r>
          </a:p>
          <a:p>
            <a:pPr eaLnBrk="1" hangingPunct="1"/>
            <a:r>
              <a:rPr lang="en-US" sz="2400" dirty="0">
                <a:latin typeface="Times New Roman" pitchFamily="18" charset="0"/>
                <a:cs typeface="Times New Roman" pitchFamily="18" charset="0"/>
              </a:rPr>
              <a:t>Procurement Fraud</a:t>
            </a:r>
          </a:p>
          <a:p>
            <a:pPr eaLnBrk="1" hangingPunct="1"/>
            <a:r>
              <a:rPr lang="en-US" sz="2400" dirty="0">
                <a:latin typeface="Times New Roman" pitchFamily="18" charset="0"/>
                <a:cs typeface="Times New Roman" pitchFamily="18" charset="0"/>
              </a:rPr>
              <a:t>Social Security Fraud</a:t>
            </a:r>
          </a:p>
          <a:p>
            <a:pPr eaLnBrk="1" hangingPunct="1"/>
            <a:r>
              <a:rPr lang="en-US" sz="2400" dirty="0">
                <a:latin typeface="Times New Roman" pitchFamily="18" charset="0"/>
                <a:cs typeface="Times New Roman" pitchFamily="18" charset="0"/>
              </a:rPr>
              <a:t>Welfare Fraud</a:t>
            </a:r>
          </a:p>
          <a:p>
            <a:pPr eaLnBrk="1" hangingPunct="1"/>
            <a:r>
              <a:rPr lang="en-US" sz="2400" dirty="0">
                <a:latin typeface="Times New Roman" pitchFamily="18" charset="0"/>
                <a:cs typeface="Times New Roman" pitchFamily="18" charset="0"/>
              </a:rPr>
              <a:t>Medicare and Medicaid Fraud</a:t>
            </a:r>
          </a:p>
          <a:p>
            <a:pPr eaLnBrk="1" hangingPunct="1"/>
            <a:r>
              <a:rPr lang="en-US" sz="2400" dirty="0">
                <a:latin typeface="Times New Roman" pitchFamily="18" charset="0"/>
                <a:cs typeface="Times New Roman" pitchFamily="18" charset="0"/>
              </a:rPr>
              <a:t> Tax Fraud</a:t>
            </a:r>
          </a:p>
          <a:p>
            <a:pPr eaLnBrk="1" hangingPunct="1"/>
            <a:r>
              <a:rPr lang="en-US" sz="2400" dirty="0">
                <a:latin typeface="Times New Roman" pitchFamily="18" charset="0"/>
                <a:cs typeface="Times New Roman" pitchFamily="18" charset="0"/>
              </a:rPr>
              <a:t>Counterfeit Currency</a:t>
            </a:r>
          </a:p>
          <a:p>
            <a:pPr eaLnBrk="1" hangingPunct="1"/>
            <a:r>
              <a:rPr lang="en-US" sz="2400" dirty="0">
                <a:latin typeface="Times New Roman" pitchFamily="18" charset="0"/>
                <a:cs typeface="Times New Roman" pitchFamily="18" charset="0"/>
              </a:rPr>
              <a:t>Conspiracy to Defraud the Government</a:t>
            </a:r>
          </a:p>
          <a:p>
            <a:pPr eaLnBrk="1" hangingPunct="1"/>
            <a:r>
              <a:rPr lang="en-US" sz="2400" dirty="0">
                <a:latin typeface="Times New Roman" pitchFamily="18" charset="0"/>
                <a:cs typeface="Times New Roman" pitchFamily="18" charset="0"/>
              </a:rPr>
              <a:t>Grant Fraud</a:t>
            </a:r>
          </a:p>
          <a:p>
            <a:pPr eaLnBrk="1" hangingPunct="1"/>
            <a:r>
              <a:rPr lang="en-US" sz="2400" dirty="0">
                <a:latin typeface="Times New Roman" pitchFamily="18" charset="0"/>
                <a:cs typeface="Times New Roman" pitchFamily="18" charset="0"/>
              </a:rPr>
              <a:t>Asset Misappropriations</a:t>
            </a:r>
          </a:p>
          <a:p>
            <a:pPr eaLnBrk="1" hangingPunct="1"/>
            <a:endParaRPr lang="en-US" dirty="0"/>
          </a:p>
        </p:txBody>
      </p:sp>
      <p:pic>
        <p:nvPicPr>
          <p:cNvPr id="1536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sz="4000" dirty="0">
                <a:latin typeface="Times New Roman" pitchFamily="18" charset="0"/>
                <a:cs typeface="Times New Roman" pitchFamily="18" charset="0"/>
              </a:rPr>
              <a:t>Government Fraud</a:t>
            </a:r>
          </a:p>
        </p:txBody>
      </p:sp>
      <p:sp>
        <p:nvSpPr>
          <p:cNvPr id="6147" name="Content Placeholder 2"/>
          <p:cNvSpPr>
            <a:spLocks noGrp="1"/>
          </p:cNvSpPr>
          <p:nvPr>
            <p:ph idx="1"/>
          </p:nvPr>
        </p:nvSpPr>
        <p:spPr/>
        <p:txBody>
          <a:bodyPr/>
          <a:lstStyle/>
          <a:p>
            <a:endParaRPr lang="en-US" dirty="0"/>
          </a:p>
          <a:p>
            <a:pPr>
              <a:buFont typeface="Wingdings 2" pitchFamily="18" charset="2"/>
              <a:buNone/>
            </a:pPr>
            <a:r>
              <a:rPr lang="en-US" i="1" dirty="0">
                <a:latin typeface="Times New Roman" pitchFamily="18" charset="0"/>
                <a:cs typeface="Times New Roman" pitchFamily="18" charset="0"/>
              </a:rPr>
              <a:t>Government Fraud</a:t>
            </a:r>
            <a:r>
              <a:rPr lang="en-US" dirty="0">
                <a:latin typeface="Times New Roman" pitchFamily="18" charset="0"/>
                <a:cs typeface="Times New Roman" pitchFamily="18" charset="0"/>
              </a:rPr>
              <a:t> – intentional acts designed to deprive the</a:t>
            </a:r>
          </a:p>
          <a:p>
            <a:pPr>
              <a:spcBef>
                <a:spcPct val="0"/>
              </a:spcBef>
              <a:buFont typeface="Wingdings 2" pitchFamily="18" charset="2"/>
              <a:buNone/>
            </a:pPr>
            <a:r>
              <a:rPr lang="en-US" dirty="0">
                <a:latin typeface="Times New Roman" pitchFamily="18" charset="0"/>
                <a:cs typeface="Times New Roman" pitchFamily="18" charset="0"/>
              </a:rPr>
              <a:t>government of funds by deception or other unfair means.</a:t>
            </a:r>
          </a:p>
          <a:p>
            <a:pPr>
              <a:buFont typeface="Wingdings 2" pitchFamily="18" charset="2"/>
              <a:buNone/>
            </a:pPr>
            <a:endParaRPr lang="en-US" dirty="0">
              <a:latin typeface="Times New Roman" pitchFamily="18" charset="0"/>
              <a:cs typeface="Times New Roman" pitchFamily="18" charset="0"/>
            </a:endParaRPr>
          </a:p>
          <a:p>
            <a:pPr>
              <a:buFont typeface="Wingdings 2" pitchFamily="18" charset="2"/>
              <a:buNone/>
            </a:pPr>
            <a:r>
              <a:rPr lang="en-US" dirty="0">
                <a:latin typeface="Times New Roman" pitchFamily="18" charset="0"/>
                <a:cs typeface="Times New Roman" pitchFamily="18" charset="0"/>
              </a:rPr>
              <a:t> In 2008, losses from fraud, misuse, and other types of </a:t>
            </a:r>
          </a:p>
          <a:p>
            <a:pPr>
              <a:spcBef>
                <a:spcPct val="0"/>
              </a:spcBef>
              <a:buFont typeface="Wingdings 2" pitchFamily="18" charset="2"/>
              <a:buNone/>
            </a:pPr>
            <a:r>
              <a:rPr lang="en-US" dirty="0">
                <a:latin typeface="Times New Roman" pitchFamily="18" charset="0"/>
                <a:cs typeface="Times New Roman" pitchFamily="18" charset="0"/>
              </a:rPr>
              <a:t>improper government payments are about $100 billion a </a:t>
            </a:r>
          </a:p>
          <a:p>
            <a:pPr>
              <a:spcBef>
                <a:spcPct val="0"/>
              </a:spcBef>
              <a:buFont typeface="Wingdings 2" pitchFamily="18" charset="2"/>
              <a:buNone/>
            </a:pPr>
            <a:r>
              <a:rPr lang="en-US" dirty="0">
                <a:latin typeface="Times New Roman" pitchFamily="18" charset="0"/>
                <a:cs typeface="Times New Roman" pitchFamily="18" charset="0"/>
              </a:rPr>
              <a:t>year.</a:t>
            </a:r>
          </a:p>
        </p:txBody>
      </p:sp>
      <p:pic>
        <p:nvPicPr>
          <p:cNvPr id="6148"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eaLnBrk="1" hangingPunct="1"/>
            <a:r>
              <a:rPr lang="en-US" sz="4400" dirty="0">
                <a:latin typeface="Times New Roman" pitchFamily="18" charset="0"/>
                <a:cs typeface="Times New Roman" pitchFamily="18" charset="0"/>
              </a:rPr>
              <a:t>Public Corruption</a:t>
            </a:r>
          </a:p>
        </p:txBody>
      </p:sp>
      <p:sp>
        <p:nvSpPr>
          <p:cNvPr id="16387" name="Content Placeholder 2"/>
          <p:cNvSpPr>
            <a:spLocks noGrp="1"/>
          </p:cNvSpPr>
          <p:nvPr>
            <p:ph idx="1"/>
          </p:nvPr>
        </p:nvSpPr>
        <p:spPr/>
        <p:txBody>
          <a:bodyPr/>
          <a:lstStyle/>
          <a:p>
            <a:pPr eaLnBrk="1" hangingPunct="1"/>
            <a:r>
              <a:rPr lang="en-US" i="1" dirty="0">
                <a:latin typeface="Times New Roman" pitchFamily="18" charset="0"/>
                <a:cs typeface="Times New Roman" pitchFamily="18" charset="0"/>
              </a:rPr>
              <a:t>Corruption</a:t>
            </a:r>
            <a:r>
              <a:rPr lang="en-US" dirty="0">
                <a:latin typeface="Times New Roman" pitchFamily="18" charset="0"/>
                <a:cs typeface="Times New Roman" pitchFamily="18" charset="0"/>
              </a:rPr>
              <a:t> – the wrongful use of influence in a business dealing to procure a benefit for the actor or another person, contrary to their duty to their employer.</a:t>
            </a:r>
          </a:p>
          <a:p>
            <a:pPr eaLnBrk="1" hangingPunct="1">
              <a:buFont typeface="Wingdings 2" pitchFamily="18" charset="2"/>
              <a:buNone/>
            </a:pPr>
            <a:endParaRPr lang="en-US" sz="1000" dirty="0">
              <a:latin typeface="Times New Roman" pitchFamily="18" charset="0"/>
              <a:cs typeface="Times New Roman" pitchFamily="18" charset="0"/>
            </a:endParaRPr>
          </a:p>
          <a:p>
            <a:pPr lvl="1" eaLnBrk="1" hangingPunct="1"/>
            <a:r>
              <a:rPr lang="en-US" dirty="0">
                <a:latin typeface="Times New Roman" pitchFamily="18" charset="0"/>
                <a:cs typeface="Times New Roman" pitchFamily="18" charset="0"/>
              </a:rPr>
              <a:t>Bribery				</a:t>
            </a:r>
          </a:p>
          <a:p>
            <a:pPr lvl="1" eaLnBrk="1" hangingPunct="1"/>
            <a:r>
              <a:rPr lang="en-US" dirty="0">
                <a:latin typeface="Times New Roman" pitchFamily="18" charset="0"/>
                <a:cs typeface="Times New Roman" pitchFamily="18" charset="0"/>
              </a:rPr>
              <a:t>Kickbacks</a:t>
            </a:r>
          </a:p>
          <a:p>
            <a:pPr lvl="1" eaLnBrk="1" hangingPunct="1"/>
            <a:r>
              <a:rPr lang="en-US" dirty="0">
                <a:latin typeface="Times New Roman" pitchFamily="18" charset="0"/>
                <a:cs typeface="Times New Roman" pitchFamily="18" charset="0"/>
              </a:rPr>
              <a:t>Illegal gratuities </a:t>
            </a:r>
          </a:p>
          <a:p>
            <a:pPr lvl="1" eaLnBrk="1" hangingPunct="1"/>
            <a:r>
              <a:rPr lang="en-US" dirty="0">
                <a:latin typeface="Times New Roman" pitchFamily="18" charset="0"/>
                <a:cs typeface="Times New Roman" pitchFamily="18" charset="0"/>
              </a:rPr>
              <a:t>Economic extortion</a:t>
            </a:r>
          </a:p>
          <a:p>
            <a:pPr lvl="1" eaLnBrk="1" hangingPunct="1"/>
            <a:r>
              <a:rPr lang="en-US" dirty="0">
                <a:latin typeface="Times New Roman" pitchFamily="18" charset="0"/>
                <a:cs typeface="Times New Roman" pitchFamily="18" charset="0"/>
              </a:rPr>
              <a:t>Collusion</a:t>
            </a:r>
          </a:p>
          <a:p>
            <a:pPr lvl="1" eaLnBrk="1" hangingPunct="1"/>
            <a:r>
              <a:rPr lang="en-US" dirty="0">
                <a:latin typeface="Times New Roman" pitchFamily="18" charset="0"/>
                <a:cs typeface="Times New Roman" pitchFamily="18" charset="0"/>
              </a:rPr>
              <a:t>Conflicts of Interest</a:t>
            </a:r>
          </a:p>
        </p:txBody>
      </p:sp>
      <p:pic>
        <p:nvPicPr>
          <p:cNvPr id="16388"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895350"/>
          </a:xfrm>
        </p:spPr>
        <p:txBody>
          <a:bodyPr/>
          <a:lstStyle/>
          <a:p>
            <a:pPr algn="ctr" eaLnBrk="1" hangingPunct="1"/>
            <a:r>
              <a:rPr lang="en-US" sz="4400" dirty="0">
                <a:latin typeface="Times New Roman" pitchFamily="18" charset="0"/>
                <a:cs typeface="Times New Roman" pitchFamily="18" charset="0"/>
              </a:rPr>
              <a:t>Corruption Schemes</a:t>
            </a:r>
          </a:p>
        </p:txBody>
      </p:sp>
      <p:sp>
        <p:nvSpPr>
          <p:cNvPr id="17411" name="Content Placeholder 2"/>
          <p:cNvSpPr>
            <a:spLocks noGrp="1"/>
          </p:cNvSpPr>
          <p:nvPr>
            <p:ph idx="1"/>
          </p:nvPr>
        </p:nvSpPr>
        <p:spPr/>
        <p:txBody>
          <a:bodyPr/>
          <a:lstStyle/>
          <a:p>
            <a:pPr eaLnBrk="1" hangingPunct="1">
              <a:buFont typeface="Wingdings 2" pitchFamily="18" charset="2"/>
              <a:buNone/>
            </a:pPr>
            <a:r>
              <a:rPr lang="en-US" dirty="0">
                <a:latin typeface="Times New Roman" pitchFamily="18" charset="0"/>
                <a:cs typeface="Times New Roman" pitchFamily="18" charset="0"/>
              </a:rPr>
              <a:t>Bribery and Kickbacks</a:t>
            </a:r>
          </a:p>
          <a:p>
            <a:pPr eaLnBrk="1" hangingPunct="1">
              <a:buFont typeface="Wingdings 2" pitchFamily="18" charset="2"/>
              <a:buNone/>
            </a:pPr>
            <a:endParaRPr lang="en-US" dirty="0">
              <a:latin typeface="Times New Roman" pitchFamily="18" charset="0"/>
              <a:cs typeface="Times New Roman" pitchFamily="18" charset="0"/>
            </a:endParaRPr>
          </a:p>
          <a:p>
            <a:pPr eaLnBrk="1" hangingPunct="1">
              <a:buFont typeface="Wingdings 2" pitchFamily="18" charset="2"/>
              <a:buNone/>
            </a:pPr>
            <a:r>
              <a:rPr lang="en-US" i="1" dirty="0">
                <a:latin typeface="Times New Roman" pitchFamily="18" charset="0"/>
                <a:cs typeface="Times New Roman" pitchFamily="18" charset="0"/>
              </a:rPr>
              <a:t>Bribery</a:t>
            </a:r>
            <a:r>
              <a:rPr lang="en-US" dirty="0">
                <a:latin typeface="Times New Roman" pitchFamily="18" charset="0"/>
                <a:cs typeface="Times New Roman" pitchFamily="18" charset="0"/>
              </a:rPr>
              <a:t> – the offering, giving, receiving, or soliciting of anything of value to influence an official act.</a:t>
            </a:r>
          </a:p>
          <a:p>
            <a:pPr eaLnBrk="1" hangingPunct="1">
              <a:buFont typeface="Wingdings 2" pitchFamily="18" charset="2"/>
              <a:buNone/>
            </a:pPr>
            <a:endParaRPr lang="en-US" dirty="0">
              <a:latin typeface="Times New Roman" pitchFamily="18" charset="0"/>
              <a:cs typeface="Times New Roman" pitchFamily="18" charset="0"/>
            </a:endParaRPr>
          </a:p>
          <a:p>
            <a:pPr eaLnBrk="1" hangingPunct="1">
              <a:buFont typeface="Wingdings 2" pitchFamily="18" charset="2"/>
              <a:buNone/>
            </a:pPr>
            <a:r>
              <a:rPr lang="en-US" i="1" dirty="0">
                <a:latin typeface="Times New Roman" pitchFamily="18" charset="0"/>
                <a:cs typeface="Times New Roman" pitchFamily="18" charset="0"/>
              </a:rPr>
              <a:t>Kickbacks</a:t>
            </a:r>
            <a:r>
              <a:rPr lang="en-US" dirty="0">
                <a:latin typeface="Times New Roman" pitchFamily="18" charset="0"/>
                <a:cs typeface="Times New Roman" pitchFamily="18" charset="0"/>
              </a:rPr>
              <a:t> – undisclosed payments by vendors to employees of purchasing organizations, to influence an official act.</a:t>
            </a:r>
          </a:p>
          <a:p>
            <a:pPr eaLnBrk="1" hangingPunct="1">
              <a:buFont typeface="Wingdings 2" pitchFamily="18" charset="2"/>
              <a:buNone/>
            </a:pPr>
            <a:endParaRPr lang="en-US" dirty="0">
              <a:latin typeface="Times New Roman" pitchFamily="18" charset="0"/>
              <a:cs typeface="Times New Roman" pitchFamily="18" charset="0"/>
            </a:endParaRPr>
          </a:p>
          <a:p>
            <a:pPr eaLnBrk="1" hangingPunct="1">
              <a:buFont typeface="Wingdings 2" pitchFamily="18" charset="2"/>
              <a:buNone/>
            </a:pPr>
            <a:r>
              <a:rPr lang="en-US" dirty="0">
                <a:latin typeface="Times New Roman" pitchFamily="18" charset="0"/>
                <a:cs typeface="Times New Roman" pitchFamily="18" charset="0"/>
              </a:rPr>
              <a:t>Both nearly always include collusion</a:t>
            </a:r>
          </a:p>
        </p:txBody>
      </p:sp>
      <p:pic>
        <p:nvPicPr>
          <p:cNvPr id="17412"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eaLnBrk="1" hangingPunct="1"/>
            <a:r>
              <a:rPr lang="en-US" sz="4000" dirty="0">
                <a:latin typeface="Times New Roman" pitchFamily="18" charset="0"/>
                <a:cs typeface="Times New Roman" pitchFamily="18" charset="0"/>
              </a:rPr>
              <a:t>Corruption Schemes (con’t)</a:t>
            </a:r>
          </a:p>
        </p:txBody>
      </p:sp>
      <p:sp>
        <p:nvSpPr>
          <p:cNvPr id="18435" name="Content Placeholder 3"/>
          <p:cNvSpPr>
            <a:spLocks noGrp="1"/>
          </p:cNvSpPr>
          <p:nvPr>
            <p:ph idx="1"/>
          </p:nvPr>
        </p:nvSpPr>
        <p:spPr/>
        <p:txBody>
          <a:bodyPr/>
          <a:lstStyle/>
          <a:p>
            <a:pPr algn="just" eaLnBrk="1" hangingPunct="1"/>
            <a:r>
              <a:rPr lang="en-US" i="1" dirty="0">
                <a:latin typeface="Times New Roman" pitchFamily="18" charset="0"/>
                <a:cs typeface="Times New Roman" pitchFamily="18" charset="0"/>
              </a:rPr>
              <a:t>Illegal Gratuities </a:t>
            </a:r>
            <a:r>
              <a:rPr lang="en-US" dirty="0">
                <a:latin typeface="Times New Roman" pitchFamily="18" charset="0"/>
                <a:cs typeface="Times New Roman" pitchFamily="18" charset="0"/>
              </a:rPr>
              <a:t>– something of value given to another party to reward a party that has already been made.</a:t>
            </a:r>
          </a:p>
          <a:p>
            <a:pPr algn="just" eaLnBrk="1" hangingPunct="1">
              <a:buFont typeface="Wingdings 2" pitchFamily="18" charset="2"/>
              <a:buNone/>
            </a:pPr>
            <a:endParaRPr lang="en-US" dirty="0">
              <a:latin typeface="Times New Roman" pitchFamily="18" charset="0"/>
              <a:cs typeface="Times New Roman" pitchFamily="18" charset="0"/>
            </a:endParaRPr>
          </a:p>
          <a:p>
            <a:pPr algn="just" eaLnBrk="1" hangingPunct="1">
              <a:spcBef>
                <a:spcPct val="0"/>
              </a:spcBef>
            </a:pPr>
            <a:r>
              <a:rPr lang="en-US" i="1" dirty="0">
                <a:latin typeface="Times New Roman" pitchFamily="18" charset="0"/>
                <a:cs typeface="Times New Roman" pitchFamily="18" charset="0"/>
              </a:rPr>
              <a:t>Economic Extortion </a:t>
            </a:r>
            <a:r>
              <a:rPr lang="en-US" dirty="0">
                <a:latin typeface="Times New Roman" pitchFamily="18" charset="0"/>
                <a:cs typeface="Times New Roman" pitchFamily="18" charset="0"/>
              </a:rPr>
              <a:t>– employee or official through the </a:t>
            </a:r>
          </a:p>
          <a:p>
            <a:pPr algn="just" eaLnBrk="1" hangingPunct="1">
              <a:spcBef>
                <a:spcPct val="0"/>
              </a:spcBef>
              <a:buFont typeface="Wingdings 2" pitchFamily="18" charset="2"/>
              <a:buNone/>
            </a:pPr>
            <a:r>
              <a:rPr lang="en-US" dirty="0">
                <a:latin typeface="Times New Roman" pitchFamily="18" charset="0"/>
                <a:cs typeface="Times New Roman" pitchFamily="18" charset="0"/>
              </a:rPr>
              <a:t>	wrongful use of actual or threatened force or fear, demands money or some other consideration to make a particular decision. </a:t>
            </a:r>
          </a:p>
          <a:p>
            <a:pPr eaLnBrk="1" hangingPunct="1"/>
            <a:endParaRPr lang="en-US" dirty="0"/>
          </a:p>
          <a:p>
            <a:pPr eaLnBrk="1" hangingPunct="1"/>
            <a:endParaRPr lang="en-US" dirty="0"/>
          </a:p>
          <a:p>
            <a:pPr eaLnBrk="1" hangingPunct="1"/>
            <a:endParaRPr lang="en-US" dirty="0"/>
          </a:p>
        </p:txBody>
      </p:sp>
      <p:pic>
        <p:nvPicPr>
          <p:cNvPr id="18436"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latin typeface="Times New Roman" pitchFamily="18" charset="0"/>
                <a:cs typeface="Times New Roman" pitchFamily="18" charset="0"/>
              </a:rPr>
              <a:t>ACFE Corruption Warning Signs</a:t>
            </a:r>
            <a:r>
              <a:rPr lang="en-US" dirty="0"/>
              <a:t> </a:t>
            </a:r>
          </a:p>
        </p:txBody>
      </p:sp>
      <p:sp>
        <p:nvSpPr>
          <p:cNvPr id="3" name="Content Placeholder 2"/>
          <p:cNvSpPr>
            <a:spLocks noGrp="1"/>
          </p:cNvSpPr>
          <p:nvPr>
            <p:ph idx="1"/>
          </p:nvPr>
        </p:nvSpPr>
        <p:spPr/>
        <p:txBody>
          <a:bodyPr/>
          <a:lstStyle/>
          <a:p>
            <a:r>
              <a:rPr lang="en-US" dirty="0"/>
              <a:t>Regularly accepts inappropriate gifts</a:t>
            </a:r>
          </a:p>
          <a:p>
            <a:r>
              <a:rPr lang="en-US" dirty="0"/>
              <a:t>Very friendly social relationships</a:t>
            </a:r>
          </a:p>
          <a:p>
            <a:r>
              <a:rPr lang="en-US" dirty="0"/>
              <a:t>Extravagant lifestyle</a:t>
            </a:r>
          </a:p>
          <a:p>
            <a:r>
              <a:rPr lang="en-US" dirty="0"/>
              <a:t>Override of existing rules and SOPs</a:t>
            </a:r>
          </a:p>
          <a:p>
            <a:r>
              <a:rPr lang="en-US" dirty="0"/>
              <a:t>Official makes excuses for deficiencies in payers performance</a:t>
            </a:r>
          </a:p>
          <a:p>
            <a:r>
              <a:rPr lang="en-US" dirty="0"/>
              <a:t>Extreme personal pressures</a:t>
            </a:r>
          </a:p>
          <a:p>
            <a:r>
              <a:rPr lang="en-US" dirty="0"/>
              <a:t>Suspected fraudster involved with organization</a:t>
            </a:r>
          </a:p>
          <a:p>
            <a:r>
              <a:rPr lang="en-US" dirty="0"/>
              <a:t>Decrease in quality and/or increase in price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04850"/>
            <a:ext cx="8229600" cy="742950"/>
          </a:xfrm>
        </p:spPr>
        <p:txBody>
          <a:bodyPr/>
          <a:lstStyle/>
          <a:p>
            <a:pPr algn="ctr" eaLnBrk="1" hangingPunct="1"/>
            <a:r>
              <a:rPr lang="en-US" sz="4000" dirty="0">
                <a:latin typeface="Times New Roman" pitchFamily="18" charset="0"/>
                <a:cs typeface="Times New Roman" pitchFamily="18" charset="0"/>
              </a:rPr>
              <a:t>False Claims and Statements</a:t>
            </a:r>
          </a:p>
        </p:txBody>
      </p:sp>
      <p:sp>
        <p:nvSpPr>
          <p:cNvPr id="19459" name="Content Placeholder 2"/>
          <p:cNvSpPr>
            <a:spLocks noGrp="1"/>
          </p:cNvSpPr>
          <p:nvPr>
            <p:ph idx="1"/>
          </p:nvPr>
        </p:nvSpPr>
        <p:spPr>
          <a:xfrm>
            <a:off x="457200" y="1752600"/>
            <a:ext cx="8229600" cy="4572000"/>
          </a:xfrm>
        </p:spPr>
        <p:txBody>
          <a:bodyPr/>
          <a:lstStyle/>
          <a:p>
            <a:pPr algn="just" eaLnBrk="1" hangingPunct="1">
              <a:buFont typeface="Wingdings 2" pitchFamily="18" charset="2"/>
              <a:buNone/>
            </a:pPr>
            <a:r>
              <a:rPr lang="en-US" i="1" dirty="0">
                <a:latin typeface="Times New Roman" pitchFamily="18" charset="0"/>
                <a:cs typeface="Times New Roman" pitchFamily="18" charset="0"/>
              </a:rPr>
              <a:t>False Statement</a:t>
            </a:r>
            <a:r>
              <a:rPr lang="en-US" dirty="0">
                <a:latin typeface="Times New Roman" pitchFamily="18" charset="0"/>
                <a:cs typeface="Times New Roman" pitchFamily="18" charset="0"/>
              </a:rPr>
              <a:t> – a statement that was known to be untrue when it was made.  Section 1001, Title 18 USC.</a:t>
            </a:r>
          </a:p>
          <a:p>
            <a:pPr eaLnBrk="1" hangingPunct="1"/>
            <a:endParaRPr lang="en-US" dirty="0">
              <a:latin typeface="Times New Roman" pitchFamily="18" charset="0"/>
              <a:cs typeface="Times New Roman" pitchFamily="18" charset="0"/>
            </a:endParaRPr>
          </a:p>
          <a:p>
            <a:pPr eaLnBrk="1" hangingPunct="1">
              <a:buFont typeface="Wingdings 2" pitchFamily="18" charset="2"/>
              <a:buNone/>
            </a:pPr>
            <a:r>
              <a:rPr lang="en-US" dirty="0">
                <a:latin typeface="Times New Roman" pitchFamily="18" charset="0"/>
                <a:cs typeface="Times New Roman" pitchFamily="18" charset="0"/>
              </a:rPr>
              <a:t>Elements of a false statement:</a:t>
            </a:r>
          </a:p>
          <a:p>
            <a:pPr eaLnBrk="1" hangingPunct="1"/>
            <a:r>
              <a:rPr lang="en-US" dirty="0">
                <a:latin typeface="Times New Roman" pitchFamily="18" charset="0"/>
                <a:cs typeface="Times New Roman" pitchFamily="18" charset="0"/>
              </a:rPr>
              <a:t>Defendant made a false statement </a:t>
            </a:r>
          </a:p>
          <a:p>
            <a:pPr eaLnBrk="1" hangingPunct="1"/>
            <a:r>
              <a:rPr lang="en-US" dirty="0">
                <a:latin typeface="Times New Roman" pitchFamily="18" charset="0"/>
                <a:cs typeface="Times New Roman" pitchFamily="18" charset="0"/>
              </a:rPr>
              <a:t>Statement was material</a:t>
            </a:r>
          </a:p>
          <a:p>
            <a:pPr eaLnBrk="1" hangingPunct="1"/>
            <a:r>
              <a:rPr lang="en-US" dirty="0">
                <a:latin typeface="Times New Roman" pitchFamily="18" charset="0"/>
                <a:cs typeface="Times New Roman" pitchFamily="18" charset="0"/>
              </a:rPr>
              <a:t>Statement was within the jurisdiction of a federal agency.</a:t>
            </a:r>
          </a:p>
          <a:p>
            <a:pPr eaLnBrk="1" hangingPunct="1"/>
            <a:r>
              <a:rPr lang="en-US" dirty="0">
                <a:latin typeface="Times New Roman" pitchFamily="18" charset="0"/>
                <a:cs typeface="Times New Roman" pitchFamily="18" charset="0"/>
              </a:rPr>
              <a:t>Defendant knew the claim was false</a:t>
            </a:r>
          </a:p>
          <a:p>
            <a:pPr eaLnBrk="1" hangingPunct="1"/>
            <a:r>
              <a:rPr lang="en-US" dirty="0">
                <a:latin typeface="Times New Roman" pitchFamily="18" charset="0"/>
                <a:cs typeface="Times New Roman" pitchFamily="18" charset="0"/>
              </a:rPr>
              <a:t>The Agency did not have to rely  on the statement</a:t>
            </a:r>
          </a:p>
        </p:txBody>
      </p:sp>
      <p:pic>
        <p:nvPicPr>
          <p:cNvPr id="19460"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04850"/>
            <a:ext cx="8229600" cy="819150"/>
          </a:xfrm>
        </p:spPr>
        <p:txBody>
          <a:bodyPr/>
          <a:lstStyle/>
          <a:p>
            <a:pPr algn="ctr" eaLnBrk="1" hangingPunct="1"/>
            <a:r>
              <a:rPr lang="en-US" sz="4000" dirty="0">
                <a:latin typeface="Times New Roman" pitchFamily="18" charset="0"/>
                <a:cs typeface="Times New Roman" pitchFamily="18" charset="0"/>
              </a:rPr>
              <a:t>Types of False Statements</a:t>
            </a:r>
            <a:r>
              <a:rPr lang="en-US" dirty="0"/>
              <a:t>	</a:t>
            </a:r>
          </a:p>
        </p:txBody>
      </p:sp>
      <p:sp>
        <p:nvSpPr>
          <p:cNvPr id="20483" name="Content Placeholder 2"/>
          <p:cNvSpPr>
            <a:spLocks noGrp="1"/>
          </p:cNvSpPr>
          <p:nvPr>
            <p:ph idx="1"/>
          </p:nvPr>
        </p:nvSpPr>
        <p:spPr/>
        <p:txBody>
          <a:bodyPr/>
          <a:lstStyle/>
          <a:p>
            <a:pPr eaLnBrk="1" hangingPunct="1"/>
            <a:r>
              <a:rPr lang="en-US" dirty="0">
                <a:latin typeface="Times New Roman" pitchFamily="18" charset="0"/>
                <a:cs typeface="Times New Roman" pitchFamily="18" charset="0"/>
              </a:rPr>
              <a:t>Contracting bids or proposals</a:t>
            </a:r>
          </a:p>
          <a:p>
            <a:pPr eaLnBrk="1" hangingPunct="1"/>
            <a:r>
              <a:rPr lang="en-US" dirty="0">
                <a:latin typeface="Times New Roman" pitchFamily="18" charset="0"/>
                <a:cs typeface="Times New Roman" pitchFamily="18" charset="0"/>
              </a:rPr>
              <a:t>False certifications or assurances contract</a:t>
            </a:r>
          </a:p>
          <a:p>
            <a:pPr eaLnBrk="1" hangingPunct="1"/>
            <a:r>
              <a:rPr lang="en-US" dirty="0">
                <a:latin typeface="Times New Roman" pitchFamily="18" charset="0"/>
                <a:cs typeface="Times New Roman" pitchFamily="18" charset="0"/>
              </a:rPr>
              <a:t>Billing documents</a:t>
            </a:r>
          </a:p>
          <a:p>
            <a:pPr eaLnBrk="1" hangingPunct="1"/>
            <a:r>
              <a:rPr lang="en-US" dirty="0">
                <a:latin typeface="Times New Roman" pitchFamily="18" charset="0"/>
                <a:cs typeface="Times New Roman" pitchFamily="18" charset="0"/>
              </a:rPr>
              <a:t>Records or invoices</a:t>
            </a:r>
          </a:p>
          <a:p>
            <a:pPr eaLnBrk="1" hangingPunct="1"/>
            <a:r>
              <a:rPr lang="en-US" dirty="0">
                <a:latin typeface="Times New Roman" pitchFamily="18" charset="0"/>
                <a:cs typeface="Times New Roman" pitchFamily="18" charset="0"/>
              </a:rPr>
              <a:t>Progress reports</a:t>
            </a:r>
          </a:p>
          <a:p>
            <a:pPr eaLnBrk="1" hangingPunct="1"/>
            <a:r>
              <a:rPr lang="en-US" dirty="0">
                <a:latin typeface="Times New Roman" pitchFamily="18" charset="0"/>
                <a:cs typeface="Times New Roman" pitchFamily="18" charset="0"/>
              </a:rPr>
              <a:t>Test or inspection results</a:t>
            </a:r>
          </a:p>
          <a:p>
            <a:pPr eaLnBrk="1" hangingPunct="1"/>
            <a:r>
              <a:rPr lang="en-US" dirty="0">
                <a:latin typeface="Times New Roman" pitchFamily="18" charset="0"/>
                <a:cs typeface="Times New Roman" pitchFamily="18" charset="0"/>
              </a:rPr>
              <a:t>Duplicate or altered invoices</a:t>
            </a:r>
          </a:p>
          <a:p>
            <a:pPr eaLnBrk="1" hangingPunct="1"/>
            <a:r>
              <a:rPr lang="en-US" dirty="0">
                <a:latin typeface="Times New Roman" pitchFamily="18" charset="0"/>
                <a:cs typeface="Times New Roman" pitchFamily="18" charset="0"/>
              </a:rPr>
              <a:t>Inflated costs or substitution of cheaper goods</a:t>
            </a:r>
          </a:p>
          <a:p>
            <a:pPr eaLnBrk="1" hangingPunct="1"/>
            <a:r>
              <a:rPr lang="en-US" dirty="0">
                <a:latin typeface="Times New Roman" pitchFamily="18" charset="0"/>
                <a:cs typeface="Times New Roman" pitchFamily="18" charset="0"/>
              </a:rPr>
              <a:t>Fictitious transactions  </a:t>
            </a:r>
          </a:p>
        </p:txBody>
      </p:sp>
      <p:pic>
        <p:nvPicPr>
          <p:cNvPr id="2048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eaLnBrk="1" hangingPunct="1"/>
            <a:r>
              <a:rPr lang="en-US" sz="4000" dirty="0">
                <a:latin typeface="Times New Roman" pitchFamily="18" charset="0"/>
                <a:cs typeface="Times New Roman" pitchFamily="18" charset="0"/>
              </a:rPr>
              <a:t>Procurement Fraud</a:t>
            </a:r>
          </a:p>
        </p:txBody>
      </p:sp>
      <p:sp>
        <p:nvSpPr>
          <p:cNvPr id="21507" name="Content Placeholder 2"/>
          <p:cNvSpPr>
            <a:spLocks noGrp="1"/>
          </p:cNvSpPr>
          <p:nvPr>
            <p:ph idx="1"/>
          </p:nvPr>
        </p:nvSpPr>
        <p:spPr/>
        <p:txBody>
          <a:bodyPr/>
          <a:lstStyle/>
          <a:p>
            <a:pPr eaLnBrk="1" hangingPunct="1">
              <a:buFont typeface="Wingdings 2" pitchFamily="18" charset="2"/>
              <a:buNone/>
            </a:pPr>
            <a:r>
              <a:rPr lang="en-US" i="1" dirty="0">
                <a:latin typeface="Times New Roman" pitchFamily="18" charset="0"/>
                <a:cs typeface="Times New Roman" pitchFamily="18" charset="0"/>
              </a:rPr>
              <a:t>Public Procurement </a:t>
            </a:r>
            <a:r>
              <a:rPr lang="en-US" dirty="0">
                <a:latin typeface="Times New Roman" pitchFamily="18" charset="0"/>
                <a:cs typeface="Times New Roman" pitchFamily="18" charset="0"/>
              </a:rPr>
              <a:t>refers to those processes, </a:t>
            </a:r>
          </a:p>
          <a:p>
            <a:pPr eaLnBrk="1" hangingPunct="1">
              <a:spcBef>
                <a:spcPct val="0"/>
              </a:spcBef>
              <a:buFont typeface="Wingdings 2" pitchFamily="18" charset="2"/>
              <a:buNone/>
            </a:pPr>
            <a:r>
              <a:rPr lang="en-US" dirty="0">
                <a:latin typeface="Times New Roman" pitchFamily="18" charset="0"/>
                <a:cs typeface="Times New Roman" pitchFamily="18" charset="0"/>
              </a:rPr>
              <a:t>procedures, and entities involved in the government’s </a:t>
            </a:r>
          </a:p>
          <a:p>
            <a:pPr eaLnBrk="1" hangingPunct="1">
              <a:spcBef>
                <a:spcPct val="0"/>
              </a:spcBef>
              <a:buFont typeface="Wingdings 2" pitchFamily="18" charset="2"/>
              <a:buNone/>
            </a:pPr>
            <a:r>
              <a:rPr lang="en-US" dirty="0">
                <a:latin typeface="Times New Roman" pitchFamily="18" charset="0"/>
                <a:cs typeface="Times New Roman" pitchFamily="18" charset="0"/>
              </a:rPr>
              <a:t>process of acquiring goods and services.</a:t>
            </a:r>
          </a:p>
          <a:p>
            <a:pPr eaLnBrk="1" hangingPunct="1"/>
            <a:endParaRPr lang="en-US" dirty="0">
              <a:latin typeface="Times New Roman" pitchFamily="18" charset="0"/>
              <a:cs typeface="Times New Roman" pitchFamily="18" charset="0"/>
            </a:endParaRPr>
          </a:p>
          <a:p>
            <a:pPr eaLnBrk="1" hangingPunct="1"/>
            <a:r>
              <a:rPr lang="en-US" dirty="0">
                <a:latin typeface="Times New Roman" pitchFamily="18" charset="0"/>
                <a:cs typeface="Times New Roman" pitchFamily="18" charset="0"/>
              </a:rPr>
              <a:t>Collusion among contractors</a:t>
            </a:r>
          </a:p>
          <a:p>
            <a:pPr eaLnBrk="1" hangingPunct="1"/>
            <a:r>
              <a:rPr lang="en-US" dirty="0">
                <a:latin typeface="Times New Roman" pitchFamily="18" charset="0"/>
                <a:cs typeface="Times New Roman" pitchFamily="18" charset="0"/>
              </a:rPr>
              <a:t>Collusion between contractors and employees</a:t>
            </a:r>
          </a:p>
          <a:p>
            <a:pPr eaLnBrk="1" hangingPunct="1"/>
            <a:r>
              <a:rPr lang="en-US" dirty="0">
                <a:latin typeface="Times New Roman" pitchFamily="18" charset="0"/>
                <a:cs typeface="Times New Roman" pitchFamily="18" charset="0"/>
              </a:rPr>
              <a:t>Performance Schemes  </a:t>
            </a:r>
          </a:p>
        </p:txBody>
      </p:sp>
      <p:pic>
        <p:nvPicPr>
          <p:cNvPr id="21508"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latin typeface="Times New Roman" pitchFamily="18" charset="0"/>
                <a:cs typeface="Times New Roman" pitchFamily="18" charset="0"/>
              </a:rPr>
              <a:t>Methods of Procurement</a:t>
            </a:r>
          </a:p>
        </p:txBody>
      </p:sp>
      <p:sp>
        <p:nvSpPr>
          <p:cNvPr id="3" name="Content Placeholder 2"/>
          <p:cNvSpPr>
            <a:spLocks noGrp="1"/>
          </p:cNvSpPr>
          <p:nvPr>
            <p:ph idx="1"/>
          </p:nvPr>
        </p:nvSpPr>
        <p:spPr/>
        <p:txBody>
          <a:bodyPr/>
          <a:lstStyle/>
          <a:p>
            <a:r>
              <a:rPr lang="en-US" sz="2800" dirty="0">
                <a:latin typeface="Times New Roman" pitchFamily="18" charset="0"/>
                <a:cs typeface="Times New Roman" pitchFamily="18" charset="0"/>
              </a:rPr>
              <a:t>Simplified acquisition</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Sealed Bids</a:t>
            </a:r>
          </a:p>
          <a:p>
            <a:endParaRPr lang="en-US"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Competetive</a:t>
            </a:r>
            <a:r>
              <a:rPr lang="en-US" sz="2800" dirty="0">
                <a:latin typeface="Times New Roman" pitchFamily="18" charset="0"/>
                <a:cs typeface="Times New Roman" pitchFamily="18" charset="0"/>
              </a:rPr>
              <a:t> negotiation</a:t>
            </a:r>
          </a:p>
          <a:p>
            <a:endParaRPr lang="en-US" sz="2800" dirty="0">
              <a:latin typeface="Times New Roman" pitchFamily="18" charset="0"/>
              <a:cs typeface="Times New Roman" pitchFamily="18" charset="0"/>
            </a:endParaRPr>
          </a:p>
          <a:p>
            <a:r>
              <a:rPr lang="en-US" sz="2800" dirty="0" err="1">
                <a:latin typeface="Times New Roman" pitchFamily="18" charset="0"/>
                <a:cs typeface="Times New Roman" pitchFamily="18" charset="0"/>
              </a:rPr>
              <a:t>Noncompetetive</a:t>
            </a:r>
            <a:r>
              <a:rPr lang="en-US" sz="2800" dirty="0">
                <a:latin typeface="Times New Roman" pitchFamily="18" charset="0"/>
                <a:cs typeface="Times New Roman" pitchFamily="18" charset="0"/>
              </a:rPr>
              <a:t> proposals (sole source)</a:t>
            </a:r>
          </a:p>
        </p:txBody>
      </p:sp>
    </p:spTree>
    <p:extLst>
      <p:ext uri="{BB962C8B-B14F-4D97-AF65-F5344CB8AC3E}">
        <p14:creationId xmlns:p14="http://schemas.microsoft.com/office/powerpoint/2010/main" val="2711670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Phases in Procurement</a:t>
            </a:r>
          </a:p>
        </p:txBody>
      </p:sp>
      <p:sp>
        <p:nvSpPr>
          <p:cNvPr id="3" name="Content Placeholder 2"/>
          <p:cNvSpPr>
            <a:spLocks noGrp="1"/>
          </p:cNvSpPr>
          <p:nvPr>
            <p:ph idx="1"/>
          </p:nvPr>
        </p:nvSpPr>
        <p:spPr/>
        <p:txBody>
          <a:bodyPr/>
          <a:lstStyle/>
          <a:p>
            <a:r>
              <a:rPr lang="en-US" dirty="0"/>
              <a:t>Pre-solicitation Phase</a:t>
            </a:r>
          </a:p>
          <a:p>
            <a:endParaRPr lang="en-US" dirty="0"/>
          </a:p>
          <a:p>
            <a:r>
              <a:rPr lang="en-US" dirty="0"/>
              <a:t>Solicitation Phase</a:t>
            </a:r>
          </a:p>
          <a:p>
            <a:endParaRPr lang="en-US" dirty="0"/>
          </a:p>
          <a:p>
            <a:r>
              <a:rPr lang="en-US" dirty="0"/>
              <a:t>Bid-evaluation Phase</a:t>
            </a:r>
          </a:p>
          <a:p>
            <a:endParaRPr lang="en-US" dirty="0"/>
          </a:p>
          <a:p>
            <a:r>
              <a:rPr lang="en-US" dirty="0"/>
              <a:t>Post Award Phase – Administration Phase</a:t>
            </a:r>
          </a:p>
        </p:txBody>
      </p:sp>
    </p:spTree>
    <p:extLst>
      <p:ext uri="{BB962C8B-B14F-4D97-AF65-F5344CB8AC3E}">
        <p14:creationId xmlns:p14="http://schemas.microsoft.com/office/powerpoint/2010/main" val="3170148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04850"/>
            <a:ext cx="8229600" cy="819150"/>
          </a:xfrm>
        </p:spPr>
        <p:txBody>
          <a:bodyPr/>
          <a:lstStyle/>
          <a:p>
            <a:pPr algn="ctr" eaLnBrk="1" hangingPunct="1"/>
            <a:r>
              <a:rPr lang="en-US" sz="4000" dirty="0">
                <a:latin typeface="Times New Roman" pitchFamily="18" charset="0"/>
                <a:cs typeface="Times New Roman" pitchFamily="18" charset="0"/>
              </a:rPr>
              <a:t>Collusion Among Contractors</a:t>
            </a:r>
          </a:p>
        </p:txBody>
      </p:sp>
      <p:sp>
        <p:nvSpPr>
          <p:cNvPr id="22531" name="Content Placeholder 2"/>
          <p:cNvSpPr>
            <a:spLocks noGrp="1"/>
          </p:cNvSpPr>
          <p:nvPr>
            <p:ph idx="1"/>
          </p:nvPr>
        </p:nvSpPr>
        <p:spPr/>
        <p:txBody>
          <a:bodyPr/>
          <a:lstStyle/>
          <a:p>
            <a:pPr eaLnBrk="1" hangingPunct="1">
              <a:buFont typeface="Wingdings 2" pitchFamily="18" charset="2"/>
              <a:buNone/>
            </a:pPr>
            <a:r>
              <a:rPr lang="en-US" i="1" dirty="0">
                <a:latin typeface="Times New Roman" pitchFamily="18" charset="0"/>
                <a:cs typeface="Times New Roman" pitchFamily="18" charset="0"/>
              </a:rPr>
              <a:t>Collusion</a:t>
            </a:r>
            <a:r>
              <a:rPr lang="en-US" dirty="0">
                <a:latin typeface="Times New Roman" pitchFamily="18" charset="0"/>
                <a:cs typeface="Times New Roman" pitchFamily="18" charset="0"/>
              </a:rPr>
              <a:t> is a type of fraud where two or more individuals agree to commit an act designed to deceive or gain an unfair advantage.</a:t>
            </a:r>
          </a:p>
          <a:p>
            <a:pPr eaLnBrk="1" hangingPunct="1">
              <a:buFont typeface="Wingdings 2" pitchFamily="18" charset="2"/>
              <a:buNone/>
            </a:pPr>
            <a:endParaRPr lang="en-US" dirty="0">
              <a:latin typeface="Times New Roman" pitchFamily="18" charset="0"/>
              <a:cs typeface="Times New Roman" pitchFamily="18" charset="0"/>
            </a:endParaRPr>
          </a:p>
          <a:p>
            <a:pPr eaLnBrk="1" hangingPunct="1">
              <a:buFont typeface="Wingdings 2" pitchFamily="18" charset="2"/>
              <a:buNone/>
            </a:pPr>
            <a:r>
              <a:rPr lang="en-US" dirty="0">
                <a:latin typeface="Times New Roman" pitchFamily="18" charset="0"/>
                <a:cs typeface="Times New Roman" pitchFamily="18" charset="0"/>
              </a:rPr>
              <a:t>Common Types</a:t>
            </a:r>
          </a:p>
          <a:p>
            <a:pPr eaLnBrk="1" hangingPunct="1"/>
            <a:r>
              <a:rPr lang="en-US" dirty="0">
                <a:latin typeface="Times New Roman" pitchFamily="18" charset="0"/>
                <a:cs typeface="Times New Roman" pitchFamily="18" charset="0"/>
              </a:rPr>
              <a:t>Complementary bidding (token bids)</a:t>
            </a:r>
          </a:p>
          <a:p>
            <a:pPr eaLnBrk="1" hangingPunct="1"/>
            <a:r>
              <a:rPr lang="en-US" dirty="0">
                <a:latin typeface="Times New Roman" pitchFamily="18" charset="0"/>
                <a:cs typeface="Times New Roman" pitchFamily="18" charset="0"/>
              </a:rPr>
              <a:t>Bid rotation  </a:t>
            </a:r>
          </a:p>
          <a:p>
            <a:pPr eaLnBrk="1" hangingPunct="1"/>
            <a:r>
              <a:rPr lang="en-US" dirty="0">
                <a:latin typeface="Times New Roman" pitchFamily="18" charset="0"/>
                <a:cs typeface="Times New Roman" pitchFamily="18" charset="0"/>
              </a:rPr>
              <a:t>Bid suppression</a:t>
            </a:r>
          </a:p>
          <a:p>
            <a:pPr eaLnBrk="1" hangingPunct="1"/>
            <a:r>
              <a:rPr lang="en-US" dirty="0">
                <a:latin typeface="Times New Roman" pitchFamily="18" charset="0"/>
                <a:cs typeface="Times New Roman" pitchFamily="18" charset="0"/>
              </a:rPr>
              <a:t>Market division</a:t>
            </a:r>
          </a:p>
          <a:p>
            <a:pPr eaLnBrk="1" hangingPunct="1"/>
            <a:endParaRPr lang="en-US" dirty="0">
              <a:latin typeface="Times New Roman" pitchFamily="18" charset="0"/>
              <a:cs typeface="Times New Roman" pitchFamily="18" charset="0"/>
            </a:endParaRPr>
          </a:p>
          <a:p>
            <a:pPr eaLnBrk="1" hangingPunct="1">
              <a:buFont typeface="Wingdings 2" pitchFamily="18" charset="2"/>
              <a:buNone/>
            </a:pPr>
            <a:endParaRPr lang="en-US" dirty="0">
              <a:latin typeface="Times New Roman" pitchFamily="18" charset="0"/>
              <a:cs typeface="Times New Roman" pitchFamily="18" charset="0"/>
            </a:endParaRPr>
          </a:p>
        </p:txBody>
      </p:sp>
      <p:pic>
        <p:nvPicPr>
          <p:cNvPr id="22532"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04850"/>
            <a:ext cx="8229600" cy="819150"/>
          </a:xfrm>
        </p:spPr>
        <p:txBody>
          <a:bodyPr/>
          <a:lstStyle/>
          <a:p>
            <a:pPr algn="ctr" eaLnBrk="1" hangingPunct="1"/>
            <a:r>
              <a:rPr lang="en-US" sz="4000" dirty="0">
                <a:latin typeface="Times New Roman" pitchFamily="18" charset="0"/>
                <a:cs typeface="Times New Roman" pitchFamily="18" charset="0"/>
              </a:rPr>
              <a:t>SAS 99</a:t>
            </a:r>
          </a:p>
        </p:txBody>
      </p:sp>
      <p:sp>
        <p:nvSpPr>
          <p:cNvPr id="11267" name="Content Placeholder 2"/>
          <p:cNvSpPr>
            <a:spLocks noGrp="1"/>
          </p:cNvSpPr>
          <p:nvPr>
            <p:ph idx="1"/>
          </p:nvPr>
        </p:nvSpPr>
        <p:spPr>
          <a:xfrm>
            <a:off x="457200" y="1752600"/>
            <a:ext cx="8229600" cy="4572000"/>
          </a:xfrm>
        </p:spPr>
        <p:txBody>
          <a:bodyPr>
            <a:normAutofit/>
          </a:bodyPr>
          <a:lstStyle/>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None/>
              <a:defRPr/>
            </a:pPr>
            <a:r>
              <a:rPr lang="en-US" dirty="0"/>
              <a:t>	</a:t>
            </a:r>
          </a:p>
          <a:p>
            <a:pPr marL="274320" indent="-274320" eaLnBrk="1" fontAlgn="auto" hangingPunct="1">
              <a:spcAft>
                <a:spcPts val="0"/>
              </a:spcAft>
              <a:buClr>
                <a:schemeClr val="accent3"/>
              </a:buClr>
              <a:buFont typeface="Wingdings 2"/>
              <a:buNone/>
              <a:defRPr/>
            </a:pPr>
            <a:r>
              <a:rPr lang="en-US" dirty="0">
                <a:latin typeface="Times New Roman" pitchFamily="18" charset="0"/>
                <a:cs typeface="Times New Roman" pitchFamily="18" charset="0"/>
              </a:rPr>
              <a:t>Establishes standards and provides guidance to auditors in </a:t>
            </a:r>
          </a:p>
          <a:p>
            <a:pPr marL="274320" indent="-274320" eaLnBrk="1" fontAlgn="auto" hangingPunct="1">
              <a:spcAft>
                <a:spcPts val="0"/>
              </a:spcAft>
              <a:buClr>
                <a:schemeClr val="accent3"/>
              </a:buClr>
              <a:buFont typeface="Wingdings 2"/>
              <a:buNone/>
              <a:defRPr/>
            </a:pPr>
            <a:r>
              <a:rPr lang="en-US" dirty="0">
                <a:latin typeface="Times New Roman" pitchFamily="18" charset="0"/>
                <a:cs typeface="Times New Roman" pitchFamily="18" charset="0"/>
              </a:rPr>
              <a:t>fulfilling their responsibility, as it relates to fraud, in an </a:t>
            </a:r>
          </a:p>
          <a:p>
            <a:pPr marL="274320" indent="-274320" eaLnBrk="1" fontAlgn="auto" hangingPunct="1">
              <a:spcAft>
                <a:spcPts val="0"/>
              </a:spcAft>
              <a:buClr>
                <a:schemeClr val="accent3"/>
              </a:buClr>
              <a:buFont typeface="Wingdings 2"/>
              <a:buNone/>
              <a:defRPr/>
            </a:pPr>
            <a:r>
              <a:rPr lang="en-US" dirty="0">
                <a:latin typeface="Times New Roman" pitchFamily="18" charset="0"/>
                <a:cs typeface="Times New Roman" pitchFamily="18" charset="0"/>
              </a:rPr>
              <a:t>audit of financial statements, conducted in accordance with </a:t>
            </a:r>
          </a:p>
          <a:p>
            <a:pPr marL="274320" indent="-274320" eaLnBrk="1" fontAlgn="auto" hangingPunct="1">
              <a:spcAft>
                <a:spcPts val="0"/>
              </a:spcAft>
              <a:buClr>
                <a:schemeClr val="accent3"/>
              </a:buClr>
              <a:buFont typeface="Wingdings 2"/>
              <a:buNone/>
              <a:defRPr/>
            </a:pPr>
            <a:r>
              <a:rPr lang="en-US" dirty="0">
                <a:latin typeface="Times New Roman" pitchFamily="18" charset="0"/>
                <a:cs typeface="Times New Roman" pitchFamily="18" charset="0"/>
              </a:rPr>
              <a:t>GAAS</a:t>
            </a:r>
          </a:p>
          <a:p>
            <a:pPr marL="274320" indent="-274320" eaLnBrk="1" fontAlgn="auto" hangingPunct="1">
              <a:spcAft>
                <a:spcPts val="0"/>
              </a:spcAft>
              <a:buClr>
                <a:schemeClr val="accent3"/>
              </a:buClr>
              <a:buFont typeface="Wingdings 2"/>
              <a:buChar char=""/>
              <a:defRPr/>
            </a:pPr>
            <a:endParaRPr lang="en-US" dirty="0"/>
          </a:p>
        </p:txBody>
      </p:sp>
      <p:pic>
        <p:nvPicPr>
          <p:cNvPr id="7172"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br>
              <a:rPr lang="en-US" dirty="0"/>
            </a:br>
            <a:r>
              <a:rPr lang="en-US" sz="4000" dirty="0">
                <a:latin typeface="Times New Roman" pitchFamily="18" charset="0"/>
                <a:cs typeface="Times New Roman" pitchFamily="18" charset="0"/>
              </a:rPr>
              <a:t>Complementary Bidding </a:t>
            </a:r>
          </a:p>
        </p:txBody>
      </p:sp>
      <p:sp>
        <p:nvSpPr>
          <p:cNvPr id="3" name="Content Placeholder 2"/>
          <p:cNvSpPr>
            <a:spLocks noGrp="1"/>
          </p:cNvSpPr>
          <p:nvPr>
            <p:ph idx="1"/>
          </p:nvPr>
        </p:nvSpPr>
        <p:spPr>
          <a:xfrm>
            <a:off x="457200" y="1524001"/>
            <a:ext cx="8229600" cy="4800600"/>
          </a:xfrm>
        </p:spPr>
        <p:txBody>
          <a:bodyPr/>
          <a:lstStyle/>
          <a:p>
            <a:r>
              <a:rPr lang="en-US" sz="2800" dirty="0">
                <a:latin typeface="Times New Roman" pitchFamily="18" charset="0"/>
                <a:cs typeface="Times New Roman" pitchFamily="18" charset="0"/>
              </a:rPr>
              <a:t>Complementary bidding (also known as </a:t>
            </a:r>
            <a:r>
              <a:rPr lang="en-US" sz="2800" i="1" dirty="0">
                <a:latin typeface="Times New Roman" pitchFamily="18" charset="0"/>
                <a:cs typeface="Times New Roman" pitchFamily="18" charset="0"/>
              </a:rPr>
              <a:t>protective</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shadow</a:t>
            </a:r>
            <a:r>
              <a:rPr lang="en-US" sz="2800" dirty="0">
                <a:latin typeface="Times New Roman" pitchFamily="18" charset="0"/>
                <a:cs typeface="Times New Roman" pitchFamily="18" charset="0"/>
              </a:rPr>
              <a:t>, or </a:t>
            </a:r>
            <a:r>
              <a:rPr lang="en-US" sz="2800" i="1" dirty="0">
                <a:latin typeface="Times New Roman" pitchFamily="18" charset="0"/>
                <a:cs typeface="Times New Roman" pitchFamily="18" charset="0"/>
              </a:rPr>
              <a:t>cover bidding</a:t>
            </a:r>
            <a:r>
              <a:rPr lang="en-US" sz="2800" dirty="0">
                <a:latin typeface="Times New Roman" pitchFamily="18" charset="0"/>
                <a:cs typeface="Times New Roman" pitchFamily="18" charset="0"/>
              </a:rPr>
              <a:t>) occurs when competitors submit token bids that are not serious attempts to win. For the conspirators to bid higher than the designated winning bidder, they might agree to submit: </a:t>
            </a:r>
          </a:p>
          <a:p>
            <a:r>
              <a:rPr lang="en-US" sz="2800" dirty="0">
                <a:latin typeface="Times New Roman" pitchFamily="18" charset="0"/>
                <a:cs typeface="Times New Roman" pitchFamily="18" charset="0"/>
              </a:rPr>
              <a:t>•Bids that are too high to be accepted </a:t>
            </a:r>
          </a:p>
          <a:p>
            <a:r>
              <a:rPr lang="en-US" sz="2800" dirty="0">
                <a:latin typeface="Times New Roman" pitchFamily="18" charset="0"/>
                <a:cs typeface="Times New Roman" pitchFamily="18" charset="0"/>
              </a:rPr>
              <a:t>•Bids that appear to be competitive in price but deliberately fail to meet other requirements of the tender </a:t>
            </a:r>
          </a:p>
          <a:p>
            <a:r>
              <a:rPr lang="en-US" sz="2800" dirty="0">
                <a:latin typeface="Times New Roman" pitchFamily="18" charset="0"/>
                <a:cs typeface="Times New Roman" pitchFamily="18" charset="0"/>
              </a:rPr>
              <a:t>•Bids that contain special terms that will not be acceptable to the buyer </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773542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0550"/>
          </a:xfrm>
        </p:spPr>
        <p:txBody>
          <a:bodyPr/>
          <a:lstStyle/>
          <a:p>
            <a:pPr algn="ctr"/>
            <a:br>
              <a:rPr lang="en-US" dirty="0"/>
            </a:br>
            <a:r>
              <a:rPr lang="en-US" sz="4000" dirty="0">
                <a:latin typeface="Times New Roman" pitchFamily="18" charset="0"/>
                <a:cs typeface="Times New Roman" pitchFamily="18" charset="0"/>
              </a:rPr>
              <a:t>Bid Rotation</a:t>
            </a:r>
            <a:r>
              <a:rPr lang="en-US" dirty="0"/>
              <a:t> </a:t>
            </a:r>
          </a:p>
        </p:txBody>
      </p:sp>
      <p:sp>
        <p:nvSpPr>
          <p:cNvPr id="3" name="Content Placeholder 2"/>
          <p:cNvSpPr>
            <a:spLocks noGrp="1"/>
          </p:cNvSpPr>
          <p:nvPr>
            <p:ph idx="1"/>
          </p:nvPr>
        </p:nvSpPr>
        <p:spPr>
          <a:xfrm>
            <a:off x="457200" y="1295401"/>
            <a:ext cx="8229600" cy="5029200"/>
          </a:xfrm>
        </p:spPr>
        <p:txBody>
          <a:bodyPr/>
          <a:lstStyle/>
          <a:p>
            <a:r>
              <a:rPr lang="en-US" sz="2400" dirty="0"/>
              <a:t>Bid rotation schemes occur when two or more contractors conspire to alternate the business between them on a rotating basis. Instead of engaging in competitive contracting, which drives down the contract price, contractors perpetrating these schemes prefer exchanging information on contract solicitations to guarantee that each contractor will win a share of the purchasing entity’s business. </a:t>
            </a:r>
          </a:p>
          <a:p>
            <a:r>
              <a:rPr lang="en-US" sz="2400" dirty="0"/>
              <a:t>Similar to complementary bidding schemes, bid rotation schemes may be coupled with a scheme to award subcontracts to losing bidders. This allows losing bidders to improve their cash flow as they wait for their turn to win. Similarly, losing bidders might receive a percentage of the winning company’s profits.</a:t>
            </a:r>
            <a:r>
              <a:rPr lang="en-US" dirty="0"/>
              <a:t>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185989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br>
              <a:rPr lang="en-US" dirty="0"/>
            </a:br>
            <a:r>
              <a:rPr lang="en-US" sz="4000" dirty="0">
                <a:latin typeface="Times New Roman" pitchFamily="18" charset="0"/>
                <a:cs typeface="Times New Roman" pitchFamily="18" charset="0"/>
              </a:rPr>
              <a:t>Bid Suppression </a:t>
            </a:r>
          </a:p>
        </p:txBody>
      </p:sp>
      <p:sp>
        <p:nvSpPr>
          <p:cNvPr id="3" name="Content Placeholder 2"/>
          <p:cNvSpPr>
            <a:spLocks noGrp="1"/>
          </p:cNvSpPr>
          <p:nvPr>
            <p:ph idx="1"/>
          </p:nvPr>
        </p:nvSpPr>
        <p:spPr/>
        <p:txBody>
          <a:bodyPr/>
          <a:lstStyle/>
          <a:p>
            <a:pPr marL="0" indent="0">
              <a:buNone/>
            </a:pPr>
            <a:endParaRPr lang="en-US" dirty="0"/>
          </a:p>
          <a:p>
            <a:r>
              <a:rPr lang="en-US" dirty="0">
                <a:latin typeface="Times New Roman" pitchFamily="18" charset="0"/>
                <a:cs typeface="Times New Roman" pitchFamily="18" charset="0"/>
              </a:rPr>
              <a:t>Bid suppression occurs when two or more contractors enter an illegal agreement whereby at least one of the conspirators refrains from bidding or withdraws a previously submitted bid. The goal of these schemes is to ensure that a particular competitor’s bid will be accepted.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1601842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br>
              <a:rPr lang="en-US" dirty="0"/>
            </a:br>
            <a:r>
              <a:rPr lang="en-US" sz="4000" dirty="0">
                <a:latin typeface="Times New Roman" pitchFamily="18" charset="0"/>
                <a:cs typeface="Times New Roman" pitchFamily="18" charset="0"/>
              </a:rPr>
              <a:t>Market Division </a:t>
            </a:r>
          </a:p>
        </p:txBody>
      </p:sp>
      <p:sp>
        <p:nvSpPr>
          <p:cNvPr id="3" name="Content Placeholder 2"/>
          <p:cNvSpPr>
            <a:spLocks noGrp="1"/>
          </p:cNvSpPr>
          <p:nvPr>
            <p:ph idx="1"/>
          </p:nvPr>
        </p:nvSpPr>
        <p:spPr>
          <a:xfrm>
            <a:off x="457200" y="1600201"/>
            <a:ext cx="8229600" cy="4419599"/>
          </a:xfrm>
        </p:spPr>
        <p:txBody>
          <a:bodyPr/>
          <a:lstStyle/>
          <a:p>
            <a:endParaRPr lang="en-US" dirty="0"/>
          </a:p>
          <a:p>
            <a:r>
              <a:rPr lang="en-US" sz="2800" dirty="0">
                <a:latin typeface="Times New Roman" pitchFamily="18" charset="0"/>
                <a:cs typeface="Times New Roman" pitchFamily="18" charset="0"/>
              </a:rPr>
              <a:t>Market division schemes involve agreements in which competitors divide markets among themselves and refrain from competing in each other’s designated portion of the market. Markets are generally divided according to geographic area—the competitors take turns on contracts according to the geographic area—or are based on the customer—the competitors allocate specific customers or types of customers among themselves.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8433041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br>
              <a:rPr lang="en-US" dirty="0"/>
            </a:br>
            <a:r>
              <a:rPr lang="en-US" sz="4000" dirty="0">
                <a:latin typeface="Times New Roman" pitchFamily="18" charset="0"/>
                <a:cs typeface="Times New Roman" pitchFamily="18" charset="0"/>
              </a:rPr>
              <a:t>Market Division </a:t>
            </a:r>
          </a:p>
        </p:txBody>
      </p:sp>
      <p:sp>
        <p:nvSpPr>
          <p:cNvPr id="3" name="Content Placeholder 2"/>
          <p:cNvSpPr>
            <a:spLocks noGrp="1"/>
          </p:cNvSpPr>
          <p:nvPr>
            <p:ph idx="1"/>
          </p:nvPr>
        </p:nvSpPr>
        <p:spPr>
          <a:xfrm>
            <a:off x="457200" y="1600200"/>
            <a:ext cx="8229600" cy="4724401"/>
          </a:xfrm>
        </p:spPr>
        <p:txBody>
          <a:bodyPr/>
          <a:lstStyle/>
          <a:p>
            <a:r>
              <a:rPr lang="en-US" dirty="0">
                <a:latin typeface="Times New Roman" pitchFamily="18" charset="0"/>
                <a:cs typeface="Times New Roman" pitchFamily="18" charset="0"/>
              </a:rPr>
              <a:t>The result of these schemes is that competing firms will not bid against each other, or they will submit only complementary bids when a solicitation for bids is made by a customer or in an area not assigned to them. The customer thereby loses the benefit of true competition and ends up paying a higher price than would be dictated by fair bidding under normal economic forces. </a:t>
            </a:r>
          </a:p>
          <a:p>
            <a:r>
              <a:rPr lang="en-US" dirty="0">
                <a:latin typeface="Times New Roman" pitchFamily="18" charset="0"/>
                <a:cs typeface="Times New Roman" pitchFamily="18" charset="0"/>
              </a:rPr>
              <a:t>Corrupt contractors often conceal market division schemes by submitting bids from shell companies (i.e., companies that have no physical presence and generate little independent economic value).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6002176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066800"/>
            <a:ext cx="8229600" cy="1009650"/>
          </a:xfrm>
        </p:spPr>
        <p:txBody>
          <a:bodyPr/>
          <a:lstStyle/>
          <a:p>
            <a:pPr algn="ctr" eaLnBrk="1" hangingPunct="1"/>
            <a:r>
              <a:rPr lang="en-US" sz="4000" dirty="0">
                <a:latin typeface="Times New Roman" pitchFamily="18" charset="0"/>
                <a:cs typeface="Times New Roman" pitchFamily="18" charset="0"/>
              </a:rPr>
              <a:t>Collusion Between Contractors and Employees</a:t>
            </a:r>
          </a:p>
        </p:txBody>
      </p:sp>
      <p:sp>
        <p:nvSpPr>
          <p:cNvPr id="23555" name="Content Placeholder 2"/>
          <p:cNvSpPr>
            <a:spLocks noGrp="1"/>
          </p:cNvSpPr>
          <p:nvPr>
            <p:ph idx="1"/>
          </p:nvPr>
        </p:nvSpPr>
        <p:spPr>
          <a:xfrm>
            <a:off x="457200" y="2209800"/>
            <a:ext cx="8229600" cy="4114800"/>
          </a:xfrm>
        </p:spPr>
        <p:txBody>
          <a:bodyPr/>
          <a:lstStyle/>
          <a:p>
            <a:pPr eaLnBrk="1" hangingPunct="1">
              <a:buFont typeface="Wingdings 2" pitchFamily="18" charset="2"/>
              <a:buNone/>
            </a:pPr>
            <a:r>
              <a:rPr lang="en-US" dirty="0"/>
              <a:t>Types of Schemes</a:t>
            </a:r>
          </a:p>
          <a:p>
            <a:pPr eaLnBrk="1" hangingPunct="1"/>
            <a:r>
              <a:rPr lang="en-US" dirty="0"/>
              <a:t>Need recognition</a:t>
            </a:r>
          </a:p>
          <a:p>
            <a:pPr eaLnBrk="1" hangingPunct="1"/>
            <a:r>
              <a:rPr lang="en-US" dirty="0"/>
              <a:t>Bid tailoring</a:t>
            </a:r>
          </a:p>
          <a:p>
            <a:pPr eaLnBrk="1" hangingPunct="1"/>
            <a:r>
              <a:rPr lang="en-US" dirty="0"/>
              <a:t>Bid manipulation</a:t>
            </a:r>
          </a:p>
          <a:p>
            <a:pPr eaLnBrk="1" hangingPunct="1"/>
            <a:r>
              <a:rPr lang="en-US" dirty="0"/>
              <a:t>Unbalanced bidding</a:t>
            </a:r>
          </a:p>
          <a:p>
            <a:pPr eaLnBrk="1" hangingPunct="1"/>
            <a:r>
              <a:rPr lang="en-US" dirty="0"/>
              <a:t>Leaking bid data</a:t>
            </a:r>
          </a:p>
          <a:p>
            <a:pPr eaLnBrk="1" hangingPunct="1"/>
            <a:r>
              <a:rPr lang="en-US" dirty="0"/>
              <a:t>Bid splitting</a:t>
            </a:r>
          </a:p>
          <a:p>
            <a:pPr eaLnBrk="1" hangingPunct="1"/>
            <a:r>
              <a:rPr lang="en-US" dirty="0"/>
              <a:t>Unjustified sole source awards</a:t>
            </a:r>
          </a:p>
        </p:txBody>
      </p:sp>
      <p:pic>
        <p:nvPicPr>
          <p:cNvPr id="23556"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br>
              <a:rPr lang="en-US" dirty="0"/>
            </a:br>
            <a:r>
              <a:rPr lang="en-US" sz="4000" dirty="0">
                <a:latin typeface="Times New Roman" pitchFamily="18" charset="0"/>
                <a:cs typeface="Times New Roman" pitchFamily="18" charset="0"/>
              </a:rPr>
              <a:t>Needs Recognition </a:t>
            </a:r>
          </a:p>
        </p:txBody>
      </p:sp>
      <p:sp>
        <p:nvSpPr>
          <p:cNvPr id="3" name="Content Placeholder 2"/>
          <p:cNvSpPr>
            <a:spLocks noGrp="1"/>
          </p:cNvSpPr>
          <p:nvPr>
            <p:ph idx="1"/>
          </p:nvPr>
        </p:nvSpPr>
        <p:spPr>
          <a:xfrm>
            <a:off x="457200" y="1447801"/>
            <a:ext cx="8229600" cy="4876800"/>
          </a:xfrm>
        </p:spPr>
        <p:txBody>
          <a:bodyPr/>
          <a:lstStyle/>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Generally, procurement actions begin with the procuring entity making a determination of its general needs. These initial determinations include assessments of the types and amounts of goods or services required to meet the entity’s needs. Fraud occurring during this phase of the procurement process may result in decisions to purchase excessive or possibly unnecessary goods or services. </a:t>
            </a:r>
          </a:p>
          <a:p>
            <a:pPr marL="0" indent="0">
              <a:buNone/>
            </a:pPr>
            <a:r>
              <a:rPr lang="en-US" sz="2400" dirty="0"/>
              <a:t> </a:t>
            </a:r>
          </a:p>
          <a:p>
            <a:endParaRPr lang="en-US" sz="2400" dirty="0">
              <a:latin typeface="Times New Roman" pitchFamily="18" charset="0"/>
              <a:cs typeface="Times New Roman" pitchFamily="18" charset="0"/>
            </a:endParaRPr>
          </a:p>
        </p:txBody>
      </p:sp>
      <p:sp>
        <p:nvSpPr>
          <p:cNvPr id="4" name="Content Placeholder 2"/>
          <p:cNvSpPr txBox="1">
            <a:spLocks/>
          </p:cNvSpPr>
          <p:nvPr/>
        </p:nvSpPr>
        <p:spPr bwMode="auto">
          <a:xfrm>
            <a:off x="457200" y="14478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Generally, procurement actions begin with the procuring entity making a determination of its general needs. These initial determinations include assessments of the types and amounts of goods or services required to meet the entity’s needs. Fraud occurring during this phase of the procurement process may result in decisions to purchase excessive or possibly unnecessary goods or services. </a:t>
            </a:r>
          </a:p>
          <a:p>
            <a:pPr marL="0" indent="0">
              <a:buFont typeface="Wingdings 2" pitchFamily="18" charset="2"/>
              <a:buNone/>
            </a:pPr>
            <a:r>
              <a:rPr lang="en-US" sz="2400" dirty="0"/>
              <a:t> </a:t>
            </a:r>
          </a:p>
          <a:p>
            <a:endParaRPr lang="en-US" sz="2400" dirty="0">
              <a:latin typeface="Times New Roman" pitchFamily="18" charset="0"/>
              <a:cs typeface="Times New Roman" pitchFamily="18" charset="0"/>
            </a:endParaRPr>
          </a:p>
        </p:txBody>
      </p:sp>
      <p:pic>
        <p:nvPicPr>
          <p:cNvPr id="5"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15093473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pPr algn="ctr"/>
            <a:br>
              <a:rPr lang="en-US" dirty="0"/>
            </a:br>
            <a:r>
              <a:rPr lang="en-US" sz="4000" dirty="0">
                <a:latin typeface="Times New Roman" pitchFamily="18" charset="0"/>
                <a:cs typeface="Times New Roman" pitchFamily="18" charset="0"/>
              </a:rPr>
              <a:t>Needs Recognition </a:t>
            </a:r>
          </a:p>
        </p:txBody>
      </p:sp>
      <p:sp>
        <p:nvSpPr>
          <p:cNvPr id="3" name="Content Placeholder 2"/>
          <p:cNvSpPr>
            <a:spLocks noGrp="1"/>
          </p:cNvSpPr>
          <p:nvPr>
            <p:ph idx="1"/>
          </p:nvPr>
        </p:nvSpPr>
        <p:spPr>
          <a:xfrm>
            <a:off x="457200" y="1066800"/>
            <a:ext cx="8229600" cy="5257801"/>
          </a:xfrm>
        </p:spPr>
        <p:txBody>
          <a:bodyPr/>
          <a:lstStyle/>
          <a:p>
            <a:r>
              <a:rPr lang="en-US" sz="2400" dirty="0">
                <a:latin typeface="Times New Roman" pitchFamily="18" charset="0"/>
                <a:cs typeface="Times New Roman" pitchFamily="18" charset="0"/>
              </a:rPr>
              <a:t>Typically, need recognition schemes involve the following scenarios: </a:t>
            </a:r>
          </a:p>
          <a:p>
            <a:r>
              <a:rPr lang="en-US" sz="2400" dirty="0">
                <a:latin typeface="Times New Roman" pitchFamily="18" charset="0"/>
                <a:cs typeface="Times New Roman" pitchFamily="18" charset="0"/>
              </a:rPr>
              <a:t>•Purchases for personal use or resale—In these schemes, employees with procurement authority exploit their position of power by using their employer’s funds to obtain items for their personal use or resale (e.g., tools, office supplies, computers, automobile parts, etc.). </a:t>
            </a:r>
          </a:p>
          <a:p>
            <a:r>
              <a:rPr lang="en-US" sz="2400" dirty="0">
                <a:latin typeface="Times New Roman" pitchFamily="18" charset="0"/>
                <a:cs typeface="Times New Roman" pitchFamily="18" charset="0"/>
              </a:rPr>
              <a:t>•Unnecessary purchases—In these schemes, an employee of the buyer receives something of value and in return recognizes a need for a particular product or service offered by the supplier. </a:t>
            </a:r>
          </a:p>
          <a:p>
            <a:r>
              <a:rPr lang="en-US" sz="2400" dirty="0">
                <a:latin typeface="Times New Roman" pitchFamily="18" charset="0"/>
                <a:cs typeface="Times New Roman" pitchFamily="18" charset="0"/>
              </a:rPr>
              <a:t>•Excessive purchases—In these schemes, a corrupt employee purchases goods or services in excess of amounts actually needed. </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772400" y="6052226"/>
            <a:ext cx="1181100" cy="615950"/>
          </a:xfrm>
          <a:prstGeom prst="rect">
            <a:avLst/>
          </a:prstGeom>
          <a:noFill/>
          <a:ln w="9525">
            <a:noFill/>
            <a:miter lim="800000"/>
            <a:headEnd/>
            <a:tailEnd/>
          </a:ln>
        </p:spPr>
      </p:pic>
    </p:spTree>
    <p:extLst>
      <p:ext uri="{BB962C8B-B14F-4D97-AF65-F5344CB8AC3E}">
        <p14:creationId xmlns:p14="http://schemas.microsoft.com/office/powerpoint/2010/main" val="13634059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lstStyle/>
          <a:p>
            <a:pPr algn="ctr"/>
            <a:br>
              <a:rPr lang="en-US" dirty="0">
                <a:latin typeface="Times New Roman" pitchFamily="18" charset="0"/>
                <a:cs typeface="Times New Roman" pitchFamily="18" charset="0"/>
              </a:rPr>
            </a:br>
            <a:r>
              <a:rPr lang="en-US" sz="4000" dirty="0">
                <a:latin typeface="Times New Roman" pitchFamily="18" charset="0"/>
                <a:cs typeface="Times New Roman" pitchFamily="18" charset="0"/>
              </a:rPr>
              <a:t>Bid Tailoring </a:t>
            </a:r>
          </a:p>
        </p:txBody>
      </p:sp>
      <p:sp>
        <p:nvSpPr>
          <p:cNvPr id="3" name="Content Placeholder 2"/>
          <p:cNvSpPr>
            <a:spLocks noGrp="1"/>
          </p:cNvSpPr>
          <p:nvPr>
            <p:ph idx="1"/>
          </p:nvPr>
        </p:nvSpPr>
        <p:spPr>
          <a:xfrm>
            <a:off x="457200" y="1219200"/>
            <a:ext cx="8229600" cy="5105401"/>
          </a:xfrm>
        </p:spPr>
        <p:txBody>
          <a:bodyPr/>
          <a:lstStyle/>
          <a:p>
            <a:r>
              <a:rPr lang="en-US" dirty="0">
                <a:latin typeface="Times New Roman" pitchFamily="18" charset="0"/>
                <a:cs typeface="Times New Roman" pitchFamily="18" charset="0"/>
              </a:rPr>
              <a:t>Bid-tailoring schemes occur during the pre-solicitation phase. In these schemes, an employee with procurement responsibilities, often in collusion with a supplier or contractor, manipulates bid specifications to give an unfair advantage to a certain contractor. </a:t>
            </a:r>
          </a:p>
          <a:p>
            <a:r>
              <a:rPr lang="en-US" i="1" dirty="0">
                <a:latin typeface="Times New Roman" pitchFamily="18" charset="0"/>
                <a:cs typeface="Times New Roman" pitchFamily="18" charset="0"/>
              </a:rPr>
              <a:t>Bid specifications </a:t>
            </a:r>
            <a:r>
              <a:rPr lang="en-US" dirty="0">
                <a:latin typeface="Times New Roman" pitchFamily="18" charset="0"/>
                <a:cs typeface="Times New Roman" pitchFamily="18" charset="0"/>
              </a:rPr>
              <a:t>are a list of elements, measurements, materials, characteristics, required functions, product name or brand number, and other specific information relevant for completion of the project. Specifications are included to assist contractors in the bidding process, informing them what they are required to do and providing information necessary to make and accept bids.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620000" y="6096000"/>
            <a:ext cx="1181100" cy="615950"/>
          </a:xfrm>
          <a:prstGeom prst="rect">
            <a:avLst/>
          </a:prstGeom>
          <a:noFill/>
          <a:ln w="9525">
            <a:noFill/>
            <a:miter lim="800000"/>
            <a:headEnd/>
            <a:tailEnd/>
          </a:ln>
        </p:spPr>
      </p:pic>
    </p:spTree>
    <p:extLst>
      <p:ext uri="{BB962C8B-B14F-4D97-AF65-F5344CB8AC3E}">
        <p14:creationId xmlns:p14="http://schemas.microsoft.com/office/powerpoint/2010/main" val="23535021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br>
              <a:rPr lang="en-US" dirty="0"/>
            </a:br>
            <a:r>
              <a:rPr lang="en-US" sz="4000" dirty="0">
                <a:latin typeface="Times New Roman" pitchFamily="18" charset="0"/>
                <a:cs typeface="Times New Roman" pitchFamily="18" charset="0"/>
              </a:rPr>
              <a:t>Bid Manipulation </a:t>
            </a:r>
          </a:p>
        </p:txBody>
      </p:sp>
      <p:sp>
        <p:nvSpPr>
          <p:cNvPr id="3" name="Content Placeholder 2"/>
          <p:cNvSpPr>
            <a:spLocks noGrp="1"/>
          </p:cNvSpPr>
          <p:nvPr>
            <p:ph idx="1"/>
          </p:nvPr>
        </p:nvSpPr>
        <p:spPr>
          <a:xfrm>
            <a:off x="457200" y="1447800"/>
            <a:ext cx="8229600" cy="4876801"/>
          </a:xfrm>
        </p:spPr>
        <p:txBody>
          <a:bodyPr/>
          <a:lstStyle/>
          <a:p>
            <a:r>
              <a:rPr lang="en-US" dirty="0">
                <a:latin typeface="Times New Roman" pitchFamily="18" charset="0"/>
                <a:cs typeface="Times New Roman" pitchFamily="18" charset="0"/>
              </a:rPr>
              <a:t>In these schemes, which occur during the solicitation phase, a procuring employee manipulates the bidding process to benefit a favored contractor or supplier. Some common ways to commit these schemes include: </a:t>
            </a:r>
          </a:p>
          <a:p>
            <a:r>
              <a:rPr lang="en-US" dirty="0">
                <a:latin typeface="Times New Roman" pitchFamily="18" charset="0"/>
                <a:cs typeface="Times New Roman" pitchFamily="18" charset="0"/>
              </a:rPr>
              <a:t>•Accepting late bids </a:t>
            </a:r>
          </a:p>
          <a:p>
            <a:r>
              <a:rPr lang="en-US" dirty="0">
                <a:latin typeface="Times New Roman" pitchFamily="18" charset="0"/>
                <a:cs typeface="Times New Roman" pitchFamily="18" charset="0"/>
              </a:rPr>
              <a:t>•Altering bids </a:t>
            </a:r>
          </a:p>
          <a:p>
            <a:r>
              <a:rPr lang="en-US" dirty="0">
                <a:latin typeface="Times New Roman" pitchFamily="18" charset="0"/>
                <a:cs typeface="Times New Roman" pitchFamily="18" charset="0"/>
              </a:rPr>
              <a:t>•Extending bid opening dates </a:t>
            </a:r>
          </a:p>
          <a:p>
            <a:r>
              <a:rPr lang="en-US" dirty="0"/>
              <a:t>Prematurely opening bids </a:t>
            </a:r>
          </a:p>
          <a:p>
            <a:r>
              <a:rPr lang="en-US" dirty="0"/>
              <a:t>•Unnecessarily re-bidding work </a:t>
            </a:r>
          </a:p>
          <a:p>
            <a:r>
              <a:rPr lang="en-US" dirty="0"/>
              <a:t>•Discarding or losing a bid or proposal </a:t>
            </a:r>
          </a:p>
          <a:p>
            <a:r>
              <a:rPr lang="en-US" dirty="0"/>
              <a:t>•Improper disqualification </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82103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704850"/>
            <a:ext cx="8229600" cy="819150"/>
          </a:xfrm>
        </p:spPr>
        <p:txBody>
          <a:bodyPr/>
          <a:lstStyle/>
          <a:p>
            <a:pPr algn="ctr" eaLnBrk="1" hangingPunct="1"/>
            <a:r>
              <a:rPr lang="en-US" sz="4000" dirty="0">
                <a:latin typeface="Times New Roman" pitchFamily="18" charset="0"/>
                <a:cs typeface="Times New Roman" pitchFamily="18" charset="0"/>
              </a:rPr>
              <a:t>The Auditor’s Responsibility</a:t>
            </a:r>
          </a:p>
        </p:txBody>
      </p:sp>
      <p:sp>
        <p:nvSpPr>
          <p:cNvPr id="12291" name="Content Placeholder 2"/>
          <p:cNvSpPr>
            <a:spLocks noGrp="1"/>
          </p:cNvSpPr>
          <p:nvPr>
            <p:ph idx="1"/>
          </p:nvPr>
        </p:nvSpPr>
        <p:spPr/>
        <p:txBody>
          <a:bodyPr>
            <a:normAutofit lnSpcReduction="10000"/>
          </a:bodyPr>
          <a:lstStyle/>
          <a:p>
            <a:pPr marL="342900" indent="-342900" eaLnBrk="1" fontAlgn="auto" hangingPunct="1">
              <a:spcAft>
                <a:spcPts val="0"/>
              </a:spcAft>
              <a:buClr>
                <a:schemeClr val="accent3"/>
              </a:buClr>
              <a:buFontTx/>
              <a:buChar char="•"/>
              <a:defRPr/>
            </a:pPr>
            <a:r>
              <a:rPr lang="en-US" sz="2800" dirty="0">
                <a:latin typeface="Times New Roman" pitchFamily="18" charset="0"/>
                <a:cs typeface="Times New Roman" pitchFamily="18" charset="0"/>
              </a:rPr>
              <a:t>“the auditor has a responsibility to plan and perform the audit to obtain reasonable assurance about whether the financial statements are free of material misstatement, whether caused by error or fraud.”</a:t>
            </a:r>
          </a:p>
          <a:p>
            <a:pPr marL="342900" indent="-342900" eaLnBrk="1" fontAlgn="auto" hangingPunct="1">
              <a:spcBef>
                <a:spcPts val="0"/>
              </a:spcBef>
              <a:spcAft>
                <a:spcPts val="0"/>
              </a:spcAft>
              <a:buClr>
                <a:schemeClr val="accent3"/>
              </a:buClr>
              <a:buFontTx/>
              <a:buChar char="•"/>
              <a:defRPr/>
            </a:pPr>
            <a:endParaRPr lang="en-US" sz="2800" dirty="0">
              <a:latin typeface="Times New Roman" pitchFamily="18" charset="0"/>
              <a:cs typeface="Times New Roman" pitchFamily="18" charset="0"/>
            </a:endParaRPr>
          </a:p>
          <a:p>
            <a:pPr marL="342900" indent="-342900" eaLnBrk="1" fontAlgn="auto" hangingPunct="1">
              <a:spcBef>
                <a:spcPts val="0"/>
              </a:spcBef>
              <a:spcAft>
                <a:spcPts val="0"/>
              </a:spcAft>
              <a:buClr>
                <a:schemeClr val="accent3"/>
              </a:buClr>
              <a:buFontTx/>
              <a:buChar char="•"/>
              <a:defRPr/>
            </a:pPr>
            <a:r>
              <a:rPr lang="en-US" sz="2800" dirty="0">
                <a:latin typeface="Times New Roman" pitchFamily="18" charset="0"/>
                <a:cs typeface="Times New Roman" pitchFamily="18" charset="0"/>
              </a:rPr>
              <a:t>“even a properly planned and performed audit may not detect a material misstatement resulting from fraud.”</a:t>
            </a:r>
          </a:p>
          <a:p>
            <a:pPr marL="342900" indent="-342900" eaLnBrk="1" fontAlgn="auto" hangingPunct="1">
              <a:spcAft>
                <a:spcPts val="0"/>
              </a:spcAft>
              <a:buClr>
                <a:schemeClr val="accent3"/>
              </a:buClr>
              <a:buFontTx/>
              <a:buChar char="•"/>
              <a:defRPr/>
            </a:pPr>
            <a:endParaRPr lang="en-US" sz="2800" dirty="0">
              <a:latin typeface="Times New Roman" pitchFamily="18" charset="0"/>
              <a:cs typeface="Times New Roman" pitchFamily="18" charset="0"/>
            </a:endParaRPr>
          </a:p>
          <a:p>
            <a:pPr marL="342900" indent="-342900" eaLnBrk="1" fontAlgn="auto" hangingPunct="1">
              <a:spcBef>
                <a:spcPts val="0"/>
              </a:spcBef>
              <a:spcAft>
                <a:spcPts val="0"/>
              </a:spcAft>
              <a:buClr>
                <a:schemeClr val="accent3"/>
              </a:buClr>
              <a:buFontTx/>
              <a:buChar char="•"/>
              <a:defRPr/>
            </a:pPr>
            <a:r>
              <a:rPr lang="en-US" sz="2800" dirty="0">
                <a:latin typeface="Times New Roman" pitchFamily="18" charset="0"/>
                <a:cs typeface="Times New Roman" pitchFamily="18" charset="0"/>
              </a:rPr>
              <a:t>Provide </a:t>
            </a:r>
            <a:r>
              <a:rPr lang="en-US" sz="2800" i="1" u="sng" dirty="0">
                <a:latin typeface="Times New Roman" pitchFamily="18" charset="0"/>
                <a:cs typeface="Times New Roman" pitchFamily="18" charset="0"/>
              </a:rPr>
              <a:t>reasonable assurance not absolute assurance</a:t>
            </a:r>
            <a:endParaRPr lang="en-US" sz="2800" dirty="0">
              <a:latin typeface="Times New Roman" pitchFamily="18" charset="0"/>
              <a:cs typeface="Times New Roman" pitchFamily="18" charset="0"/>
            </a:endParaRPr>
          </a:p>
        </p:txBody>
      </p:sp>
      <p:pic>
        <p:nvPicPr>
          <p:cNvPr id="8196"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br>
              <a:rPr lang="en-US" dirty="0"/>
            </a:br>
            <a:r>
              <a:rPr lang="en-US" sz="4000" dirty="0">
                <a:latin typeface="Times New Roman" pitchFamily="18" charset="0"/>
                <a:cs typeface="Times New Roman" pitchFamily="18" charset="0"/>
              </a:rPr>
              <a:t>Unbalanced Bidding </a:t>
            </a:r>
          </a:p>
        </p:txBody>
      </p:sp>
      <p:sp>
        <p:nvSpPr>
          <p:cNvPr id="3" name="Content Placeholder 2"/>
          <p:cNvSpPr>
            <a:spLocks noGrp="1"/>
          </p:cNvSpPr>
          <p:nvPr>
            <p:ph idx="1"/>
          </p:nvPr>
        </p:nvSpPr>
        <p:spPr>
          <a:xfrm>
            <a:off x="533400" y="1630363"/>
            <a:ext cx="8229600" cy="4389437"/>
          </a:xfrm>
        </p:spPr>
        <p:txBody>
          <a:bodyPr/>
          <a:lstStyle/>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Unbalanced bidding is a type of bid submission scheme in which a bidder, usually in collusion with contracting personnel, becomes aware that one of several line items in a request for a bid on certain works, goods, or services will not be called for under the contract. This information, which is not available to other bidders, allows the favored firm to submit a very low price for the line item and to be the overall low bidder.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16583624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br>
              <a:rPr lang="en-US" dirty="0"/>
            </a:br>
            <a:r>
              <a:rPr lang="en-US" sz="4000" dirty="0">
                <a:latin typeface="Times New Roman" pitchFamily="18" charset="0"/>
                <a:cs typeface="Times New Roman" pitchFamily="18" charset="0"/>
              </a:rPr>
              <a:t>Leaking Bid Data </a:t>
            </a:r>
          </a:p>
        </p:txBody>
      </p:sp>
      <p:sp>
        <p:nvSpPr>
          <p:cNvPr id="3" name="Content Placeholder 2"/>
          <p:cNvSpPr>
            <a:spLocks noGrp="1"/>
          </p:cNvSpPr>
          <p:nvPr>
            <p:ph idx="1"/>
          </p:nvPr>
        </p:nvSpPr>
        <p:spPr>
          <a:xfrm>
            <a:off x="457200" y="1447801"/>
            <a:ext cx="8229600" cy="4876800"/>
          </a:xfrm>
        </p:spPr>
        <p:txBody>
          <a:bodyPr/>
          <a:lstStyle/>
          <a:p>
            <a:endParaRPr lang="en-US" dirty="0"/>
          </a:p>
          <a:p>
            <a:r>
              <a:rPr lang="en-US" dirty="0">
                <a:latin typeface="Times New Roman" pitchFamily="18" charset="0"/>
                <a:cs typeface="Times New Roman" pitchFamily="18" charset="0"/>
              </a:rPr>
              <a:t>Employees of a procuring entity can leak pre-bid information or confidential information from competing bidders to a favored bidder, giving that bidder an unfair advantage in the bidding process. Typically, these schemes occur as the result of corruption.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2547788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br>
              <a:rPr lang="en-US" dirty="0"/>
            </a:br>
            <a:r>
              <a:rPr lang="en-US" sz="4000" dirty="0">
                <a:latin typeface="Times New Roman" pitchFamily="18" charset="0"/>
                <a:cs typeface="Times New Roman" pitchFamily="18" charset="0"/>
              </a:rPr>
              <a:t>Bid Splitting </a:t>
            </a:r>
          </a:p>
        </p:txBody>
      </p:sp>
      <p:sp>
        <p:nvSpPr>
          <p:cNvPr id="3" name="Content Placeholder 2"/>
          <p:cNvSpPr>
            <a:spLocks noGrp="1"/>
          </p:cNvSpPr>
          <p:nvPr>
            <p:ph idx="1"/>
          </p:nvPr>
        </p:nvSpPr>
        <p:spPr>
          <a:xfrm>
            <a:off x="533400" y="1447800"/>
            <a:ext cx="8229600" cy="4724400"/>
          </a:xfrm>
        </p:spPr>
        <p:txBody>
          <a:bodyPr/>
          <a:lstStyle/>
          <a:p>
            <a:r>
              <a:rPr lang="en-US" dirty="0">
                <a:latin typeface="Times New Roman" pitchFamily="18" charset="0"/>
                <a:cs typeface="Times New Roman" pitchFamily="18" charset="0"/>
              </a:rPr>
              <a:t>In bid-splitting schemes, employees of a procuring entity split large contracts into smaller contracts, allowing them to avoid the scrutiny required for larger dollar value contracts. In basic terms, splitting bids into several separate tenders creates more opportunities for corrupt employees to influence the award. </a:t>
            </a:r>
          </a:p>
          <a:p>
            <a:r>
              <a:rPr lang="en-US" dirty="0">
                <a:latin typeface="Times New Roman" pitchFamily="18" charset="0"/>
                <a:cs typeface="Times New Roman" pitchFamily="18" charset="0"/>
              </a:rPr>
              <a:t>Bid splitting often is used to avoid competitive bidding. Because procuring entities are generally required to use competitive methods for projects over a certain dollar amount, employees of a procuring entity might break a large project up into several small projects to avoid these requirements.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2443532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14350"/>
          </a:xfrm>
        </p:spPr>
        <p:txBody>
          <a:bodyPr/>
          <a:lstStyle/>
          <a:p>
            <a:pPr algn="ctr"/>
            <a:br>
              <a:rPr lang="en-US" dirty="0"/>
            </a:br>
            <a:r>
              <a:rPr lang="en-US" sz="4000" dirty="0">
                <a:latin typeface="Times New Roman" pitchFamily="18" charset="0"/>
                <a:cs typeface="Times New Roman" pitchFamily="18" charset="0"/>
              </a:rPr>
              <a:t>Unjustified Sole Source Awards </a:t>
            </a:r>
          </a:p>
        </p:txBody>
      </p:sp>
      <p:sp>
        <p:nvSpPr>
          <p:cNvPr id="3" name="Content Placeholder 2"/>
          <p:cNvSpPr>
            <a:spLocks noGrp="1"/>
          </p:cNvSpPr>
          <p:nvPr>
            <p:ph idx="1"/>
          </p:nvPr>
        </p:nvSpPr>
        <p:spPr>
          <a:xfrm>
            <a:off x="457200" y="1371600"/>
            <a:ext cx="8229600" cy="5264150"/>
          </a:xfrm>
        </p:spPr>
        <p:txBody>
          <a:bodyPr/>
          <a:lstStyle/>
          <a:p>
            <a:r>
              <a:rPr lang="en-US" sz="2000" dirty="0">
                <a:latin typeface="Times New Roman" pitchFamily="18" charset="0"/>
                <a:cs typeface="Times New Roman" pitchFamily="18" charset="0"/>
              </a:rPr>
              <a:t>Sole source contracting is an exception to the general rule of competition; it is a noncompetitive procurement process accomplished through the solicitation of only one source, thereby limiting full and open competition. </a:t>
            </a:r>
          </a:p>
          <a:p>
            <a:r>
              <a:rPr lang="en-US" sz="2000" dirty="0">
                <a:latin typeface="Times New Roman" pitchFamily="18" charset="0"/>
                <a:cs typeface="Times New Roman" pitchFamily="18" charset="0"/>
              </a:rPr>
              <a:t>Because quotation and bid requirements do not apply to sole source purchases, procurement through this process requires justification, which typically occurs when the goods or services are available only from a single source, when exigent circumstances will not permit delay resulting from a competitive solicitation, or when solicitation is determined inadequate after soliciting a number of sources. Therefore, unjustified sole source contracts unfairly exclude competition.</a:t>
            </a:r>
          </a:p>
          <a:p>
            <a:r>
              <a:rPr lang="en-US" sz="2000" dirty="0">
                <a:latin typeface="Times New Roman" pitchFamily="18" charset="0"/>
                <a:cs typeface="Times New Roman" pitchFamily="18" charset="0"/>
              </a:rPr>
              <a:t>Sole source contracting is more vulnerable to fraud because there is greater freedom for manipulation and collusion with a vendor/contractor, and because of this, federal government entities cannot conduct sole source acquisitions unless they provide their justifications in writing and the acquisition is approved at all necessary levels.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4583371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704850"/>
            <a:ext cx="8229600" cy="742950"/>
          </a:xfrm>
        </p:spPr>
        <p:txBody>
          <a:bodyPr/>
          <a:lstStyle/>
          <a:p>
            <a:pPr algn="ctr" eaLnBrk="1" hangingPunct="1"/>
            <a:r>
              <a:rPr lang="en-US" sz="4000" dirty="0">
                <a:latin typeface="Times New Roman" pitchFamily="18" charset="0"/>
                <a:cs typeface="Times New Roman" pitchFamily="18" charset="0"/>
              </a:rPr>
              <a:t>Performance Schemes</a:t>
            </a:r>
          </a:p>
        </p:txBody>
      </p:sp>
      <p:sp>
        <p:nvSpPr>
          <p:cNvPr id="24579" name="Content Placeholder 2"/>
          <p:cNvSpPr>
            <a:spLocks noGrp="1"/>
          </p:cNvSpPr>
          <p:nvPr>
            <p:ph idx="1"/>
          </p:nvPr>
        </p:nvSpPr>
        <p:spPr>
          <a:xfrm>
            <a:off x="381000" y="1752600"/>
            <a:ext cx="8229600" cy="4389438"/>
          </a:xfrm>
        </p:spPr>
        <p:txBody>
          <a:bodyPr/>
          <a:lstStyle/>
          <a:p>
            <a:pPr eaLnBrk="1" hangingPunct="1">
              <a:spcBef>
                <a:spcPct val="0"/>
              </a:spcBef>
              <a:buFont typeface="Wingdings 2" pitchFamily="18" charset="2"/>
              <a:buNone/>
            </a:pPr>
            <a:r>
              <a:rPr lang="en-US" dirty="0">
                <a:latin typeface="Times New Roman" pitchFamily="18" charset="0"/>
                <a:cs typeface="Times New Roman" pitchFamily="18" charset="0"/>
              </a:rPr>
              <a:t>Occurs during the performance phase of a contract.</a:t>
            </a:r>
          </a:p>
          <a:p>
            <a:pPr eaLnBrk="1" hangingPunct="1">
              <a:spcBef>
                <a:spcPct val="0"/>
              </a:spcBef>
              <a:buFont typeface="Wingdings 2" pitchFamily="18" charset="2"/>
              <a:buNone/>
            </a:pPr>
            <a:endParaRPr lang="en-US" dirty="0">
              <a:latin typeface="Times New Roman" pitchFamily="18" charset="0"/>
              <a:cs typeface="Times New Roman" pitchFamily="18" charset="0"/>
            </a:endParaRPr>
          </a:p>
          <a:p>
            <a:pPr eaLnBrk="1" hangingPunct="1">
              <a:spcBef>
                <a:spcPct val="0"/>
              </a:spcBef>
              <a:buFont typeface="Wingdings 2" pitchFamily="18" charset="2"/>
              <a:buNone/>
            </a:pPr>
            <a:r>
              <a:rPr lang="en-US" dirty="0">
                <a:latin typeface="Times New Roman" pitchFamily="18" charset="0"/>
                <a:cs typeface="Times New Roman" pitchFamily="18" charset="0"/>
              </a:rPr>
              <a:t>Types of performance schemes:</a:t>
            </a:r>
          </a:p>
          <a:p>
            <a:pPr eaLnBrk="1" hangingPunct="1"/>
            <a:r>
              <a:rPr lang="en-US" dirty="0">
                <a:latin typeface="Times New Roman" pitchFamily="18" charset="0"/>
                <a:cs typeface="Times New Roman" pitchFamily="18" charset="0"/>
              </a:rPr>
              <a:t>Progress payment fraud</a:t>
            </a:r>
          </a:p>
          <a:p>
            <a:pPr eaLnBrk="1" hangingPunct="1"/>
            <a:r>
              <a:rPr lang="en-US" dirty="0">
                <a:latin typeface="Times New Roman" pitchFamily="18" charset="0"/>
                <a:cs typeface="Times New Roman" pitchFamily="18" charset="0"/>
              </a:rPr>
              <a:t>False or inflated invoices</a:t>
            </a:r>
          </a:p>
          <a:p>
            <a:pPr eaLnBrk="1" hangingPunct="1"/>
            <a:r>
              <a:rPr lang="en-US" dirty="0">
                <a:latin typeface="Times New Roman" pitchFamily="18" charset="0"/>
                <a:cs typeface="Times New Roman" pitchFamily="18" charset="0"/>
              </a:rPr>
              <a:t>Duplicate Invoices</a:t>
            </a:r>
          </a:p>
          <a:p>
            <a:pPr eaLnBrk="1" hangingPunct="1"/>
            <a:r>
              <a:rPr lang="en-US" dirty="0">
                <a:latin typeface="Times New Roman" pitchFamily="18" charset="0"/>
                <a:cs typeface="Times New Roman" pitchFamily="18" charset="0"/>
              </a:rPr>
              <a:t>Non-conforming goods or services</a:t>
            </a:r>
          </a:p>
          <a:p>
            <a:pPr eaLnBrk="1" hangingPunct="1"/>
            <a:r>
              <a:rPr lang="en-US" dirty="0">
                <a:latin typeface="Times New Roman" pitchFamily="18" charset="0"/>
                <a:cs typeface="Times New Roman" pitchFamily="18" charset="0"/>
              </a:rPr>
              <a:t>Change order abuse</a:t>
            </a:r>
          </a:p>
          <a:p>
            <a:pPr eaLnBrk="1" hangingPunct="1"/>
            <a:r>
              <a:rPr lang="en-US" dirty="0">
                <a:latin typeface="Times New Roman" pitchFamily="18" charset="0"/>
                <a:cs typeface="Times New Roman" pitchFamily="18" charset="0"/>
              </a:rPr>
              <a:t>Cost mischarging</a:t>
            </a:r>
          </a:p>
          <a:p>
            <a:pPr eaLnBrk="1" hangingPunct="1"/>
            <a:r>
              <a:rPr lang="en-US" dirty="0">
                <a:latin typeface="Times New Roman" pitchFamily="18" charset="0"/>
                <a:cs typeface="Times New Roman" pitchFamily="18" charset="0"/>
              </a:rPr>
              <a:t>Commingling of contracts</a:t>
            </a:r>
          </a:p>
        </p:txBody>
      </p:sp>
      <p:pic>
        <p:nvPicPr>
          <p:cNvPr id="24580"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br>
              <a:rPr lang="en-US" dirty="0"/>
            </a:br>
            <a:r>
              <a:rPr lang="en-US" sz="4000" dirty="0">
                <a:latin typeface="Times New Roman" pitchFamily="18" charset="0"/>
                <a:cs typeface="Times New Roman" pitchFamily="18" charset="0"/>
              </a:rPr>
              <a:t>Progress Payment Fraud </a:t>
            </a:r>
          </a:p>
        </p:txBody>
      </p:sp>
      <p:sp>
        <p:nvSpPr>
          <p:cNvPr id="3" name="Content Placeholder 2"/>
          <p:cNvSpPr>
            <a:spLocks noGrp="1"/>
          </p:cNvSpPr>
          <p:nvPr>
            <p:ph idx="1"/>
          </p:nvPr>
        </p:nvSpPr>
        <p:spPr>
          <a:xfrm>
            <a:off x="457200" y="1371601"/>
            <a:ext cx="8229600" cy="4953000"/>
          </a:xfrm>
        </p:spPr>
        <p:txBody>
          <a:bodyPr/>
          <a:lstStyle/>
          <a:p>
            <a:r>
              <a:rPr lang="en-US" dirty="0">
                <a:latin typeface="Times New Roman" panose="02020603050405020304" pitchFamily="18" charset="0"/>
                <a:cs typeface="Times New Roman" panose="02020603050405020304" pitchFamily="18" charset="0"/>
              </a:rPr>
              <a:t>Progress payment fraud is a specific type of fraud that occurs in government contracts. </a:t>
            </a:r>
          </a:p>
          <a:p>
            <a:r>
              <a:rPr lang="en-US" dirty="0">
                <a:latin typeface="Times New Roman" panose="02020603050405020304" pitchFamily="18" charset="0"/>
                <a:cs typeface="Times New Roman" panose="02020603050405020304" pitchFamily="18" charset="0"/>
              </a:rPr>
              <a:t>Progress payments are payments made as work progresses under a contract. Generally, progress payments are based upon the costs incurred, the percentage of work completed, or the completion of a particular milestone. </a:t>
            </a:r>
          </a:p>
          <a:p>
            <a:r>
              <a:rPr lang="en-US" dirty="0">
                <a:latin typeface="Times New Roman" panose="02020603050405020304" pitchFamily="18" charset="0"/>
                <a:cs typeface="Times New Roman" panose="02020603050405020304" pitchFamily="18" charset="0"/>
              </a:rPr>
              <a:t>Fraud in progress payments occurs when a contractor submits a progress payment request based on false statements, such as false direct labor charges, material costs for items not actually purchased, or false certification of work completed.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921823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33400"/>
          </a:xfrm>
        </p:spPr>
        <p:txBody>
          <a:bodyPr/>
          <a:lstStyle/>
          <a:p>
            <a:pPr algn="ctr"/>
            <a:br>
              <a:rPr lang="en-US" dirty="0"/>
            </a:br>
            <a:r>
              <a:rPr lang="en-US" sz="4000" dirty="0">
                <a:latin typeface="Times New Roman" pitchFamily="18" charset="0"/>
                <a:cs typeface="Times New Roman" pitchFamily="18" charset="0"/>
              </a:rPr>
              <a:t>False, Inflated, and Duplicate Invoices </a:t>
            </a:r>
          </a:p>
        </p:txBody>
      </p:sp>
      <p:sp>
        <p:nvSpPr>
          <p:cNvPr id="3" name="Content Placeholder 2"/>
          <p:cNvSpPr>
            <a:spLocks noGrp="1"/>
          </p:cNvSpPr>
          <p:nvPr>
            <p:ph idx="1"/>
          </p:nvPr>
        </p:nvSpPr>
        <p:spPr>
          <a:xfrm>
            <a:off x="457200" y="1219200"/>
            <a:ext cx="8229600" cy="5257801"/>
          </a:xfrm>
        </p:spPr>
        <p:txBody>
          <a:bodyPr/>
          <a:lstStyle/>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To generate false payments, a contractor or vendor may submit false, inflated, or duplicate invoices—itemized statements of money owed for goods or services supplied. When perpetrating these schemes, the contractor may be acting alone or in collusion with an employee of the victim organization who shares in the profits. </a:t>
            </a:r>
          </a:p>
          <a:p>
            <a:r>
              <a:rPr lang="en-US" sz="2000" i="1" dirty="0">
                <a:latin typeface="Times New Roman" pitchFamily="18" charset="0"/>
                <a:cs typeface="Times New Roman" pitchFamily="18" charset="0"/>
              </a:rPr>
              <a:t>False invoices </a:t>
            </a:r>
            <a:r>
              <a:rPr lang="en-US" sz="2000" dirty="0">
                <a:latin typeface="Times New Roman" pitchFamily="18" charset="0"/>
                <a:cs typeface="Times New Roman" pitchFamily="18" charset="0"/>
              </a:rPr>
              <a:t>are invoices submitted when no goods or services were provided, or they are invoices that do not properly represent the quantity or quality of goods and services supplied or work done as per contracted specifications </a:t>
            </a:r>
          </a:p>
          <a:p>
            <a:r>
              <a:rPr lang="en-US" sz="2000" i="1" dirty="0"/>
              <a:t>Inflated invoices </a:t>
            </a:r>
            <a:r>
              <a:rPr lang="en-US" sz="2000" dirty="0"/>
              <a:t>include bills that charge for a higher grade, cost of material, or service than actually delivered. </a:t>
            </a:r>
          </a:p>
          <a:p>
            <a:r>
              <a:rPr lang="en-US" sz="2000" i="1" dirty="0"/>
              <a:t>Duplicate invoices </a:t>
            </a:r>
            <a:r>
              <a:rPr lang="en-US" sz="2000" dirty="0"/>
              <a:t>occur when a contractor separately submits copies of the same invoice for payments, or submits more than one original invoice for the same goods or services, and is subsequently paid twice. </a:t>
            </a:r>
            <a:endParaRPr lang="en-US" sz="2000" dirty="0">
              <a:latin typeface="Times New Roman" pitchFamily="18" charset="0"/>
              <a:cs typeface="Times New Roman" pitchFamily="18" charset="0"/>
            </a:endParaRP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194766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33400"/>
          </a:xfrm>
        </p:spPr>
        <p:txBody>
          <a:bodyPr/>
          <a:lstStyle/>
          <a:p>
            <a:pPr algn="ctr"/>
            <a:br>
              <a:rPr lang="en-US" dirty="0"/>
            </a:br>
            <a:r>
              <a:rPr lang="en-US" sz="4000" dirty="0">
                <a:latin typeface="Times New Roman" pitchFamily="18" charset="0"/>
                <a:cs typeface="Times New Roman" pitchFamily="18" charset="0"/>
              </a:rPr>
              <a:t>Non-Conforming Goods or Services </a:t>
            </a:r>
          </a:p>
        </p:txBody>
      </p:sp>
      <p:sp>
        <p:nvSpPr>
          <p:cNvPr id="3" name="Content Placeholder 2"/>
          <p:cNvSpPr>
            <a:spLocks noGrp="1"/>
          </p:cNvSpPr>
          <p:nvPr>
            <p:ph idx="1"/>
          </p:nvPr>
        </p:nvSpPr>
        <p:spPr>
          <a:xfrm>
            <a:off x="457200" y="762000"/>
            <a:ext cx="8229600" cy="5562601"/>
          </a:xfrm>
        </p:spPr>
        <p:txBody>
          <a:bodyPr/>
          <a:lstStyle/>
          <a:p>
            <a:r>
              <a:rPr lang="en-US" sz="1900" dirty="0"/>
              <a:t>Non-conforming goods or services fraud refers to attempts by contractors to deliver goods or services to the procuring entity that do not conform to the contract specifications. The contractor then bills and receives payment for conforming goods or services without informing the purchaser of the deficiency. </a:t>
            </a:r>
          </a:p>
          <a:p>
            <a:r>
              <a:rPr lang="en-US" sz="1900" dirty="0"/>
              <a:t>This type of scheme can be committed by the contractor acting alone, or it can be facilitated by procurement or inspection personnel as the result of corruption. In non-conforming fraud schemes involving corruption, the dishonest supplier might give gifts or favors to inspectors or pay kickbacks to contracting officials to facilitate the scheme. The supplier would then submit false documentation to conceal it. </a:t>
            </a:r>
          </a:p>
          <a:p>
            <a:r>
              <a:rPr lang="en-US" sz="1900" dirty="0">
                <a:latin typeface="Times New Roman" pitchFamily="18" charset="0"/>
                <a:cs typeface="Times New Roman" pitchFamily="18" charset="0"/>
              </a:rPr>
              <a:t>Delivery of inferior/substandard material </a:t>
            </a:r>
          </a:p>
          <a:p>
            <a:r>
              <a:rPr lang="en-US" sz="1900" dirty="0">
                <a:latin typeface="Times New Roman" pitchFamily="18" charset="0"/>
                <a:cs typeface="Times New Roman" pitchFamily="18" charset="0"/>
              </a:rPr>
              <a:t>•Delivery of materials that have not been tested </a:t>
            </a:r>
          </a:p>
          <a:p>
            <a:r>
              <a:rPr lang="en-US" sz="1900" dirty="0">
                <a:latin typeface="Times New Roman" pitchFamily="18" charset="0"/>
                <a:cs typeface="Times New Roman" pitchFamily="18" charset="0"/>
              </a:rPr>
              <a:t>•Falsification of test results </a:t>
            </a:r>
          </a:p>
          <a:p>
            <a:r>
              <a:rPr lang="en-US" sz="1900" dirty="0">
                <a:latin typeface="Times New Roman" pitchFamily="18" charset="0"/>
                <a:cs typeface="Times New Roman" pitchFamily="18" charset="0"/>
              </a:rPr>
              <a:t>•Delivery of used, surplus, or reworked parts </a:t>
            </a:r>
          </a:p>
          <a:p>
            <a:r>
              <a:rPr lang="en-US" sz="1900" dirty="0">
                <a:latin typeface="Times New Roman" pitchFamily="18" charset="0"/>
                <a:cs typeface="Times New Roman" pitchFamily="18" charset="0"/>
              </a:rPr>
              <a:t>•Delivery of counterfeit products </a:t>
            </a:r>
          </a:p>
          <a:p>
            <a:r>
              <a:rPr lang="en-US" sz="1900" dirty="0">
                <a:latin typeface="Times New Roman" pitchFamily="18" charset="0"/>
                <a:cs typeface="Times New Roman" pitchFamily="18" charset="0"/>
              </a:rPr>
              <a:t>•Submission of false certifications </a:t>
            </a:r>
          </a:p>
          <a:p>
            <a:r>
              <a:rPr lang="en-US" sz="1900" dirty="0">
                <a:latin typeface="Times New Roman" pitchFamily="18" charset="0"/>
                <a:cs typeface="Times New Roman" pitchFamily="18" charset="0"/>
              </a:rPr>
              <a:t>•Product substitution </a:t>
            </a:r>
          </a:p>
          <a:p>
            <a:endParaRPr lang="en-US" sz="2000"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34768611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438150"/>
          </a:xfrm>
        </p:spPr>
        <p:txBody>
          <a:bodyPr/>
          <a:lstStyle/>
          <a:p>
            <a:pPr algn="ctr"/>
            <a:br>
              <a:rPr lang="en-US" dirty="0"/>
            </a:br>
            <a:r>
              <a:rPr lang="en-US" sz="4000" dirty="0">
                <a:latin typeface="Times New Roman" pitchFamily="18" charset="0"/>
                <a:cs typeface="Times New Roman" pitchFamily="18" charset="0"/>
              </a:rPr>
              <a:t>Change Order Abuse </a:t>
            </a:r>
          </a:p>
        </p:txBody>
      </p:sp>
      <p:sp>
        <p:nvSpPr>
          <p:cNvPr id="3" name="Content Placeholder 2"/>
          <p:cNvSpPr>
            <a:spLocks noGrp="1"/>
          </p:cNvSpPr>
          <p:nvPr>
            <p:ph idx="1"/>
          </p:nvPr>
        </p:nvSpPr>
        <p:spPr>
          <a:xfrm>
            <a:off x="457200" y="1219201"/>
            <a:ext cx="8229600" cy="5105400"/>
          </a:xfrm>
        </p:spPr>
        <p:txBody>
          <a:bodyPr/>
          <a:lstStyle/>
          <a:p>
            <a:r>
              <a:rPr lang="en-US" sz="2000" dirty="0">
                <a:latin typeface="Times New Roman" pitchFamily="18" charset="0"/>
                <a:cs typeface="Times New Roman" pitchFamily="18" charset="0"/>
              </a:rPr>
              <a:t>In change order abuse schemes, a bidding contractor submits a low bid to ensure the winning of the contract award, but a corrupt employee of the procuring entity has assured the contractor that contracting personnel will prepare contract change orders during the life of the contract, which will more than compensate for the low bid. After the procuring entity awards the contract, the corrupt contractor increases its price by submitting change order requests.</a:t>
            </a:r>
          </a:p>
          <a:p>
            <a:r>
              <a:rPr lang="en-US" sz="2000" dirty="0">
                <a:latin typeface="Times New Roman" pitchFamily="18" charset="0"/>
                <a:cs typeface="Times New Roman" pitchFamily="18" charset="0"/>
              </a:rPr>
              <a:t>If successful, these schemes will, at the very least, cause the procuring entity to lose any advantage received through the competitive bidding process. </a:t>
            </a:r>
          </a:p>
          <a:p>
            <a:r>
              <a:rPr lang="en-US" sz="2000" dirty="0">
                <a:latin typeface="Times New Roman" pitchFamily="18" charset="0"/>
                <a:cs typeface="Times New Roman" pitchFamily="18" charset="0"/>
              </a:rPr>
              <a:t>Similarly, a dishonest contractor, acting in collusion with contract personnel, can use the change order process to improperly extend or expand contracts and avoid re-bidding. </a:t>
            </a:r>
          </a:p>
          <a:p>
            <a:r>
              <a:rPr lang="en-US" sz="2000" dirty="0">
                <a:latin typeface="Times New Roman" pitchFamily="18" charset="0"/>
                <a:cs typeface="Times New Roman" pitchFamily="18" charset="0"/>
              </a:rPr>
              <a:t>Change orders generally receive less scrutiny than the bidding process or the negotiation of contract terms, making them a popular way to fraudulently access funds or generate funds for kickbacks.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0801944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br>
              <a:rPr lang="en-US" dirty="0"/>
            </a:br>
            <a:r>
              <a:rPr lang="en-US" sz="4000" dirty="0">
                <a:latin typeface="Times New Roman" pitchFamily="18" charset="0"/>
                <a:cs typeface="Times New Roman" pitchFamily="18" charset="0"/>
              </a:rPr>
              <a:t>Cost Mischarging </a:t>
            </a:r>
          </a:p>
        </p:txBody>
      </p:sp>
      <p:sp>
        <p:nvSpPr>
          <p:cNvPr id="3" name="Content Placeholder 2"/>
          <p:cNvSpPr>
            <a:spLocks noGrp="1"/>
          </p:cNvSpPr>
          <p:nvPr>
            <p:ph idx="1"/>
          </p:nvPr>
        </p:nvSpPr>
        <p:spPr>
          <a:xfrm>
            <a:off x="457200" y="1371601"/>
            <a:ext cx="8229600" cy="4953000"/>
          </a:xfrm>
        </p:spPr>
        <p:txBody>
          <a:bodyPr/>
          <a:lstStyle/>
          <a:p>
            <a:r>
              <a:rPr lang="en-US" sz="2400" dirty="0"/>
              <a:t>Cost mischarging schemes occur when a contractor charges the procuring entity for costs that are not allowable, not reasonable, or that cannot be allocated to the contract directly or indirectly. </a:t>
            </a:r>
          </a:p>
          <a:p>
            <a:r>
              <a:rPr lang="en-US" sz="2400" dirty="0"/>
              <a:t>There are three types of mischarges perpetrated by contractors: </a:t>
            </a:r>
          </a:p>
          <a:p>
            <a:r>
              <a:rPr lang="en-US" sz="2400" dirty="0"/>
              <a:t>•Accounting mischarges—These occur when a contractor knowingly charges or conceals unallowable costs within allowable expenses or in accounts that are not closely monitored (e.g., office supplies). Another common variation involves charging types of costs with limits, such as bid and proposal costs or independent research and development costs, to other cost categories. </a:t>
            </a:r>
          </a:p>
          <a:p>
            <a:endParaRPr lang="en-US" sz="2400"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827262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Inherent Conflicts in Auditing</a:t>
            </a:r>
          </a:p>
        </p:txBody>
      </p:sp>
      <p:sp>
        <p:nvSpPr>
          <p:cNvPr id="4" name="Content Placeholder 3"/>
          <p:cNvSpPr>
            <a:spLocks noGrp="1"/>
          </p:cNvSpPr>
          <p:nvPr>
            <p:ph idx="1"/>
          </p:nvPr>
        </p:nvSpPr>
        <p:spPr/>
        <p:txBody>
          <a:bodyPr/>
          <a:lstStyle/>
          <a:p>
            <a:pPr eaLnBrk="1" hangingPunct="1">
              <a:lnSpc>
                <a:spcPct val="90000"/>
              </a:lnSpc>
            </a:pPr>
            <a:r>
              <a:rPr lang="en-US" sz="2800" dirty="0">
                <a:latin typeface="Times New Roman" pitchFamily="18" charset="0"/>
                <a:cs typeface="Times New Roman" pitchFamily="18" charset="0"/>
              </a:rPr>
              <a:t>Auditor is often paid directly by the audit client.</a:t>
            </a:r>
          </a:p>
          <a:p>
            <a:pPr eaLnBrk="1" hangingPunct="1">
              <a:lnSpc>
                <a:spcPct val="90000"/>
              </a:lnSpc>
            </a:pPr>
            <a:r>
              <a:rPr lang="en-US" sz="2800" dirty="0">
                <a:latin typeface="Times New Roman" pitchFamily="18" charset="0"/>
                <a:cs typeface="Times New Roman" pitchFamily="18" charset="0"/>
              </a:rPr>
              <a:t>Desire to keep a happy client versus the need to persistent</a:t>
            </a:r>
          </a:p>
          <a:p>
            <a:pPr eaLnBrk="1" hangingPunct="1">
              <a:lnSpc>
                <a:spcPct val="90000"/>
              </a:lnSpc>
            </a:pPr>
            <a:r>
              <a:rPr lang="en-US" sz="2800" dirty="0">
                <a:latin typeface="Times New Roman" pitchFamily="18" charset="0"/>
                <a:cs typeface="Times New Roman" pitchFamily="18" charset="0"/>
              </a:rPr>
              <a:t>Human nature to trust versus need for professional skepticism</a:t>
            </a:r>
          </a:p>
          <a:p>
            <a:pPr eaLnBrk="1" hangingPunct="1">
              <a:lnSpc>
                <a:spcPct val="90000"/>
              </a:lnSpc>
            </a:pPr>
            <a:r>
              <a:rPr lang="en-US" sz="2800" dirty="0">
                <a:latin typeface="Times New Roman" pitchFamily="18" charset="0"/>
                <a:cs typeface="Times New Roman" pitchFamily="18" charset="0"/>
              </a:rPr>
              <a:t>Natural assumption that misstatements are due to errors instead of fraud</a:t>
            </a:r>
          </a:p>
          <a:p>
            <a:pPr eaLnBrk="1" hangingPunct="1">
              <a:lnSpc>
                <a:spcPct val="90000"/>
              </a:lnSpc>
            </a:pPr>
            <a:r>
              <a:rPr lang="en-US" sz="2800" dirty="0">
                <a:latin typeface="Times New Roman" pitchFamily="18" charset="0"/>
                <a:cs typeface="Times New Roman" pitchFamily="18" charset="0"/>
              </a:rPr>
              <a:t>Pressures for profitability, productivity, timeliness versus the need for more evidence and documentation</a:t>
            </a:r>
          </a:p>
          <a:p>
            <a:pPr marL="0" indent="0">
              <a:buNone/>
            </a:pPr>
            <a:endParaRPr lang="en-US" dirty="0"/>
          </a:p>
        </p:txBody>
      </p:sp>
      <p:pic>
        <p:nvPicPr>
          <p:cNvPr id="5"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8657161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br>
              <a:rPr lang="en-US" dirty="0"/>
            </a:br>
            <a:r>
              <a:rPr lang="en-US" sz="4000" dirty="0">
                <a:latin typeface="Times New Roman" pitchFamily="18" charset="0"/>
                <a:cs typeface="Times New Roman" pitchFamily="18" charset="0"/>
              </a:rPr>
              <a:t>Cost Mischarging </a:t>
            </a:r>
          </a:p>
        </p:txBody>
      </p:sp>
      <p:sp>
        <p:nvSpPr>
          <p:cNvPr id="3" name="Content Placeholder 2"/>
          <p:cNvSpPr>
            <a:spLocks noGrp="1"/>
          </p:cNvSpPr>
          <p:nvPr>
            <p:ph idx="1"/>
          </p:nvPr>
        </p:nvSpPr>
        <p:spPr>
          <a:xfrm>
            <a:off x="457200" y="1371601"/>
            <a:ext cx="8229600" cy="4953000"/>
          </a:xfrm>
        </p:spPr>
        <p:txBody>
          <a:bodyPr/>
          <a:lstStyle/>
          <a:p>
            <a:r>
              <a:rPr lang="en-US" dirty="0">
                <a:latin typeface="Times New Roman" pitchFamily="18" charset="0"/>
                <a:cs typeface="Times New Roman" pitchFamily="18" charset="0"/>
              </a:rPr>
              <a:t>Material mischarges—Occasionally, material costs are mischarged, both as to their reasonableness and their allocation. </a:t>
            </a:r>
          </a:p>
          <a:p>
            <a:r>
              <a:rPr lang="en-US" dirty="0">
                <a:latin typeface="Times New Roman" pitchFamily="18" charset="0"/>
                <a:cs typeface="Times New Roman" pitchFamily="18" charset="0"/>
              </a:rPr>
              <a:t>•Labor mischarges—Labor mischarging occurs when the contractor charges the procuring entity for work that was not actually performed. Labor costs are perhaps more susceptible to mischarging than material costs because, unlike other items of cost, labor is not supported by external documentation or physical evidence to provide an independent check or balance, and because employee labor can readily be charged to any contract. </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18889234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14350"/>
          </a:xfrm>
        </p:spPr>
        <p:txBody>
          <a:bodyPr/>
          <a:lstStyle/>
          <a:p>
            <a:pPr algn="ctr"/>
            <a:br>
              <a:rPr lang="en-US" dirty="0"/>
            </a:br>
            <a:r>
              <a:rPr lang="en-US" sz="4000" dirty="0">
                <a:latin typeface="Times New Roman" pitchFamily="18" charset="0"/>
                <a:cs typeface="Times New Roman" pitchFamily="18" charset="0"/>
              </a:rPr>
              <a:t>Commingling of Contracts </a:t>
            </a:r>
          </a:p>
        </p:txBody>
      </p:sp>
      <p:sp>
        <p:nvSpPr>
          <p:cNvPr id="3" name="Content Placeholder 2"/>
          <p:cNvSpPr>
            <a:spLocks noGrp="1"/>
          </p:cNvSpPr>
          <p:nvPr>
            <p:ph idx="1"/>
          </p:nvPr>
        </p:nvSpPr>
        <p:spPr>
          <a:xfrm>
            <a:off x="457200" y="1219201"/>
            <a:ext cx="8229600" cy="5105400"/>
          </a:xfrm>
        </p:spPr>
        <p:txBody>
          <a:bodyPr/>
          <a:lstStyle/>
          <a:p>
            <a:r>
              <a:rPr lang="en-US" sz="2400" dirty="0">
                <a:latin typeface="Times New Roman" pitchFamily="18" charset="0"/>
                <a:cs typeface="Times New Roman" pitchFamily="18" charset="0"/>
              </a:rPr>
              <a:t>In situations where contractors are awarded more than one contract, they may collude with an employee of the procuring entity who will write similar work orders to facilitate the duplicate billing. As a result, each contract has provisions to allow for items that are in the other contracts. </a:t>
            </a:r>
          </a:p>
          <a:p>
            <a:r>
              <a:rPr lang="en-US" sz="2400" dirty="0">
                <a:latin typeface="Times New Roman" pitchFamily="18" charset="0"/>
                <a:cs typeface="Times New Roman" pitchFamily="18" charset="0"/>
              </a:rPr>
              <a:t>Commingling schemes often involve </a:t>
            </a:r>
            <a:r>
              <a:rPr lang="en-US" sz="2400" i="1" dirty="0">
                <a:latin typeface="Times New Roman" pitchFamily="18" charset="0"/>
                <a:cs typeface="Times New Roman" pitchFamily="18" charset="0"/>
              </a:rPr>
              <a:t>duplicate contract payments</a:t>
            </a:r>
            <a:r>
              <a:rPr lang="en-US" sz="2400" dirty="0">
                <a:latin typeface="Times New Roman" pitchFamily="18" charset="0"/>
                <a:cs typeface="Times New Roman" pitchFamily="18" charset="0"/>
              </a:rPr>
              <a:t>. In these schemes, the contractor submits copies of the same invoices for payment, or submits more than one copy of the same invoice for the same goods and services, and is subsequently paid twice. </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2461414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Conspiracy</a:t>
            </a:r>
          </a:p>
        </p:txBody>
      </p:sp>
      <p:sp>
        <p:nvSpPr>
          <p:cNvPr id="28675" name="Content Placeholder 2"/>
          <p:cNvSpPr>
            <a:spLocks noGrp="1"/>
          </p:cNvSpPr>
          <p:nvPr>
            <p:ph idx="1"/>
          </p:nvPr>
        </p:nvSpPr>
        <p:spPr>
          <a:xfrm>
            <a:off x="457200" y="1752600"/>
            <a:ext cx="8229600" cy="4572000"/>
          </a:xfrm>
        </p:spPr>
        <p:txBody>
          <a:bodyPr/>
          <a:lstStyle/>
          <a:p>
            <a:pPr>
              <a:buFont typeface="Wingdings 2" pitchFamily="18" charset="2"/>
              <a:buNone/>
            </a:pPr>
            <a:r>
              <a:rPr lang="en-US" sz="2800" i="1" dirty="0">
                <a:latin typeface="Times New Roman" pitchFamily="18" charset="0"/>
                <a:cs typeface="Times New Roman" pitchFamily="18" charset="0"/>
              </a:rPr>
              <a:t>Criminal conspiracy</a:t>
            </a:r>
            <a:r>
              <a:rPr lang="en-US" sz="2800" dirty="0">
                <a:latin typeface="Times New Roman" pitchFamily="18" charset="0"/>
                <a:cs typeface="Times New Roman" pitchFamily="18" charset="0"/>
              </a:rPr>
              <a:t> - an agreement between two or </a:t>
            </a:r>
          </a:p>
          <a:p>
            <a:pPr>
              <a:spcBef>
                <a:spcPct val="0"/>
              </a:spcBef>
              <a:buFont typeface="Wingdings 2" pitchFamily="18" charset="2"/>
              <a:buNone/>
            </a:pPr>
            <a:r>
              <a:rPr lang="en-US" sz="2800" dirty="0">
                <a:latin typeface="Times New Roman" pitchFamily="18" charset="0"/>
                <a:cs typeface="Times New Roman" pitchFamily="18" charset="0"/>
              </a:rPr>
              <a:t>more people to commit an illegal act.</a:t>
            </a:r>
          </a:p>
          <a:p>
            <a:pPr>
              <a:spcBef>
                <a:spcPct val="0"/>
              </a:spcBef>
              <a:buFont typeface="Wingdings 2" pitchFamily="18" charset="2"/>
              <a:buNone/>
            </a:pPr>
            <a:endParaRPr lang="en-US" sz="2800" dirty="0">
              <a:latin typeface="Times New Roman" pitchFamily="18" charset="0"/>
              <a:cs typeface="Times New Roman" pitchFamily="18" charset="0"/>
            </a:endParaRPr>
          </a:p>
          <a:p>
            <a:pPr>
              <a:spcBef>
                <a:spcPct val="0"/>
              </a:spcBef>
              <a:buFont typeface="Wingdings 2" pitchFamily="18" charset="2"/>
              <a:buNone/>
            </a:pPr>
            <a:r>
              <a:rPr lang="en-US" sz="2800" dirty="0">
                <a:latin typeface="Times New Roman" pitchFamily="18" charset="0"/>
                <a:cs typeface="Times New Roman" pitchFamily="18" charset="0"/>
              </a:rPr>
              <a:t>Separate criminal act </a:t>
            </a:r>
          </a:p>
          <a:p>
            <a:pPr>
              <a:spcBef>
                <a:spcPct val="0"/>
              </a:spcBef>
              <a:buFont typeface="Wingdings 2" pitchFamily="18" charset="2"/>
              <a:buNone/>
            </a:pPr>
            <a:endParaRPr lang="en-US" sz="2800" dirty="0">
              <a:latin typeface="Times New Roman" pitchFamily="18" charset="0"/>
              <a:cs typeface="Times New Roman" pitchFamily="18" charset="0"/>
            </a:endParaRPr>
          </a:p>
          <a:p>
            <a:pPr>
              <a:spcBef>
                <a:spcPct val="0"/>
              </a:spcBef>
              <a:buFont typeface="Wingdings 2" pitchFamily="18" charset="2"/>
              <a:buNone/>
            </a:pPr>
            <a:r>
              <a:rPr lang="en-US" sz="2800" i="1" dirty="0">
                <a:latin typeface="Times New Roman" pitchFamily="18" charset="0"/>
                <a:cs typeface="Times New Roman" pitchFamily="18" charset="0"/>
              </a:rPr>
              <a:t>Conspiracy to defraud the United States</a:t>
            </a:r>
            <a:r>
              <a:rPr lang="en-US" sz="2800" dirty="0">
                <a:latin typeface="Times New Roman" pitchFamily="18" charset="0"/>
                <a:cs typeface="Times New Roman" pitchFamily="18" charset="0"/>
              </a:rPr>
              <a:t> – any</a:t>
            </a:r>
          </a:p>
          <a:p>
            <a:pPr>
              <a:spcBef>
                <a:spcPct val="0"/>
              </a:spcBef>
              <a:buFont typeface="Wingdings 2" pitchFamily="18" charset="2"/>
              <a:buNone/>
            </a:pPr>
            <a:r>
              <a:rPr lang="en-US" sz="2800" dirty="0">
                <a:latin typeface="Times New Roman" pitchFamily="18" charset="0"/>
                <a:cs typeface="Times New Roman" pitchFamily="18" charset="0"/>
              </a:rPr>
              <a:t>conspiracy for the purpose of impairing, obstructing, or </a:t>
            </a:r>
          </a:p>
          <a:p>
            <a:pPr>
              <a:spcBef>
                <a:spcPct val="0"/>
              </a:spcBef>
              <a:buFont typeface="Wingdings 2" pitchFamily="18" charset="2"/>
              <a:buNone/>
            </a:pPr>
            <a:r>
              <a:rPr lang="en-US" sz="2800" dirty="0">
                <a:latin typeface="Times New Roman" pitchFamily="18" charset="0"/>
                <a:cs typeface="Times New Roman" pitchFamily="18" charset="0"/>
              </a:rPr>
              <a:t>defeating the lawful  function of any department of </a:t>
            </a:r>
          </a:p>
          <a:p>
            <a:pPr>
              <a:spcBef>
                <a:spcPct val="0"/>
              </a:spcBef>
              <a:buFont typeface="Wingdings 2" pitchFamily="18" charset="2"/>
              <a:buNone/>
            </a:pPr>
            <a:r>
              <a:rPr lang="en-US" sz="2800" dirty="0">
                <a:latin typeface="Times New Roman" pitchFamily="18" charset="0"/>
                <a:cs typeface="Times New Roman" pitchFamily="18" charset="0"/>
              </a:rPr>
              <a:t>government.</a:t>
            </a:r>
          </a:p>
        </p:txBody>
      </p:sp>
      <p:pic>
        <p:nvPicPr>
          <p:cNvPr id="28676"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04850"/>
            <a:ext cx="8229600" cy="666750"/>
          </a:xfrm>
        </p:spPr>
        <p:txBody>
          <a:bodyPr/>
          <a:lstStyle/>
          <a:p>
            <a:pPr algn="ctr"/>
            <a:r>
              <a:rPr lang="en-US" sz="4000" dirty="0">
                <a:latin typeface="Times New Roman" pitchFamily="18" charset="0"/>
                <a:cs typeface="Times New Roman" pitchFamily="18" charset="0"/>
              </a:rPr>
              <a:t>Grant Fraud</a:t>
            </a:r>
          </a:p>
        </p:txBody>
      </p:sp>
      <p:sp>
        <p:nvSpPr>
          <p:cNvPr id="29699" name="Content Placeholder 2"/>
          <p:cNvSpPr>
            <a:spLocks noGrp="1"/>
          </p:cNvSpPr>
          <p:nvPr>
            <p:ph idx="1"/>
          </p:nvPr>
        </p:nvSpPr>
        <p:spPr>
          <a:xfrm>
            <a:off x="457200" y="1524000"/>
            <a:ext cx="8229600" cy="4800600"/>
          </a:xfrm>
        </p:spPr>
        <p:txBody>
          <a:bodyPr/>
          <a:lstStyle/>
          <a:p>
            <a:pPr>
              <a:buFont typeface="Wingdings 2" pitchFamily="18" charset="2"/>
              <a:buNone/>
            </a:pPr>
            <a:r>
              <a:rPr lang="en-US" i="1" dirty="0">
                <a:latin typeface="Times New Roman" pitchFamily="18" charset="0"/>
                <a:cs typeface="Times New Roman" pitchFamily="18" charset="0"/>
              </a:rPr>
              <a:t>Grant Fraud</a:t>
            </a:r>
            <a:r>
              <a:rPr lang="en-US" dirty="0">
                <a:latin typeface="Times New Roman" pitchFamily="18" charset="0"/>
                <a:cs typeface="Times New Roman" pitchFamily="18" charset="0"/>
              </a:rPr>
              <a:t> – the intentional misuse of grant funds in a </a:t>
            </a:r>
          </a:p>
          <a:p>
            <a:pPr>
              <a:spcBef>
                <a:spcPct val="0"/>
              </a:spcBef>
              <a:buFont typeface="Wingdings 2" pitchFamily="18" charset="2"/>
              <a:buNone/>
            </a:pPr>
            <a:r>
              <a:rPr lang="en-US" dirty="0">
                <a:latin typeface="Times New Roman" pitchFamily="18" charset="0"/>
                <a:cs typeface="Times New Roman" pitchFamily="18" charset="0"/>
              </a:rPr>
              <a:t>manner that is not consistent with the goals and objectives </a:t>
            </a:r>
          </a:p>
          <a:p>
            <a:pPr>
              <a:spcBef>
                <a:spcPct val="0"/>
              </a:spcBef>
              <a:buFont typeface="Wingdings 2" pitchFamily="18" charset="2"/>
              <a:buNone/>
            </a:pPr>
            <a:r>
              <a:rPr lang="en-US" dirty="0">
                <a:latin typeface="Times New Roman" pitchFamily="18" charset="0"/>
                <a:cs typeface="Times New Roman" pitchFamily="18" charset="0"/>
              </a:rPr>
              <a:t>identified in the grant.</a:t>
            </a:r>
          </a:p>
          <a:p>
            <a:pPr>
              <a:spcBef>
                <a:spcPct val="0"/>
              </a:spcBef>
              <a:buFont typeface="Wingdings 2" pitchFamily="18" charset="2"/>
              <a:buNone/>
            </a:pPr>
            <a:endParaRPr lang="en-US" dirty="0">
              <a:latin typeface="Times New Roman" pitchFamily="18" charset="0"/>
              <a:cs typeface="Times New Roman" pitchFamily="18" charset="0"/>
            </a:endParaRPr>
          </a:p>
          <a:p>
            <a:pPr>
              <a:spcBef>
                <a:spcPct val="0"/>
              </a:spcBef>
              <a:buFont typeface="Wingdings 2" pitchFamily="18" charset="2"/>
              <a:buNone/>
            </a:pPr>
            <a:r>
              <a:rPr lang="en-US" dirty="0">
                <a:latin typeface="Times New Roman" pitchFamily="18" charset="0"/>
                <a:cs typeface="Times New Roman" pitchFamily="18" charset="0"/>
              </a:rPr>
              <a:t>Major Categories:</a:t>
            </a:r>
          </a:p>
          <a:p>
            <a:pPr>
              <a:spcBef>
                <a:spcPct val="0"/>
              </a:spcBef>
              <a:buFont typeface="Wingdings 2" pitchFamily="18" charset="2"/>
              <a:buNone/>
            </a:pPr>
            <a:endParaRPr lang="en-US" dirty="0">
              <a:latin typeface="Times New Roman" pitchFamily="18" charset="0"/>
              <a:cs typeface="Times New Roman" pitchFamily="18" charset="0"/>
            </a:endParaRPr>
          </a:p>
          <a:p>
            <a:pPr>
              <a:spcBef>
                <a:spcPct val="0"/>
              </a:spcBef>
            </a:pPr>
            <a:r>
              <a:rPr lang="en-US" dirty="0">
                <a:latin typeface="Times New Roman" pitchFamily="18" charset="0"/>
                <a:cs typeface="Times New Roman" pitchFamily="18" charset="0"/>
              </a:rPr>
              <a:t>Conflicts of interest</a:t>
            </a:r>
          </a:p>
          <a:p>
            <a:pPr>
              <a:spcBef>
                <a:spcPct val="0"/>
              </a:spcBef>
            </a:pPr>
            <a:endParaRPr lang="en-US" dirty="0">
              <a:latin typeface="Times New Roman" pitchFamily="18" charset="0"/>
              <a:cs typeface="Times New Roman" pitchFamily="18" charset="0"/>
            </a:endParaRPr>
          </a:p>
          <a:p>
            <a:pPr>
              <a:spcBef>
                <a:spcPct val="0"/>
              </a:spcBef>
            </a:pPr>
            <a:r>
              <a:rPr lang="en-US" dirty="0">
                <a:latin typeface="Times New Roman" pitchFamily="18" charset="0"/>
                <a:cs typeface="Times New Roman" pitchFamily="18" charset="0"/>
              </a:rPr>
              <a:t>False grant claims</a:t>
            </a:r>
          </a:p>
          <a:p>
            <a:pPr>
              <a:spcBef>
                <a:spcPct val="0"/>
              </a:spcBef>
            </a:pPr>
            <a:endParaRPr lang="en-US" dirty="0">
              <a:latin typeface="Times New Roman" pitchFamily="18" charset="0"/>
              <a:cs typeface="Times New Roman" pitchFamily="18" charset="0"/>
            </a:endParaRPr>
          </a:p>
          <a:p>
            <a:pPr>
              <a:spcBef>
                <a:spcPct val="0"/>
              </a:spcBef>
            </a:pPr>
            <a:r>
              <a:rPr lang="en-US" dirty="0">
                <a:latin typeface="Times New Roman" pitchFamily="18" charset="0"/>
                <a:cs typeface="Times New Roman" pitchFamily="18" charset="0"/>
              </a:rPr>
              <a:t>Theft</a:t>
            </a:r>
          </a:p>
        </p:txBody>
      </p:sp>
      <p:pic>
        <p:nvPicPr>
          <p:cNvPr id="29700"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704850"/>
            <a:ext cx="8229600" cy="666750"/>
          </a:xfrm>
        </p:spPr>
        <p:txBody>
          <a:bodyPr/>
          <a:lstStyle/>
          <a:p>
            <a:pPr algn="ctr"/>
            <a:r>
              <a:rPr lang="en-US" sz="4000" dirty="0">
                <a:latin typeface="Times New Roman" pitchFamily="18" charset="0"/>
                <a:cs typeface="Times New Roman" pitchFamily="18" charset="0"/>
              </a:rPr>
              <a:t>Asset  Misappropriation Schemes</a:t>
            </a:r>
          </a:p>
        </p:txBody>
      </p:sp>
      <p:sp>
        <p:nvSpPr>
          <p:cNvPr id="30723" name="Content Placeholder 2"/>
          <p:cNvSpPr>
            <a:spLocks noGrp="1"/>
          </p:cNvSpPr>
          <p:nvPr>
            <p:ph idx="1"/>
          </p:nvPr>
        </p:nvSpPr>
        <p:spPr>
          <a:xfrm>
            <a:off x="457200" y="1600200"/>
            <a:ext cx="8229600" cy="4724400"/>
          </a:xfrm>
        </p:spPr>
        <p:txBody>
          <a:bodyPr/>
          <a:lstStyle/>
          <a:p>
            <a:r>
              <a:rPr lang="en-US" dirty="0"/>
              <a:t>Cash Schemes</a:t>
            </a:r>
          </a:p>
          <a:p>
            <a:pPr lvl="1"/>
            <a:r>
              <a:rPr lang="en-US" dirty="0"/>
              <a:t>Fraudulent disbursements</a:t>
            </a:r>
          </a:p>
          <a:p>
            <a:pPr lvl="1"/>
            <a:r>
              <a:rPr lang="en-US" dirty="0"/>
              <a:t>Cash larceny</a:t>
            </a:r>
          </a:p>
          <a:p>
            <a:pPr lvl="1"/>
            <a:r>
              <a:rPr lang="en-US" dirty="0"/>
              <a:t>Skimming</a:t>
            </a:r>
          </a:p>
          <a:p>
            <a:pPr lvl="1"/>
            <a:endParaRPr lang="en-US" dirty="0"/>
          </a:p>
          <a:p>
            <a:r>
              <a:rPr lang="en-US" dirty="0"/>
              <a:t>Non-Cash Schemes</a:t>
            </a:r>
          </a:p>
          <a:p>
            <a:pPr lvl="1"/>
            <a:r>
              <a:rPr lang="en-US" dirty="0"/>
              <a:t>Theft or misuse of inventory, equipment, supplies or other physical assets of the company</a:t>
            </a:r>
          </a:p>
          <a:p>
            <a:pPr lvl="1"/>
            <a:endParaRPr lang="en-US" dirty="0"/>
          </a:p>
        </p:txBody>
      </p:sp>
      <p:pic>
        <p:nvPicPr>
          <p:cNvPr id="3072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Fraud Prevention and Deterrence</a:t>
            </a:r>
          </a:p>
        </p:txBody>
      </p:sp>
      <p:sp>
        <p:nvSpPr>
          <p:cNvPr id="31747" name="Content Placeholder 2"/>
          <p:cNvSpPr>
            <a:spLocks noGrp="1"/>
          </p:cNvSpPr>
          <p:nvPr>
            <p:ph idx="1"/>
          </p:nvPr>
        </p:nvSpPr>
        <p:spPr>
          <a:xfrm>
            <a:off x="457200" y="1752600"/>
            <a:ext cx="8229600" cy="4648200"/>
          </a:xfrm>
        </p:spPr>
        <p:txBody>
          <a:bodyPr/>
          <a:lstStyle/>
          <a:p>
            <a:r>
              <a:rPr lang="en-US" dirty="0"/>
              <a:t>Internal Controls</a:t>
            </a:r>
          </a:p>
          <a:p>
            <a:pPr lvl="1"/>
            <a:r>
              <a:rPr lang="en-US" dirty="0"/>
              <a:t>Control Environment</a:t>
            </a:r>
          </a:p>
          <a:p>
            <a:pPr lvl="1"/>
            <a:r>
              <a:rPr lang="en-US" dirty="0"/>
              <a:t>Fraud risk assessment</a:t>
            </a:r>
          </a:p>
          <a:p>
            <a:pPr lvl="1"/>
            <a:r>
              <a:rPr lang="en-US" dirty="0"/>
              <a:t>Control activities</a:t>
            </a:r>
          </a:p>
          <a:p>
            <a:pPr lvl="1"/>
            <a:r>
              <a:rPr lang="en-US" dirty="0"/>
              <a:t>Information and communication</a:t>
            </a:r>
          </a:p>
          <a:p>
            <a:pPr lvl="1"/>
            <a:r>
              <a:rPr lang="en-US" dirty="0"/>
              <a:t>Monitoring</a:t>
            </a:r>
          </a:p>
          <a:p>
            <a:pPr lvl="1">
              <a:spcBef>
                <a:spcPct val="0"/>
              </a:spcBef>
              <a:buFont typeface="Wingdings 2" pitchFamily="18" charset="2"/>
              <a:buNone/>
            </a:pPr>
            <a:endParaRPr lang="en-US" dirty="0"/>
          </a:p>
          <a:p>
            <a:r>
              <a:rPr lang="en-US" dirty="0"/>
              <a:t>Tone at the Top</a:t>
            </a:r>
          </a:p>
          <a:p>
            <a:pPr>
              <a:spcBef>
                <a:spcPct val="0"/>
              </a:spcBef>
            </a:pPr>
            <a:endParaRPr lang="en-US" dirty="0"/>
          </a:p>
          <a:p>
            <a:r>
              <a:rPr lang="en-US" dirty="0"/>
              <a:t>Fraud Prevention Programs</a:t>
            </a:r>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704850"/>
            <a:ext cx="8229600" cy="666750"/>
          </a:xfrm>
        </p:spPr>
        <p:txBody>
          <a:bodyPr/>
          <a:lstStyle/>
          <a:p>
            <a:pPr algn="ctr"/>
            <a:r>
              <a:rPr lang="en-US" sz="4000" dirty="0">
                <a:latin typeface="Times New Roman" pitchFamily="18" charset="0"/>
                <a:cs typeface="Times New Roman" pitchFamily="18" charset="0"/>
              </a:rPr>
              <a:t>Fraud Prevention Programs</a:t>
            </a:r>
          </a:p>
        </p:txBody>
      </p:sp>
      <p:sp>
        <p:nvSpPr>
          <p:cNvPr id="32771" name="Content Placeholder 2"/>
          <p:cNvSpPr>
            <a:spLocks noGrp="1"/>
          </p:cNvSpPr>
          <p:nvPr>
            <p:ph idx="1"/>
          </p:nvPr>
        </p:nvSpPr>
        <p:spPr>
          <a:xfrm>
            <a:off x="457200" y="1676400"/>
            <a:ext cx="8229600" cy="4648200"/>
          </a:xfrm>
        </p:spPr>
        <p:txBody>
          <a:bodyPr/>
          <a:lstStyle/>
          <a:p>
            <a:pPr>
              <a:buFont typeface="Wingdings 2" pitchFamily="18" charset="2"/>
              <a:buNone/>
            </a:pPr>
            <a:r>
              <a:rPr lang="en-US" i="1" dirty="0">
                <a:latin typeface="Times New Roman" pitchFamily="18" charset="0"/>
                <a:cs typeface="Times New Roman" pitchFamily="18" charset="0"/>
              </a:rPr>
              <a:t>Fraud Prevention Programs – </a:t>
            </a:r>
            <a:r>
              <a:rPr lang="en-US" dirty="0">
                <a:latin typeface="Times New Roman" pitchFamily="18" charset="0"/>
                <a:cs typeface="Times New Roman" pitchFamily="18" charset="0"/>
              </a:rPr>
              <a:t>methods by which </a:t>
            </a:r>
          </a:p>
          <a:p>
            <a:pPr>
              <a:spcBef>
                <a:spcPct val="0"/>
              </a:spcBef>
              <a:buFont typeface="Wingdings 2" pitchFamily="18" charset="2"/>
              <a:buNone/>
            </a:pPr>
            <a:r>
              <a:rPr lang="en-US" dirty="0">
                <a:latin typeface="Times New Roman" pitchFamily="18" charset="0"/>
                <a:cs typeface="Times New Roman" pitchFamily="18" charset="0"/>
              </a:rPr>
              <a:t>management can institute policies and procedures to help </a:t>
            </a:r>
          </a:p>
          <a:p>
            <a:pPr>
              <a:spcBef>
                <a:spcPct val="0"/>
              </a:spcBef>
              <a:buFont typeface="Wingdings 2" pitchFamily="18" charset="2"/>
              <a:buNone/>
            </a:pPr>
            <a:r>
              <a:rPr lang="en-US" dirty="0">
                <a:latin typeface="Times New Roman" pitchFamily="18" charset="0"/>
                <a:cs typeface="Times New Roman" pitchFamily="18" charset="0"/>
              </a:rPr>
              <a:t>detect and prevent fraud, including;</a:t>
            </a:r>
          </a:p>
          <a:p>
            <a:pPr>
              <a:spcBef>
                <a:spcPct val="0"/>
              </a:spcBef>
              <a:buFont typeface="Wingdings 2" pitchFamily="18" charset="2"/>
              <a:buNone/>
            </a:pPr>
            <a:endParaRPr lang="en-US" sz="1200" dirty="0">
              <a:latin typeface="Times New Roman" pitchFamily="18" charset="0"/>
              <a:cs typeface="Times New Roman" pitchFamily="18" charset="0"/>
            </a:endParaRPr>
          </a:p>
          <a:p>
            <a:pPr>
              <a:spcBef>
                <a:spcPct val="0"/>
              </a:spcBef>
            </a:pPr>
            <a:r>
              <a:rPr lang="en-US" dirty="0">
                <a:latin typeface="Times New Roman" pitchFamily="18" charset="0"/>
                <a:cs typeface="Times New Roman" pitchFamily="18" charset="0"/>
              </a:rPr>
              <a:t>Past employment verification</a:t>
            </a:r>
          </a:p>
          <a:p>
            <a:r>
              <a:rPr lang="en-US" dirty="0">
                <a:latin typeface="Times New Roman" pitchFamily="18" charset="0"/>
                <a:cs typeface="Times New Roman" pitchFamily="18" charset="0"/>
              </a:rPr>
              <a:t>Criminal conviction checks</a:t>
            </a:r>
          </a:p>
          <a:p>
            <a:r>
              <a:rPr lang="en-US" dirty="0">
                <a:latin typeface="Times New Roman" pitchFamily="18" charset="0"/>
                <a:cs typeface="Times New Roman" pitchFamily="18" charset="0"/>
              </a:rPr>
              <a:t>Credit Check</a:t>
            </a:r>
          </a:p>
          <a:p>
            <a:r>
              <a:rPr lang="en-US" dirty="0">
                <a:latin typeface="Times New Roman" pitchFamily="18" charset="0"/>
                <a:cs typeface="Times New Roman" pitchFamily="18" charset="0"/>
              </a:rPr>
              <a:t>Reference checks</a:t>
            </a:r>
          </a:p>
          <a:p>
            <a:r>
              <a:rPr lang="en-US" dirty="0">
                <a:latin typeface="Times New Roman" pitchFamily="18" charset="0"/>
                <a:cs typeface="Times New Roman" pitchFamily="18" charset="0"/>
              </a:rPr>
              <a:t>Education and certification verification</a:t>
            </a:r>
          </a:p>
          <a:p>
            <a:r>
              <a:rPr lang="en-US" dirty="0">
                <a:latin typeface="Times New Roman" pitchFamily="18" charset="0"/>
                <a:cs typeface="Times New Roman" pitchFamily="18" charset="0"/>
              </a:rPr>
              <a:t>Employee education</a:t>
            </a:r>
          </a:p>
          <a:p>
            <a:r>
              <a:rPr lang="en-US" dirty="0">
                <a:latin typeface="Times New Roman" pitchFamily="18" charset="0"/>
                <a:cs typeface="Times New Roman" pitchFamily="18" charset="0"/>
              </a:rPr>
              <a:t>Reporting activities </a:t>
            </a:r>
          </a:p>
        </p:txBody>
      </p:sp>
      <p:pic>
        <p:nvPicPr>
          <p:cNvPr id="32772"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704850"/>
            <a:ext cx="8229600" cy="819150"/>
          </a:xfrm>
        </p:spPr>
        <p:txBody>
          <a:bodyPr/>
          <a:lstStyle/>
          <a:p>
            <a:pPr algn="ctr"/>
            <a:r>
              <a:rPr lang="en-US" sz="4000" dirty="0">
                <a:latin typeface="Times New Roman" pitchFamily="18" charset="0"/>
                <a:cs typeface="Times New Roman" pitchFamily="18" charset="0"/>
              </a:rPr>
              <a:t>Fraud Prevention Programs (con’t)</a:t>
            </a:r>
            <a:endParaRPr lang="en-US" sz="4000" dirty="0"/>
          </a:p>
        </p:txBody>
      </p:sp>
      <p:sp>
        <p:nvSpPr>
          <p:cNvPr id="33795" name="Content Placeholder 2"/>
          <p:cNvSpPr>
            <a:spLocks noGrp="1"/>
          </p:cNvSpPr>
          <p:nvPr>
            <p:ph idx="1"/>
          </p:nvPr>
        </p:nvSpPr>
        <p:spPr>
          <a:xfrm>
            <a:off x="457200" y="1752600"/>
            <a:ext cx="8229600" cy="4572000"/>
          </a:xfrm>
        </p:spPr>
        <p:txBody>
          <a:bodyPr/>
          <a:lstStyle/>
          <a:p>
            <a:r>
              <a:rPr lang="en-US" dirty="0"/>
              <a:t>Hotlines</a:t>
            </a:r>
          </a:p>
          <a:p>
            <a:r>
              <a:rPr lang="en-US" dirty="0"/>
              <a:t>Proactive audit policies</a:t>
            </a:r>
          </a:p>
          <a:p>
            <a:r>
              <a:rPr lang="en-US" dirty="0"/>
              <a:t>Enforcement of mandatory vacations</a:t>
            </a:r>
          </a:p>
          <a:p>
            <a:r>
              <a:rPr lang="en-US" dirty="0"/>
              <a:t>Job rotation</a:t>
            </a:r>
          </a:p>
          <a:p>
            <a:r>
              <a:rPr lang="en-US" dirty="0"/>
              <a:t>Fraud policy</a:t>
            </a:r>
          </a:p>
          <a:p>
            <a:r>
              <a:rPr lang="en-US" dirty="0"/>
              <a:t>Ethics programs</a:t>
            </a:r>
          </a:p>
        </p:txBody>
      </p:sp>
      <p:pic>
        <p:nvPicPr>
          <p:cNvPr id="33796"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en-US" sz="4400" dirty="0">
                <a:latin typeface="Times New Roman" pitchFamily="18" charset="0"/>
                <a:cs typeface="Times New Roman" pitchFamily="18" charset="0"/>
              </a:rPr>
              <a:t>Questions And Discussion?</a:t>
            </a:r>
            <a:endParaRPr lang="en-US" sz="4400" dirty="0"/>
          </a:p>
        </p:txBody>
      </p:sp>
      <p:sp>
        <p:nvSpPr>
          <p:cNvPr id="34819" name="Content Placeholder 2"/>
          <p:cNvSpPr>
            <a:spLocks noGrp="1"/>
          </p:cNvSpPr>
          <p:nvPr>
            <p:ph idx="1"/>
          </p:nvPr>
        </p:nvSpPr>
        <p:spPr>
          <a:xfrm>
            <a:off x="457200" y="1935163"/>
            <a:ext cx="8229600" cy="4237037"/>
          </a:xfrm>
        </p:spPr>
        <p:txBody>
          <a:bodyPr/>
          <a:lstStyle/>
          <a:p>
            <a:pPr>
              <a:buFont typeface="Wingdings 2" pitchFamily="18" charset="2"/>
              <a:buNone/>
            </a:pPr>
            <a:endParaRPr lang="en-US" dirty="0"/>
          </a:p>
          <a:p>
            <a:pPr algn="ctr">
              <a:buFont typeface="Wingdings 2" pitchFamily="18" charset="2"/>
              <a:buNone/>
            </a:pPr>
            <a:r>
              <a:rPr lang="en-US" dirty="0"/>
              <a:t>Special Thanks To:	</a:t>
            </a:r>
          </a:p>
          <a:p>
            <a:pPr algn="ctr">
              <a:buFont typeface="Wingdings 2" pitchFamily="18" charset="2"/>
              <a:buNone/>
            </a:pPr>
            <a:r>
              <a:rPr lang="en-US" dirty="0"/>
              <a:t>The Association of Certified Fraud Examiners </a:t>
            </a:r>
          </a:p>
          <a:p>
            <a:pPr algn="ctr">
              <a:buFont typeface="Wingdings 2" pitchFamily="18" charset="2"/>
              <a:buNone/>
            </a:pPr>
            <a:r>
              <a:rPr lang="en-US" dirty="0"/>
              <a:t>www.ACFE.com</a:t>
            </a:r>
            <a:endParaRPr lang="en-US" sz="4800" dirty="0">
              <a:latin typeface="Times New Roman" pitchFamily="18" charset="0"/>
              <a:cs typeface="Times New Roman" pitchFamily="18" charset="0"/>
            </a:endParaRPr>
          </a:p>
          <a:p>
            <a:pPr>
              <a:buFont typeface="Wingdings 2" pitchFamily="18" charset="2"/>
              <a:buNone/>
            </a:pPr>
            <a:endParaRPr lang="en-US" sz="4400" dirty="0">
              <a:latin typeface="Times New Roman" pitchFamily="18" charset="0"/>
              <a:cs typeface="Times New Roman" pitchFamily="18" charset="0"/>
            </a:endParaRPr>
          </a:p>
          <a:p>
            <a:pPr algn="ctr">
              <a:buFont typeface="Wingdings 2" pitchFamily="18" charset="2"/>
              <a:buNone/>
            </a:pPr>
            <a:r>
              <a:rPr lang="en-US" sz="2800" dirty="0">
                <a:latin typeface="Times New Roman" pitchFamily="18" charset="0"/>
                <a:cs typeface="Times New Roman" pitchFamily="18" charset="0"/>
              </a:rPr>
              <a:t>For More Information:</a:t>
            </a:r>
          </a:p>
          <a:p>
            <a:pPr algn="ctr">
              <a:buFont typeface="Wingdings 2" pitchFamily="18" charset="2"/>
              <a:buNone/>
            </a:pPr>
            <a:r>
              <a:rPr lang="en-US" sz="2800" dirty="0">
                <a:latin typeface="Times New Roman" pitchFamily="18" charset="0"/>
                <a:cs typeface="Times New Roman" pitchFamily="18" charset="0"/>
              </a:rPr>
              <a:t>Curt Binney</a:t>
            </a:r>
          </a:p>
          <a:p>
            <a:pPr algn="ctr">
              <a:buFont typeface="Wingdings 2" pitchFamily="18" charset="2"/>
              <a:buNone/>
            </a:pPr>
            <a:r>
              <a:rPr lang="en-US" sz="2800" dirty="0">
                <a:latin typeface="Times New Roman" pitchFamily="18" charset="0"/>
                <a:cs typeface="Times New Roman" pitchFamily="18" charset="0"/>
              </a:rPr>
              <a:t>curt@sbmcpa.us</a:t>
            </a:r>
          </a:p>
        </p:txBody>
      </p:sp>
      <p:pic>
        <p:nvPicPr>
          <p:cNvPr id="34820"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04850"/>
            <a:ext cx="8229600" cy="895350"/>
          </a:xfrm>
        </p:spPr>
        <p:txBody>
          <a:bodyPr/>
          <a:lstStyle/>
          <a:p>
            <a:pPr algn="ctr" eaLnBrk="1" hangingPunct="1"/>
            <a:r>
              <a:rPr lang="en-US" sz="4000" dirty="0">
                <a:latin typeface="Times New Roman" pitchFamily="18" charset="0"/>
                <a:cs typeface="Times New Roman" pitchFamily="18" charset="0"/>
              </a:rPr>
              <a:t>Auditor’s Perspective</a:t>
            </a:r>
          </a:p>
        </p:txBody>
      </p:sp>
      <p:sp>
        <p:nvSpPr>
          <p:cNvPr id="9219" name="Content Placeholder 2"/>
          <p:cNvSpPr>
            <a:spLocks noGrp="1"/>
          </p:cNvSpPr>
          <p:nvPr>
            <p:ph idx="1"/>
          </p:nvPr>
        </p:nvSpPr>
        <p:spPr>
          <a:xfrm>
            <a:off x="457200" y="1981200"/>
            <a:ext cx="8229600" cy="4343400"/>
          </a:xfrm>
        </p:spPr>
        <p:txBody>
          <a:bodyPr/>
          <a:lstStyle/>
          <a:p>
            <a:pPr algn="just" eaLnBrk="1" hangingPunct="1">
              <a:lnSpc>
                <a:spcPct val="90000"/>
              </a:lnSpc>
            </a:pPr>
            <a:r>
              <a:rPr lang="en-US" dirty="0">
                <a:latin typeface="Times New Roman" pitchFamily="18" charset="0"/>
                <a:cs typeface="Times New Roman" pitchFamily="18" charset="0"/>
              </a:rPr>
              <a:t>Errors are easier to identify (no intent to conceal)</a:t>
            </a:r>
          </a:p>
          <a:p>
            <a:pPr algn="just" eaLnBrk="1" hangingPunct="1">
              <a:lnSpc>
                <a:spcPct val="90000"/>
              </a:lnSpc>
            </a:pPr>
            <a:endParaRPr lang="en-US" dirty="0">
              <a:latin typeface="Times New Roman" pitchFamily="18" charset="0"/>
              <a:cs typeface="Times New Roman" pitchFamily="18" charset="0"/>
            </a:endParaRPr>
          </a:p>
          <a:p>
            <a:pPr algn="just" eaLnBrk="1" hangingPunct="1">
              <a:lnSpc>
                <a:spcPct val="90000"/>
              </a:lnSpc>
            </a:pPr>
            <a:r>
              <a:rPr lang="en-US" dirty="0">
                <a:latin typeface="Times New Roman" pitchFamily="18" charset="0"/>
                <a:cs typeface="Times New Roman" pitchFamily="18" charset="0"/>
              </a:rPr>
              <a:t>Fraud is harder to identify (intent to conceal)</a:t>
            </a:r>
          </a:p>
          <a:p>
            <a:pPr algn="just" eaLnBrk="1" hangingPunct="1">
              <a:lnSpc>
                <a:spcPct val="90000"/>
              </a:lnSpc>
            </a:pPr>
            <a:endParaRPr lang="en-US" dirty="0">
              <a:latin typeface="Times New Roman" pitchFamily="18" charset="0"/>
              <a:cs typeface="Times New Roman" pitchFamily="18" charset="0"/>
            </a:endParaRPr>
          </a:p>
          <a:p>
            <a:pPr algn="just" eaLnBrk="1" hangingPunct="1">
              <a:lnSpc>
                <a:spcPct val="90000"/>
              </a:lnSpc>
            </a:pPr>
            <a:r>
              <a:rPr lang="en-US" dirty="0">
                <a:latin typeface="Times New Roman" pitchFamily="18" charset="0"/>
                <a:cs typeface="Times New Roman" pitchFamily="18" charset="0"/>
              </a:rPr>
              <a:t>Therefore, auditing for misstatements caused by fraud dictates the need for a different audit response than the risk of misstatements caused by errors</a:t>
            </a:r>
          </a:p>
          <a:p>
            <a:pPr eaLnBrk="1" hangingPunct="1"/>
            <a:endParaRPr lang="en-US" dirty="0"/>
          </a:p>
        </p:txBody>
      </p:sp>
      <p:pic>
        <p:nvPicPr>
          <p:cNvPr id="9220"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04850"/>
            <a:ext cx="8229600" cy="1047750"/>
          </a:xfrm>
        </p:spPr>
        <p:txBody>
          <a:bodyPr/>
          <a:lstStyle/>
          <a:p>
            <a:pPr algn="ctr" eaLnBrk="1" hangingPunct="1"/>
            <a:r>
              <a:rPr lang="en-US" sz="4000" dirty="0">
                <a:latin typeface="Times New Roman" pitchFamily="18" charset="0"/>
                <a:cs typeface="Times New Roman" pitchFamily="18" charset="0"/>
              </a:rPr>
              <a:t>Characteristics of SAS 99 Fraud</a:t>
            </a:r>
          </a:p>
        </p:txBody>
      </p:sp>
      <p:sp>
        <p:nvSpPr>
          <p:cNvPr id="3" name="Content Placeholder 2"/>
          <p:cNvSpPr>
            <a:spLocks noGrp="1"/>
          </p:cNvSpPr>
          <p:nvPr>
            <p:ph idx="1"/>
          </p:nvPr>
        </p:nvSpPr>
        <p:spPr>
          <a:xfrm>
            <a:off x="457200" y="2133600"/>
            <a:ext cx="8229600" cy="4191000"/>
          </a:xfrm>
        </p:spPr>
        <p:txBody>
          <a:bodyPr>
            <a:normAutofit/>
          </a:bodyPr>
          <a:lstStyle/>
          <a:p>
            <a:pPr marL="274320" indent="-274320" algn="just" eaLnBrk="1" fontAlgn="auto" hangingPunct="1">
              <a:lnSpc>
                <a:spcPct val="90000"/>
              </a:lnSpc>
              <a:spcAft>
                <a:spcPts val="0"/>
              </a:spcAft>
              <a:buClr>
                <a:schemeClr val="accent3"/>
              </a:buClr>
              <a:buFont typeface="Wingdings 2"/>
              <a:buChar char=""/>
              <a:defRPr/>
            </a:pPr>
            <a:r>
              <a:rPr lang="en-US" dirty="0">
                <a:latin typeface="Times New Roman" pitchFamily="18" charset="0"/>
                <a:cs typeface="Times New Roman" pitchFamily="18" charset="0"/>
              </a:rPr>
              <a:t>Intentional acts that result in a material misstatement of the financial statements</a:t>
            </a:r>
          </a:p>
          <a:p>
            <a:pPr marL="274320" indent="-274320" algn="just" eaLnBrk="1" fontAlgn="auto" hangingPunct="1">
              <a:lnSpc>
                <a:spcPct val="90000"/>
              </a:lnSpc>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algn="just" eaLnBrk="1" fontAlgn="auto" hangingPunct="1">
              <a:lnSpc>
                <a:spcPct val="90000"/>
              </a:lnSpc>
              <a:spcAft>
                <a:spcPts val="0"/>
              </a:spcAft>
              <a:buClr>
                <a:schemeClr val="accent3"/>
              </a:buClr>
              <a:buFont typeface="Wingdings 2"/>
              <a:buChar char=""/>
              <a:defRPr/>
            </a:pPr>
            <a:r>
              <a:rPr lang="en-US" dirty="0">
                <a:latin typeface="Times New Roman" pitchFamily="18" charset="0"/>
                <a:cs typeface="Times New Roman" pitchFamily="18" charset="0"/>
              </a:rPr>
              <a:t>Auditors do not make a legal determination of whether  a fraud has occurred </a:t>
            </a:r>
          </a:p>
          <a:p>
            <a:pPr marL="274320" indent="-274320" algn="just" eaLnBrk="1" fontAlgn="auto" hangingPunct="1">
              <a:lnSpc>
                <a:spcPct val="90000"/>
              </a:lnSpc>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algn="just" eaLnBrk="1" fontAlgn="auto" hangingPunct="1">
              <a:lnSpc>
                <a:spcPct val="90000"/>
              </a:lnSpc>
              <a:spcAft>
                <a:spcPts val="0"/>
              </a:spcAft>
              <a:buClr>
                <a:schemeClr val="accent3"/>
              </a:buClr>
              <a:buFont typeface="Wingdings 2"/>
              <a:buChar char=""/>
              <a:defRPr/>
            </a:pPr>
            <a:r>
              <a:rPr lang="en-US" dirty="0">
                <a:latin typeface="Times New Roman" pitchFamily="18" charset="0"/>
                <a:cs typeface="Times New Roman" pitchFamily="18" charset="0"/>
              </a:rPr>
              <a:t>Intent is often very difficult to determine</a:t>
            </a:r>
          </a:p>
          <a:p>
            <a:pPr marL="274320" indent="-274320" algn="just" eaLnBrk="1" fontAlgn="auto" hangingPunct="1">
              <a:lnSpc>
                <a:spcPct val="90000"/>
              </a:lnSpc>
              <a:spcAft>
                <a:spcPts val="0"/>
              </a:spcAft>
              <a:buClr>
                <a:schemeClr val="accent3"/>
              </a:buClr>
              <a:buFont typeface="Wingdings 2"/>
              <a:buChar char=""/>
              <a:defRPr/>
            </a:pPr>
            <a:endParaRPr lang="en-US" dirty="0">
              <a:latin typeface="Times New Roman" pitchFamily="18" charset="0"/>
              <a:cs typeface="Times New Roman" pitchFamily="18" charset="0"/>
            </a:endParaRPr>
          </a:p>
          <a:p>
            <a:pPr marL="274320" indent="-274320" algn="just" eaLnBrk="1" fontAlgn="auto" hangingPunct="1">
              <a:lnSpc>
                <a:spcPct val="90000"/>
              </a:lnSpc>
              <a:spcAft>
                <a:spcPts val="0"/>
              </a:spcAft>
              <a:buClr>
                <a:schemeClr val="accent3"/>
              </a:buClr>
              <a:buFont typeface="Wingdings 2"/>
              <a:buChar char=""/>
              <a:defRPr/>
            </a:pPr>
            <a:r>
              <a:rPr lang="en-US" dirty="0">
                <a:latin typeface="Times New Roman" pitchFamily="18" charset="0"/>
                <a:cs typeface="Times New Roman" pitchFamily="18" charset="0"/>
              </a:rPr>
              <a:t>Auditors make a determination as to whether evidence indicates a fraud </a:t>
            </a:r>
            <a:r>
              <a:rPr lang="en-US" u="sng" dirty="0">
                <a:latin typeface="Times New Roman" pitchFamily="18" charset="0"/>
                <a:cs typeface="Times New Roman" pitchFamily="18" charset="0"/>
              </a:rPr>
              <a:t>may</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rPr>
              <a:t>exist</a:t>
            </a:r>
          </a:p>
          <a:p>
            <a:pPr marL="274320" indent="-274320" eaLnBrk="1" fontAlgn="auto" hangingPunct="1">
              <a:spcAft>
                <a:spcPts val="0"/>
              </a:spcAft>
              <a:buClr>
                <a:schemeClr val="accent3"/>
              </a:buClr>
              <a:buFont typeface="Wingdings 2"/>
              <a:buChar char=""/>
              <a:defRPr/>
            </a:pPr>
            <a:endParaRPr lang="en-US" dirty="0"/>
          </a:p>
        </p:txBody>
      </p:sp>
      <p:pic>
        <p:nvPicPr>
          <p:cNvPr id="1024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latin typeface="Times New Roman" pitchFamily="18" charset="0"/>
                <a:cs typeface="Times New Roman" pitchFamily="18" charset="0"/>
              </a:rPr>
              <a:t>Government Characteristics Affecting Motive/Pressures</a:t>
            </a:r>
          </a:p>
        </p:txBody>
      </p:sp>
      <p:sp>
        <p:nvSpPr>
          <p:cNvPr id="3" name="Content Placeholder 2"/>
          <p:cNvSpPr>
            <a:spLocks noGrp="1"/>
          </p:cNvSpPr>
          <p:nvPr>
            <p:ph idx="1"/>
          </p:nvPr>
        </p:nvSpPr>
        <p:spPr/>
        <p:txBody>
          <a:bodyPr/>
          <a:lstStyle/>
          <a:p>
            <a:pPr eaLnBrk="1" hangingPunct="1">
              <a:lnSpc>
                <a:spcPct val="90000"/>
              </a:lnSpc>
            </a:pPr>
            <a:r>
              <a:rPr lang="en-US" sz="2800" dirty="0">
                <a:latin typeface="Times New Roman" pitchFamily="18" charset="0"/>
                <a:cs typeface="Times New Roman" pitchFamily="18" charset="0"/>
              </a:rPr>
              <a:t>Profit motive generally less applicable</a:t>
            </a:r>
          </a:p>
          <a:p>
            <a:pPr eaLnBrk="1" hangingPunct="1">
              <a:lnSpc>
                <a:spcPct val="90000"/>
              </a:lnSpc>
            </a:pPr>
            <a:r>
              <a:rPr lang="en-US" sz="2800" dirty="0">
                <a:latin typeface="Times New Roman" pitchFamily="18" charset="0"/>
                <a:cs typeface="Times New Roman" pitchFamily="18" charset="0"/>
              </a:rPr>
              <a:t>Political promises and favors may impact decisions and actions</a:t>
            </a:r>
          </a:p>
          <a:p>
            <a:pPr eaLnBrk="1" hangingPunct="1">
              <a:lnSpc>
                <a:spcPct val="90000"/>
              </a:lnSpc>
            </a:pPr>
            <a:r>
              <a:rPr lang="en-US" sz="2800" dirty="0">
                <a:latin typeface="Times New Roman" pitchFamily="18" charset="0"/>
                <a:cs typeface="Times New Roman" pitchFamily="18" charset="0"/>
              </a:rPr>
              <a:t>Limited competitive environment</a:t>
            </a:r>
          </a:p>
          <a:p>
            <a:pPr eaLnBrk="1" hangingPunct="1">
              <a:lnSpc>
                <a:spcPct val="90000"/>
              </a:lnSpc>
            </a:pPr>
            <a:r>
              <a:rPr lang="en-US" sz="2800" dirty="0">
                <a:latin typeface="Times New Roman" pitchFamily="18" charset="0"/>
                <a:cs typeface="Times New Roman" pitchFamily="18" charset="0"/>
              </a:rPr>
              <a:t>Budgetary and other legal compliance pressures</a:t>
            </a:r>
          </a:p>
          <a:p>
            <a:pPr eaLnBrk="1" hangingPunct="1">
              <a:lnSpc>
                <a:spcPct val="90000"/>
              </a:lnSpc>
            </a:pPr>
            <a:r>
              <a:rPr lang="en-US" sz="2800" dirty="0">
                <a:latin typeface="Times New Roman" pitchFamily="18" charset="0"/>
                <a:cs typeface="Times New Roman" pitchFamily="18" charset="0"/>
              </a:rPr>
              <a:t>Limited use of external financial statements</a:t>
            </a:r>
          </a:p>
          <a:p>
            <a:pPr eaLnBrk="1" hangingPunct="1">
              <a:lnSpc>
                <a:spcPct val="90000"/>
              </a:lnSpc>
            </a:pPr>
            <a:r>
              <a:rPr lang="en-US" sz="2800" dirty="0">
                <a:latin typeface="Times New Roman" pitchFamily="18" charset="0"/>
                <a:cs typeface="Times New Roman" pitchFamily="18" charset="0"/>
              </a:rPr>
              <a:t>Limited financial related incentives for management</a:t>
            </a:r>
          </a:p>
          <a:p>
            <a:pPr eaLnBrk="1" hangingPunct="1">
              <a:lnSpc>
                <a:spcPct val="90000"/>
              </a:lnSpc>
            </a:pPr>
            <a:r>
              <a:rPr lang="en-US" sz="2800" dirty="0">
                <a:latin typeface="Times New Roman" pitchFamily="18" charset="0"/>
                <a:cs typeface="Times New Roman" pitchFamily="18" charset="0"/>
              </a:rPr>
              <a:t>Generally less pay than comparable private sector position</a:t>
            </a:r>
          </a:p>
          <a:p>
            <a:endParaRPr lang="en-US" dirty="0"/>
          </a:p>
        </p:txBody>
      </p:sp>
      <p:pic>
        <p:nvPicPr>
          <p:cNvPr id="4" name="Picture 4" descr="SBM-large format2"/>
          <p:cNvPicPr>
            <a:picLocks noChangeAspect="1" noChangeArrowheads="1"/>
          </p:cNvPicPr>
          <p:nvPr/>
        </p:nvPicPr>
        <p:blipFill>
          <a:blip r:embed="rId2" cstate="print"/>
          <a:srcRect/>
          <a:stretch>
            <a:fillRect/>
          </a:stretch>
        </p:blipFill>
        <p:spPr bwMode="auto">
          <a:xfrm>
            <a:off x="7391400" y="6019800"/>
            <a:ext cx="1181100" cy="615950"/>
          </a:xfrm>
          <a:prstGeom prst="rect">
            <a:avLst/>
          </a:prstGeom>
          <a:noFill/>
          <a:ln w="9525">
            <a:noFill/>
            <a:miter lim="800000"/>
            <a:headEnd/>
            <a:tailEnd/>
          </a:ln>
        </p:spPr>
      </p:pic>
    </p:spTree>
    <p:extLst>
      <p:ext uri="{BB962C8B-B14F-4D97-AF65-F5344CB8AC3E}">
        <p14:creationId xmlns:p14="http://schemas.microsoft.com/office/powerpoint/2010/main" val="9887840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2233</TotalTime>
  <Words>4065</Words>
  <Application>Microsoft Office PowerPoint</Application>
  <PresentationFormat>On-screen Show (4:3)</PresentationFormat>
  <Paragraphs>468</Paragraphs>
  <Slides>68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68</vt:i4>
      </vt:variant>
    </vt:vector>
  </HeadingPairs>
  <TitlesOfParts>
    <vt:vector size="76" baseType="lpstr">
      <vt:lpstr>Arial</vt:lpstr>
      <vt:lpstr>Calibri</vt:lpstr>
      <vt:lpstr>CG Times</vt:lpstr>
      <vt:lpstr>Constantia</vt:lpstr>
      <vt:lpstr>Monotype Sorts</vt:lpstr>
      <vt:lpstr>Times New Roman</vt:lpstr>
      <vt:lpstr>Wingdings 2</vt:lpstr>
      <vt:lpstr>Flow</vt:lpstr>
      <vt:lpstr>                                                     Understanding Government Related Fraud   August 8, 2014 </vt:lpstr>
      <vt:lpstr>What is Fraud ?</vt:lpstr>
      <vt:lpstr>Government Fraud</vt:lpstr>
      <vt:lpstr>SAS 99</vt:lpstr>
      <vt:lpstr>The Auditor’s Responsibility</vt:lpstr>
      <vt:lpstr>Inherent Conflicts in Auditing</vt:lpstr>
      <vt:lpstr>Auditor’s Perspective</vt:lpstr>
      <vt:lpstr>Characteristics of SAS 99 Fraud</vt:lpstr>
      <vt:lpstr>Government Characteristics Affecting Motive/Pressures</vt:lpstr>
      <vt:lpstr>The Fraud Triangle</vt:lpstr>
      <vt:lpstr>Fraud Risk Factors</vt:lpstr>
      <vt:lpstr>Types of SAS 99 Fraud</vt:lpstr>
      <vt:lpstr>Audit Fraud Process</vt:lpstr>
      <vt:lpstr>Brainstorming </vt:lpstr>
      <vt:lpstr>Obtaining Risk Information</vt:lpstr>
      <vt:lpstr>Obtaining Risk Information (Cont)</vt:lpstr>
      <vt:lpstr>Identifying Fraud Risks</vt:lpstr>
      <vt:lpstr>Identifying Fraud Risks (con’t)</vt:lpstr>
      <vt:lpstr>Assessing Fraud Risks</vt:lpstr>
      <vt:lpstr>Responding to Fraud Risks</vt:lpstr>
      <vt:lpstr>General Considerations</vt:lpstr>
      <vt:lpstr>Nature, Timing and Extent of Audit Procedures</vt:lpstr>
      <vt:lpstr>Responses to Management Override</vt:lpstr>
      <vt:lpstr>Responses to Management Override</vt:lpstr>
      <vt:lpstr>Evaluating Audit Evidence for Fraud</vt:lpstr>
      <vt:lpstr>Responding to Misstatements That May Be Result of Fraud</vt:lpstr>
      <vt:lpstr>Communicating Fraud Evidence</vt:lpstr>
      <vt:lpstr>Communicating Fraud Evidence</vt:lpstr>
      <vt:lpstr>Types of Government Fraud </vt:lpstr>
      <vt:lpstr>Public Corruption</vt:lpstr>
      <vt:lpstr>Corruption Schemes</vt:lpstr>
      <vt:lpstr>Corruption Schemes (con’t)</vt:lpstr>
      <vt:lpstr>ACFE Corruption Warning Signs </vt:lpstr>
      <vt:lpstr>False Claims and Statements</vt:lpstr>
      <vt:lpstr>Types of False Statements </vt:lpstr>
      <vt:lpstr>Procurement Fraud</vt:lpstr>
      <vt:lpstr>Methods of Procurement</vt:lpstr>
      <vt:lpstr>Phases in Procurement</vt:lpstr>
      <vt:lpstr>Collusion Among Contractors</vt:lpstr>
      <vt:lpstr> Complementary Bidding </vt:lpstr>
      <vt:lpstr> Bid Rotation </vt:lpstr>
      <vt:lpstr> Bid Suppression </vt:lpstr>
      <vt:lpstr> Market Division </vt:lpstr>
      <vt:lpstr> Market Division </vt:lpstr>
      <vt:lpstr>Collusion Between Contractors and Employees</vt:lpstr>
      <vt:lpstr> Needs Recognition </vt:lpstr>
      <vt:lpstr> Needs Recognition </vt:lpstr>
      <vt:lpstr> Bid Tailoring </vt:lpstr>
      <vt:lpstr> Bid Manipulation </vt:lpstr>
      <vt:lpstr> Unbalanced Bidding </vt:lpstr>
      <vt:lpstr> Leaking Bid Data </vt:lpstr>
      <vt:lpstr> Bid Splitting </vt:lpstr>
      <vt:lpstr> Unjustified Sole Source Awards </vt:lpstr>
      <vt:lpstr>Performance Schemes</vt:lpstr>
      <vt:lpstr> Progress Payment Fraud </vt:lpstr>
      <vt:lpstr> False, Inflated, and Duplicate Invoices </vt:lpstr>
      <vt:lpstr> Non-Conforming Goods or Services </vt:lpstr>
      <vt:lpstr> Change Order Abuse </vt:lpstr>
      <vt:lpstr> Cost Mischarging </vt:lpstr>
      <vt:lpstr> Cost Mischarging </vt:lpstr>
      <vt:lpstr> Commingling of Contracts </vt:lpstr>
      <vt:lpstr>Conspiracy</vt:lpstr>
      <vt:lpstr>Grant Fraud</vt:lpstr>
      <vt:lpstr>Asset  Misappropriation Schemes</vt:lpstr>
      <vt:lpstr>Fraud Prevention and Deterrence</vt:lpstr>
      <vt:lpstr>Fraud Prevention Programs</vt:lpstr>
      <vt:lpstr>Fraud Prevention Programs (con’t)</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Audit</dc:creator>
  <cp:lastModifiedBy>Karen Pastula</cp:lastModifiedBy>
  <cp:revision>147</cp:revision>
  <cp:lastPrinted>2013-09-11T18:06:40Z</cp:lastPrinted>
  <dcterms:created xsi:type="dcterms:W3CDTF">2012-09-04T23:07:27Z</dcterms:created>
  <dcterms:modified xsi:type="dcterms:W3CDTF">2017-01-11T20:10:20Z</dcterms:modified>
</cp:coreProperties>
</file>