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85" r:id="rId2"/>
    <p:sldMasterId id="2147483732" r:id="rId3"/>
  </p:sldMasterIdLst>
  <p:notesMasterIdLst>
    <p:notesMasterId r:id="rId46"/>
  </p:notesMasterIdLst>
  <p:handoutMasterIdLst>
    <p:handoutMasterId r:id="rId47"/>
  </p:handoutMasterIdLst>
  <p:sldIdLst>
    <p:sldId id="567" r:id="rId4"/>
    <p:sldId id="533" r:id="rId5"/>
    <p:sldId id="616" r:id="rId6"/>
    <p:sldId id="603" r:id="rId7"/>
    <p:sldId id="590" r:id="rId8"/>
    <p:sldId id="591" r:id="rId9"/>
    <p:sldId id="604" r:id="rId10"/>
    <p:sldId id="607" r:id="rId11"/>
    <p:sldId id="608" r:id="rId12"/>
    <p:sldId id="614" r:id="rId13"/>
    <p:sldId id="539" r:id="rId14"/>
    <p:sldId id="540" r:id="rId15"/>
    <p:sldId id="542" r:id="rId16"/>
    <p:sldId id="574" r:id="rId17"/>
    <p:sldId id="586" r:id="rId18"/>
    <p:sldId id="587" r:id="rId19"/>
    <p:sldId id="593" r:id="rId20"/>
    <p:sldId id="620" r:id="rId21"/>
    <p:sldId id="545" r:id="rId22"/>
    <p:sldId id="584" r:id="rId23"/>
    <p:sldId id="548" r:id="rId24"/>
    <p:sldId id="549" r:id="rId25"/>
    <p:sldId id="550" r:id="rId26"/>
    <p:sldId id="553" r:id="rId27"/>
    <p:sldId id="552" r:id="rId28"/>
    <p:sldId id="610" r:id="rId29"/>
    <p:sldId id="583" r:id="rId30"/>
    <p:sldId id="569" r:id="rId31"/>
    <p:sldId id="558" r:id="rId32"/>
    <p:sldId id="575" r:id="rId33"/>
    <p:sldId id="559" r:id="rId34"/>
    <p:sldId id="598" r:id="rId35"/>
    <p:sldId id="599" r:id="rId36"/>
    <p:sldId id="572" r:id="rId37"/>
    <p:sldId id="589" r:id="rId38"/>
    <p:sldId id="560" r:id="rId39"/>
    <p:sldId id="611" r:id="rId40"/>
    <p:sldId id="612" r:id="rId41"/>
    <p:sldId id="615" r:id="rId42"/>
    <p:sldId id="617" r:id="rId43"/>
    <p:sldId id="618" r:id="rId44"/>
    <p:sldId id="419" r:id="rId4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08" d="100"/>
          <a:sy n="108" d="100"/>
        </p:scale>
        <p:origin x="1704"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1-22T21:52:52.114" idx="1">
    <p:pos x="943" y="2805"/>
    <p:text>This example should be updated to include actual (as opposed to estimated) figures.</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3B88E-A08A-4700-B315-E56D37D1444D}" type="doc">
      <dgm:prSet loTypeId="urn:microsoft.com/office/officeart/2005/8/layout/pyramid1" loCatId="pyramid" qsTypeId="urn:microsoft.com/office/officeart/2005/8/quickstyle/3d2" qsCatId="3D" csTypeId="urn:microsoft.com/office/officeart/2005/8/colors/accent1_2#1" csCatId="accent1" phldr="1"/>
      <dgm:spPr/>
    </dgm:pt>
    <dgm:pt modelId="{5F675F5F-70F2-49A5-A590-5514D2EFCC8A}">
      <dgm:prSet phldrT="[Text]" custT="1"/>
      <dgm:spPr/>
      <dgm:t>
        <a:bodyPr/>
        <a:lstStyle/>
        <a:p>
          <a:endParaRPr lang="en-US" sz="1800" b="1" dirty="0">
            <a:latin typeface="Baskerville Old Face" pitchFamily="18" charset="0"/>
          </a:endParaRPr>
        </a:p>
        <a:p>
          <a:r>
            <a:rPr lang="en-US" sz="1400" b="1" dirty="0">
              <a:latin typeface="+mn-lt"/>
            </a:rPr>
            <a:t>10% </a:t>
          </a:r>
        </a:p>
        <a:p>
          <a:r>
            <a:rPr lang="en-US" sz="1400" b="1" dirty="0">
              <a:latin typeface="+mn-lt"/>
            </a:rPr>
            <a:t>Access</a:t>
          </a:r>
        </a:p>
      </dgm:t>
    </dgm:pt>
    <dgm:pt modelId="{C821E9FA-E723-43E2-B1AF-0400DD62908F}" type="parTrans" cxnId="{7A5D4E46-6CBB-4DAF-B231-8E81A6B2FEFD}">
      <dgm:prSet/>
      <dgm:spPr/>
      <dgm:t>
        <a:bodyPr/>
        <a:lstStyle/>
        <a:p>
          <a:endParaRPr lang="en-US" b="1">
            <a:solidFill>
              <a:schemeClr val="bg1"/>
            </a:solidFill>
            <a:latin typeface="Baskerville Old Face" pitchFamily="18" charset="0"/>
          </a:endParaRPr>
        </a:p>
      </dgm:t>
    </dgm:pt>
    <dgm:pt modelId="{ADE7FA62-1222-4942-8675-D9AA4F3829C8}" type="sibTrans" cxnId="{7A5D4E46-6CBB-4DAF-B231-8E81A6B2FEFD}">
      <dgm:prSet/>
      <dgm:spPr/>
      <dgm:t>
        <a:bodyPr/>
        <a:lstStyle/>
        <a:p>
          <a:endParaRPr lang="en-US" b="1">
            <a:solidFill>
              <a:schemeClr val="bg1"/>
            </a:solidFill>
            <a:latin typeface="Baskerville Old Face" pitchFamily="18" charset="0"/>
          </a:endParaRPr>
        </a:p>
      </dgm:t>
    </dgm:pt>
    <dgm:pt modelId="{1B0B44AF-737D-4650-9C20-099C951A7593}">
      <dgm:prSet phldrT="[Text]" custT="1"/>
      <dgm:spPr/>
      <dgm:t>
        <a:bodyPr/>
        <a:lstStyle/>
        <a:p>
          <a:r>
            <a:rPr lang="en-US" sz="1400" b="1" dirty="0">
              <a:latin typeface="+mn-lt"/>
            </a:rPr>
            <a:t>15% Genetics</a:t>
          </a:r>
        </a:p>
      </dgm:t>
    </dgm:pt>
    <dgm:pt modelId="{62CDD52C-6AEE-414D-B8C6-8723D2FC5CC5}" type="parTrans" cxnId="{AAEA3DCC-C5D7-4F58-98EC-C5EBAB0403F6}">
      <dgm:prSet/>
      <dgm:spPr/>
      <dgm:t>
        <a:bodyPr/>
        <a:lstStyle/>
        <a:p>
          <a:endParaRPr lang="en-US" b="1">
            <a:solidFill>
              <a:schemeClr val="bg1"/>
            </a:solidFill>
            <a:latin typeface="Baskerville Old Face" pitchFamily="18" charset="0"/>
          </a:endParaRPr>
        </a:p>
      </dgm:t>
    </dgm:pt>
    <dgm:pt modelId="{F4FBA10D-E29A-4789-ABCE-8068CF098CAE}" type="sibTrans" cxnId="{AAEA3DCC-C5D7-4F58-98EC-C5EBAB0403F6}">
      <dgm:prSet/>
      <dgm:spPr/>
      <dgm:t>
        <a:bodyPr/>
        <a:lstStyle/>
        <a:p>
          <a:endParaRPr lang="en-US" b="1">
            <a:solidFill>
              <a:schemeClr val="bg1"/>
            </a:solidFill>
            <a:latin typeface="Baskerville Old Face" pitchFamily="18" charset="0"/>
          </a:endParaRPr>
        </a:p>
      </dgm:t>
    </dgm:pt>
    <dgm:pt modelId="{F680359D-E2A8-446D-845A-F86FD8102690}">
      <dgm:prSet phldrT="[Text]" custT="1"/>
      <dgm:spPr/>
      <dgm:t>
        <a:bodyPr/>
        <a:lstStyle/>
        <a:p>
          <a:r>
            <a:rPr lang="en-US" sz="1400" b="1" dirty="0">
              <a:latin typeface="+mn-lt"/>
            </a:rPr>
            <a:t>20% Environment</a:t>
          </a:r>
        </a:p>
      </dgm:t>
    </dgm:pt>
    <dgm:pt modelId="{CD02C703-0AC0-4499-B89C-1A9FDB6D812E}" type="parTrans" cxnId="{9EAB54D5-E22B-4CD1-BBC6-8E2CC57C09CF}">
      <dgm:prSet/>
      <dgm:spPr/>
      <dgm:t>
        <a:bodyPr/>
        <a:lstStyle/>
        <a:p>
          <a:endParaRPr lang="en-US" b="1">
            <a:solidFill>
              <a:schemeClr val="bg1"/>
            </a:solidFill>
            <a:latin typeface="Baskerville Old Face" pitchFamily="18" charset="0"/>
          </a:endParaRPr>
        </a:p>
      </dgm:t>
    </dgm:pt>
    <dgm:pt modelId="{D2B69E5A-BEFF-4413-9EFE-EDDA04035E59}" type="sibTrans" cxnId="{9EAB54D5-E22B-4CD1-BBC6-8E2CC57C09CF}">
      <dgm:prSet/>
      <dgm:spPr/>
      <dgm:t>
        <a:bodyPr/>
        <a:lstStyle/>
        <a:p>
          <a:endParaRPr lang="en-US" b="1">
            <a:solidFill>
              <a:schemeClr val="bg1"/>
            </a:solidFill>
            <a:latin typeface="Baskerville Old Face" pitchFamily="18" charset="0"/>
          </a:endParaRPr>
        </a:p>
      </dgm:t>
    </dgm:pt>
    <dgm:pt modelId="{B8A891E9-445C-486C-811C-89871C464016}">
      <dgm:prSet phldrT="[Text]" custT="1"/>
      <dgm:spPr/>
      <dgm:t>
        <a:bodyPr/>
        <a:lstStyle/>
        <a:p>
          <a:r>
            <a:rPr lang="en-US" sz="1400" b="1" dirty="0">
              <a:latin typeface="+mn-lt"/>
            </a:rPr>
            <a:t>55% Behavior</a:t>
          </a:r>
        </a:p>
      </dgm:t>
    </dgm:pt>
    <dgm:pt modelId="{1B8396E6-2083-4CE3-AA7F-AEF95BD54B73}" type="parTrans" cxnId="{FD0F8CA9-EFC2-44DD-A42B-8F80C837ABC6}">
      <dgm:prSet/>
      <dgm:spPr/>
      <dgm:t>
        <a:bodyPr/>
        <a:lstStyle/>
        <a:p>
          <a:endParaRPr lang="en-US" b="1">
            <a:solidFill>
              <a:schemeClr val="bg1"/>
            </a:solidFill>
            <a:latin typeface="Baskerville Old Face" pitchFamily="18" charset="0"/>
          </a:endParaRPr>
        </a:p>
      </dgm:t>
    </dgm:pt>
    <dgm:pt modelId="{7BB1BE30-CB91-4D53-919F-29A8AAEB9F2E}" type="sibTrans" cxnId="{FD0F8CA9-EFC2-44DD-A42B-8F80C837ABC6}">
      <dgm:prSet/>
      <dgm:spPr/>
      <dgm:t>
        <a:bodyPr/>
        <a:lstStyle/>
        <a:p>
          <a:endParaRPr lang="en-US" b="1">
            <a:solidFill>
              <a:schemeClr val="bg1"/>
            </a:solidFill>
            <a:latin typeface="Baskerville Old Face" pitchFamily="18" charset="0"/>
          </a:endParaRPr>
        </a:p>
      </dgm:t>
    </dgm:pt>
    <dgm:pt modelId="{D7095B3E-22FF-437A-872A-2AF87296FDD8}" type="pres">
      <dgm:prSet presAssocID="{4543B88E-A08A-4700-B315-E56D37D1444D}" presName="Name0" presStyleCnt="0">
        <dgm:presLayoutVars>
          <dgm:dir/>
          <dgm:animLvl val="lvl"/>
          <dgm:resizeHandles val="exact"/>
        </dgm:presLayoutVars>
      </dgm:prSet>
      <dgm:spPr/>
    </dgm:pt>
    <dgm:pt modelId="{182F1B23-2F45-4172-A180-468298EF6D3E}" type="pres">
      <dgm:prSet presAssocID="{5F675F5F-70F2-49A5-A590-5514D2EFCC8A}" presName="Name8" presStyleCnt="0"/>
      <dgm:spPr/>
    </dgm:pt>
    <dgm:pt modelId="{4452CB6B-576B-4E4E-9C31-2EC91261D6E7}" type="pres">
      <dgm:prSet presAssocID="{5F675F5F-70F2-49A5-A590-5514D2EFCC8A}" presName="level" presStyleLbl="node1" presStyleIdx="0" presStyleCnt="4">
        <dgm:presLayoutVars>
          <dgm:chMax val="1"/>
          <dgm:bulletEnabled val="1"/>
        </dgm:presLayoutVars>
      </dgm:prSet>
      <dgm:spPr/>
    </dgm:pt>
    <dgm:pt modelId="{1CCB9307-1ADF-4FA7-82EB-0BE2B83C3136}" type="pres">
      <dgm:prSet presAssocID="{5F675F5F-70F2-49A5-A590-5514D2EFCC8A}" presName="levelTx" presStyleLbl="revTx" presStyleIdx="0" presStyleCnt="0">
        <dgm:presLayoutVars>
          <dgm:chMax val="1"/>
          <dgm:bulletEnabled val="1"/>
        </dgm:presLayoutVars>
      </dgm:prSet>
      <dgm:spPr/>
    </dgm:pt>
    <dgm:pt modelId="{82AF855A-AD6A-4B15-9799-C0A5B61DE5D7}" type="pres">
      <dgm:prSet presAssocID="{1B0B44AF-737D-4650-9C20-099C951A7593}" presName="Name8" presStyleCnt="0"/>
      <dgm:spPr/>
    </dgm:pt>
    <dgm:pt modelId="{2B856C90-8629-4B19-B6A0-1D5BFAA6F576}" type="pres">
      <dgm:prSet presAssocID="{1B0B44AF-737D-4650-9C20-099C951A7593}" presName="level" presStyleLbl="node1" presStyleIdx="1" presStyleCnt="4" custLinFactNeighborY="1484">
        <dgm:presLayoutVars>
          <dgm:chMax val="1"/>
          <dgm:bulletEnabled val="1"/>
        </dgm:presLayoutVars>
      </dgm:prSet>
      <dgm:spPr/>
    </dgm:pt>
    <dgm:pt modelId="{ABCC9DEB-FD63-426D-B009-66EA68AEF9F0}" type="pres">
      <dgm:prSet presAssocID="{1B0B44AF-737D-4650-9C20-099C951A7593}" presName="levelTx" presStyleLbl="revTx" presStyleIdx="0" presStyleCnt="0">
        <dgm:presLayoutVars>
          <dgm:chMax val="1"/>
          <dgm:bulletEnabled val="1"/>
        </dgm:presLayoutVars>
      </dgm:prSet>
      <dgm:spPr/>
    </dgm:pt>
    <dgm:pt modelId="{11B50492-F933-453A-80E0-69A40CF7787A}" type="pres">
      <dgm:prSet presAssocID="{F680359D-E2A8-446D-845A-F86FD8102690}" presName="Name8" presStyleCnt="0"/>
      <dgm:spPr/>
    </dgm:pt>
    <dgm:pt modelId="{99601FEE-0B91-43E3-8926-E7540CF80BEC}" type="pres">
      <dgm:prSet presAssocID="{F680359D-E2A8-446D-845A-F86FD8102690}" presName="level" presStyleLbl="node1" presStyleIdx="2" presStyleCnt="4">
        <dgm:presLayoutVars>
          <dgm:chMax val="1"/>
          <dgm:bulletEnabled val="1"/>
        </dgm:presLayoutVars>
      </dgm:prSet>
      <dgm:spPr/>
    </dgm:pt>
    <dgm:pt modelId="{CBB468E5-D6D1-439B-AF03-22FB09AAC826}" type="pres">
      <dgm:prSet presAssocID="{F680359D-E2A8-446D-845A-F86FD8102690}" presName="levelTx" presStyleLbl="revTx" presStyleIdx="0" presStyleCnt="0">
        <dgm:presLayoutVars>
          <dgm:chMax val="1"/>
          <dgm:bulletEnabled val="1"/>
        </dgm:presLayoutVars>
      </dgm:prSet>
      <dgm:spPr/>
    </dgm:pt>
    <dgm:pt modelId="{B5979367-23E2-4A67-8AFD-36C89C5019A4}" type="pres">
      <dgm:prSet presAssocID="{B8A891E9-445C-486C-811C-89871C464016}" presName="Name8" presStyleCnt="0"/>
      <dgm:spPr/>
    </dgm:pt>
    <dgm:pt modelId="{AD1C92CB-B0E0-4CAB-BB44-853861DF1905}" type="pres">
      <dgm:prSet presAssocID="{B8A891E9-445C-486C-811C-89871C464016}" presName="level" presStyleLbl="node1" presStyleIdx="3" presStyleCnt="4">
        <dgm:presLayoutVars>
          <dgm:chMax val="1"/>
          <dgm:bulletEnabled val="1"/>
        </dgm:presLayoutVars>
      </dgm:prSet>
      <dgm:spPr/>
    </dgm:pt>
    <dgm:pt modelId="{C440EF76-81B8-43DD-B8E3-E49C3FA37BD7}" type="pres">
      <dgm:prSet presAssocID="{B8A891E9-445C-486C-811C-89871C464016}" presName="levelTx" presStyleLbl="revTx" presStyleIdx="0" presStyleCnt="0">
        <dgm:presLayoutVars>
          <dgm:chMax val="1"/>
          <dgm:bulletEnabled val="1"/>
        </dgm:presLayoutVars>
      </dgm:prSet>
      <dgm:spPr/>
    </dgm:pt>
  </dgm:ptLst>
  <dgm:cxnLst>
    <dgm:cxn modelId="{09C99A06-A564-43B7-AA01-837E0823D856}" type="presOf" srcId="{1B0B44AF-737D-4650-9C20-099C951A7593}" destId="{ABCC9DEB-FD63-426D-B009-66EA68AEF9F0}" srcOrd="1" destOrd="0" presId="urn:microsoft.com/office/officeart/2005/8/layout/pyramid1"/>
    <dgm:cxn modelId="{AAEA3DCC-C5D7-4F58-98EC-C5EBAB0403F6}" srcId="{4543B88E-A08A-4700-B315-E56D37D1444D}" destId="{1B0B44AF-737D-4650-9C20-099C951A7593}" srcOrd="1" destOrd="0" parTransId="{62CDD52C-6AEE-414D-B8C6-8723D2FC5CC5}" sibTransId="{F4FBA10D-E29A-4789-ABCE-8068CF098CAE}"/>
    <dgm:cxn modelId="{6C4B92DC-92CE-419A-A367-B8EC4D633EB4}" type="presOf" srcId="{5F675F5F-70F2-49A5-A590-5514D2EFCC8A}" destId="{1CCB9307-1ADF-4FA7-82EB-0BE2B83C3136}" srcOrd="1" destOrd="0" presId="urn:microsoft.com/office/officeart/2005/8/layout/pyramid1"/>
    <dgm:cxn modelId="{1080A3FD-FE5A-417F-ACCE-69D7AAE840C2}" type="presOf" srcId="{F680359D-E2A8-446D-845A-F86FD8102690}" destId="{CBB468E5-D6D1-439B-AF03-22FB09AAC826}" srcOrd="1" destOrd="0" presId="urn:microsoft.com/office/officeart/2005/8/layout/pyramid1"/>
    <dgm:cxn modelId="{46C8707B-B96C-42AC-AA79-ABA15442E669}" type="presOf" srcId="{F680359D-E2A8-446D-845A-F86FD8102690}" destId="{99601FEE-0B91-43E3-8926-E7540CF80BEC}" srcOrd="0" destOrd="0" presId="urn:microsoft.com/office/officeart/2005/8/layout/pyramid1"/>
    <dgm:cxn modelId="{85E2BAF3-D9D0-4363-AD55-A0E0ADD9CE5C}" type="presOf" srcId="{B8A891E9-445C-486C-811C-89871C464016}" destId="{AD1C92CB-B0E0-4CAB-BB44-853861DF1905}" srcOrd="0" destOrd="0" presId="urn:microsoft.com/office/officeart/2005/8/layout/pyramid1"/>
    <dgm:cxn modelId="{EDFC11A4-1BA3-44F4-969C-27A41816CC4B}" type="presOf" srcId="{4543B88E-A08A-4700-B315-E56D37D1444D}" destId="{D7095B3E-22FF-437A-872A-2AF87296FDD8}" srcOrd="0" destOrd="0" presId="urn:microsoft.com/office/officeart/2005/8/layout/pyramid1"/>
    <dgm:cxn modelId="{1401BD27-A9F0-402B-ACB7-8502725A943C}" type="presOf" srcId="{B8A891E9-445C-486C-811C-89871C464016}" destId="{C440EF76-81B8-43DD-B8E3-E49C3FA37BD7}" srcOrd="1" destOrd="0" presId="urn:microsoft.com/office/officeart/2005/8/layout/pyramid1"/>
    <dgm:cxn modelId="{D41F0131-4A4B-4782-AAF7-4AEBC574738E}" type="presOf" srcId="{5F675F5F-70F2-49A5-A590-5514D2EFCC8A}" destId="{4452CB6B-576B-4E4E-9C31-2EC91261D6E7}" srcOrd="0" destOrd="0" presId="urn:microsoft.com/office/officeart/2005/8/layout/pyramid1"/>
    <dgm:cxn modelId="{9EAB54D5-E22B-4CD1-BBC6-8E2CC57C09CF}" srcId="{4543B88E-A08A-4700-B315-E56D37D1444D}" destId="{F680359D-E2A8-446D-845A-F86FD8102690}" srcOrd="2" destOrd="0" parTransId="{CD02C703-0AC0-4499-B89C-1A9FDB6D812E}" sibTransId="{D2B69E5A-BEFF-4413-9EFE-EDDA04035E59}"/>
    <dgm:cxn modelId="{ED680361-F14E-4560-BC04-972DA6027F5E}" type="presOf" srcId="{1B0B44AF-737D-4650-9C20-099C951A7593}" destId="{2B856C90-8629-4B19-B6A0-1D5BFAA6F576}" srcOrd="0" destOrd="0" presId="urn:microsoft.com/office/officeart/2005/8/layout/pyramid1"/>
    <dgm:cxn modelId="{FD0F8CA9-EFC2-44DD-A42B-8F80C837ABC6}" srcId="{4543B88E-A08A-4700-B315-E56D37D1444D}" destId="{B8A891E9-445C-486C-811C-89871C464016}" srcOrd="3" destOrd="0" parTransId="{1B8396E6-2083-4CE3-AA7F-AEF95BD54B73}" sibTransId="{7BB1BE30-CB91-4D53-919F-29A8AAEB9F2E}"/>
    <dgm:cxn modelId="{7A5D4E46-6CBB-4DAF-B231-8E81A6B2FEFD}" srcId="{4543B88E-A08A-4700-B315-E56D37D1444D}" destId="{5F675F5F-70F2-49A5-A590-5514D2EFCC8A}" srcOrd="0" destOrd="0" parTransId="{C821E9FA-E723-43E2-B1AF-0400DD62908F}" sibTransId="{ADE7FA62-1222-4942-8675-D9AA4F3829C8}"/>
    <dgm:cxn modelId="{012BE7A9-5932-48E0-A682-5DEE0B7D917A}" type="presParOf" srcId="{D7095B3E-22FF-437A-872A-2AF87296FDD8}" destId="{182F1B23-2F45-4172-A180-468298EF6D3E}" srcOrd="0" destOrd="0" presId="urn:microsoft.com/office/officeart/2005/8/layout/pyramid1"/>
    <dgm:cxn modelId="{5A4F57FF-6884-439E-AC82-90BFE1621CE6}" type="presParOf" srcId="{182F1B23-2F45-4172-A180-468298EF6D3E}" destId="{4452CB6B-576B-4E4E-9C31-2EC91261D6E7}" srcOrd="0" destOrd="0" presId="urn:microsoft.com/office/officeart/2005/8/layout/pyramid1"/>
    <dgm:cxn modelId="{A3117F75-46E2-4358-9EB2-8BC5CD7E0D34}" type="presParOf" srcId="{182F1B23-2F45-4172-A180-468298EF6D3E}" destId="{1CCB9307-1ADF-4FA7-82EB-0BE2B83C3136}" srcOrd="1" destOrd="0" presId="urn:microsoft.com/office/officeart/2005/8/layout/pyramid1"/>
    <dgm:cxn modelId="{0AD7A915-A3C9-41BE-8126-B73C7CF001E3}" type="presParOf" srcId="{D7095B3E-22FF-437A-872A-2AF87296FDD8}" destId="{82AF855A-AD6A-4B15-9799-C0A5B61DE5D7}" srcOrd="1" destOrd="0" presId="urn:microsoft.com/office/officeart/2005/8/layout/pyramid1"/>
    <dgm:cxn modelId="{5259F8C3-3A31-42A5-83A9-79C6E2E97AB5}" type="presParOf" srcId="{82AF855A-AD6A-4B15-9799-C0A5B61DE5D7}" destId="{2B856C90-8629-4B19-B6A0-1D5BFAA6F576}" srcOrd="0" destOrd="0" presId="urn:microsoft.com/office/officeart/2005/8/layout/pyramid1"/>
    <dgm:cxn modelId="{A28DA08D-3727-475B-892A-C0A8CDC17255}" type="presParOf" srcId="{82AF855A-AD6A-4B15-9799-C0A5B61DE5D7}" destId="{ABCC9DEB-FD63-426D-B009-66EA68AEF9F0}" srcOrd="1" destOrd="0" presId="urn:microsoft.com/office/officeart/2005/8/layout/pyramid1"/>
    <dgm:cxn modelId="{74438632-1720-4360-BE84-BB5D85B53091}" type="presParOf" srcId="{D7095B3E-22FF-437A-872A-2AF87296FDD8}" destId="{11B50492-F933-453A-80E0-69A40CF7787A}" srcOrd="2" destOrd="0" presId="urn:microsoft.com/office/officeart/2005/8/layout/pyramid1"/>
    <dgm:cxn modelId="{3ABE9276-EBB0-40DD-BE73-466074BA6C22}" type="presParOf" srcId="{11B50492-F933-453A-80E0-69A40CF7787A}" destId="{99601FEE-0B91-43E3-8926-E7540CF80BEC}" srcOrd="0" destOrd="0" presId="urn:microsoft.com/office/officeart/2005/8/layout/pyramid1"/>
    <dgm:cxn modelId="{B7BDF51A-150D-4465-BE79-83BE4BB9B6FF}" type="presParOf" srcId="{11B50492-F933-453A-80E0-69A40CF7787A}" destId="{CBB468E5-D6D1-439B-AF03-22FB09AAC826}" srcOrd="1" destOrd="0" presId="urn:microsoft.com/office/officeart/2005/8/layout/pyramid1"/>
    <dgm:cxn modelId="{1B9F9373-2E2C-436F-8429-C390D76417B7}" type="presParOf" srcId="{D7095B3E-22FF-437A-872A-2AF87296FDD8}" destId="{B5979367-23E2-4A67-8AFD-36C89C5019A4}" srcOrd="3" destOrd="0" presId="urn:microsoft.com/office/officeart/2005/8/layout/pyramid1"/>
    <dgm:cxn modelId="{9C9A0B02-396E-4F17-9F54-57EC9130D481}" type="presParOf" srcId="{B5979367-23E2-4A67-8AFD-36C89C5019A4}" destId="{AD1C92CB-B0E0-4CAB-BB44-853861DF1905}" srcOrd="0" destOrd="0" presId="urn:microsoft.com/office/officeart/2005/8/layout/pyramid1"/>
    <dgm:cxn modelId="{E3FC1986-111D-4002-9995-91D5618DFC38}" type="presParOf" srcId="{B5979367-23E2-4A67-8AFD-36C89C5019A4}" destId="{C440EF76-81B8-43DD-B8E3-E49C3FA37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2CB6B-576B-4E4E-9C31-2EC91261D6E7}">
      <dsp:nvSpPr>
        <dsp:cNvPr id="0" name=""/>
        <dsp:cNvSpPr/>
      </dsp:nvSpPr>
      <dsp:spPr>
        <a:xfrm>
          <a:off x="2286000" y="0"/>
          <a:ext cx="1524000" cy="1046559"/>
        </a:xfrm>
        <a:prstGeom prst="trapezoid">
          <a:avLst>
            <a:gd name="adj" fmla="val 728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Baskerville Old Face" pitchFamily="18" charset="0"/>
          </a:endParaRPr>
        </a:p>
        <a:p>
          <a:pPr marL="0" lvl="0" indent="0" algn="ctr" defTabSz="800100">
            <a:lnSpc>
              <a:spcPct val="90000"/>
            </a:lnSpc>
            <a:spcBef>
              <a:spcPct val="0"/>
            </a:spcBef>
            <a:spcAft>
              <a:spcPct val="35000"/>
            </a:spcAft>
            <a:buNone/>
          </a:pPr>
          <a:r>
            <a:rPr lang="en-US" sz="1400" b="1" kern="1200" dirty="0">
              <a:latin typeface="+mn-lt"/>
            </a:rPr>
            <a:t>10% </a:t>
          </a:r>
        </a:p>
        <a:p>
          <a:pPr marL="0" lvl="0" indent="0" algn="ctr" defTabSz="800100">
            <a:lnSpc>
              <a:spcPct val="90000"/>
            </a:lnSpc>
            <a:spcBef>
              <a:spcPct val="0"/>
            </a:spcBef>
            <a:spcAft>
              <a:spcPct val="35000"/>
            </a:spcAft>
            <a:buNone/>
          </a:pPr>
          <a:r>
            <a:rPr lang="en-US" sz="1400" b="1" kern="1200" dirty="0">
              <a:latin typeface="+mn-lt"/>
            </a:rPr>
            <a:t>Access</a:t>
          </a:r>
        </a:p>
      </dsp:txBody>
      <dsp:txXfrm>
        <a:off x="2286000" y="0"/>
        <a:ext cx="1524000" cy="1046559"/>
      </dsp:txXfrm>
    </dsp:sp>
    <dsp:sp modelId="{2B856C90-8629-4B19-B6A0-1D5BFAA6F576}">
      <dsp:nvSpPr>
        <dsp:cNvPr id="0" name=""/>
        <dsp:cNvSpPr/>
      </dsp:nvSpPr>
      <dsp:spPr>
        <a:xfrm>
          <a:off x="1524000" y="1062090"/>
          <a:ext cx="3048000" cy="1046559"/>
        </a:xfrm>
        <a:prstGeom prst="trapezoid">
          <a:avLst>
            <a:gd name="adj" fmla="val 728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15% Genetics</a:t>
          </a:r>
        </a:p>
      </dsp:txBody>
      <dsp:txXfrm>
        <a:off x="2057400" y="1062090"/>
        <a:ext cx="1981200" cy="1046559"/>
      </dsp:txXfrm>
    </dsp:sp>
    <dsp:sp modelId="{99601FEE-0B91-43E3-8926-E7540CF80BEC}">
      <dsp:nvSpPr>
        <dsp:cNvPr id="0" name=""/>
        <dsp:cNvSpPr/>
      </dsp:nvSpPr>
      <dsp:spPr>
        <a:xfrm>
          <a:off x="761999" y="2093119"/>
          <a:ext cx="4572000" cy="1046559"/>
        </a:xfrm>
        <a:prstGeom prst="trapezoid">
          <a:avLst>
            <a:gd name="adj" fmla="val 728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20% Environment</a:t>
          </a:r>
        </a:p>
      </dsp:txBody>
      <dsp:txXfrm>
        <a:off x="1562099" y="2093119"/>
        <a:ext cx="2971800" cy="1046559"/>
      </dsp:txXfrm>
    </dsp:sp>
    <dsp:sp modelId="{AD1C92CB-B0E0-4CAB-BB44-853861DF1905}">
      <dsp:nvSpPr>
        <dsp:cNvPr id="0" name=""/>
        <dsp:cNvSpPr/>
      </dsp:nvSpPr>
      <dsp:spPr>
        <a:xfrm>
          <a:off x="0" y="3139678"/>
          <a:ext cx="6096000" cy="1046559"/>
        </a:xfrm>
        <a:prstGeom prst="trapezoid">
          <a:avLst>
            <a:gd name="adj" fmla="val 728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55% Behavior</a:t>
          </a:r>
        </a:p>
      </dsp:txBody>
      <dsp:txXfrm>
        <a:off x="1066799" y="3139678"/>
        <a:ext cx="3962400" cy="10465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ea typeface="ＭＳ Ｐゴシック"/>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ea typeface="ＭＳ Ｐゴシック"/>
                <a:cs typeface="Arial" charset="0"/>
              </a:defRPr>
            </a:lvl1pPr>
          </a:lstStyle>
          <a:p>
            <a:pPr>
              <a:defRPr/>
            </a:pPr>
            <a:fld id="{63A88121-7488-41D7-82DD-5BAAA10E978B}" type="datetimeFigureOut">
              <a:rPr lang="en-US"/>
              <a:pPr>
                <a:defRPr/>
              </a:pPr>
              <a:t>1/11/2017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ea typeface="ＭＳ Ｐゴシック"/>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EC373F-BCBC-4177-AF1D-F56BD9798EE4}" type="slidenum">
              <a:rPr lang="en-US"/>
              <a:pPr/>
              <a:t>‹#›</a:t>
            </a:fld>
            <a:endParaRPr lang="en-US"/>
          </a:p>
        </p:txBody>
      </p:sp>
    </p:spTree>
    <p:extLst>
      <p:ext uri="{BB962C8B-B14F-4D97-AF65-F5344CB8AC3E}">
        <p14:creationId xmlns:p14="http://schemas.microsoft.com/office/powerpoint/2010/main" val="3229411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70048763-F630-4B46-8129-10659ECA5A07}" type="datetime1">
              <a:rPr lang="en-US"/>
              <a:pPr>
                <a:defRPr/>
              </a:pPr>
              <a:t>1/11/2017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781884-3E7C-430A-8F87-F6B9D305FFD4}" type="slidenum">
              <a:rPr lang="en-US"/>
              <a:pPr/>
              <a:t>‹#›</a:t>
            </a:fld>
            <a:endParaRPr lang="en-US"/>
          </a:p>
        </p:txBody>
      </p:sp>
    </p:spTree>
    <p:extLst>
      <p:ext uri="{BB962C8B-B14F-4D97-AF65-F5344CB8AC3E}">
        <p14:creationId xmlns:p14="http://schemas.microsoft.com/office/powerpoint/2010/main" val="418244340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184178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endParaRPr lang="en-US" dirty="0">
              <a:solidFill>
                <a:prstClr val="black"/>
              </a:solidFill>
            </a:endParaRPr>
          </a:p>
        </p:txBody>
      </p:sp>
      <p:sp>
        <p:nvSpPr>
          <p:cNvPr id="69635" name="Rectangle 2"/>
          <p:cNvSpPr>
            <a:spLocks noGrp="1" noRot="1" noChangeAspect="1" noChangeArrowheads="1" noTextEdit="1"/>
          </p:cNvSpPr>
          <p:nvPr>
            <p:ph type="sldImg"/>
          </p:nvPr>
        </p:nvSpPr>
        <p:spPr>
          <a:xfrm>
            <a:off x="1106488" y="696913"/>
            <a:ext cx="4646612" cy="3486150"/>
          </a:xfrm>
          <a:ln/>
        </p:spPr>
      </p:sp>
      <p:sp>
        <p:nvSpPr>
          <p:cNvPr id="69636" name="Rectangle 3"/>
          <p:cNvSpPr>
            <a:spLocks noGrp="1" noChangeArrowheads="1"/>
          </p:cNvSpPr>
          <p:nvPr>
            <p:ph type="body" idx="1"/>
          </p:nvPr>
        </p:nvSpPr>
        <p:spPr>
          <a:xfrm>
            <a:off x="914400" y="4416434"/>
            <a:ext cx="5029200" cy="4183063"/>
          </a:xfrm>
          <a:noFill/>
          <a:ln/>
        </p:spPr>
        <p:txBody>
          <a:bodyPr/>
          <a:lstStyle/>
          <a:p>
            <a:pPr eaLnBrk="1" hangingPunct="1"/>
            <a:endParaRPr lang="en-US" dirty="0"/>
          </a:p>
        </p:txBody>
      </p:sp>
    </p:spTree>
    <p:extLst>
      <p:ext uri="{BB962C8B-B14F-4D97-AF65-F5344CB8AC3E}">
        <p14:creationId xmlns:p14="http://schemas.microsoft.com/office/powerpoint/2010/main" val="215060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endParaRPr lang="en-US" dirty="0">
              <a:solidFill>
                <a:prstClr val="black"/>
              </a:solidFill>
            </a:endParaRPr>
          </a:p>
        </p:txBody>
      </p:sp>
      <p:sp>
        <p:nvSpPr>
          <p:cNvPr id="69635" name="Rectangle 2"/>
          <p:cNvSpPr>
            <a:spLocks noGrp="1" noRot="1" noChangeAspect="1" noChangeArrowheads="1" noTextEdit="1"/>
          </p:cNvSpPr>
          <p:nvPr>
            <p:ph type="sldImg"/>
          </p:nvPr>
        </p:nvSpPr>
        <p:spPr>
          <a:xfrm>
            <a:off x="1106488" y="696913"/>
            <a:ext cx="4646612" cy="3486150"/>
          </a:xfrm>
          <a:ln/>
        </p:spPr>
      </p:sp>
      <p:sp>
        <p:nvSpPr>
          <p:cNvPr id="69636" name="Rectangle 3"/>
          <p:cNvSpPr>
            <a:spLocks noGrp="1" noChangeArrowheads="1"/>
          </p:cNvSpPr>
          <p:nvPr>
            <p:ph type="body" idx="1"/>
          </p:nvPr>
        </p:nvSpPr>
        <p:spPr>
          <a:xfrm>
            <a:off x="914400" y="4416434"/>
            <a:ext cx="5029200" cy="4183063"/>
          </a:xfrm>
          <a:noFill/>
          <a:ln/>
        </p:spPr>
        <p:txBody>
          <a:bodyPr/>
          <a:lstStyle/>
          <a:p>
            <a:pPr eaLnBrk="1" hangingPunct="1"/>
            <a:endParaRPr lang="en-US" dirty="0"/>
          </a:p>
        </p:txBody>
      </p:sp>
    </p:spTree>
    <p:extLst>
      <p:ext uri="{BB962C8B-B14F-4D97-AF65-F5344CB8AC3E}">
        <p14:creationId xmlns:p14="http://schemas.microsoft.com/office/powerpoint/2010/main" val="67937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1525950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414969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399657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288631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1226440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214993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2634292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25287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40BF31D1-3948-43BA-AAF4-3FD91D6E8D91}" type="slidenum">
              <a:rPr lang="en-US" smtClean="0">
                <a:cs typeface="Arial" charset="0"/>
              </a:rPr>
              <a:pPr/>
              <a:t>4</a:t>
            </a:fld>
            <a:endParaRPr lang="en-US">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94991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80900" name="Slide Number Placeholder 3"/>
          <p:cNvSpPr>
            <a:spLocks noGrp="1"/>
          </p:cNvSpPr>
          <p:nvPr>
            <p:ph type="sldNum" sz="quarter" idx="5"/>
          </p:nvPr>
        </p:nvSpPr>
        <p:spPr bwMode="auto">
          <a:ln>
            <a:miter lim="800000"/>
            <a:headEnd/>
            <a:tailEnd/>
          </a:ln>
        </p:spPr>
        <p:txBody>
          <a:bodyPr/>
          <a:lstStyle/>
          <a:p>
            <a:pPr>
              <a:defRPr/>
            </a:pPr>
            <a:endParaRPr lang="en-US"/>
          </a:p>
        </p:txBody>
      </p:sp>
    </p:spTree>
    <p:extLst>
      <p:ext uri="{BB962C8B-B14F-4D97-AF65-F5344CB8AC3E}">
        <p14:creationId xmlns:p14="http://schemas.microsoft.com/office/powerpoint/2010/main" val="1448147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385977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344397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2216383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1308909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4142609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4142609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4142609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3583160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342665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4224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0703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414159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130014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72708"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223657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endParaRPr lang="en-US" dirty="0">
              <a:ea typeface="ＭＳ Ｐゴシック" charset="-128"/>
            </a:endParaRPr>
          </a:p>
        </p:txBody>
      </p:sp>
    </p:spTree>
    <p:extLst>
      <p:ext uri="{BB962C8B-B14F-4D97-AF65-F5344CB8AC3E}">
        <p14:creationId xmlns:p14="http://schemas.microsoft.com/office/powerpoint/2010/main" val="58033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endParaRPr lang="en-US" dirty="0">
              <a:solidFill>
                <a:prstClr val="black"/>
              </a:solidFill>
            </a:endParaRPr>
          </a:p>
        </p:txBody>
      </p:sp>
      <p:sp>
        <p:nvSpPr>
          <p:cNvPr id="69635" name="Rectangle 2"/>
          <p:cNvSpPr>
            <a:spLocks noGrp="1" noRot="1" noChangeAspect="1" noChangeArrowheads="1" noTextEdit="1"/>
          </p:cNvSpPr>
          <p:nvPr>
            <p:ph type="sldImg"/>
          </p:nvPr>
        </p:nvSpPr>
        <p:spPr>
          <a:xfrm>
            <a:off x="1106488" y="696913"/>
            <a:ext cx="4646612" cy="3486150"/>
          </a:xfrm>
          <a:ln/>
        </p:spPr>
      </p:sp>
      <p:sp>
        <p:nvSpPr>
          <p:cNvPr id="69636" name="Rectangle 3"/>
          <p:cNvSpPr>
            <a:spLocks noGrp="1" noChangeArrowheads="1"/>
          </p:cNvSpPr>
          <p:nvPr>
            <p:ph type="body" idx="1"/>
          </p:nvPr>
        </p:nvSpPr>
        <p:spPr>
          <a:xfrm>
            <a:off x="914400" y="4416434"/>
            <a:ext cx="5029200" cy="4183063"/>
          </a:xfrm>
          <a:noFill/>
          <a:ln/>
        </p:spPr>
        <p:txBody>
          <a:bodyPr/>
          <a:lstStyle/>
          <a:p>
            <a:pPr eaLnBrk="1" hangingPunct="1"/>
            <a:endParaRPr lang="en-US" dirty="0"/>
          </a:p>
        </p:txBody>
      </p:sp>
    </p:spTree>
    <p:extLst>
      <p:ext uri="{BB962C8B-B14F-4D97-AF65-F5344CB8AC3E}">
        <p14:creationId xmlns:p14="http://schemas.microsoft.com/office/powerpoint/2010/main" val="38894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53975"/>
            <a:ext cx="7772400" cy="457200"/>
          </a:xfrm>
          <a:prstGeom prst="rect">
            <a:avLst/>
          </a:prstGeom>
        </p:spPr>
        <p:txBody>
          <a:bodyPr/>
          <a:lstStyle>
            <a:lvl1pPr>
              <a:defRPr>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Times New Roman" pitchFamily="18" charset="0"/>
                <a:ea typeface="+mn-ea"/>
                <a:cs typeface="+mn-cs"/>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anose="02020603050405020304" pitchFamily="18" charset="0"/>
              </a:defRPr>
            </a:lvl1pPr>
          </a:lstStyle>
          <a:p>
            <a:fld id="{D893070B-A0E5-470C-A7E9-6B43913075C5}" type="slidenum">
              <a:rPr lang="en-US"/>
              <a:pPr/>
              <a:t>‹#›</a:t>
            </a:fld>
            <a:endParaRPr lang="en-US"/>
          </a:p>
        </p:txBody>
      </p:sp>
    </p:spTree>
    <p:extLst>
      <p:ext uri="{BB962C8B-B14F-4D97-AF65-F5344CB8AC3E}">
        <p14:creationId xmlns:p14="http://schemas.microsoft.com/office/powerpoint/2010/main" val="260397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3174" y="5023076"/>
            <a:ext cx="5486400" cy="566738"/>
          </a:xfrm>
        </p:spPr>
        <p:txBody>
          <a:bodyPr anchor="b"/>
          <a:lstStyle>
            <a:lvl1pPr algn="l">
              <a:defRPr sz="2000" b="1">
                <a:solidFill>
                  <a:srgbClr val="FFFFFF"/>
                </a:solidFill>
              </a:defRPr>
            </a:lvl1pPr>
          </a:lstStyle>
          <a:p>
            <a:r>
              <a:rPr lang="en-US" dirty="0"/>
              <a:t>Click to edit Master title style</a:t>
            </a:r>
          </a:p>
        </p:txBody>
      </p:sp>
      <p:sp>
        <p:nvSpPr>
          <p:cNvPr id="3" name="Picture Placeholder 2"/>
          <p:cNvSpPr>
            <a:spLocks noGrp="1"/>
          </p:cNvSpPr>
          <p:nvPr>
            <p:ph type="pic" idx="1"/>
          </p:nvPr>
        </p:nvSpPr>
        <p:spPr>
          <a:xfrm>
            <a:off x="1853174" y="3122909"/>
            <a:ext cx="5486400" cy="190016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53174" y="5589814"/>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9919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Bouchard Insurance Brand Mar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79262"/>
            <a:ext cx="8229600" cy="1143000"/>
          </a:xfrm>
        </p:spPr>
        <p:txBody>
          <a:bodyPr/>
          <a:lstStyle>
            <a:lvl1pPr>
              <a:defRPr>
                <a:solidFill>
                  <a:srgbClr val="FFFFFF"/>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183834"/>
            <a:ext cx="8229600" cy="494233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Tree>
    <p:extLst>
      <p:ext uri="{BB962C8B-B14F-4D97-AF65-F5344CB8AC3E}">
        <p14:creationId xmlns:p14="http://schemas.microsoft.com/office/powerpoint/2010/main" val="151025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Bouchard Insurance Brand Mar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Vertical Title 1"/>
          <p:cNvSpPr>
            <a:spLocks noGrp="1"/>
          </p:cNvSpPr>
          <p:nvPr>
            <p:ph type="title" orient="vert"/>
          </p:nvPr>
        </p:nvSpPr>
        <p:spPr>
          <a:xfrm>
            <a:off x="6629400" y="1066238"/>
            <a:ext cx="2057400" cy="50599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238"/>
            <a:ext cx="6019800" cy="50599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Tree>
    <p:extLst>
      <p:ext uri="{BB962C8B-B14F-4D97-AF65-F5344CB8AC3E}">
        <p14:creationId xmlns:p14="http://schemas.microsoft.com/office/powerpoint/2010/main" val="302278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57200"/>
          </a:xfrm>
        </p:spPr>
        <p:txBody>
          <a:bodyPr/>
          <a:lstStyle/>
          <a:p>
            <a:r>
              <a:rPr lang="en-US"/>
              <a:t>Click to edit Master title style</a:t>
            </a:r>
          </a:p>
        </p:txBody>
      </p:sp>
      <p:sp>
        <p:nvSpPr>
          <p:cNvPr id="3" name="Text Placeholder 2"/>
          <p:cNvSpPr>
            <a:spLocks noGrp="1"/>
          </p:cNvSpPr>
          <p:nvPr>
            <p:ph type="body" sz="half" idx="1"/>
          </p:nvPr>
        </p:nvSpPr>
        <p:spPr>
          <a:xfrm>
            <a:off x="381000" y="6858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6858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0241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r>
              <a:rPr lang="en-US"/>
              <a:t>1</a:t>
            </a:r>
          </a:p>
        </p:txBody>
      </p:sp>
    </p:spTree>
    <p:extLst>
      <p:ext uri="{BB962C8B-B14F-4D97-AF65-F5344CB8AC3E}">
        <p14:creationId xmlns:p14="http://schemas.microsoft.com/office/powerpoint/2010/main" val="196169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5939"/>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491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44103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Bouchard Insurance Brand Mark.jpg"/>
          <p:cNvPicPr>
            <a:picLocks noChangeAspect="1"/>
          </p:cNvPicPr>
          <p:nvPr userDrawn="1"/>
        </p:nvPicPr>
        <p:blipFill>
          <a:blip r:embed="rId3" cstate="print"/>
          <a:srcRect/>
          <a:stretch>
            <a:fillRect/>
          </a:stretch>
        </p:blipFill>
        <p:spPr bwMode="auto">
          <a:xfrm>
            <a:off x="127000" y="6073775"/>
            <a:ext cx="1524000" cy="708025"/>
          </a:xfrm>
          <a:prstGeom prst="rect">
            <a:avLst/>
          </a:prstGeom>
          <a:noFill/>
          <a:ln w="9525">
            <a:noFill/>
            <a:miter lim="800000"/>
            <a:headEnd/>
            <a:tailEnd/>
          </a:ln>
        </p:spPr>
      </p:pic>
      <p:cxnSp>
        <p:nvCxnSpPr>
          <p:cNvPr id="5" name="Straight Connector 4"/>
          <p:cNvCxnSpPr>
            <a:cxnSpLocks noChangeShapeType="1"/>
          </p:cNvCxnSpPr>
          <p:nvPr userDrawn="1"/>
        </p:nvCxnSpPr>
        <p:spPr bwMode="auto">
          <a:xfrm>
            <a:off x="1727200" y="6553200"/>
            <a:ext cx="7188200"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80082"/>
            <a:ext cx="8229600" cy="11430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215195"/>
            <a:ext cx="8229600" cy="48764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145966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3" descr="Bouchard Insurance Brand Mark.jpg"/>
          <p:cNvPicPr>
            <a:picLocks noChangeAspect="1"/>
          </p:cNvPicPr>
          <p:nvPr userDrawn="1"/>
        </p:nvPicPr>
        <p:blipFill>
          <a:blip r:embed="rId3" cstate="print"/>
          <a:srcRect/>
          <a:stretch>
            <a:fillRect/>
          </a:stretch>
        </p:blipFill>
        <p:spPr bwMode="auto">
          <a:xfrm>
            <a:off x="127000" y="6073775"/>
            <a:ext cx="1524000" cy="708025"/>
          </a:xfrm>
          <a:prstGeom prst="rect">
            <a:avLst/>
          </a:prstGeom>
          <a:noFill/>
          <a:ln w="9525">
            <a:noFill/>
            <a:miter lim="800000"/>
            <a:headEnd/>
            <a:tailEnd/>
          </a:ln>
        </p:spPr>
      </p:pic>
      <p:cxnSp>
        <p:nvCxnSpPr>
          <p:cNvPr id="6" name="Straight Connector 5"/>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80320"/>
            <a:ext cx="8229600" cy="11430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144637"/>
            <a:ext cx="4038600" cy="494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4637"/>
            <a:ext cx="4038600" cy="494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64947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 name="Picture 3" descr="Bouchard Insurance Brand Mark.jpg"/>
          <p:cNvPicPr>
            <a:picLocks noChangeAspect="1"/>
          </p:cNvPicPr>
          <p:nvPr userDrawn="1"/>
        </p:nvPicPr>
        <p:blipFill>
          <a:blip r:embed="rId3" cstate="print"/>
          <a:srcRect/>
          <a:stretch>
            <a:fillRect/>
          </a:stretch>
        </p:blipFill>
        <p:spPr bwMode="auto">
          <a:xfrm>
            <a:off x="127000" y="6073775"/>
            <a:ext cx="1524000" cy="708025"/>
          </a:xfrm>
          <a:prstGeom prst="rect">
            <a:avLst/>
          </a:prstGeom>
          <a:noFill/>
          <a:ln w="9525">
            <a:noFill/>
            <a:miter lim="800000"/>
            <a:headEnd/>
            <a:tailEnd/>
          </a:ln>
        </p:spPr>
      </p:pic>
      <p:cxnSp>
        <p:nvCxnSpPr>
          <p:cNvPr id="8" name="Straight Connector 7"/>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79262"/>
            <a:ext cx="8229600" cy="1143000"/>
          </a:xfrm>
        </p:spPr>
        <p:txBody>
          <a:bodyPr/>
          <a:lstStyle>
            <a:lvl1pPr>
              <a:defRPr>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11327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53036"/>
            <a:ext cx="4040188" cy="43464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1327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53036"/>
            <a:ext cx="4041775" cy="43464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817359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3" descr="Bouchard Insurance Brand Mark.jpg"/>
          <p:cNvPicPr>
            <a:picLocks noChangeAspect="1"/>
          </p:cNvPicPr>
          <p:nvPr userDrawn="1"/>
        </p:nvPicPr>
        <p:blipFill>
          <a:blip r:embed="rId3" cstate="print"/>
          <a:srcRect/>
          <a:stretch>
            <a:fillRect/>
          </a:stretch>
        </p:blipFill>
        <p:spPr bwMode="auto">
          <a:xfrm>
            <a:off x="127000" y="6073775"/>
            <a:ext cx="1524000" cy="708025"/>
          </a:xfrm>
          <a:prstGeom prst="rect">
            <a:avLst/>
          </a:prstGeom>
          <a:noFill/>
          <a:ln w="9525">
            <a:noFill/>
            <a:miter lim="800000"/>
            <a:headEnd/>
            <a:tailEnd/>
          </a:ln>
        </p:spPr>
      </p:pic>
      <p:cxnSp>
        <p:nvCxnSpPr>
          <p:cNvPr id="4" name="Straight Connector 3"/>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78685"/>
            <a:ext cx="8229600" cy="1143000"/>
          </a:xfrm>
        </p:spPr>
        <p:txBody>
          <a:bodyPr/>
          <a:lstStyle>
            <a:lvl1pPr>
              <a:defRPr>
                <a:solidFill>
                  <a:srgbClr val="FFFFFF"/>
                </a:solidFill>
              </a:defRPr>
            </a:lvl1pPr>
          </a:lstStyle>
          <a:p>
            <a:r>
              <a:rPr lang="en-US" dirty="0"/>
              <a:t>Click to edit Master title style</a:t>
            </a:r>
          </a:p>
        </p:txBody>
      </p:sp>
      <p:sp>
        <p:nvSpPr>
          <p:cNvPr id="5" name="Slide Number Placeholder 4"/>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658935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325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5939"/>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491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8605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descr="Bouchard Insurance Brand Mark.jpg"/>
          <p:cNvPicPr>
            <a:picLocks noChangeAspect="1"/>
          </p:cNvPicPr>
          <p:nvPr userDrawn="1"/>
        </p:nvPicPr>
        <p:blipFill>
          <a:blip r:embed="rId3" cstate="print"/>
          <a:srcRect/>
          <a:stretch>
            <a:fillRect/>
          </a:stretch>
        </p:blipFill>
        <p:spPr bwMode="auto">
          <a:xfrm>
            <a:off x="127000" y="6073775"/>
            <a:ext cx="1524000" cy="708025"/>
          </a:xfrm>
          <a:prstGeom prst="rect">
            <a:avLst/>
          </a:prstGeom>
          <a:noFill/>
          <a:ln w="9525">
            <a:noFill/>
            <a:miter lim="800000"/>
            <a:headEnd/>
            <a:tailEnd/>
          </a:ln>
        </p:spPr>
      </p:pic>
      <p:cxnSp>
        <p:nvCxnSpPr>
          <p:cNvPr id="3" name="Straight Connector 2"/>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4" name="Slide Number Placeholder 3"/>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1010329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3" descr="Bouchard Insurance Brand Mark.jpg"/>
          <p:cNvPicPr>
            <a:picLocks noChangeAspect="1"/>
          </p:cNvPicPr>
          <p:nvPr userDrawn="1"/>
        </p:nvPicPr>
        <p:blipFill>
          <a:blip r:embed="rId3" cstate="print"/>
          <a:srcRect/>
          <a:stretch>
            <a:fillRect/>
          </a:stretch>
        </p:blipFill>
        <p:spPr bwMode="auto">
          <a:xfrm>
            <a:off x="127000" y="6073775"/>
            <a:ext cx="1524000" cy="708025"/>
          </a:xfrm>
          <a:prstGeom prst="rect">
            <a:avLst/>
          </a:prstGeom>
          <a:noFill/>
          <a:ln w="9525">
            <a:noFill/>
            <a:miter lim="800000"/>
            <a:headEnd/>
            <a:tailEnd/>
          </a:ln>
        </p:spPr>
      </p:pic>
      <p:cxnSp>
        <p:nvCxnSpPr>
          <p:cNvPr id="6" name="Straight Connector 5"/>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2" y="273050"/>
            <a:ext cx="3008313" cy="139686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900">
                <a:solidFill>
                  <a:srgbClr val="FFFFF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669912"/>
            <a:ext cx="3008313" cy="44562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1358170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3174" y="5023076"/>
            <a:ext cx="5486400" cy="566738"/>
          </a:xfrm>
        </p:spPr>
        <p:txBody>
          <a:bodyPr anchor="b"/>
          <a:lstStyle>
            <a:lvl1pPr algn="l">
              <a:defRPr sz="2000" b="1">
                <a:solidFill>
                  <a:srgbClr val="FFFFFF"/>
                </a:solidFill>
              </a:defRPr>
            </a:lvl1pPr>
          </a:lstStyle>
          <a:p>
            <a:r>
              <a:rPr lang="en-US" dirty="0"/>
              <a:t>Click to edit Master title style</a:t>
            </a:r>
          </a:p>
        </p:txBody>
      </p:sp>
      <p:sp>
        <p:nvSpPr>
          <p:cNvPr id="3" name="Picture Placeholder 2"/>
          <p:cNvSpPr>
            <a:spLocks noGrp="1"/>
          </p:cNvSpPr>
          <p:nvPr>
            <p:ph type="pic" idx="1"/>
          </p:nvPr>
        </p:nvSpPr>
        <p:spPr>
          <a:xfrm>
            <a:off x="1853174" y="3122909"/>
            <a:ext cx="5486400" cy="190016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53174" y="5589814"/>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34220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Bouchard Insurance Brand Mark.jpg"/>
          <p:cNvPicPr>
            <a:picLocks noChangeAspect="1"/>
          </p:cNvPicPr>
          <p:nvPr userDrawn="1"/>
        </p:nvPicPr>
        <p:blipFill>
          <a:blip r:embed="rId3" cstate="print"/>
          <a:srcRect/>
          <a:stretch>
            <a:fillRect/>
          </a:stretch>
        </p:blipFill>
        <p:spPr bwMode="auto">
          <a:xfrm>
            <a:off x="127000" y="6073775"/>
            <a:ext cx="1524000" cy="708025"/>
          </a:xfrm>
          <a:prstGeom prst="rect">
            <a:avLst/>
          </a:prstGeom>
          <a:noFill/>
          <a:ln w="9525">
            <a:noFill/>
            <a:miter lim="800000"/>
            <a:headEnd/>
            <a:tailEnd/>
          </a:ln>
        </p:spPr>
      </p:pic>
      <p:cxnSp>
        <p:nvCxnSpPr>
          <p:cNvPr id="5" name="Straight Connector 4"/>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79262"/>
            <a:ext cx="8229600" cy="1143000"/>
          </a:xfrm>
        </p:spPr>
        <p:txBody>
          <a:bodyPr/>
          <a:lstStyle>
            <a:lvl1pPr>
              <a:defRPr>
                <a:solidFill>
                  <a:srgbClr val="FFFFFF"/>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183834"/>
            <a:ext cx="8229600" cy="494233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175062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Bouchard Insurance Brand Mark.jpg"/>
          <p:cNvPicPr>
            <a:picLocks noChangeAspect="1"/>
          </p:cNvPicPr>
          <p:nvPr userDrawn="1"/>
        </p:nvPicPr>
        <p:blipFill>
          <a:blip r:embed="rId3" cstate="print"/>
          <a:srcRect/>
          <a:stretch>
            <a:fillRect/>
          </a:stretch>
        </p:blipFill>
        <p:spPr bwMode="auto">
          <a:xfrm>
            <a:off x="127000" y="6073775"/>
            <a:ext cx="1524000" cy="708025"/>
          </a:xfrm>
          <a:prstGeom prst="rect">
            <a:avLst/>
          </a:prstGeom>
          <a:noFill/>
          <a:ln w="9525">
            <a:noFill/>
            <a:miter lim="800000"/>
            <a:headEnd/>
            <a:tailEnd/>
          </a:ln>
        </p:spPr>
      </p:pic>
      <p:cxnSp>
        <p:nvCxnSpPr>
          <p:cNvPr id="5" name="Straight Connector 4"/>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Vertical Title 1"/>
          <p:cNvSpPr>
            <a:spLocks noGrp="1"/>
          </p:cNvSpPr>
          <p:nvPr>
            <p:ph type="title" orient="vert"/>
          </p:nvPr>
        </p:nvSpPr>
        <p:spPr>
          <a:xfrm>
            <a:off x="6629400" y="1066238"/>
            <a:ext cx="2057400" cy="50599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238"/>
            <a:ext cx="6019800" cy="50599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1411265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57200"/>
          </a:xfrm>
        </p:spPr>
        <p:txBody>
          <a:bodyPr/>
          <a:lstStyle/>
          <a:p>
            <a:r>
              <a:rPr lang="en-US"/>
              <a:t>Click to edit Master title style</a:t>
            </a:r>
          </a:p>
        </p:txBody>
      </p:sp>
      <p:sp>
        <p:nvSpPr>
          <p:cNvPr id="3" name="Text Placeholder 2"/>
          <p:cNvSpPr>
            <a:spLocks noGrp="1"/>
          </p:cNvSpPr>
          <p:nvPr>
            <p:ph type="body" sz="half" idx="1"/>
          </p:nvPr>
        </p:nvSpPr>
        <p:spPr>
          <a:xfrm>
            <a:off x="381000" y="6858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6858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0241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en-US">
              <a:solidFill>
                <a:prstClr val="black"/>
              </a:solidFill>
            </a:endParaRPr>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en-US">
              <a:solidFill>
                <a:prstClr val="black"/>
              </a:solidFill>
            </a:endParaRPr>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r>
              <a:rPr lang="en-US">
                <a:solidFill>
                  <a:prstClr val="black"/>
                </a:solidFill>
              </a:rPr>
              <a:t>1</a:t>
            </a:r>
          </a:p>
        </p:txBody>
      </p:sp>
    </p:spTree>
    <p:extLst>
      <p:ext uri="{BB962C8B-B14F-4D97-AF65-F5344CB8AC3E}">
        <p14:creationId xmlns:p14="http://schemas.microsoft.com/office/powerpoint/2010/main" val="136707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Bouchard Insurance Brand Mar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1727200" y="6553200"/>
            <a:ext cx="7188200"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80082"/>
            <a:ext cx="8229600" cy="11430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215195"/>
            <a:ext cx="8229600" cy="48764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Tree>
    <p:extLst>
      <p:ext uri="{BB962C8B-B14F-4D97-AF65-F5344CB8AC3E}">
        <p14:creationId xmlns:p14="http://schemas.microsoft.com/office/powerpoint/2010/main" val="153631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3" descr="Bouchard Insurance Brand Mar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80320"/>
            <a:ext cx="8229600" cy="11430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144637"/>
            <a:ext cx="4038600" cy="494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4637"/>
            <a:ext cx="4038600" cy="494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Tree>
    <p:extLst>
      <p:ext uri="{BB962C8B-B14F-4D97-AF65-F5344CB8AC3E}">
        <p14:creationId xmlns:p14="http://schemas.microsoft.com/office/powerpoint/2010/main" val="396305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 name="Picture 3" descr="Bouchard Insurance Brand Mar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79262"/>
            <a:ext cx="8229600" cy="1143000"/>
          </a:xfrm>
        </p:spPr>
        <p:txBody>
          <a:bodyPr/>
          <a:lstStyle>
            <a:lvl1pPr>
              <a:defRPr>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11327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53036"/>
            <a:ext cx="4040188" cy="43464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1327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53036"/>
            <a:ext cx="4041775" cy="43464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Tree>
    <p:extLst>
      <p:ext uri="{BB962C8B-B14F-4D97-AF65-F5344CB8AC3E}">
        <p14:creationId xmlns:p14="http://schemas.microsoft.com/office/powerpoint/2010/main" val="166494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3" descr="Bouchard Insurance Brand Mar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0" y="-178685"/>
            <a:ext cx="8229600" cy="1143000"/>
          </a:xfrm>
        </p:spPr>
        <p:txBody>
          <a:bodyPr/>
          <a:lstStyle>
            <a:lvl1pPr>
              <a:defRPr>
                <a:solidFill>
                  <a:srgbClr val="FFFFFF"/>
                </a:solidFill>
              </a:defRPr>
            </a:lvl1pPr>
          </a:lstStyle>
          <a:p>
            <a:r>
              <a:rPr lang="en-US" dirty="0"/>
              <a:t>Click to edit Master title style</a:t>
            </a:r>
          </a:p>
        </p:txBody>
      </p:sp>
      <p:sp>
        <p:nvSpPr>
          <p:cNvPr id="5" name="Slide Number Placeholder 4"/>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Tree>
    <p:extLst>
      <p:ext uri="{BB962C8B-B14F-4D97-AF65-F5344CB8AC3E}">
        <p14:creationId xmlns:p14="http://schemas.microsoft.com/office/powerpoint/2010/main" val="36374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329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descr="Bouchard Insurance Brand Mar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4" name="Slide Number Placeholder 3"/>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Tree>
    <p:extLst>
      <p:ext uri="{BB962C8B-B14F-4D97-AF65-F5344CB8AC3E}">
        <p14:creationId xmlns:p14="http://schemas.microsoft.com/office/powerpoint/2010/main" val="10021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3" descr="Bouchard Insurance Brand Mar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userDrawn="1"/>
        </p:nvCxnSpPr>
        <p:spPr bwMode="auto">
          <a:xfrm>
            <a:off x="1727200" y="6553200"/>
            <a:ext cx="7180263"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
        <p:nvSpPr>
          <p:cNvPr id="2" name="Title 1"/>
          <p:cNvSpPr>
            <a:spLocks noGrp="1"/>
          </p:cNvSpPr>
          <p:nvPr>
            <p:ph type="title"/>
          </p:nvPr>
        </p:nvSpPr>
        <p:spPr>
          <a:xfrm>
            <a:off x="457202" y="273050"/>
            <a:ext cx="3008313" cy="139686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900">
                <a:solidFill>
                  <a:srgbClr val="FFFFF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669912"/>
            <a:ext cx="3008313" cy="44562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noChangeArrowheads="1"/>
          </p:cNvSpPr>
          <p:nvPr>
            <p:ph type="sldNum" sz="quarter" idx="10"/>
          </p:nvPr>
        </p:nvSpPr>
        <p:spPr>
          <a:xfrm>
            <a:off x="8534400" y="6172200"/>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Tree>
    <p:extLst>
      <p:ext uri="{BB962C8B-B14F-4D97-AF65-F5344CB8AC3E}">
        <p14:creationId xmlns:p14="http://schemas.microsoft.com/office/powerpoint/2010/main" val="830663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26" name="Picture 2" descr="Bouchard Insurance Brand Mar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0" y="6073775"/>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p:nvCxnSpPr>
        <p:spPr bwMode="auto">
          <a:xfrm>
            <a:off x="1727200" y="6553200"/>
            <a:ext cx="7188200" cy="1588"/>
          </a:xfrm>
          <a:prstGeom prst="line">
            <a:avLst/>
          </a:prstGeom>
          <a:noFill/>
          <a:ln w="38100">
            <a:solidFill>
              <a:srgbClr val="17375E"/>
            </a:solidFill>
            <a:round/>
            <a:headEnd/>
            <a:tailEnd/>
          </a:ln>
          <a:effectLst>
            <a:outerShdw blurRad="63500" dist="23000" dir="5400000" rotWithShape="0">
              <a:srgbClr val="000000">
                <a:alpha val="34998"/>
              </a:srgbClr>
            </a:outerShdw>
          </a:effectLst>
        </p:spPr>
      </p:cxnSp>
    </p:spTree>
  </p:cSld>
  <p:clrMap bg1="lt1" tx1="dk1" bg2="lt2" tx2="dk2" accent1="accent1" accent2="accent2" accent3="accent3" accent4="accent4" accent5="accent5" accent6="accent6" hlink="hlink" folHlink="folHlink"/>
  <p:sldLayoutIdLst>
    <p:sldLayoutId id="2147483722"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Myriad Web Pro"/>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Myriad Web Pro"/>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Myriad Web Pro"/>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Myriad Web Pro"/>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3209925"/>
            <a:ext cx="82296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19" r:id="rId1"/>
    <p:sldLayoutId id="2147483723" r:id="rId2"/>
    <p:sldLayoutId id="2147483724" r:id="rId3"/>
    <p:sldLayoutId id="2147483725" r:id="rId4"/>
    <p:sldLayoutId id="2147483726" r:id="rId5"/>
    <p:sldLayoutId id="2147483720" r:id="rId6"/>
    <p:sldLayoutId id="2147483727" r:id="rId7"/>
    <p:sldLayoutId id="2147483728" r:id="rId8"/>
    <p:sldLayoutId id="2147483721" r:id="rId9"/>
    <p:sldLayoutId id="2147483729" r:id="rId10"/>
    <p:sldLayoutId id="2147483730" r:id="rId11"/>
    <p:sldLayoutId id="2147483731" r:id="rId12"/>
  </p:sldLayoutIdLst>
  <p:hf hdr="0" ftr="0" dt="0"/>
  <p:txStyles>
    <p:titleStyle>
      <a:lvl1pPr algn="ctr" defTabSz="457200" rtl="0" eaLnBrk="0" fontAlgn="base" hangingPunct="0">
        <a:spcBef>
          <a:spcPct val="0"/>
        </a:spcBef>
        <a:spcAft>
          <a:spcPct val="0"/>
        </a:spcAft>
        <a:defRPr sz="4400" kern="1200">
          <a:solidFill>
            <a:srgbClr val="FFFFFF"/>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FFFFFF"/>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FFFFFF"/>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FFFFFF"/>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FFFFFF"/>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rgbClr val="FFFFFF"/>
          </a:solidFill>
          <a:latin typeface="Calibri" pitchFamily="34" charset="0"/>
        </a:defRPr>
      </a:lvl6pPr>
      <a:lvl7pPr marL="914400" algn="ctr" defTabSz="457200" rtl="0" fontAlgn="base">
        <a:spcBef>
          <a:spcPct val="0"/>
        </a:spcBef>
        <a:spcAft>
          <a:spcPct val="0"/>
        </a:spcAft>
        <a:defRPr sz="4400">
          <a:solidFill>
            <a:srgbClr val="FFFFFF"/>
          </a:solidFill>
          <a:latin typeface="Calibri" pitchFamily="34" charset="0"/>
        </a:defRPr>
      </a:lvl7pPr>
      <a:lvl8pPr marL="1371600" algn="ctr" defTabSz="457200" rtl="0" fontAlgn="base">
        <a:spcBef>
          <a:spcPct val="0"/>
        </a:spcBef>
        <a:spcAft>
          <a:spcPct val="0"/>
        </a:spcAft>
        <a:defRPr sz="4400">
          <a:solidFill>
            <a:srgbClr val="FFFFFF"/>
          </a:solidFill>
          <a:latin typeface="Calibri" pitchFamily="34" charset="0"/>
        </a:defRPr>
      </a:lvl8pPr>
      <a:lvl9pPr marL="1828800" algn="ctr" defTabSz="457200" rtl="0" fontAlgn="base">
        <a:spcBef>
          <a:spcPct val="0"/>
        </a:spcBef>
        <a:spcAft>
          <a:spcPct val="0"/>
        </a:spcAft>
        <a:defRPr sz="4400">
          <a:solidFill>
            <a:srgbClr val="FFFFFF"/>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3209925"/>
            <a:ext cx="8229600" cy="2916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8784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ctr" defTabSz="457200" rtl="0" eaLnBrk="0" fontAlgn="base" hangingPunct="0">
        <a:spcBef>
          <a:spcPct val="0"/>
        </a:spcBef>
        <a:spcAft>
          <a:spcPct val="0"/>
        </a:spcAft>
        <a:defRPr sz="4400" kern="1200">
          <a:solidFill>
            <a:srgbClr val="FFFFFF"/>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FFFFFF"/>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FFFFFF"/>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FFFFFF"/>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FFFFFF"/>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rgbClr val="FFFFFF"/>
          </a:solidFill>
          <a:latin typeface="Calibri" pitchFamily="34" charset="0"/>
        </a:defRPr>
      </a:lvl6pPr>
      <a:lvl7pPr marL="914400" algn="ctr" defTabSz="457200" rtl="0" fontAlgn="base">
        <a:spcBef>
          <a:spcPct val="0"/>
        </a:spcBef>
        <a:spcAft>
          <a:spcPct val="0"/>
        </a:spcAft>
        <a:defRPr sz="4400">
          <a:solidFill>
            <a:srgbClr val="FFFFFF"/>
          </a:solidFill>
          <a:latin typeface="Calibri" pitchFamily="34" charset="0"/>
        </a:defRPr>
      </a:lvl7pPr>
      <a:lvl8pPr marL="1371600" algn="ctr" defTabSz="457200" rtl="0" fontAlgn="base">
        <a:spcBef>
          <a:spcPct val="0"/>
        </a:spcBef>
        <a:spcAft>
          <a:spcPct val="0"/>
        </a:spcAft>
        <a:defRPr sz="4400">
          <a:solidFill>
            <a:srgbClr val="FFFFFF"/>
          </a:solidFill>
          <a:latin typeface="Calibri" pitchFamily="34" charset="0"/>
        </a:defRPr>
      </a:lvl8pPr>
      <a:lvl9pPr marL="1828800" algn="ctr" defTabSz="457200" rtl="0" fontAlgn="base">
        <a:spcBef>
          <a:spcPct val="0"/>
        </a:spcBef>
        <a:spcAft>
          <a:spcPct val="0"/>
        </a:spcAft>
        <a:defRPr sz="4400">
          <a:solidFill>
            <a:srgbClr val="FFFFFF"/>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dol.gov/ebsa/healthreform/regulations/coverageoptionsnotice.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52400"/>
            <a:ext cx="9144000" cy="1143000"/>
          </a:xfrm>
        </p:spPr>
        <p:txBody>
          <a:bodyPr/>
          <a:lstStyle/>
          <a:p>
            <a:r>
              <a:rPr lang="en-US" sz="4000">
                <a:ea typeface="ＭＳ Ｐゴシック" panose="020B0600070205080204" pitchFamily="34" charset="-128"/>
              </a:rPr>
              <a:t>Patient Protection and Affordable Care Act</a:t>
            </a:r>
          </a:p>
        </p:txBody>
      </p:sp>
      <p:sp>
        <p:nvSpPr>
          <p:cNvPr id="13315" name="Title 1"/>
          <p:cNvSpPr>
            <a:spLocks noGrp="1"/>
          </p:cNvSpPr>
          <p:nvPr>
            <p:ph idx="1"/>
          </p:nvPr>
        </p:nvSpPr>
        <p:spPr>
          <a:xfrm>
            <a:off x="457200" y="2590800"/>
            <a:ext cx="7772400" cy="1066800"/>
          </a:xfrm>
        </p:spPr>
        <p:txBody>
          <a:bodyPr/>
          <a:lstStyle/>
          <a:p>
            <a:pPr algn="ctr" eaLnBrk="1" hangingPunct="1">
              <a:buFont typeface="Arial" panose="020B0604020202020204" pitchFamily="34" charset="0"/>
              <a:buNone/>
            </a:pPr>
            <a:r>
              <a:rPr lang="en-US" sz="4400" b="1">
                <a:ea typeface="ＭＳ Ｐゴシック" panose="020B0600070205080204" pitchFamily="34" charset="-128"/>
              </a:rPr>
              <a:t>Health Care Reform </a:t>
            </a:r>
            <a:br>
              <a:rPr lang="en-US" sz="4400" b="1">
                <a:ea typeface="ＭＳ Ｐゴシック" panose="020B0600070205080204" pitchFamily="34" charset="-128"/>
              </a:rPr>
            </a:br>
            <a:r>
              <a:rPr lang="en-US" sz="4400" b="1">
                <a:ea typeface="ＭＳ Ｐゴシック" panose="020B0600070205080204" pitchFamily="34" charset="-128"/>
              </a:rPr>
              <a:t>            </a:t>
            </a:r>
            <a:endParaRPr lang="en-US" sz="4400">
              <a:ea typeface="ＭＳ Ｐゴシック" panose="020B0600070205080204" pitchFamily="34" charset="-128"/>
            </a:endParaRPr>
          </a:p>
        </p:txBody>
      </p:sp>
      <p:sp>
        <p:nvSpPr>
          <p:cNvPr id="7" name="Subtitle 2"/>
          <p:cNvSpPr txBox="1">
            <a:spLocks/>
          </p:cNvSpPr>
          <p:nvPr/>
        </p:nvSpPr>
        <p:spPr bwMode="auto">
          <a:xfrm>
            <a:off x="838200" y="4876800"/>
            <a:ext cx="7315200" cy="990600"/>
          </a:xfrm>
          <a:prstGeom prst="rect">
            <a:avLst/>
          </a:prstGeom>
          <a:noFill/>
          <a:ln w="9525">
            <a:noFill/>
            <a:miter lim="800000"/>
            <a:headEnd/>
            <a:tailEnd/>
          </a:ln>
        </p:spPr>
        <p:txBody>
          <a:bodyPr/>
          <a:lstStyle/>
          <a:p>
            <a:pPr marL="342900" indent="-342900" algn="ctr" defTabSz="457200">
              <a:spcBef>
                <a:spcPct val="20000"/>
              </a:spcBef>
              <a:buFont typeface="Arial" charset="0"/>
              <a:buNone/>
              <a:defRPr/>
            </a:pPr>
            <a:r>
              <a:rPr lang="en-US" sz="1400" i="1" dirty="0">
                <a:latin typeface="+mn-lt"/>
                <a:ea typeface="ＭＳ Ｐゴシック" charset="-128"/>
                <a:cs typeface="ＭＳ Ｐゴシック" charset="-128"/>
              </a:rPr>
              <a:t>(Note that this presentation is merely a very broad overview of only some of the more important provisions of the health care reform law that affect employers.  This presentation should not be viewed as legal advice for any particular situation.)</a:t>
            </a:r>
            <a:endParaRPr lang="en-US" sz="1400" u="sng" dirty="0">
              <a:latin typeface="+mn-lt"/>
              <a:ea typeface="ＭＳ Ｐゴシック" charset="-128"/>
              <a:cs typeface="ＭＳ Ｐゴシック" charset="-128"/>
            </a:endParaRPr>
          </a:p>
          <a:p>
            <a:pPr marL="342900" indent="-342900" defTabSz="457200">
              <a:spcBef>
                <a:spcPct val="20000"/>
              </a:spcBef>
              <a:buFont typeface="Arial" charset="0"/>
              <a:buNone/>
              <a:defRPr/>
            </a:pPr>
            <a:endParaRPr lang="en-US" sz="1400" dirty="0">
              <a:solidFill>
                <a:srgbClr val="898989"/>
              </a:solidFill>
              <a:latin typeface="+mn-lt"/>
              <a:ea typeface="ＭＳ Ｐゴシック"/>
              <a:cs typeface="ＭＳ Ｐゴシック"/>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79388"/>
            <a:ext cx="8229600" cy="1143001"/>
          </a:xfrm>
        </p:spPr>
        <p:txBody>
          <a:bodyPr/>
          <a:lstStyle/>
          <a:p>
            <a:r>
              <a:rPr lang="en-US" sz="3200" dirty="0">
                <a:solidFill>
                  <a:schemeClr val="bg1"/>
                </a:solidFill>
                <a:latin typeface="Verdana" panose="020B0604030504040204" pitchFamily="34" charset="0"/>
                <a:ea typeface="ＭＳ Ｐゴシック" panose="020B0600070205080204" pitchFamily="34" charset="-128"/>
              </a:rPr>
              <a:t>Prevention &amp; Wellness</a:t>
            </a:r>
          </a:p>
        </p:txBody>
      </p:sp>
      <p:sp>
        <p:nvSpPr>
          <p:cNvPr id="19459" name="Content Placeholder 2"/>
          <p:cNvSpPr>
            <a:spLocks noGrp="1"/>
          </p:cNvSpPr>
          <p:nvPr>
            <p:ph sz="quarter" idx="1"/>
          </p:nvPr>
        </p:nvSpPr>
        <p:spPr>
          <a:xfrm>
            <a:off x="304800" y="1143000"/>
            <a:ext cx="8534400" cy="4572000"/>
          </a:xfrm>
        </p:spPr>
        <p:txBody>
          <a:bodyPr/>
          <a:lstStyle/>
          <a:p>
            <a:pPr marL="0" indent="0" algn="ctr">
              <a:buNone/>
            </a:pPr>
            <a:r>
              <a:rPr lang="en-US" sz="2200" dirty="0">
                <a:ea typeface="ＭＳ Ｐゴシック" panose="020B0600070205080204" pitchFamily="34" charset="-128"/>
              </a:rPr>
              <a:t>	</a:t>
            </a:r>
            <a:r>
              <a:rPr lang="en-US" sz="2800" b="1" dirty="0">
                <a:ea typeface="ＭＳ Ｐゴシック" panose="020B0600070205080204" pitchFamily="34" charset="-128"/>
              </a:rPr>
              <a:t>Preventable Disease in the United States</a:t>
            </a:r>
          </a:p>
          <a:p>
            <a:pPr marL="0" indent="0">
              <a:buNone/>
            </a:pPr>
            <a:endParaRPr lang="en-US" sz="2200" dirty="0">
              <a:ea typeface="ＭＳ Ｐゴシック" panose="020B0600070205080204" pitchFamily="34" charset="-128"/>
            </a:endParaRPr>
          </a:p>
          <a:p>
            <a:r>
              <a:rPr lang="en-US" sz="2200" dirty="0">
                <a:ea typeface="ＭＳ Ｐゴシック" panose="020B0600070205080204" pitchFamily="34" charset="-128"/>
              </a:rPr>
              <a:t>70% of U.S. adults have already been diagnosed with a chronic disease</a:t>
            </a:r>
          </a:p>
          <a:p>
            <a:r>
              <a:rPr lang="en-US" sz="2200" dirty="0">
                <a:ea typeface="ＭＳ Ｐゴシック" panose="020B0600070205080204" pitchFamily="34" charset="-128"/>
              </a:rPr>
              <a:t>75% of health care costs are currently spent on treating these conditions</a:t>
            </a:r>
          </a:p>
          <a:p>
            <a:r>
              <a:rPr lang="en-US" sz="2200" dirty="0">
                <a:ea typeface="ＭＳ Ｐゴシック" panose="020B0600070205080204" pitchFamily="34" charset="-128"/>
              </a:rPr>
              <a:t>$127 Billion in lost work days by individuals associated with chronic diseases</a:t>
            </a:r>
          </a:p>
          <a:p>
            <a:r>
              <a:rPr lang="en-US" sz="2200" dirty="0">
                <a:ea typeface="ＭＳ Ｐゴシック" panose="020B0600070205080204" pitchFamily="34" charset="-128"/>
              </a:rPr>
              <a:t>Physical environmental, social and economic factors, and healthy lifestyle behaviors drive 80% of the top five preventable diseases – heart disease – lung disease – cancer – stroke – diabetes</a:t>
            </a:r>
          </a:p>
          <a:p>
            <a:pPr marL="0" indent="0">
              <a:buNone/>
            </a:pPr>
            <a:endParaRPr lang="en-US" sz="2200" dirty="0">
              <a:ea typeface="ＭＳ Ｐゴシック" panose="020B0600070205080204" pitchFamily="34" charset="-128"/>
            </a:endParaRPr>
          </a:p>
          <a:p>
            <a:pPr marL="0" indent="0" algn="ctr">
              <a:buNone/>
            </a:pPr>
            <a:r>
              <a:rPr lang="en-US" sz="2400" b="1" dirty="0">
                <a:ea typeface="ＭＳ Ｐゴシック" panose="020B0600070205080204" pitchFamily="34" charset="-128"/>
              </a:rPr>
              <a:t>HEALTH STATUS DRIVES COST FOR EMPLOYERS</a:t>
            </a:r>
          </a:p>
          <a:p>
            <a:pPr marL="0" indent="0">
              <a:buNone/>
            </a:pPr>
            <a:endParaRPr lang="en-US" sz="2200" dirty="0">
              <a:ea typeface="ＭＳ Ｐゴシック" panose="020B0600070205080204" pitchFamily="34" charset="-128"/>
            </a:endParaRPr>
          </a:p>
          <a:p>
            <a:pPr>
              <a:buFont typeface="Arial" panose="020B0604020202020204" pitchFamily="34" charset="0"/>
              <a:buNone/>
            </a:pPr>
            <a:endParaRPr lang="en-US" sz="2200" dirty="0">
              <a:ea typeface="ＭＳ Ｐゴシック" panose="020B0600070205080204" pitchFamily="34" charset="-128"/>
            </a:endParaRPr>
          </a:p>
        </p:txBody>
      </p:sp>
    </p:spTree>
    <p:extLst>
      <p:ext uri="{BB962C8B-B14F-4D97-AF65-F5344CB8AC3E}">
        <p14:creationId xmlns:p14="http://schemas.microsoft.com/office/powerpoint/2010/main" val="222501958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228600"/>
            <a:ext cx="8229600" cy="685800"/>
          </a:xfrm>
        </p:spPr>
        <p:txBody>
          <a:bodyPr/>
          <a:lstStyle/>
          <a:p>
            <a:r>
              <a:rPr lang="en-US" sz="4000" dirty="0">
                <a:ea typeface="ＭＳ Ｐゴシック" panose="020B0600070205080204" pitchFamily="34" charset="-128"/>
              </a:rPr>
              <a:t>State &amp; Federal Exchange/Marketplace</a:t>
            </a:r>
            <a:endParaRPr lang="en-US" sz="3200" dirty="0">
              <a:ea typeface="ＭＳ Ｐゴシック" panose="020B0600070205080204" pitchFamily="34" charset="-128"/>
            </a:endParaRPr>
          </a:p>
        </p:txBody>
      </p:sp>
      <p:sp>
        <p:nvSpPr>
          <p:cNvPr id="27651" name="Rectangle 3"/>
          <p:cNvSpPr>
            <a:spLocks noGrp="1" noChangeArrowheads="1"/>
          </p:cNvSpPr>
          <p:nvPr>
            <p:ph type="body" idx="4294967295"/>
          </p:nvPr>
        </p:nvSpPr>
        <p:spPr>
          <a:xfrm>
            <a:off x="228600" y="1066800"/>
            <a:ext cx="8229600" cy="4830763"/>
          </a:xfrm>
        </p:spPr>
        <p:txBody>
          <a:bodyPr>
            <a:normAutofit fontScale="85000" lnSpcReduction="10000"/>
          </a:bodyPr>
          <a:lstStyle/>
          <a:p>
            <a:pPr>
              <a:lnSpc>
                <a:spcPct val="120000"/>
              </a:lnSpc>
              <a:defRPr/>
            </a:pPr>
            <a:r>
              <a:rPr lang="en-US" sz="2800" dirty="0"/>
              <a:t>January 1, 2014: State health exchanges became operational for individuals and small employers of 100 or fewer employees</a:t>
            </a:r>
          </a:p>
          <a:p>
            <a:pPr lvl="1">
              <a:lnSpc>
                <a:spcPct val="120000"/>
              </a:lnSpc>
              <a:defRPr/>
            </a:pPr>
            <a:r>
              <a:rPr lang="en-US" sz="2400" dirty="0"/>
              <a:t>Small Business Health Options Program – SHOP</a:t>
            </a:r>
          </a:p>
          <a:p>
            <a:pPr lvl="2">
              <a:lnSpc>
                <a:spcPct val="120000"/>
              </a:lnSpc>
              <a:defRPr/>
            </a:pPr>
            <a:r>
              <a:rPr lang="en-US" sz="2000" dirty="0"/>
              <a:t>Small employer tax credit available if use SHOP</a:t>
            </a:r>
          </a:p>
          <a:p>
            <a:pPr lvl="1">
              <a:lnSpc>
                <a:spcPct val="120000"/>
              </a:lnSpc>
              <a:defRPr/>
            </a:pPr>
            <a:r>
              <a:rPr lang="en-US" sz="2400" dirty="0"/>
              <a:t>Prior to 2016, States may limit the exchanges to employers with less than 50 employees</a:t>
            </a:r>
          </a:p>
          <a:p>
            <a:pPr lvl="1">
              <a:lnSpc>
                <a:spcPct val="120000"/>
              </a:lnSpc>
              <a:defRPr/>
            </a:pPr>
            <a:r>
              <a:rPr lang="en-US" sz="2400" dirty="0"/>
              <a:t>Beginning 2017, States may open the exchanges to all employers</a:t>
            </a:r>
          </a:p>
          <a:p>
            <a:pPr>
              <a:lnSpc>
                <a:spcPct val="120000"/>
              </a:lnSpc>
              <a:defRPr/>
            </a:pPr>
            <a:r>
              <a:rPr lang="en-US" sz="2800" dirty="0"/>
              <a:t>States that failed to open an exchange participate in the Federal government exchange</a:t>
            </a:r>
          </a:p>
          <a:p>
            <a:pPr>
              <a:lnSpc>
                <a:spcPct val="120000"/>
              </a:lnSpc>
              <a:defRPr/>
            </a:pPr>
            <a:r>
              <a:rPr lang="en-US" sz="2800" dirty="0"/>
              <a:t>Open enrollment for the exchanges began October 1, 2013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57200" y="1295400"/>
            <a:ext cx="8229600" cy="5029200"/>
          </a:xfrm>
        </p:spPr>
        <p:txBody>
          <a:bodyPr/>
          <a:lstStyle/>
          <a:p>
            <a:pPr marL="53975" indent="-53975" eaLnBrk="1" hangingPunct="1">
              <a:lnSpc>
                <a:spcPct val="80000"/>
              </a:lnSpc>
              <a:spcAft>
                <a:spcPct val="30000"/>
              </a:spcAft>
              <a:buFont typeface="Arial" panose="020B0604020202020204" pitchFamily="34" charset="0"/>
              <a:buNone/>
            </a:pPr>
            <a:r>
              <a:rPr lang="en-US" sz="2200">
                <a:ea typeface="ＭＳ Ｐゴシック" panose="020B0600070205080204" pitchFamily="34" charset="-128"/>
              </a:rPr>
              <a:t>Types of exchange plans offered by insurers</a:t>
            </a:r>
          </a:p>
          <a:p>
            <a:pPr lvl="1" eaLnBrk="1" hangingPunct="1">
              <a:lnSpc>
                <a:spcPct val="80000"/>
              </a:lnSpc>
              <a:spcAft>
                <a:spcPct val="30000"/>
              </a:spcAft>
            </a:pPr>
            <a:r>
              <a:rPr lang="en-US" sz="1900" b="1">
                <a:solidFill>
                  <a:srgbClr val="663300"/>
                </a:solidFill>
                <a:ea typeface="ＭＳ Ｐゴシック" panose="020B0600070205080204" pitchFamily="34" charset="-128"/>
              </a:rPr>
              <a:t>Bronze</a:t>
            </a:r>
            <a:r>
              <a:rPr lang="en-US" sz="1900">
                <a:ea typeface="ＭＳ Ｐゴシック" panose="020B0600070205080204" pitchFamily="34" charset="-128"/>
              </a:rPr>
              <a:t> = 60% actuarial value</a:t>
            </a:r>
          </a:p>
          <a:p>
            <a:pPr lvl="1" eaLnBrk="1" hangingPunct="1">
              <a:lnSpc>
                <a:spcPct val="80000"/>
              </a:lnSpc>
              <a:spcAft>
                <a:spcPct val="30000"/>
              </a:spcAft>
            </a:pPr>
            <a:r>
              <a:rPr lang="en-US" sz="1900" b="1">
                <a:solidFill>
                  <a:srgbClr val="808080"/>
                </a:solidFill>
                <a:ea typeface="ＭＳ Ｐゴシック" panose="020B0600070205080204" pitchFamily="34" charset="-128"/>
              </a:rPr>
              <a:t>Silver</a:t>
            </a:r>
            <a:r>
              <a:rPr lang="en-US" sz="1900">
                <a:ea typeface="ＭＳ Ｐゴシック" panose="020B0600070205080204" pitchFamily="34" charset="-128"/>
              </a:rPr>
              <a:t> = 70% actuarial value</a:t>
            </a:r>
          </a:p>
          <a:p>
            <a:pPr lvl="1" eaLnBrk="1" hangingPunct="1">
              <a:lnSpc>
                <a:spcPct val="80000"/>
              </a:lnSpc>
              <a:spcAft>
                <a:spcPct val="30000"/>
              </a:spcAft>
            </a:pPr>
            <a:r>
              <a:rPr lang="en-US" sz="1900" b="1">
                <a:solidFill>
                  <a:srgbClr val="FFCC00"/>
                </a:solidFill>
                <a:ea typeface="ＭＳ Ｐゴシック" panose="020B0600070205080204" pitchFamily="34" charset="-128"/>
              </a:rPr>
              <a:t>Gold</a:t>
            </a:r>
            <a:r>
              <a:rPr lang="en-US" sz="1900">
                <a:ea typeface="ＭＳ Ｐゴシック" panose="020B0600070205080204" pitchFamily="34" charset="-128"/>
              </a:rPr>
              <a:t> = 80% actuarial value</a:t>
            </a:r>
          </a:p>
          <a:p>
            <a:pPr lvl="1" eaLnBrk="1" hangingPunct="1">
              <a:lnSpc>
                <a:spcPct val="80000"/>
              </a:lnSpc>
              <a:spcAft>
                <a:spcPct val="30000"/>
              </a:spcAft>
            </a:pPr>
            <a:r>
              <a:rPr lang="en-US" sz="1900" b="1">
                <a:solidFill>
                  <a:srgbClr val="C0C0C0"/>
                </a:solidFill>
                <a:ea typeface="ＭＳ Ｐゴシック" panose="020B0600070205080204" pitchFamily="34" charset="-128"/>
              </a:rPr>
              <a:t>Platinum</a:t>
            </a:r>
            <a:r>
              <a:rPr lang="en-US" sz="1900">
                <a:ea typeface="ＭＳ Ｐゴシック" panose="020B0600070205080204" pitchFamily="34" charset="-128"/>
              </a:rPr>
              <a:t> = 90% actuarial value</a:t>
            </a:r>
          </a:p>
          <a:p>
            <a:pPr lvl="1" eaLnBrk="1" hangingPunct="1">
              <a:lnSpc>
                <a:spcPct val="80000"/>
              </a:lnSpc>
              <a:spcAft>
                <a:spcPct val="30000"/>
              </a:spcAft>
            </a:pPr>
            <a:r>
              <a:rPr lang="en-US" sz="1900">
                <a:ea typeface="ＭＳ Ｐゴシック" panose="020B0600070205080204" pitchFamily="34" charset="-128"/>
              </a:rPr>
              <a:t>All exchange “metal” plans are “qualified health plans” - cover essential health benefits, limit cost-sharing and have a specified actuarial value</a:t>
            </a:r>
          </a:p>
          <a:p>
            <a:pPr lvl="1" eaLnBrk="1" hangingPunct="1">
              <a:lnSpc>
                <a:spcPct val="80000"/>
              </a:lnSpc>
              <a:spcAft>
                <a:spcPct val="30000"/>
              </a:spcAft>
            </a:pPr>
            <a:r>
              <a:rPr lang="en-US" sz="1900" b="1">
                <a:ea typeface="ＭＳ Ｐゴシック" panose="020B0600070205080204" pitchFamily="34" charset="-128"/>
              </a:rPr>
              <a:t>Catastrophic plan</a:t>
            </a:r>
            <a:r>
              <a:rPr lang="en-US" sz="1900">
                <a:ea typeface="ＭＳ Ｐゴシック" panose="020B0600070205080204" pitchFamily="34" charset="-128"/>
              </a:rPr>
              <a:t> </a:t>
            </a:r>
          </a:p>
          <a:p>
            <a:pPr lvl="2" eaLnBrk="1" hangingPunct="1">
              <a:lnSpc>
                <a:spcPct val="80000"/>
              </a:lnSpc>
              <a:spcAft>
                <a:spcPct val="30000"/>
              </a:spcAft>
            </a:pPr>
            <a:r>
              <a:rPr lang="en-US" sz="1700">
                <a:ea typeface="ＭＳ Ｐゴシック" panose="020B0600070205080204" pitchFamily="34" charset="-128"/>
              </a:rPr>
              <a:t>Only available to individuals &lt; 30 years old before the plan year begins, or those exempted from the individual mandate due to unaffordability or hardship.  (Annual Cost sharing after $12,700) </a:t>
            </a:r>
          </a:p>
          <a:p>
            <a:pPr lvl="2" eaLnBrk="1" hangingPunct="1">
              <a:lnSpc>
                <a:spcPct val="80000"/>
              </a:lnSpc>
              <a:spcAft>
                <a:spcPct val="30000"/>
              </a:spcAft>
            </a:pPr>
            <a:r>
              <a:rPr lang="en-US" sz="1700">
                <a:ea typeface="ＭＳ Ｐゴシック" panose="020B0600070205080204" pitchFamily="34" charset="-128"/>
              </a:rPr>
              <a:t>Plan must cover:</a:t>
            </a:r>
          </a:p>
          <a:p>
            <a:pPr lvl="3" eaLnBrk="1" hangingPunct="1">
              <a:lnSpc>
                <a:spcPct val="80000"/>
              </a:lnSpc>
              <a:spcAft>
                <a:spcPct val="30000"/>
              </a:spcAft>
            </a:pPr>
            <a:r>
              <a:rPr lang="en-US" sz="1500">
                <a:ea typeface="ＭＳ Ｐゴシック" panose="020B0600070205080204" pitchFamily="34" charset="-128"/>
              </a:rPr>
              <a:t>Essential health benefits, but no benefit until the individual has incurred cost-sharing expenses up to the yearly limit</a:t>
            </a:r>
          </a:p>
          <a:p>
            <a:pPr lvl="3" eaLnBrk="1" hangingPunct="1">
              <a:lnSpc>
                <a:spcPct val="80000"/>
              </a:lnSpc>
              <a:spcAft>
                <a:spcPct val="30000"/>
              </a:spcAft>
            </a:pPr>
            <a:r>
              <a:rPr lang="en-US" sz="1500">
                <a:ea typeface="ＭＳ Ｐゴシック" panose="020B0600070205080204" pitchFamily="34" charset="-128"/>
              </a:rPr>
              <a:t>Deductible cannot apply to three primary care visits per year</a:t>
            </a:r>
          </a:p>
          <a:p>
            <a:pPr lvl="4" eaLnBrk="1" hangingPunct="1">
              <a:lnSpc>
                <a:spcPct val="70000"/>
              </a:lnSpc>
              <a:spcAft>
                <a:spcPct val="30000"/>
              </a:spcAft>
            </a:pPr>
            <a:endParaRPr lang="en-US" sz="1900">
              <a:ea typeface="ＭＳ Ｐゴシック" panose="020B0600070205080204" pitchFamily="34" charset="-128"/>
            </a:endParaRPr>
          </a:p>
        </p:txBody>
      </p:sp>
      <p:sp>
        <p:nvSpPr>
          <p:cNvPr id="22531" name="Title 4"/>
          <p:cNvSpPr>
            <a:spLocks noGrp="1"/>
          </p:cNvSpPr>
          <p:nvPr>
            <p:ph type="title"/>
          </p:nvPr>
        </p:nvSpPr>
        <p:spPr>
          <a:xfrm>
            <a:off x="0" y="0"/>
            <a:ext cx="9144000" cy="944563"/>
          </a:xfrm>
        </p:spPr>
        <p:txBody>
          <a:bodyPr/>
          <a:lstStyle/>
          <a:p>
            <a:r>
              <a:rPr lang="en-US" dirty="0">
                <a:ea typeface="ＭＳ Ｐゴシック" panose="020B0600070205080204" pitchFamily="34" charset="-128"/>
              </a:rPr>
              <a:t>State Exchange / Federal Marketplace</a:t>
            </a:r>
          </a:p>
        </p:txBody>
      </p:sp>
      <p:sp>
        <p:nvSpPr>
          <p:cNvPr id="22532" name="Slide Number Placeholder 4"/>
          <p:cNvSpPr>
            <a:spLocks noGrp="1"/>
          </p:cNvSpPr>
          <p:nvPr>
            <p:ph type="sldNum" sz="quarter" idx="10"/>
          </p:nvPr>
        </p:nvSpPr>
        <p:spPr bwMode="auto">
          <a:xfrm>
            <a:off x="0" y="6553200"/>
            <a:ext cx="1219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p>
          <a:p>
            <a:pPr eaLnBrk="1" hangingPunct="1"/>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79388"/>
            <a:ext cx="8229600" cy="1143001"/>
          </a:xfrm>
        </p:spPr>
        <p:txBody>
          <a:bodyPr/>
          <a:lstStyle/>
          <a:p>
            <a:r>
              <a:rPr lang="en-US" sz="4000">
                <a:ea typeface="ＭＳ Ｐゴシック" panose="020B0600070205080204" pitchFamily="34" charset="-128"/>
              </a:rPr>
              <a:t>State Exchange Notice</a:t>
            </a:r>
            <a:endParaRPr lang="en-US" sz="3200">
              <a:ea typeface="ＭＳ Ｐゴシック" panose="020B0600070205080204" pitchFamily="34" charset="-128"/>
            </a:endParaRPr>
          </a:p>
        </p:txBody>
      </p:sp>
      <p:sp>
        <p:nvSpPr>
          <p:cNvPr id="3" name="Content Placeholder 2"/>
          <p:cNvSpPr>
            <a:spLocks noGrp="1"/>
          </p:cNvSpPr>
          <p:nvPr>
            <p:ph idx="1"/>
          </p:nvPr>
        </p:nvSpPr>
        <p:spPr>
          <a:xfrm>
            <a:off x="457200" y="1447800"/>
            <a:ext cx="8229600" cy="4678363"/>
          </a:xfrm>
        </p:spPr>
        <p:txBody>
          <a:bodyPr>
            <a:normAutofit fontScale="92500"/>
          </a:bodyPr>
          <a:lstStyle/>
          <a:p>
            <a:pPr>
              <a:defRPr/>
            </a:pPr>
            <a:r>
              <a:rPr lang="en-US" sz="2400" u="sng" dirty="0"/>
              <a:t>All employers must notify new hires of the following within </a:t>
            </a:r>
            <a:r>
              <a:rPr lang="en-US" sz="2400" b="1" u="sng" dirty="0"/>
              <a:t>14 days</a:t>
            </a:r>
            <a:r>
              <a:rPr lang="en-US" sz="2400" u="sng" dirty="0"/>
              <a:t> of date of hire</a:t>
            </a:r>
            <a:r>
              <a:rPr lang="en-US" sz="2400" dirty="0"/>
              <a:t>:</a:t>
            </a:r>
          </a:p>
          <a:p>
            <a:pPr lvl="1">
              <a:defRPr/>
            </a:pPr>
            <a:r>
              <a:rPr lang="en-US" sz="2000" dirty="0"/>
              <a:t>The employee’s right to purchase health insurance coverage through the exchange, the services provided by the exchange and how to contact the exchange;</a:t>
            </a:r>
          </a:p>
          <a:p>
            <a:pPr lvl="1">
              <a:defRPr/>
            </a:pPr>
            <a:r>
              <a:rPr lang="en-US" sz="2000" dirty="0"/>
              <a:t>The employee’s possible eligibility for government subsidies; and</a:t>
            </a:r>
          </a:p>
          <a:p>
            <a:pPr lvl="1">
              <a:defRPr/>
            </a:pPr>
            <a:r>
              <a:rPr lang="en-US" sz="2000" dirty="0"/>
              <a:t>The employee’s possible loss of an employer subsidy, if any, (in the form of a tax-free contribution to the employer-provided health coverage) if health insurance coverage is purchased through the exchange</a:t>
            </a:r>
          </a:p>
          <a:p>
            <a:pPr lvl="1">
              <a:defRPr/>
            </a:pPr>
            <a:r>
              <a:rPr lang="en-US" sz="2000" dirty="0"/>
              <a:t>Model notice language available at </a:t>
            </a:r>
            <a:r>
              <a:rPr lang="en-US" sz="2000" dirty="0">
                <a:hlinkClick r:id="rId3"/>
              </a:rPr>
              <a:t>http://www.dol.gov/ebsa/healthreform/regulations/coverageoptionsnotice.html</a:t>
            </a:r>
            <a:endParaRPr lang="en-US" sz="2000" dirty="0"/>
          </a:p>
          <a:p>
            <a:pPr lvl="1">
              <a:defRPr/>
            </a:pPr>
            <a:r>
              <a:rPr lang="en-US" sz="2000" dirty="0"/>
              <a:t>Employers may distribute only Part A of the model notice</a:t>
            </a:r>
          </a:p>
          <a:p>
            <a:pPr marL="293688" lvl="1">
              <a:buFont typeface="Arial" panose="020B0604020202020204" pitchFamily="34" charset="0"/>
              <a:buChar char="•"/>
              <a:defRPr/>
            </a:pPr>
            <a:r>
              <a:rPr lang="en-US" sz="2000" dirty="0"/>
              <a:t>No specific penalty for failure to provide such notice but there are risks</a:t>
            </a:r>
          </a:p>
          <a:p>
            <a:pPr marL="293688" lvl="1">
              <a:buFont typeface="Arial" panose="020B0604020202020204" pitchFamily="34" charset="0"/>
              <a:buChar char="•"/>
              <a:defRPr/>
            </a:pPr>
            <a:endParaRPr lang="en-US" sz="2000" dirty="0"/>
          </a:p>
          <a:p>
            <a:pPr marL="293688" lvl="1">
              <a:buFont typeface="Arial" panose="020B0604020202020204" pitchFamily="34" charset="0"/>
              <a:buChar char="•"/>
              <a:defRPr/>
            </a:pPr>
            <a:endParaRPr lang="en-US" sz="2000" dirty="0"/>
          </a:p>
          <a:p>
            <a:pPr lvl="1">
              <a:buFont typeface="Arial" panose="020B0604020202020204" pitchFamily="34" charset="0"/>
              <a:buNone/>
              <a:defRPr/>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79388"/>
            <a:ext cx="8229600" cy="1143001"/>
          </a:xfrm>
        </p:spPr>
        <p:txBody>
          <a:bodyPr/>
          <a:lstStyle/>
          <a:p>
            <a:r>
              <a:rPr lang="en-US" sz="3600">
                <a:ea typeface="ＭＳ Ｐゴシック" panose="020B0600070205080204" pitchFamily="34" charset="-128"/>
              </a:rPr>
              <a:t>2014 Provisions - Exchange Plans</a:t>
            </a:r>
          </a:p>
        </p:txBody>
      </p:sp>
      <p:sp>
        <p:nvSpPr>
          <p:cNvPr id="25603" name="Content Placeholder 2"/>
          <p:cNvSpPr>
            <a:spLocks noGrp="1"/>
          </p:cNvSpPr>
          <p:nvPr>
            <p:ph idx="1"/>
          </p:nvPr>
        </p:nvSpPr>
        <p:spPr>
          <a:xfrm>
            <a:off x="152400" y="1066800"/>
            <a:ext cx="8839200" cy="3048000"/>
          </a:xfrm>
        </p:spPr>
        <p:txBody>
          <a:bodyPr/>
          <a:lstStyle/>
          <a:p>
            <a:pPr>
              <a:buFont typeface="Arial" panose="020B0604020202020204" pitchFamily="34" charset="0"/>
              <a:buNone/>
            </a:pPr>
            <a:r>
              <a:rPr lang="en-US" sz="1800" u="sng" dirty="0">
                <a:ea typeface="ＭＳ Ｐゴシック" panose="020B0600070205080204" pitchFamily="34" charset="-128"/>
              </a:rPr>
              <a:t>Subsidy Details</a:t>
            </a:r>
            <a:r>
              <a:rPr lang="en-US" sz="1800" dirty="0">
                <a:ea typeface="ＭＳ Ｐゴシック" panose="020B0600070205080204" pitchFamily="34" charset="-128"/>
              </a:rPr>
              <a:t>:</a:t>
            </a:r>
          </a:p>
          <a:p>
            <a:pPr>
              <a:buFont typeface="Wingdings" panose="05000000000000000000" pitchFamily="2" charset="2"/>
              <a:buChar char="ü"/>
            </a:pPr>
            <a:r>
              <a:rPr lang="en-US" sz="1800" dirty="0">
                <a:ea typeface="ＭＳ Ｐゴシック" panose="020B0600070205080204" pitchFamily="34" charset="-128"/>
              </a:rPr>
              <a:t> Eligible individuals will pay between </a:t>
            </a:r>
            <a:r>
              <a:rPr lang="en-US" sz="1800" b="1" u="sng" dirty="0">
                <a:ea typeface="ＭＳ Ｐゴシック" panose="020B0600070205080204" pitchFamily="34" charset="-128"/>
              </a:rPr>
              <a:t>2% - 9.5% </a:t>
            </a:r>
            <a:r>
              <a:rPr lang="en-US" sz="1800" dirty="0">
                <a:ea typeface="ＭＳ Ｐゴシック" panose="020B0600070205080204" pitchFamily="34" charset="-128"/>
              </a:rPr>
              <a:t>of income for coverage in the marketplace/exchange</a:t>
            </a:r>
          </a:p>
          <a:p>
            <a:pPr lvl="1">
              <a:buFont typeface="Wingdings" panose="05000000000000000000" pitchFamily="2" charset="2"/>
              <a:buChar char="q"/>
            </a:pPr>
            <a:r>
              <a:rPr lang="en-US" sz="1800" b="1" dirty="0">
                <a:ea typeface="ＭＳ Ｐゴシック" panose="020B0600070205080204" pitchFamily="34" charset="-128"/>
              </a:rPr>
              <a:t>individuals and  families who do not have access to affordable employer provided healthcare</a:t>
            </a:r>
          </a:p>
          <a:p>
            <a:pPr lvl="1">
              <a:buFont typeface="Wingdings" panose="05000000000000000000" pitchFamily="2" charset="2"/>
              <a:buChar char="q"/>
            </a:pPr>
            <a:r>
              <a:rPr lang="en-US" sz="1800" b="1" dirty="0">
                <a:ea typeface="ＭＳ Ｐゴシック" panose="020B0600070205080204" pitchFamily="34" charset="-128"/>
              </a:rPr>
              <a:t>specific subsidy based upon income level v. federal poverty level when health care is not considered affordable</a:t>
            </a:r>
          </a:p>
          <a:p>
            <a:pPr lvl="1">
              <a:buFont typeface="Wingdings" panose="05000000000000000000" pitchFamily="2" charset="2"/>
              <a:buChar char="q"/>
            </a:pPr>
            <a:r>
              <a:rPr lang="en-US" sz="1800" b="1" dirty="0">
                <a:ea typeface="ＭＳ Ｐゴシック" panose="020B0600070205080204" pitchFamily="34" charset="-128"/>
              </a:rPr>
              <a:t>affordability is based upon the cost of individual coverage regardless of family status</a:t>
            </a:r>
          </a:p>
          <a:p>
            <a:pPr lvl="1">
              <a:buFont typeface="Wingdings" panose="05000000000000000000" pitchFamily="2" charset="2"/>
              <a:buChar char="q"/>
            </a:pPr>
            <a:r>
              <a:rPr lang="en-US" sz="1800" b="1" dirty="0">
                <a:ea typeface="ＭＳ Ｐゴシック" panose="020B0600070205080204" pitchFamily="34" charset="-128"/>
              </a:rPr>
              <a:t>If an employee is offered affordable coverage that meets the “minimum value” 	requirements then 	the person (and any related dependents of the person eligible for coverage under the employer plan) generally is not eligible for a premium subsidy </a:t>
            </a:r>
          </a:p>
          <a:p>
            <a:pPr lvl="1">
              <a:buFont typeface="Wingdings" panose="05000000000000000000" pitchFamily="2" charset="2"/>
              <a:buChar char="q"/>
            </a:pPr>
            <a:r>
              <a:rPr lang="en-US" sz="1800" b="1" dirty="0">
                <a:ea typeface="ＭＳ Ｐゴシック" panose="020B0600070205080204" pitchFamily="34" charset="-128"/>
              </a:rPr>
              <a:t> subsidy paid from the Government to the carrier on behalf of the individual or as a tax credit to the individual on his or her Federal income tax return</a:t>
            </a:r>
          </a:p>
          <a:p>
            <a:pPr lvl="1">
              <a:buFont typeface="Wingdings" panose="05000000000000000000" pitchFamily="2" charset="2"/>
              <a:buChar char="q"/>
            </a:pPr>
            <a:r>
              <a:rPr lang="en-US" sz="1800" b="1" dirty="0">
                <a:ea typeface="ＭＳ Ｐゴシック" panose="020B0600070205080204" pitchFamily="34" charset="-128"/>
              </a:rPr>
              <a:t>  if an individual receives an inappropriate subsidy there will be tax consequences</a:t>
            </a:r>
          </a:p>
          <a:p>
            <a:pPr lvl="1">
              <a:buFont typeface="Wingdings" panose="05000000000000000000" pitchFamily="2" charset="2"/>
              <a:buChar char="q"/>
            </a:pPr>
            <a:endParaRPr lang="en-US" sz="1800" b="1" dirty="0">
              <a:ea typeface="ＭＳ Ｐゴシック" panose="020B0600070205080204" pitchFamily="34" charset="-128"/>
            </a:endParaRPr>
          </a:p>
          <a:p>
            <a:pPr lvl="1">
              <a:buFont typeface="Wingdings" panose="05000000000000000000" pitchFamily="2" charset="2"/>
              <a:buChar char="q"/>
            </a:pPr>
            <a:endParaRPr lang="en-US" sz="1800" b="1" dirty="0">
              <a:ea typeface="ＭＳ Ｐゴシック" panose="020B0600070205080204" pitchFamily="34" charset="-128"/>
            </a:endParaRPr>
          </a:p>
          <a:p>
            <a:pPr lvl="1">
              <a:buFont typeface="Arial" panose="020B0604020202020204" pitchFamily="34" charset="0"/>
              <a:buNone/>
            </a:pPr>
            <a:endParaRPr lang="en-US" sz="1800" b="1"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endParaRPr lang="en-US"/>
          </a:p>
        </p:txBody>
      </p:sp>
      <p:sp>
        <p:nvSpPr>
          <p:cNvPr id="25605" name="Content Placeholder 2"/>
          <p:cNvSpPr txBox="1">
            <a:spLocks/>
          </p:cNvSpPr>
          <p:nvPr/>
        </p:nvSpPr>
        <p:spPr bwMode="auto">
          <a:xfrm>
            <a:off x="152400" y="4419600"/>
            <a:ext cx="89916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1">
              <a:spcBef>
                <a:spcPct val="20000"/>
              </a:spcBef>
              <a:buFont typeface="Wingdings" panose="05000000000000000000" pitchFamily="2" charset="2"/>
              <a:buChar char="q"/>
            </a:pPr>
            <a:endParaRPr lang="en-US" sz="1400" b="1">
              <a:latin typeface="Calibri" panose="020F0502020204030204" pitchFamily="34" charset="0"/>
            </a:endParaRPr>
          </a:p>
          <a:p>
            <a:pPr lvl="1">
              <a:spcBef>
                <a:spcPct val="20000"/>
              </a:spcBef>
              <a:buFont typeface="Wingdings" panose="05000000000000000000" pitchFamily="2" charset="2"/>
              <a:buChar char="q"/>
            </a:pPr>
            <a:endParaRPr lang="en-US" sz="1400" b="1">
              <a:latin typeface="Calibri" panose="020F0502020204030204" pitchFamily="34" charset="0"/>
            </a:endParaRPr>
          </a:p>
          <a:p>
            <a:pPr lvl="1">
              <a:spcBef>
                <a:spcPct val="20000"/>
              </a:spcBef>
              <a:buFont typeface="Arial" panose="020B0604020202020204" pitchFamily="34" charset="0"/>
              <a:buNone/>
            </a:pPr>
            <a:endParaRPr lang="en-US" sz="1400" b="1">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457200" y="0"/>
            <a:ext cx="8229600" cy="838200"/>
          </a:xfrm>
        </p:spPr>
        <p:txBody>
          <a:bodyPr/>
          <a:lstStyle/>
          <a:p>
            <a:r>
              <a:rPr lang="en-US" sz="4000">
                <a:ea typeface="ＭＳ Ｐゴシック" panose="020B0600070205080204" pitchFamily="34" charset="-128"/>
              </a:rPr>
              <a:t>2014 Subsidy Example</a:t>
            </a:r>
          </a:p>
        </p:txBody>
      </p:sp>
      <p:sp>
        <p:nvSpPr>
          <p:cNvPr id="26627" name="Rectangle 4"/>
          <p:cNvSpPr>
            <a:spLocks noChangeArrowheads="1"/>
          </p:cNvSpPr>
          <p:nvPr/>
        </p:nvSpPr>
        <p:spPr bwMode="auto">
          <a:xfrm>
            <a:off x="0" y="9906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u="sng" dirty="0"/>
              <a:t>Subsidy Example</a:t>
            </a:r>
            <a:r>
              <a:rPr lang="en-US" dirty="0"/>
              <a:t>:</a:t>
            </a:r>
          </a:p>
          <a:p>
            <a:pPr eaLnBrk="1" hangingPunct="1"/>
            <a:endParaRPr lang="en-US" dirty="0"/>
          </a:p>
          <a:p>
            <a:pPr eaLnBrk="1" hangingPunct="1"/>
            <a:r>
              <a:rPr lang="en-US" dirty="0"/>
              <a:t>Employer Offered Coverage = No </a:t>
            </a:r>
          </a:p>
          <a:p>
            <a:pPr eaLnBrk="1" hangingPunct="1"/>
            <a:endParaRPr lang="en-US" dirty="0"/>
          </a:p>
          <a:p>
            <a:pPr eaLnBrk="1" hangingPunct="1"/>
            <a:r>
              <a:rPr lang="en-US" sz="1600" b="1" u="sng" dirty="0"/>
              <a:t>Employee(age 34), Spouse(age 34) &amp; 2 children – Family of four – No Tobacco</a:t>
            </a:r>
          </a:p>
          <a:p>
            <a:pPr eaLnBrk="1" hangingPunct="1"/>
            <a:endParaRPr lang="en-US" sz="1600" b="1" u="sng" dirty="0"/>
          </a:p>
          <a:p>
            <a:pPr lvl="1" eaLnBrk="1" hangingPunct="1">
              <a:buFontTx/>
              <a:buChar char="•"/>
            </a:pPr>
            <a:r>
              <a:rPr lang="en-US" dirty="0"/>
              <a:t> $30,000 AGI; spouse is $25,000 ($55,000 income = 191% of the FPL)</a:t>
            </a:r>
          </a:p>
          <a:p>
            <a:pPr lvl="1" eaLnBrk="1" hangingPunct="1">
              <a:buFontTx/>
              <a:buChar char="•"/>
            </a:pPr>
            <a:r>
              <a:rPr lang="en-US" dirty="0"/>
              <a:t> ESTIMATED cost of family coverage on the exchange/marketplace = $9,184 (Silver Plan)</a:t>
            </a:r>
          </a:p>
          <a:p>
            <a:pPr lvl="1" eaLnBrk="1" hangingPunct="1">
              <a:buFontTx/>
              <a:buChar char="•"/>
            </a:pPr>
            <a:r>
              <a:rPr lang="en-US" dirty="0"/>
              <a:t> ESTIMATED maximum that family would have to pay for coverage = 5.89%/AGI</a:t>
            </a:r>
          </a:p>
          <a:p>
            <a:pPr lvl="1" eaLnBrk="1" hangingPunct="1">
              <a:buFontTx/>
              <a:buChar char="•"/>
            </a:pPr>
            <a:r>
              <a:rPr lang="en-US" dirty="0"/>
              <a:t> Subsidy amount = $6,533.00 / Family payment = $2,650.00                              							</a:t>
            </a:r>
            <a:r>
              <a:rPr lang="en-US" sz="1400" b="1" u="sng" dirty="0"/>
              <a:t>(Bronze Plan=3.52% / $1,583)</a:t>
            </a:r>
          </a:p>
          <a:p>
            <a:pPr lvl="1" eaLnBrk="1" hangingPunct="1"/>
            <a:endParaRPr lang="en-US" dirty="0"/>
          </a:p>
          <a:p>
            <a:pPr lvl="1" eaLnBrk="1" hangingPunct="1"/>
            <a:r>
              <a:rPr lang="en-US" dirty="0"/>
              <a:t>Employer Offered Coverage = Yes</a:t>
            </a:r>
          </a:p>
          <a:p>
            <a:pPr lvl="1" eaLnBrk="1" hangingPunct="1"/>
            <a:endParaRPr lang="en-US" dirty="0"/>
          </a:p>
          <a:p>
            <a:pPr lvl="1" eaLnBrk="1" hangingPunct="1"/>
            <a:r>
              <a:rPr lang="en-US" sz="1400" i="1" dirty="0"/>
              <a:t>In general, employees who are offered insurance through work are not eligible for subsidized exchange coverage, so long as their insurance meets specified requirements.  You would only be eligible for subsidized coverage if your income is between 1 and 4 times the federal poverty level and you would have to pay more than 9.5% of your household income for your own coverage through the insurance offered by your employer.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6"/>
          <p:cNvSpPr>
            <a:spLocks noGrp="1" noChangeArrowheads="1"/>
          </p:cNvSpPr>
          <p:nvPr>
            <p:ph idx="1"/>
          </p:nvPr>
        </p:nvSpPr>
        <p:spPr>
          <a:xfrm>
            <a:off x="533400" y="1143000"/>
            <a:ext cx="8229600" cy="5257800"/>
          </a:xfrm>
        </p:spPr>
        <p:txBody>
          <a:bodyPr/>
          <a:lstStyle/>
          <a:p>
            <a:pPr eaLnBrk="1" hangingPunct="1"/>
            <a:r>
              <a:rPr lang="en-US" sz="2000" b="1" dirty="0"/>
              <a:t>Individual mandate to obtain health coverage:</a:t>
            </a:r>
            <a:r>
              <a:rPr lang="en-US" sz="2000" dirty="0"/>
              <a:t> Effective as of January 1, 2014, most individuals have to maintain a minimum-level of health insurance coverage or pay a penalty</a:t>
            </a:r>
          </a:p>
          <a:p>
            <a:pPr eaLnBrk="1" hangingPunct="1"/>
            <a:r>
              <a:rPr lang="en-US" sz="2000" b="1" dirty="0"/>
              <a:t>Minimum essential coverage includes:</a:t>
            </a:r>
            <a:endParaRPr lang="en-US" sz="2000" dirty="0"/>
          </a:p>
          <a:p>
            <a:pPr lvl="1" eaLnBrk="1" hangingPunct="1"/>
            <a:r>
              <a:rPr lang="en-US" sz="1800" dirty="0"/>
              <a:t>Medicare, Medicaid, TRICARE</a:t>
            </a:r>
          </a:p>
          <a:p>
            <a:pPr lvl="1" eaLnBrk="1" hangingPunct="1"/>
            <a:r>
              <a:rPr lang="en-US" sz="1800" dirty="0"/>
              <a:t>Insurance purchased through an exchange, on the individual market </a:t>
            </a:r>
          </a:p>
          <a:p>
            <a:pPr lvl="1" eaLnBrk="1" hangingPunct="1"/>
            <a:r>
              <a:rPr lang="en-US" sz="1800" dirty="0"/>
              <a:t>Employer-sponsored coverage</a:t>
            </a:r>
          </a:p>
          <a:p>
            <a:pPr eaLnBrk="1" hangingPunct="1"/>
            <a:r>
              <a:rPr lang="en-US" sz="2000" b="1" dirty="0"/>
              <a:t>Penalties for failure to obtain coverage:</a:t>
            </a:r>
            <a:r>
              <a:rPr lang="en-US" sz="2000" dirty="0"/>
              <a:t> </a:t>
            </a:r>
          </a:p>
          <a:p>
            <a:pPr lvl="1" eaLnBrk="1" hangingPunct="1"/>
            <a:r>
              <a:rPr lang="en-US" sz="1800" dirty="0"/>
              <a:t>In 2014: greater of $95 or 1.0% of income</a:t>
            </a:r>
          </a:p>
          <a:p>
            <a:pPr lvl="1" eaLnBrk="1" hangingPunct="1"/>
            <a:r>
              <a:rPr lang="en-US" sz="1800" dirty="0"/>
              <a:t>In 2015: greater of $325 or 2.0% of income</a:t>
            </a:r>
          </a:p>
          <a:p>
            <a:pPr lvl="1" eaLnBrk="1" hangingPunct="1"/>
            <a:r>
              <a:rPr lang="en-US" sz="1800" dirty="0"/>
              <a:t>In 2016: greater of $695 or 2.5% of income (indexed after 2016)</a:t>
            </a:r>
          </a:p>
          <a:p>
            <a:pPr lvl="1" eaLnBrk="1" hangingPunct="1"/>
            <a:r>
              <a:rPr lang="en-US" sz="1800" dirty="0"/>
              <a:t>Dollar amount penalty is assessed against each individual in the household without coverage, but is capped at three times the per person amount (even if more than three individuals in the household do not have health coverage)</a:t>
            </a:r>
          </a:p>
          <a:p>
            <a:pPr lvl="1" eaLnBrk="1" hangingPunct="1"/>
            <a:r>
              <a:rPr lang="en-US" sz="1800" dirty="0"/>
              <a:t>Assessed penalty for individuals under age 18 is half the individual rate</a:t>
            </a:r>
          </a:p>
        </p:txBody>
      </p:sp>
      <p:sp>
        <p:nvSpPr>
          <p:cNvPr id="38915" name="Rectangle 5"/>
          <p:cNvSpPr>
            <a:spLocks noGrp="1" noChangeArrowheads="1"/>
          </p:cNvSpPr>
          <p:nvPr>
            <p:ph type="title"/>
          </p:nvPr>
        </p:nvSpPr>
        <p:spPr>
          <a:xfrm>
            <a:off x="457200" y="0"/>
            <a:ext cx="8229600" cy="858837"/>
          </a:xfrm>
        </p:spPr>
        <p:txBody>
          <a:bodyPr/>
          <a:lstStyle/>
          <a:p>
            <a:pPr eaLnBrk="1" hangingPunct="1"/>
            <a:r>
              <a:rPr lang="en-US" sz="3600" dirty="0"/>
              <a:t>Individual Mandate</a:t>
            </a:r>
          </a:p>
        </p:txBody>
      </p:sp>
    </p:spTree>
    <p:extLst>
      <p:ext uri="{BB962C8B-B14F-4D97-AF65-F5344CB8AC3E}">
        <p14:creationId xmlns:p14="http://schemas.microsoft.com/office/powerpoint/2010/main" val="403534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6"/>
          <p:cNvSpPr>
            <a:spLocks noGrp="1" noChangeArrowheads="1"/>
          </p:cNvSpPr>
          <p:nvPr>
            <p:ph idx="1"/>
          </p:nvPr>
        </p:nvSpPr>
        <p:spPr>
          <a:xfrm>
            <a:off x="481988" y="867100"/>
            <a:ext cx="8229600" cy="5257800"/>
          </a:xfrm>
        </p:spPr>
        <p:txBody>
          <a:bodyPr/>
          <a:lstStyle/>
          <a:p>
            <a:pPr marL="0" indent="0" eaLnBrk="1" hangingPunct="1">
              <a:buNone/>
            </a:pPr>
            <a:endParaRPr lang="en-US" sz="2000" dirty="0"/>
          </a:p>
          <a:p>
            <a:pPr lvl="0"/>
            <a:r>
              <a:rPr lang="en-US" sz="2300" b="1" u="sng" dirty="0"/>
              <a:t>Exceptions to Individual Mandate:</a:t>
            </a:r>
          </a:p>
          <a:p>
            <a:pPr lvl="1"/>
            <a:r>
              <a:rPr lang="en-US" sz="2300" b="1" dirty="0"/>
              <a:t>Part of a religious group with an exception</a:t>
            </a:r>
          </a:p>
          <a:p>
            <a:pPr lvl="1"/>
            <a:r>
              <a:rPr lang="en-US" sz="2300" b="1" dirty="0"/>
              <a:t>Incarcerated</a:t>
            </a:r>
          </a:p>
          <a:p>
            <a:pPr lvl="1"/>
            <a:r>
              <a:rPr lang="en-US" sz="2300" b="1" dirty="0"/>
              <a:t>Undocumented resident</a:t>
            </a:r>
          </a:p>
          <a:p>
            <a:pPr lvl="1"/>
            <a:r>
              <a:rPr lang="en-US" sz="2300" b="1" dirty="0"/>
              <a:t>American Indian</a:t>
            </a:r>
          </a:p>
          <a:p>
            <a:pPr lvl="1"/>
            <a:r>
              <a:rPr lang="en-US" sz="2300" b="1" dirty="0"/>
              <a:t>low-income  where you don’t pay federal  income taxes</a:t>
            </a:r>
          </a:p>
          <a:p>
            <a:pPr lvl="1"/>
            <a:r>
              <a:rPr lang="en-US" sz="2300" b="1" dirty="0"/>
              <a:t>Someone who falls into a Medicaid expansion coverage hole (State GAP)</a:t>
            </a:r>
          </a:p>
          <a:p>
            <a:pPr lvl="1"/>
            <a:r>
              <a:rPr lang="en-US" sz="2300" b="1" dirty="0"/>
              <a:t>Some other hardship exemption</a:t>
            </a:r>
          </a:p>
          <a:p>
            <a:pPr marL="457200" lvl="1" indent="0">
              <a:buNone/>
            </a:pPr>
            <a:endParaRPr lang="en-US" sz="2300" b="1" dirty="0"/>
          </a:p>
          <a:p>
            <a:pPr eaLnBrk="1" hangingPunct="1"/>
            <a:r>
              <a:rPr lang="en-US" sz="2300" b="1" dirty="0"/>
              <a:t>Individuals will need to show coverage for 9 out of 12 months</a:t>
            </a:r>
            <a:endParaRPr lang="en-US" sz="2300" dirty="0"/>
          </a:p>
        </p:txBody>
      </p:sp>
      <p:sp>
        <p:nvSpPr>
          <p:cNvPr id="38915" name="Rectangle 5"/>
          <p:cNvSpPr>
            <a:spLocks noGrp="1" noChangeArrowheads="1"/>
          </p:cNvSpPr>
          <p:nvPr>
            <p:ph type="title"/>
          </p:nvPr>
        </p:nvSpPr>
        <p:spPr>
          <a:xfrm>
            <a:off x="457200" y="0"/>
            <a:ext cx="8229600" cy="858837"/>
          </a:xfrm>
        </p:spPr>
        <p:txBody>
          <a:bodyPr/>
          <a:lstStyle/>
          <a:p>
            <a:pPr eaLnBrk="1" hangingPunct="1"/>
            <a:r>
              <a:rPr lang="en-US" sz="3600" dirty="0"/>
              <a:t>Individual Mandate</a:t>
            </a:r>
          </a:p>
        </p:txBody>
      </p:sp>
    </p:spTree>
    <p:extLst>
      <p:ext uri="{BB962C8B-B14F-4D97-AF65-F5344CB8AC3E}">
        <p14:creationId xmlns:p14="http://schemas.microsoft.com/office/powerpoint/2010/main" val="15160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6"/>
          <p:cNvSpPr>
            <a:spLocks noGrp="1" noChangeArrowheads="1"/>
          </p:cNvSpPr>
          <p:nvPr>
            <p:ph idx="1"/>
          </p:nvPr>
        </p:nvSpPr>
        <p:spPr>
          <a:xfrm>
            <a:off x="481988" y="867100"/>
            <a:ext cx="8229600" cy="5257800"/>
          </a:xfrm>
        </p:spPr>
        <p:txBody>
          <a:bodyPr/>
          <a:lstStyle/>
          <a:p>
            <a:pPr marL="0" indent="0" eaLnBrk="1" hangingPunct="1">
              <a:buNone/>
            </a:pPr>
            <a:endParaRPr lang="en-US" sz="2000" dirty="0"/>
          </a:p>
          <a:p>
            <a:pPr lvl="0"/>
            <a:r>
              <a:rPr lang="en-US" sz="2300" b="1" dirty="0"/>
              <a:t>IRS Confirms its Position Against Employer Reimbursement of Individual Premiums – New Guidance on 5.19.2014</a:t>
            </a:r>
          </a:p>
          <a:p>
            <a:pPr marL="0" lvl="0" indent="0">
              <a:buNone/>
            </a:pPr>
            <a:endParaRPr lang="en-US" sz="2300" b="1" dirty="0"/>
          </a:p>
          <a:p>
            <a:pPr lvl="1"/>
            <a:r>
              <a:rPr lang="en-US" sz="2300" b="1" dirty="0"/>
              <a:t>Sept. 2013 – IRS Notice 2013-54 stating that a pretax employer reimbursement of an employee’s individual health premium is no longer permitted.</a:t>
            </a:r>
          </a:p>
          <a:p>
            <a:pPr lvl="1"/>
            <a:r>
              <a:rPr lang="en-US" sz="2300" b="1" dirty="0"/>
              <a:t>$100 per day per applicable employee.</a:t>
            </a:r>
          </a:p>
          <a:p>
            <a:pPr marL="457200" lvl="1" indent="0">
              <a:buNone/>
            </a:pPr>
            <a:endParaRPr lang="en-US" sz="2300" b="1" dirty="0"/>
          </a:p>
          <a:p>
            <a:pPr eaLnBrk="1" hangingPunct="1"/>
            <a:r>
              <a:rPr lang="en-US" sz="2300" b="1" dirty="0"/>
              <a:t>Employers could also face additional liability from DOL enforcement of the violation of the prohibition of annual dollar limits or first dollar coverage of preventative care.</a:t>
            </a:r>
            <a:endParaRPr lang="en-US" sz="2300" dirty="0"/>
          </a:p>
        </p:txBody>
      </p:sp>
      <p:sp>
        <p:nvSpPr>
          <p:cNvPr id="38915" name="Rectangle 5"/>
          <p:cNvSpPr>
            <a:spLocks noGrp="1" noChangeArrowheads="1"/>
          </p:cNvSpPr>
          <p:nvPr>
            <p:ph type="title"/>
          </p:nvPr>
        </p:nvSpPr>
        <p:spPr>
          <a:xfrm>
            <a:off x="457200" y="0"/>
            <a:ext cx="8229600" cy="858837"/>
          </a:xfrm>
        </p:spPr>
        <p:txBody>
          <a:bodyPr/>
          <a:lstStyle/>
          <a:p>
            <a:pPr eaLnBrk="1" hangingPunct="1"/>
            <a:r>
              <a:rPr lang="en-US" sz="3600" dirty="0"/>
              <a:t>Individual Mandate Enforcement </a:t>
            </a:r>
          </a:p>
        </p:txBody>
      </p:sp>
    </p:spTree>
    <p:extLst>
      <p:ext uri="{BB962C8B-B14F-4D97-AF65-F5344CB8AC3E}">
        <p14:creationId xmlns:p14="http://schemas.microsoft.com/office/powerpoint/2010/main" val="271391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76200" y="228600"/>
            <a:ext cx="9220200" cy="1066800"/>
          </a:xfrm>
        </p:spPr>
        <p:txBody>
          <a:bodyPr>
            <a:normAutofit fontScale="90000"/>
          </a:bodyPr>
          <a:lstStyle/>
          <a:p>
            <a:pPr>
              <a:defRPr/>
            </a:pPr>
            <a:r>
              <a:rPr lang="en-US" dirty="0"/>
              <a:t>Employer Mandate</a:t>
            </a:r>
            <a:br>
              <a:rPr lang="en-US" dirty="0"/>
            </a:br>
            <a:r>
              <a:rPr lang="en-US" dirty="0"/>
              <a:t>Penalties</a:t>
            </a:r>
          </a:p>
        </p:txBody>
      </p:sp>
      <p:sp>
        <p:nvSpPr>
          <p:cNvPr id="28675" name="Rectangle 3"/>
          <p:cNvSpPr>
            <a:spLocks noGrp="1" noChangeArrowheads="1"/>
          </p:cNvSpPr>
          <p:nvPr>
            <p:ph type="body" idx="4294967295"/>
          </p:nvPr>
        </p:nvSpPr>
        <p:spPr>
          <a:xfrm>
            <a:off x="38100" y="990600"/>
            <a:ext cx="8991600" cy="4525963"/>
          </a:xfrm>
        </p:spPr>
        <p:txBody>
          <a:bodyPr/>
          <a:lstStyle/>
          <a:p>
            <a:r>
              <a:rPr lang="en-US" sz="2800" dirty="0">
                <a:ea typeface="ＭＳ Ｐゴシック" panose="020B0600070205080204" pitchFamily="34" charset="-128"/>
              </a:rPr>
              <a:t>Law does not require employers to offer health coverage to their employees</a:t>
            </a:r>
          </a:p>
          <a:p>
            <a:r>
              <a:rPr lang="en-US" sz="2800" dirty="0">
                <a:ea typeface="ＭＳ Ｐゴシック" panose="020B0600070205080204" pitchFamily="34" charset="-128"/>
              </a:rPr>
              <a:t>Large employers that do not offer affordable coverage that has a required minimum value to all full-time employees (and their children under age 26) </a:t>
            </a:r>
            <a:r>
              <a:rPr lang="en-US" sz="2800" b="1" dirty="0">
                <a:ea typeface="ＭＳ Ｐゴシック" panose="020B0600070205080204" pitchFamily="34" charset="-128"/>
              </a:rPr>
              <a:t>may</a:t>
            </a:r>
            <a:r>
              <a:rPr lang="en-US" sz="2800" dirty="0">
                <a:ea typeface="ＭＳ Ｐゴシック" panose="020B0600070205080204" pitchFamily="34" charset="-128"/>
              </a:rPr>
              <a:t> be subject to a penalty</a:t>
            </a:r>
          </a:p>
          <a:p>
            <a:r>
              <a:rPr lang="en-US" sz="2800" dirty="0">
                <a:ea typeface="ＭＳ Ｐゴシック" panose="020B0600070205080204" pitchFamily="34" charset="-128"/>
              </a:rPr>
              <a:t>The employer mandate and related penalties were originally effective January 1, 2014, but have been delayed until 2015 for employers with over 100 FT/EEs.  </a:t>
            </a:r>
          </a:p>
          <a:p>
            <a:r>
              <a:rPr lang="en-US" sz="2800" dirty="0">
                <a:ea typeface="ＭＳ Ｐゴシック" panose="020B0600070205080204" pitchFamily="34" charset="-128"/>
              </a:rPr>
              <a:t>All ACA penalties for employers with 51-99 FT/EEs delayed until 2016.    </a:t>
            </a:r>
            <a:r>
              <a:rPr lang="en-US" sz="2400" b="1" i="1" u="sng" dirty="0">
                <a:ea typeface="ＭＳ Ｐゴシック" panose="020B0600070205080204" pitchFamily="34" charset="-128"/>
              </a:rPr>
              <a:t>Community Rating begins 2016 for 2-99 FT/EEs</a:t>
            </a:r>
            <a:r>
              <a:rPr lang="en-US" sz="2800" b="1" dirty="0">
                <a:ea typeface="ＭＳ Ｐゴシック" panose="020B0600070205080204" pitchFamily="34" charset="-128"/>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79388"/>
            <a:ext cx="8229600" cy="1143001"/>
          </a:xfrm>
        </p:spPr>
        <p:txBody>
          <a:bodyPr/>
          <a:lstStyle/>
          <a:p>
            <a:r>
              <a:rPr lang="en-US">
                <a:ea typeface="ＭＳ Ｐゴシック" panose="020B0600070205080204" pitchFamily="34" charset="-128"/>
              </a:rPr>
              <a:t>Introduction</a:t>
            </a:r>
          </a:p>
        </p:txBody>
      </p:sp>
      <p:sp>
        <p:nvSpPr>
          <p:cNvPr id="14339" name="Content Placeholder 2"/>
          <p:cNvSpPr>
            <a:spLocks noGrp="1"/>
          </p:cNvSpPr>
          <p:nvPr>
            <p:ph idx="1"/>
          </p:nvPr>
        </p:nvSpPr>
        <p:spPr>
          <a:xfrm>
            <a:off x="381000" y="1524000"/>
            <a:ext cx="8229600" cy="4525963"/>
          </a:xfrm>
        </p:spPr>
        <p:txBody>
          <a:bodyPr/>
          <a:lstStyle/>
          <a:p>
            <a:pPr>
              <a:lnSpc>
                <a:spcPct val="110000"/>
              </a:lnSpc>
            </a:pPr>
            <a:r>
              <a:rPr lang="en-US" sz="2800">
                <a:ea typeface="ＭＳ Ｐゴシック" panose="020B0600070205080204" pitchFamily="34" charset="-128"/>
              </a:rPr>
              <a:t>On March 23, 2010, the Patient Protection and Affordable Care Act (PPACA) and the Health Care and Education Affordability Reconciliation Act of 2010 were signed into law</a:t>
            </a:r>
          </a:p>
          <a:p>
            <a:pPr>
              <a:buFontTx/>
              <a:buNone/>
            </a:pPr>
            <a:endParaRPr lang="en-US">
              <a:ea typeface="ＭＳ Ｐゴシック" panose="020B0600070205080204" pitchFamily="34" charset="-128"/>
            </a:endParaRPr>
          </a:p>
          <a:p>
            <a:endParaRPr lang="en-US">
              <a:ea typeface="ＭＳ Ｐゴシック" panose="020B0600070205080204" pitchFamily="34" charset="-128"/>
            </a:endParaRPr>
          </a:p>
          <a:p>
            <a:endParaRPr lang="en-US">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81000" y="304800"/>
            <a:ext cx="8229600" cy="1143000"/>
          </a:xfrm>
        </p:spPr>
        <p:txBody>
          <a:bodyPr/>
          <a:lstStyle/>
          <a:p>
            <a:r>
              <a:rPr lang="en-US" sz="4000">
                <a:ea typeface="ＭＳ Ｐゴシック" panose="020B0600070205080204" pitchFamily="34" charset="-128"/>
              </a:rPr>
              <a:t>Employer Mandate </a:t>
            </a:r>
            <a:br>
              <a:rPr lang="en-US" sz="4000">
                <a:ea typeface="ＭＳ Ｐゴシック" panose="020B0600070205080204" pitchFamily="34" charset="-128"/>
              </a:rPr>
            </a:br>
            <a:r>
              <a:rPr lang="en-US" sz="4000">
                <a:ea typeface="ＭＳ Ｐゴシック" panose="020B0600070205080204" pitchFamily="34" charset="-128"/>
              </a:rPr>
              <a:t>Penalties</a:t>
            </a:r>
          </a:p>
        </p:txBody>
      </p:sp>
      <p:sp>
        <p:nvSpPr>
          <p:cNvPr id="29699" name="Rectangle 3"/>
          <p:cNvSpPr>
            <a:spLocks noGrp="1" noChangeArrowheads="1"/>
          </p:cNvSpPr>
          <p:nvPr>
            <p:ph type="body" idx="4294967295"/>
          </p:nvPr>
        </p:nvSpPr>
        <p:spPr>
          <a:xfrm>
            <a:off x="0" y="990600"/>
            <a:ext cx="9067800" cy="5059363"/>
          </a:xfrm>
        </p:spPr>
        <p:txBody>
          <a:bodyPr/>
          <a:lstStyle/>
          <a:p>
            <a:r>
              <a:rPr lang="en-US" dirty="0">
                <a:ea typeface="ＭＳ Ｐゴシック" panose="020B0600070205080204" pitchFamily="34" charset="-128"/>
              </a:rPr>
              <a:t>In 2015, if at least 70% </a:t>
            </a:r>
            <a:r>
              <a:rPr lang="en-US" sz="2400" strike="sngStrike" dirty="0">
                <a:solidFill>
                  <a:srgbClr val="FF0000"/>
                </a:solidFill>
                <a:ea typeface="ＭＳ Ｐゴシック" panose="020B0600070205080204" pitchFamily="34" charset="-128"/>
              </a:rPr>
              <a:t>95%</a:t>
            </a:r>
            <a:r>
              <a:rPr lang="en-US" dirty="0">
                <a:ea typeface="ＭＳ Ｐゴシック" panose="020B0600070205080204" pitchFamily="34" charset="-128"/>
              </a:rPr>
              <a:t> all full-time employees (and their children under age 26) are not offered minimum essential coverage and one full-time employee obtains Federally subsidized coverage on an exchange: </a:t>
            </a:r>
          </a:p>
          <a:p>
            <a:pPr lvl="1"/>
            <a:r>
              <a:rPr lang="en-US" dirty="0">
                <a:ea typeface="ＭＳ Ｐゴシック" panose="020B0600070205080204" pitchFamily="34" charset="-128"/>
              </a:rPr>
              <a:t>Penalty is equal to $2,000 multiplied by the number of full-time employees employed by the employer (minus the first 80*)   </a:t>
            </a:r>
            <a:r>
              <a:rPr lang="en-US" sz="2400" i="1" dirty="0">
                <a:ea typeface="ＭＳ Ｐゴシック" panose="020B0600070205080204" pitchFamily="34" charset="-128"/>
              </a:rPr>
              <a:t>2016 / Revert back to FT–30 EEs</a:t>
            </a:r>
          </a:p>
          <a:p>
            <a:pPr lvl="1"/>
            <a:r>
              <a:rPr lang="en-US" sz="3200" dirty="0">
                <a:ea typeface="ＭＳ Ｐゴシック" panose="020B0600070205080204" pitchFamily="34" charset="-128"/>
              </a:rPr>
              <a:t>In 2016, this requirement increases back to 95%</a:t>
            </a:r>
            <a:r>
              <a:rPr lang="en-US" dirty="0">
                <a:ea typeface="ＭＳ Ｐゴシック" panose="020B0600070205080204" pitchFamily="34" charset="-12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304800"/>
            <a:ext cx="8229600" cy="1143000"/>
          </a:xfrm>
        </p:spPr>
        <p:txBody>
          <a:bodyPr/>
          <a:lstStyle/>
          <a:p>
            <a:r>
              <a:rPr lang="en-US" sz="4000">
                <a:ea typeface="ＭＳ Ｐゴシック" panose="020B0600070205080204" pitchFamily="34" charset="-128"/>
              </a:rPr>
              <a:t>Employer Mandate</a:t>
            </a:r>
            <a:br>
              <a:rPr lang="en-US" sz="4000">
                <a:ea typeface="ＭＳ Ｐゴシック" panose="020B0600070205080204" pitchFamily="34" charset="-128"/>
              </a:rPr>
            </a:br>
            <a:r>
              <a:rPr lang="en-US" sz="4000">
                <a:ea typeface="ＭＳ Ｐゴシック" panose="020B0600070205080204" pitchFamily="34" charset="-128"/>
              </a:rPr>
              <a:t>Penalties</a:t>
            </a:r>
          </a:p>
        </p:txBody>
      </p:sp>
      <p:sp>
        <p:nvSpPr>
          <p:cNvPr id="30723" name="Rectangle 3"/>
          <p:cNvSpPr>
            <a:spLocks noGrp="1" noChangeArrowheads="1"/>
          </p:cNvSpPr>
          <p:nvPr>
            <p:ph type="body" idx="4294967295"/>
          </p:nvPr>
        </p:nvSpPr>
        <p:spPr>
          <a:xfrm>
            <a:off x="457200" y="1600200"/>
            <a:ext cx="8229600" cy="4495800"/>
          </a:xfrm>
        </p:spPr>
        <p:txBody>
          <a:bodyPr/>
          <a:lstStyle/>
          <a:p>
            <a:r>
              <a:rPr lang="en-US" sz="2800" dirty="0">
                <a:ea typeface="ＭＳ Ｐゴシック" panose="020B0600070205080204" pitchFamily="34" charset="-128"/>
              </a:rPr>
              <a:t>Penalties also apply if the health coverage offered is </a:t>
            </a:r>
            <a:r>
              <a:rPr lang="en-US" sz="2800" u="sng" dirty="0">
                <a:ea typeface="ＭＳ Ｐゴシック" panose="020B0600070205080204" pitchFamily="34" charset="-128"/>
              </a:rPr>
              <a:t>not affordable </a:t>
            </a:r>
            <a:r>
              <a:rPr lang="en-US" sz="2800" dirty="0">
                <a:ea typeface="ＭＳ Ｐゴシック" panose="020B0600070205080204" pitchFamily="34" charset="-128"/>
              </a:rPr>
              <a:t>or pays for less than 60% of covered health care expenses</a:t>
            </a:r>
          </a:p>
          <a:p>
            <a:r>
              <a:rPr lang="en-US" sz="2800" dirty="0">
                <a:ea typeface="ＭＳ Ｐゴシック" panose="020B0600070205080204" pitchFamily="34" charset="-128"/>
              </a:rPr>
              <a:t>IRS safe harbor – “affordable” if premium contribution for single coverage does not exceed:</a:t>
            </a:r>
          </a:p>
          <a:p>
            <a:pPr lvl="1"/>
            <a:r>
              <a:rPr lang="en-US" dirty="0">
                <a:ea typeface="ＭＳ Ｐゴシック" panose="020B0600070205080204" pitchFamily="34" charset="-128"/>
              </a:rPr>
              <a:t>9.5% of employee’s W-2 wages</a:t>
            </a:r>
          </a:p>
          <a:p>
            <a:pPr lvl="1"/>
            <a:r>
              <a:rPr lang="en-US" dirty="0">
                <a:ea typeface="ＭＳ Ｐゴシック" panose="020B0600070205080204" pitchFamily="34" charset="-128"/>
              </a:rPr>
              <a:t>9.5% of federal poverty limit</a:t>
            </a:r>
          </a:p>
          <a:p>
            <a:pPr lvl="1"/>
            <a:r>
              <a:rPr lang="en-US" dirty="0">
                <a:ea typeface="ＭＳ Ｐゴシック" panose="020B0600070205080204" pitchFamily="34" charset="-128"/>
              </a:rPr>
              <a:t>9.5% of the computed monthly rate of pay</a:t>
            </a:r>
          </a:p>
          <a:p>
            <a:pPr lvl="1">
              <a:lnSpc>
                <a:spcPct val="80000"/>
              </a:lnSpc>
              <a:buFont typeface="Arial" panose="020B0604020202020204" pitchFamily="34" charset="0"/>
              <a:buNone/>
            </a:pPr>
            <a:endParaRPr lang="en-US" dirty="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57200" y="304800"/>
            <a:ext cx="8229600" cy="1143000"/>
          </a:xfrm>
        </p:spPr>
        <p:txBody>
          <a:bodyPr/>
          <a:lstStyle/>
          <a:p>
            <a:r>
              <a:rPr lang="en-US" sz="4000">
                <a:ea typeface="ＭＳ Ｐゴシック" panose="020B0600070205080204" pitchFamily="34" charset="-128"/>
              </a:rPr>
              <a:t>Employer Mandate</a:t>
            </a:r>
            <a:br>
              <a:rPr lang="en-US" sz="4000">
                <a:ea typeface="ＭＳ Ｐゴシック" panose="020B0600070205080204" pitchFamily="34" charset="-128"/>
              </a:rPr>
            </a:br>
            <a:r>
              <a:rPr lang="en-US" sz="4000">
                <a:ea typeface="ＭＳ Ｐゴシック" panose="020B0600070205080204" pitchFamily="34" charset="-128"/>
              </a:rPr>
              <a:t>Penalties</a:t>
            </a:r>
          </a:p>
        </p:txBody>
      </p:sp>
      <p:sp>
        <p:nvSpPr>
          <p:cNvPr id="31747" name="Rectangle 3"/>
          <p:cNvSpPr>
            <a:spLocks noGrp="1" noChangeArrowheads="1"/>
          </p:cNvSpPr>
          <p:nvPr>
            <p:ph type="body" idx="4294967295"/>
          </p:nvPr>
        </p:nvSpPr>
        <p:spPr>
          <a:xfrm>
            <a:off x="381000" y="1524000"/>
            <a:ext cx="8229600" cy="4419600"/>
          </a:xfrm>
        </p:spPr>
        <p:txBody>
          <a:bodyPr/>
          <a:lstStyle/>
          <a:p>
            <a:r>
              <a:rPr lang="en-US" dirty="0">
                <a:ea typeface="ＭＳ Ｐゴシック" panose="020B0600070205080204" pitchFamily="34" charset="-128"/>
              </a:rPr>
              <a:t>If employer coverage is not affordable or does not provide minimum value, the penalty is equal to: </a:t>
            </a:r>
          </a:p>
          <a:p>
            <a:pPr lvl="1"/>
            <a:r>
              <a:rPr lang="en-US" dirty="0">
                <a:ea typeface="ＭＳ Ｐゴシック" panose="020B0600070205080204" pitchFamily="34" charset="-128"/>
              </a:rPr>
              <a:t>At least $3,000 multiplied by the number of full-time employees receiving assistance, BUT</a:t>
            </a:r>
          </a:p>
          <a:p>
            <a:pPr lvl="1"/>
            <a:r>
              <a:rPr lang="en-US" dirty="0">
                <a:ea typeface="ＭＳ Ｐゴシック" panose="020B0600070205080204" pitchFamily="34" charset="-128"/>
              </a:rPr>
              <a:t>Capped by the amount of the $2,000 penalty (i.e., $2,000 multiplied by total number of full-time workers, not counting the first 80*) </a:t>
            </a:r>
            <a:r>
              <a:rPr lang="en-US" sz="2400" strike="sngStrike" dirty="0">
                <a:solidFill>
                  <a:srgbClr val="FF0000"/>
                </a:solidFill>
                <a:ea typeface="ＭＳ Ｐゴシック" panose="020B0600070205080204" pitchFamily="34" charset="-128"/>
              </a:rPr>
              <a:t>(was 30)</a:t>
            </a:r>
          </a:p>
          <a:p>
            <a:pPr lvl="1"/>
            <a:endParaRPr lang="en-US" dirty="0">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81000" y="304800"/>
            <a:ext cx="8229600" cy="1143000"/>
          </a:xfrm>
        </p:spPr>
        <p:txBody>
          <a:bodyPr>
            <a:normAutofit fontScale="90000"/>
          </a:bodyPr>
          <a:lstStyle/>
          <a:p>
            <a:pPr>
              <a:defRPr/>
            </a:pPr>
            <a:r>
              <a:rPr lang="en-US" sz="4000" dirty="0"/>
              <a:t>Employer Mandate</a:t>
            </a:r>
            <a:br>
              <a:rPr lang="en-US" sz="4000" dirty="0"/>
            </a:br>
            <a:r>
              <a:rPr lang="en-US" sz="4000" dirty="0"/>
              <a:t>Penalties </a:t>
            </a:r>
          </a:p>
        </p:txBody>
      </p:sp>
      <p:sp>
        <p:nvSpPr>
          <p:cNvPr id="32771" name="Rectangle 3"/>
          <p:cNvSpPr>
            <a:spLocks noGrp="1" noChangeArrowheads="1"/>
          </p:cNvSpPr>
          <p:nvPr>
            <p:ph type="body" idx="4294967295"/>
          </p:nvPr>
        </p:nvSpPr>
        <p:spPr>
          <a:xfrm>
            <a:off x="381000" y="1371600"/>
            <a:ext cx="8229600" cy="4906963"/>
          </a:xfrm>
        </p:spPr>
        <p:txBody>
          <a:bodyPr/>
          <a:lstStyle/>
          <a:p>
            <a:r>
              <a:rPr lang="en-US" sz="2800" dirty="0">
                <a:ea typeface="ＭＳ Ｐゴシック" panose="020B0600070205080204" pitchFamily="34" charset="-128"/>
              </a:rPr>
              <a:t>For purposes of the penalty, a </a:t>
            </a:r>
            <a:r>
              <a:rPr lang="en-US" sz="2800" i="1" dirty="0">
                <a:ea typeface="ＭＳ Ｐゴシック" panose="020B0600070205080204" pitchFamily="34" charset="-128"/>
              </a:rPr>
              <a:t>large employer</a:t>
            </a:r>
            <a:r>
              <a:rPr lang="en-US" sz="2800" dirty="0">
                <a:ea typeface="ＭＳ Ｐゴシック" panose="020B0600070205080204" pitchFamily="34" charset="-128"/>
              </a:rPr>
              <a:t> is an employer who has 100 or more full-time employees or full-time equivalents for preceding year:</a:t>
            </a:r>
          </a:p>
          <a:p>
            <a:pPr>
              <a:buNone/>
            </a:pPr>
            <a:endParaRPr lang="en-US" sz="2400" dirty="0">
              <a:ea typeface="ＭＳ Ｐゴシック" panose="020B0600070205080204" pitchFamily="34" charset="-128"/>
            </a:endParaRPr>
          </a:p>
          <a:p>
            <a:pPr lvl="1"/>
            <a:r>
              <a:rPr lang="en-US" sz="2400" dirty="0">
                <a:ea typeface="ＭＳ Ｐゴシック" panose="020B0600070205080204" pitchFamily="34" charset="-128"/>
              </a:rPr>
              <a:t>Full-time employees: those that work 30 or more hours a week calculated on a monthly basis</a:t>
            </a:r>
          </a:p>
          <a:p>
            <a:pPr lvl="1"/>
            <a:r>
              <a:rPr lang="en-US" sz="2400" dirty="0">
                <a:ea typeface="ＭＳ Ｐゴシック" panose="020B0600070205080204" pitchFamily="34" charset="-128"/>
              </a:rPr>
              <a:t>Full-time equivalents (total hours/120)</a:t>
            </a:r>
          </a:p>
          <a:p>
            <a:pPr lvl="1"/>
            <a:r>
              <a:rPr lang="en-US" sz="2400" dirty="0">
                <a:ea typeface="ＭＳ Ｐゴシック" panose="020B0600070205080204" pitchFamily="34" charset="-128"/>
              </a:rPr>
              <a:t>If workforce exceeded 100 FT employees for 180 days or fewer, and the excess employed during the 180 day period were seasonal workers, not a large employer.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81000" y="304800"/>
            <a:ext cx="8229600" cy="1143000"/>
          </a:xfrm>
        </p:spPr>
        <p:txBody>
          <a:bodyPr/>
          <a:lstStyle/>
          <a:p>
            <a:r>
              <a:rPr lang="en-US" sz="4000">
                <a:ea typeface="ＭＳ Ｐゴシック" panose="020B0600070205080204" pitchFamily="34" charset="-128"/>
              </a:rPr>
              <a:t>Employer Mandate</a:t>
            </a:r>
            <a:br>
              <a:rPr lang="en-US" sz="4000">
                <a:ea typeface="ＭＳ Ｐゴシック" panose="020B0600070205080204" pitchFamily="34" charset="-128"/>
              </a:rPr>
            </a:br>
            <a:r>
              <a:rPr lang="en-US" sz="4000">
                <a:ea typeface="ＭＳ Ｐゴシック" panose="020B0600070205080204" pitchFamily="34" charset="-128"/>
              </a:rPr>
              <a:t>Full-Time Employees</a:t>
            </a:r>
          </a:p>
        </p:txBody>
      </p:sp>
      <p:sp>
        <p:nvSpPr>
          <p:cNvPr id="34819" name="Rectangle 3"/>
          <p:cNvSpPr>
            <a:spLocks noGrp="1" noChangeArrowheads="1"/>
          </p:cNvSpPr>
          <p:nvPr>
            <p:ph type="body" idx="4294967295"/>
          </p:nvPr>
        </p:nvSpPr>
        <p:spPr>
          <a:xfrm>
            <a:off x="381000" y="1600200"/>
            <a:ext cx="8229600" cy="4525963"/>
          </a:xfrm>
        </p:spPr>
        <p:txBody>
          <a:bodyPr/>
          <a:lstStyle/>
          <a:p>
            <a:r>
              <a:rPr lang="en-US" dirty="0">
                <a:ea typeface="ＭＳ Ｐゴシック" panose="020B0600070205080204" pitchFamily="34" charset="-128"/>
              </a:rPr>
              <a:t>Additional Safe harbor for new employees:</a:t>
            </a:r>
            <a:r>
              <a:rPr lang="en-US" sz="2800" dirty="0">
                <a:ea typeface="ＭＳ Ｐゴシック" panose="020B0600070205080204" pitchFamily="34" charset="-128"/>
              </a:rPr>
              <a:t> </a:t>
            </a:r>
          </a:p>
          <a:p>
            <a:pPr lvl="1"/>
            <a:r>
              <a:rPr lang="en-US" sz="2400" dirty="0">
                <a:ea typeface="ＭＳ Ｐゴシック" panose="020B0600070205080204" pitchFamily="34" charset="-128"/>
              </a:rPr>
              <a:t>Employee that is reasonably expected to work full-time must be offered coverage that takes effect as of the 91</a:t>
            </a:r>
            <a:r>
              <a:rPr lang="en-US" sz="2400" baseline="30000" dirty="0">
                <a:ea typeface="ＭＳ Ｐゴシック" panose="020B0600070205080204" pitchFamily="34" charset="-128"/>
              </a:rPr>
              <a:t>st</a:t>
            </a:r>
            <a:r>
              <a:rPr lang="en-US" sz="2400" dirty="0">
                <a:ea typeface="ＭＳ Ｐゴシック" panose="020B0600070205080204" pitchFamily="34" charset="-128"/>
              </a:rPr>
              <a:t> day of the employee’s employment</a:t>
            </a:r>
          </a:p>
          <a:p>
            <a:pPr lvl="1"/>
            <a:r>
              <a:rPr lang="en-US" sz="2400" dirty="0">
                <a:ea typeface="ＭＳ Ｐゴシック" panose="020B0600070205080204" pitchFamily="34" charset="-128"/>
              </a:rPr>
              <a:t>Must take a reasonable approach as to expectation of work hours</a:t>
            </a:r>
            <a:endParaRPr lang="en-US" dirty="0">
              <a:ea typeface="ＭＳ Ｐゴシック" panose="020B0600070205080204" pitchFamily="34" charset="-128"/>
            </a:endParaRPr>
          </a:p>
          <a:p>
            <a:endParaRPr lang="en-US" sz="2400" dirty="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81000" y="304800"/>
            <a:ext cx="8229600" cy="1143000"/>
          </a:xfrm>
        </p:spPr>
        <p:txBody>
          <a:bodyPr/>
          <a:lstStyle/>
          <a:p>
            <a:r>
              <a:rPr lang="en-US" sz="4000">
                <a:ea typeface="ＭＳ Ｐゴシック" panose="020B0600070205080204" pitchFamily="34" charset="-128"/>
              </a:rPr>
              <a:t>Employer Mandate</a:t>
            </a:r>
            <a:br>
              <a:rPr lang="en-US" sz="4000">
                <a:ea typeface="ＭＳ Ｐゴシック" panose="020B0600070205080204" pitchFamily="34" charset="-128"/>
              </a:rPr>
            </a:br>
            <a:r>
              <a:rPr lang="en-US" sz="4000">
                <a:ea typeface="ＭＳ Ｐゴシック" panose="020B0600070205080204" pitchFamily="34" charset="-128"/>
              </a:rPr>
              <a:t>Full-time Employees</a:t>
            </a:r>
          </a:p>
        </p:txBody>
      </p:sp>
      <p:sp>
        <p:nvSpPr>
          <p:cNvPr id="35843" name="Rectangle 3"/>
          <p:cNvSpPr>
            <a:spLocks noGrp="1" noChangeArrowheads="1"/>
          </p:cNvSpPr>
          <p:nvPr>
            <p:ph type="body" idx="4294967295"/>
          </p:nvPr>
        </p:nvSpPr>
        <p:spPr>
          <a:xfrm>
            <a:off x="381000" y="1295400"/>
            <a:ext cx="8229600" cy="4830763"/>
          </a:xfrm>
        </p:spPr>
        <p:txBody>
          <a:bodyPr/>
          <a:lstStyle/>
          <a:p>
            <a:r>
              <a:rPr lang="en-US" sz="2400" b="1" u="sng">
                <a:ea typeface="ＭＳ Ｐゴシック" panose="020B0600070205080204" pitchFamily="34" charset="-128"/>
              </a:rPr>
              <a:t>Safe harbor for ongoing employees:</a:t>
            </a:r>
          </a:p>
          <a:p>
            <a:endParaRPr lang="en-US" sz="2000">
              <a:ea typeface="ＭＳ Ｐゴシック" panose="020B0600070205080204" pitchFamily="34" charset="-128"/>
            </a:endParaRPr>
          </a:p>
          <a:p>
            <a:pPr lvl="1"/>
            <a:r>
              <a:rPr lang="en-US" sz="2000">
                <a:ea typeface="ＭＳ Ｐゴシック" panose="020B0600070205080204" pitchFamily="34" charset="-128"/>
              </a:rPr>
              <a:t> Look back over a </a:t>
            </a:r>
            <a:r>
              <a:rPr lang="en-US" sz="2000" u="sng">
                <a:ea typeface="ＭＳ Ｐゴシック" panose="020B0600070205080204" pitchFamily="34" charset="-128"/>
              </a:rPr>
              <a:t>standard measurement period </a:t>
            </a:r>
            <a:r>
              <a:rPr lang="en-US" sz="2000">
                <a:ea typeface="ＭＳ Ｐゴシック" panose="020B0600070205080204" pitchFamily="34" charset="-128"/>
              </a:rPr>
              <a:t>(SMP) to calculate whether worked 30 hours/week </a:t>
            </a:r>
          </a:p>
          <a:p>
            <a:pPr lvl="1"/>
            <a:r>
              <a:rPr lang="en-US" sz="2000">
                <a:ea typeface="ＭＳ Ｐゴシック" panose="020B0600070205080204" pitchFamily="34" charset="-128"/>
              </a:rPr>
              <a:t>SMP must be between 3 and 12 months </a:t>
            </a:r>
          </a:p>
          <a:p>
            <a:pPr lvl="1"/>
            <a:r>
              <a:rPr lang="en-US" sz="2000">
                <a:ea typeface="ＭＳ Ｐゴシック" panose="020B0600070205080204" pitchFamily="34" charset="-128"/>
              </a:rPr>
              <a:t>If worked at least 30 hours per week during SMP, full-time employee for </a:t>
            </a:r>
            <a:r>
              <a:rPr lang="en-US" sz="2000" u="sng">
                <a:ea typeface="ＭＳ Ｐゴシック" panose="020B0600070205080204" pitchFamily="34" charset="-128"/>
              </a:rPr>
              <a:t>stability period</a:t>
            </a:r>
          </a:p>
          <a:p>
            <a:pPr lvl="1"/>
            <a:r>
              <a:rPr lang="en-US" sz="2000">
                <a:ea typeface="ＭＳ Ｐゴシック" panose="020B0600070205080204" pitchFamily="34" charset="-128"/>
              </a:rPr>
              <a:t>Stability period for 30 hour a week employees must be at least six calendar months and at least as long as the SMP (if determined not to be full-time, stability period may not be longer than SMP)</a:t>
            </a:r>
          </a:p>
          <a:p>
            <a:pPr lvl="1"/>
            <a:r>
              <a:rPr lang="en-US" sz="2000">
                <a:ea typeface="ＭＳ Ｐゴシック" panose="020B0600070205080204" pitchFamily="34" charset="-128"/>
              </a:rPr>
              <a:t>Employer can structure its SMP to end before the stability period begins and provide an </a:t>
            </a:r>
            <a:r>
              <a:rPr lang="en-US" sz="2000" u="sng">
                <a:ea typeface="ＭＳ Ｐゴシック" panose="020B0600070205080204" pitchFamily="34" charset="-128"/>
              </a:rPr>
              <a:t>administrative period </a:t>
            </a:r>
            <a:r>
              <a:rPr lang="en-US" sz="2000">
                <a:ea typeface="ＭＳ Ｐゴシック" panose="020B0600070205080204" pitchFamily="34" charset="-128"/>
              </a:rPr>
              <a:t>of up to 90 days</a:t>
            </a:r>
          </a:p>
          <a:p>
            <a:endParaRPr lang="en-US" sz="2000">
              <a:ea typeface="ＭＳ Ｐゴシック" panose="020B0600070205080204" pitchFamily="34" charset="-128"/>
            </a:endParaRPr>
          </a:p>
          <a:p>
            <a:endParaRPr lang="en-US" sz="200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76200" y="228600"/>
            <a:ext cx="8991600" cy="1143000"/>
          </a:xfrm>
        </p:spPr>
        <p:txBody>
          <a:bodyPr/>
          <a:lstStyle/>
          <a:p>
            <a:r>
              <a:rPr lang="en-US" sz="4000" dirty="0">
                <a:ea typeface="ＭＳ Ｐゴシック" panose="020B0600070205080204" pitchFamily="34" charset="-128"/>
              </a:rPr>
              <a:t>Standard and Initial Measurement Period</a:t>
            </a:r>
            <a:br>
              <a:rPr lang="en-US" sz="4000" dirty="0">
                <a:ea typeface="ＭＳ Ｐゴシック" panose="020B0600070205080204" pitchFamily="34" charset="-128"/>
              </a:rPr>
            </a:br>
            <a:r>
              <a:rPr lang="en-US" sz="4000" dirty="0">
                <a:ea typeface="ＭＳ Ｐゴシック" panose="020B0600070205080204" pitchFamily="34" charset="-128"/>
              </a:rPr>
              <a:t>Full-Time Employees</a:t>
            </a:r>
          </a:p>
        </p:txBody>
      </p:sp>
      <p:sp>
        <p:nvSpPr>
          <p:cNvPr id="36867" name="Rectangle 3"/>
          <p:cNvSpPr>
            <a:spLocks noGrp="1" noChangeArrowheads="1"/>
          </p:cNvSpPr>
          <p:nvPr>
            <p:ph type="body" idx="4294967295"/>
          </p:nvPr>
        </p:nvSpPr>
        <p:spPr>
          <a:xfrm>
            <a:off x="228600" y="1066800"/>
            <a:ext cx="8229600" cy="4724400"/>
          </a:xfrm>
        </p:spPr>
        <p:txBody>
          <a:bodyPr/>
          <a:lstStyle/>
          <a:p>
            <a:pPr>
              <a:buNone/>
            </a:pPr>
            <a:endParaRPr lang="en-US" sz="2000" dirty="0">
              <a:ea typeface="ＭＳ Ｐゴシック" panose="020B0600070205080204" pitchFamily="34" charset="-128"/>
            </a:endParaRPr>
          </a:p>
          <a:p>
            <a:endParaRPr lang="en-US" sz="2000" dirty="0">
              <a:ea typeface="ＭＳ Ｐゴシック" panose="020B0600070205080204" pitchFamily="34" charset="-128"/>
            </a:endParaRPr>
          </a:p>
          <a:p>
            <a:endParaRPr lang="en-US" sz="2000" dirty="0">
              <a:ea typeface="ＭＳ Ｐゴシック" panose="020B0600070205080204" pitchFamily="34" charset="-128"/>
            </a:endParaRPr>
          </a:p>
        </p:txBody>
      </p:sp>
      <p:grpSp>
        <p:nvGrpSpPr>
          <p:cNvPr id="2" name="Group 3"/>
          <p:cNvGrpSpPr/>
          <p:nvPr/>
        </p:nvGrpSpPr>
        <p:grpSpPr>
          <a:xfrm>
            <a:off x="533400" y="1450985"/>
            <a:ext cx="8001000" cy="2152869"/>
            <a:chOff x="533400" y="1196975"/>
            <a:chExt cx="8001000" cy="2152869"/>
          </a:xfrm>
        </p:grpSpPr>
        <p:grpSp>
          <p:nvGrpSpPr>
            <p:cNvPr id="3" name="Group 8"/>
            <p:cNvGrpSpPr>
              <a:grpSpLocks/>
            </p:cNvGrpSpPr>
            <p:nvPr/>
          </p:nvGrpSpPr>
          <p:grpSpPr bwMode="auto">
            <a:xfrm>
              <a:off x="533400" y="2246313"/>
              <a:ext cx="2667000" cy="457200"/>
              <a:chOff x="1295400" y="1676400"/>
              <a:chExt cx="2667000" cy="457200"/>
            </a:xfrm>
          </p:grpSpPr>
          <p:cxnSp>
            <p:nvCxnSpPr>
              <p:cNvPr id="23" name="Straight Connector 4"/>
              <p:cNvCxnSpPr/>
              <p:nvPr/>
            </p:nvCxnSpPr>
            <p:spPr>
              <a:xfrm>
                <a:off x="1295400" y="1905000"/>
                <a:ext cx="2667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1295400" y="16764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3962400" y="1676400"/>
                <a:ext cx="0" cy="45720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4" name="Group 19"/>
            <p:cNvGrpSpPr>
              <a:grpSpLocks/>
            </p:cNvGrpSpPr>
            <p:nvPr/>
          </p:nvGrpSpPr>
          <p:grpSpPr bwMode="auto">
            <a:xfrm>
              <a:off x="5867400" y="2246313"/>
              <a:ext cx="2667000" cy="457200"/>
              <a:chOff x="1295400" y="1676400"/>
              <a:chExt cx="2667000" cy="457200"/>
            </a:xfrm>
          </p:grpSpPr>
          <p:cxnSp>
            <p:nvCxnSpPr>
              <p:cNvPr id="20" name="Straight Connector 19"/>
              <p:cNvCxnSpPr/>
              <p:nvPr/>
            </p:nvCxnSpPr>
            <p:spPr>
              <a:xfrm>
                <a:off x="1295400" y="1905000"/>
                <a:ext cx="2667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1295400" y="16764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3962400" y="1676400"/>
                <a:ext cx="0" cy="45720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5" name="Group 23"/>
            <p:cNvGrpSpPr>
              <a:grpSpLocks/>
            </p:cNvGrpSpPr>
            <p:nvPr/>
          </p:nvGrpSpPr>
          <p:grpSpPr bwMode="auto">
            <a:xfrm>
              <a:off x="3200400" y="2246313"/>
              <a:ext cx="2667000" cy="457200"/>
              <a:chOff x="1295400" y="1676400"/>
              <a:chExt cx="2667000" cy="457200"/>
            </a:xfrm>
          </p:grpSpPr>
          <p:cxnSp>
            <p:nvCxnSpPr>
              <p:cNvPr id="17" name="Straight Connector 16"/>
              <p:cNvCxnSpPr/>
              <p:nvPr/>
            </p:nvCxnSpPr>
            <p:spPr>
              <a:xfrm>
                <a:off x="1295400" y="1905000"/>
                <a:ext cx="2667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1295400" y="16764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962400" y="1676400"/>
                <a:ext cx="0" cy="457200"/>
              </a:xfrm>
              <a:prstGeom prst="line">
                <a:avLst/>
              </a:prstGeom>
            </p:spPr>
            <p:style>
              <a:lnRef idx="3">
                <a:schemeClr val="accent2"/>
              </a:lnRef>
              <a:fillRef idx="0">
                <a:schemeClr val="accent2"/>
              </a:fillRef>
              <a:effectRef idx="2">
                <a:schemeClr val="accent2"/>
              </a:effectRef>
              <a:fontRef idx="minor">
                <a:schemeClr val="tx1"/>
              </a:fontRef>
            </p:style>
          </p:cxnSp>
        </p:grpSp>
        <p:sp>
          <p:nvSpPr>
            <p:cNvPr id="8" name="TextBox 27"/>
            <p:cNvSpPr txBox="1">
              <a:spLocks noChangeArrowheads="1"/>
            </p:cNvSpPr>
            <p:nvPr/>
          </p:nvSpPr>
          <p:spPr bwMode="auto">
            <a:xfrm>
              <a:off x="762000" y="270351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solidFill>
                    <a:srgbClr val="000000"/>
                  </a:solidFill>
                </a:rPr>
                <a:t>Part-Time</a:t>
              </a:r>
            </a:p>
          </p:txBody>
        </p:sp>
        <p:sp>
          <p:nvSpPr>
            <p:cNvPr id="9" name="TextBox 28"/>
            <p:cNvSpPr txBox="1">
              <a:spLocks noChangeArrowheads="1"/>
            </p:cNvSpPr>
            <p:nvPr/>
          </p:nvSpPr>
          <p:spPr bwMode="auto">
            <a:xfrm>
              <a:off x="3429000" y="2703513"/>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a:solidFill>
                    <a:srgbClr val="000000"/>
                  </a:solidFill>
                </a:rPr>
                <a:t>&lt;90 Days To Offer Coverage</a:t>
              </a:r>
            </a:p>
          </p:txBody>
        </p:sp>
        <p:sp>
          <p:nvSpPr>
            <p:cNvPr id="10" name="TextBox 29"/>
            <p:cNvSpPr txBox="1">
              <a:spLocks noChangeArrowheads="1"/>
            </p:cNvSpPr>
            <p:nvPr/>
          </p:nvSpPr>
          <p:spPr bwMode="auto">
            <a:xfrm>
              <a:off x="6096000" y="270351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a:solidFill>
                    <a:srgbClr val="000000"/>
                  </a:solidFill>
                </a:rPr>
                <a:t>Coverage</a:t>
              </a:r>
            </a:p>
          </p:txBody>
        </p:sp>
        <p:sp>
          <p:nvSpPr>
            <p:cNvPr id="11" name="TextBox 33"/>
            <p:cNvSpPr txBox="1">
              <a:spLocks noChangeArrowheads="1"/>
            </p:cNvSpPr>
            <p:nvPr/>
          </p:nvSpPr>
          <p:spPr bwMode="auto">
            <a:xfrm>
              <a:off x="533400" y="1196975"/>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dirty="0">
                  <a:solidFill>
                    <a:srgbClr val="000000"/>
                  </a:solidFill>
                </a:rPr>
                <a:t>Measurement </a:t>
              </a:r>
            </a:p>
            <a:p>
              <a:pPr algn="ctr"/>
              <a:r>
                <a:rPr lang="en-US" sz="2000" b="1" dirty="0">
                  <a:solidFill>
                    <a:srgbClr val="000000"/>
                  </a:solidFill>
                </a:rPr>
                <a:t>Period</a:t>
              </a:r>
            </a:p>
          </p:txBody>
        </p:sp>
        <p:sp>
          <p:nvSpPr>
            <p:cNvPr id="12" name="TextBox 37"/>
            <p:cNvSpPr txBox="1">
              <a:spLocks noChangeArrowheads="1"/>
            </p:cNvSpPr>
            <p:nvPr/>
          </p:nvSpPr>
          <p:spPr bwMode="auto">
            <a:xfrm>
              <a:off x="3200400" y="1196975"/>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dirty="0">
                  <a:solidFill>
                    <a:srgbClr val="000000"/>
                  </a:solidFill>
                </a:rPr>
                <a:t>Administrative </a:t>
              </a:r>
            </a:p>
            <a:p>
              <a:pPr algn="ctr"/>
              <a:r>
                <a:rPr lang="en-US" sz="2000" b="1" dirty="0">
                  <a:solidFill>
                    <a:srgbClr val="000000"/>
                  </a:solidFill>
                </a:rPr>
                <a:t>Period</a:t>
              </a:r>
            </a:p>
          </p:txBody>
        </p:sp>
        <p:sp>
          <p:nvSpPr>
            <p:cNvPr id="13" name="TextBox 38"/>
            <p:cNvSpPr txBox="1">
              <a:spLocks noChangeArrowheads="1"/>
            </p:cNvSpPr>
            <p:nvPr/>
          </p:nvSpPr>
          <p:spPr bwMode="auto">
            <a:xfrm>
              <a:off x="5867400" y="1196975"/>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b="1">
                  <a:solidFill>
                    <a:srgbClr val="000000"/>
                  </a:solidFill>
                </a:rPr>
                <a:t>Stability </a:t>
              </a:r>
            </a:p>
            <a:p>
              <a:pPr algn="ctr"/>
              <a:r>
                <a:rPr lang="en-US" sz="2000" b="1">
                  <a:solidFill>
                    <a:srgbClr val="000000"/>
                  </a:solidFill>
                </a:rPr>
                <a:t>Period</a:t>
              </a:r>
            </a:p>
          </p:txBody>
        </p:sp>
        <p:sp>
          <p:nvSpPr>
            <p:cNvPr id="14" name="TextBox 39"/>
            <p:cNvSpPr txBox="1">
              <a:spLocks noChangeArrowheads="1"/>
            </p:cNvSpPr>
            <p:nvPr/>
          </p:nvSpPr>
          <p:spPr bwMode="auto">
            <a:xfrm>
              <a:off x="762000" y="19050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000000"/>
                  </a:solidFill>
                </a:rPr>
                <a:t>3, 6, 9, or 12 Months</a:t>
              </a:r>
            </a:p>
          </p:txBody>
        </p:sp>
        <p:sp>
          <p:nvSpPr>
            <p:cNvPr id="15" name="TextBox 40"/>
            <p:cNvSpPr txBox="1">
              <a:spLocks noChangeArrowheads="1"/>
            </p:cNvSpPr>
            <p:nvPr/>
          </p:nvSpPr>
          <p:spPr bwMode="auto">
            <a:xfrm>
              <a:off x="3429000" y="19050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a:solidFill>
                    <a:srgbClr val="000000"/>
                  </a:solidFill>
                </a:rPr>
                <a:t>90 Days</a:t>
              </a:r>
            </a:p>
          </p:txBody>
        </p:sp>
        <p:sp>
          <p:nvSpPr>
            <p:cNvPr id="16" name="TextBox 41"/>
            <p:cNvSpPr txBox="1">
              <a:spLocks noChangeArrowheads="1"/>
            </p:cNvSpPr>
            <p:nvPr/>
          </p:nvSpPr>
          <p:spPr bwMode="auto">
            <a:xfrm>
              <a:off x="6172200" y="19050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000000"/>
                  </a:solidFill>
                </a:rPr>
                <a:t>6, 9, or 12 Months</a:t>
              </a:r>
            </a:p>
          </p:txBody>
        </p:sp>
      </p:grpSp>
      <p:sp>
        <p:nvSpPr>
          <p:cNvPr id="26" name="TextBox 25"/>
          <p:cNvSpPr txBox="1"/>
          <p:nvPr/>
        </p:nvSpPr>
        <p:spPr>
          <a:xfrm>
            <a:off x="533400" y="4411112"/>
            <a:ext cx="8001000" cy="1938992"/>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The Standard Measurement Period is for Current Employees</a:t>
            </a:r>
          </a:p>
          <a:p>
            <a:pPr algn="ctr"/>
            <a:endParaRPr lang="en-US" sz="2400" b="1" dirty="0">
              <a:effectLst>
                <a:outerShdw blurRad="38100" dist="38100" dir="2700000" algn="tl">
                  <a:srgbClr val="000000">
                    <a:alpha val="43137"/>
                  </a:srgbClr>
                </a:outerShdw>
              </a:effectLst>
            </a:endParaRPr>
          </a:p>
          <a:p>
            <a:pPr algn="ctr"/>
            <a:r>
              <a:rPr lang="en-US" sz="2400" b="1" dirty="0">
                <a:effectLst>
                  <a:outerShdw blurRad="38100" dist="38100" dir="2700000" algn="tl">
                    <a:srgbClr val="000000">
                      <a:alpha val="43137"/>
                    </a:srgbClr>
                  </a:outerShdw>
                </a:effectLst>
              </a:rPr>
              <a:t>The Initial Measurement Period is for New Hires – Maximum of 13 Months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0650" y="-179388"/>
            <a:ext cx="8859838" cy="1143001"/>
          </a:xfrm>
        </p:spPr>
        <p:txBody>
          <a:bodyPr/>
          <a:lstStyle/>
          <a:p>
            <a:r>
              <a:rPr lang="en-US" sz="3200">
                <a:ea typeface="ＭＳ Ｐゴシック" panose="020B0600070205080204" pitchFamily="34" charset="-128"/>
              </a:rPr>
              <a:t>Employee Status – Not full time; Not part time</a:t>
            </a:r>
          </a:p>
        </p:txBody>
      </p:sp>
      <p:sp>
        <p:nvSpPr>
          <p:cNvPr id="4" name="Rectangle 3"/>
          <p:cNvSpPr/>
          <p:nvPr/>
        </p:nvSpPr>
        <p:spPr>
          <a:xfrm>
            <a:off x="0" y="5334000"/>
            <a:ext cx="9144000" cy="623888"/>
          </a:xfrm>
          <a:prstGeom prst="rect">
            <a:avLst/>
          </a:prstGeom>
        </p:spPr>
        <p:txBody>
          <a:bodyPr>
            <a:spAutoFit/>
          </a:bodyPr>
          <a:lstStyle/>
          <a:p>
            <a:pPr marL="411480" algn="ctr">
              <a:lnSpc>
                <a:spcPct val="95999"/>
              </a:lnSpc>
              <a:spcAft>
                <a:spcPts val="0"/>
              </a:spcAft>
              <a:defRPr/>
            </a:pPr>
            <a:r>
              <a:rPr lang="en-US" i="1" spc="-20" dirty="0">
                <a:solidFill>
                  <a:srgbClr val="001F5F"/>
                </a:solidFill>
                <a:cs typeface="Arial" pitchFamily="34" charset="0"/>
              </a:rPr>
              <a:t>Example of </a:t>
            </a:r>
            <a:r>
              <a:rPr lang="en-US" i="1" u="sng" spc="-20" dirty="0">
                <a:solidFill>
                  <a:srgbClr val="001F5F"/>
                </a:solidFill>
                <a:cs typeface="Arial" pitchFamily="34" charset="0"/>
              </a:rPr>
              <a:t>variable-hour employee </a:t>
            </a:r>
            <a:r>
              <a:rPr lang="en-US" i="1" spc="-20" dirty="0">
                <a:solidFill>
                  <a:srgbClr val="001F5F"/>
                </a:solidFill>
                <a:cs typeface="Arial" pitchFamily="34" charset="0"/>
              </a:rPr>
              <a:t>safe harbor and calendar-year </a:t>
            </a:r>
            <a:r>
              <a:rPr lang="en-US" i="1" spc="-40" dirty="0">
                <a:solidFill>
                  <a:srgbClr val="001F5F"/>
                </a:solidFill>
                <a:cs typeface="Arial" pitchFamily="34" charset="0"/>
              </a:rPr>
              <a:t>plan:                        12-month initial measurement period followed by single </a:t>
            </a:r>
            <a:r>
              <a:rPr lang="en-US" i="1" spc="-50" dirty="0">
                <a:solidFill>
                  <a:srgbClr val="001F5F"/>
                </a:solidFill>
                <a:cs typeface="Arial" pitchFamily="34" charset="0"/>
              </a:rPr>
              <a:t>administrative period. </a:t>
            </a:r>
          </a:p>
        </p:txBody>
      </p:sp>
      <p:pic>
        <p:nvPicPr>
          <p:cNvPr id="37892" name="Picture 5" descr="C:\Documents and Settings\justinb\Desktop\John lacy.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66800"/>
            <a:ext cx="8991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33400" y="0"/>
            <a:ext cx="8229600" cy="838200"/>
          </a:xfrm>
        </p:spPr>
        <p:txBody>
          <a:bodyPr/>
          <a:lstStyle/>
          <a:p>
            <a:r>
              <a:rPr lang="en-US" sz="2800" dirty="0">
                <a:ea typeface="ＭＳ Ｐゴシック" panose="020B0600070205080204" pitchFamily="34" charset="-128"/>
              </a:rPr>
              <a:t>Summary</a:t>
            </a:r>
            <a:br>
              <a:rPr lang="en-US" sz="2800" dirty="0">
                <a:ea typeface="ＭＳ Ｐゴシック" panose="020B0600070205080204" pitchFamily="34" charset="-128"/>
              </a:rPr>
            </a:br>
            <a:r>
              <a:rPr lang="en-US" sz="2800" dirty="0">
                <a:ea typeface="ＭＳ Ｐゴシック" panose="020B0600070205080204" pitchFamily="34" charset="-128"/>
              </a:rPr>
              <a:t>Employer Mandate – </a:t>
            </a:r>
            <a:r>
              <a:rPr lang="en-US" sz="2800" dirty="0">
                <a:solidFill>
                  <a:srgbClr val="FF0000"/>
                </a:solidFill>
                <a:ea typeface="ＭＳ Ｐゴシック" panose="020B0600070205080204" pitchFamily="34" charset="-128"/>
              </a:rPr>
              <a:t>Delay 1/1/15 &amp; 1/1/16</a:t>
            </a:r>
          </a:p>
        </p:txBody>
      </p:sp>
      <p:sp>
        <p:nvSpPr>
          <p:cNvPr id="38915" name="Rectangle 3"/>
          <p:cNvSpPr>
            <a:spLocks noGrp="1" noChangeArrowheads="1"/>
          </p:cNvSpPr>
          <p:nvPr>
            <p:ph type="body" idx="4294967295"/>
          </p:nvPr>
        </p:nvSpPr>
        <p:spPr>
          <a:xfrm>
            <a:off x="228600" y="1219200"/>
            <a:ext cx="8686800" cy="3733800"/>
          </a:xfrm>
        </p:spPr>
        <p:txBody>
          <a:bodyPr/>
          <a:lstStyle/>
          <a:p>
            <a:pPr marL="0" indent="0">
              <a:lnSpc>
                <a:spcPct val="90000"/>
              </a:lnSpc>
              <a:buNone/>
            </a:pPr>
            <a:r>
              <a:rPr lang="en-US" sz="2400" dirty="0">
                <a:ea typeface="ＭＳ Ｐゴシック" panose="020B0600070205080204" pitchFamily="34" charset="-128"/>
              </a:rPr>
              <a:t>	PPACA Law does not require employers to offer health coverage    	to their employees……</a:t>
            </a:r>
          </a:p>
          <a:p>
            <a:pPr marL="0" indent="0">
              <a:lnSpc>
                <a:spcPct val="90000"/>
              </a:lnSpc>
              <a:buNone/>
            </a:pPr>
            <a:endParaRPr lang="en-US" sz="1200" dirty="0">
              <a:ea typeface="ＭＳ Ｐゴシック" panose="020B0600070205080204" pitchFamily="34" charset="-128"/>
            </a:endParaRPr>
          </a:p>
          <a:p>
            <a:pPr>
              <a:lnSpc>
                <a:spcPct val="90000"/>
              </a:lnSpc>
              <a:buFont typeface="Arial" panose="020B0604020202020204" pitchFamily="34" charset="0"/>
              <a:buNone/>
            </a:pPr>
            <a:r>
              <a:rPr lang="en-US" sz="2400" dirty="0">
                <a:ea typeface="ＭＳ Ｐゴシック" panose="020B0600070205080204" pitchFamily="34" charset="-128"/>
              </a:rPr>
              <a:t>	</a:t>
            </a:r>
            <a:r>
              <a:rPr lang="en-US" sz="2000" dirty="0">
                <a:ea typeface="ＭＳ Ｐゴシック" panose="020B0600070205080204" pitchFamily="34" charset="-128"/>
              </a:rPr>
              <a:t>However, large employers (100 FT/EEs) will be subject to a penalty beginning in 2015 if they:</a:t>
            </a:r>
          </a:p>
          <a:p>
            <a:pPr lvl="1">
              <a:lnSpc>
                <a:spcPct val="90000"/>
              </a:lnSpc>
            </a:pPr>
            <a:r>
              <a:rPr lang="en-US" sz="2000" b="1" dirty="0">
                <a:ea typeface="ＭＳ Ｐゴシック" panose="020B0600070205080204" pitchFamily="34" charset="-128"/>
              </a:rPr>
              <a:t>Do NOT offer coverage to full-time employees                                             (EEs working 30 hours per week and their children under age 26)</a:t>
            </a:r>
          </a:p>
          <a:p>
            <a:pPr lvl="1">
              <a:lnSpc>
                <a:spcPct val="90000"/>
              </a:lnSpc>
            </a:pPr>
            <a:r>
              <a:rPr lang="en-US" sz="2000" b="1" dirty="0">
                <a:ea typeface="ＭＳ Ｐゴシック" panose="020B0600070205080204" pitchFamily="34" charset="-128"/>
              </a:rPr>
              <a:t>Offer coverage that is NOT affordable (9.5% Wages; Safe Harbors) </a:t>
            </a:r>
          </a:p>
          <a:p>
            <a:pPr lvl="1">
              <a:lnSpc>
                <a:spcPct val="90000"/>
              </a:lnSpc>
            </a:pPr>
            <a:r>
              <a:rPr lang="en-US" sz="2000" b="1" dirty="0">
                <a:ea typeface="ＭＳ Ｐゴシック" panose="020B0600070205080204" pitchFamily="34" charset="-128"/>
              </a:rPr>
              <a:t>Offer coverage that DOES NOT provide minimum value (&gt; = to 60% Value) </a:t>
            </a:r>
          </a:p>
          <a:p>
            <a:pPr lvl="1">
              <a:lnSpc>
                <a:spcPct val="90000"/>
              </a:lnSpc>
              <a:buFont typeface="Arial" panose="020B0604020202020204" pitchFamily="34" charset="0"/>
              <a:buNone/>
            </a:pPr>
            <a:endParaRPr lang="en-US" dirty="0">
              <a:ea typeface="ＭＳ Ｐゴシック" panose="020B0600070205080204" pitchFamily="34" charset="-128"/>
            </a:endParaRPr>
          </a:p>
          <a:p>
            <a:pPr lvl="1">
              <a:lnSpc>
                <a:spcPct val="90000"/>
              </a:lnSpc>
              <a:buFont typeface="Arial" panose="020B0604020202020204" pitchFamily="34" charset="0"/>
              <a:buNone/>
            </a:pPr>
            <a:endParaRPr lang="en-US" dirty="0">
              <a:ea typeface="ＭＳ Ｐゴシック" panose="020B0600070205080204" pitchFamily="34" charset="-128"/>
            </a:endParaRPr>
          </a:p>
          <a:p>
            <a:pPr lvl="1">
              <a:lnSpc>
                <a:spcPct val="90000"/>
              </a:lnSpc>
              <a:buFont typeface="Arial" panose="020B0604020202020204" pitchFamily="34" charset="0"/>
              <a:buNone/>
            </a:pPr>
            <a:endParaRPr lang="en-US" dirty="0">
              <a:ea typeface="ＭＳ Ｐゴシック" panose="020B0600070205080204" pitchFamily="34" charset="-128"/>
            </a:endParaRPr>
          </a:p>
        </p:txBody>
      </p:sp>
      <p:sp>
        <p:nvSpPr>
          <p:cNvPr id="38916" name="Slide Number Placeholder 12"/>
          <p:cNvSpPr txBox="1">
            <a:spLocks noGrp="1"/>
          </p:cNvSpPr>
          <p:nvPr/>
        </p:nvSpPr>
        <p:spPr bwMode="auto">
          <a:xfrm>
            <a:off x="8534400" y="60960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p>
        </p:txBody>
      </p:sp>
      <p:sp>
        <p:nvSpPr>
          <p:cNvPr id="38917" name="Text Box 5"/>
          <p:cNvSpPr txBox="1">
            <a:spLocks noChangeArrowheads="1"/>
          </p:cNvSpPr>
          <p:nvPr/>
        </p:nvSpPr>
        <p:spPr bwMode="auto">
          <a:xfrm>
            <a:off x="0" y="464820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i="1" dirty="0">
                <a:solidFill>
                  <a:srgbClr val="FF0000"/>
                </a:solidFill>
              </a:rPr>
              <a:t>The United States Department of Treasury strongly encourages employers to voluntarily comply with the mandate during this 2014 transition relief period – </a:t>
            </a:r>
            <a:r>
              <a:rPr lang="en-US" sz="1400" i="1" dirty="0">
                <a:solidFill>
                  <a:srgbClr val="FF0000"/>
                </a:solidFill>
              </a:rPr>
              <a:t>July 2, 2013</a:t>
            </a:r>
          </a:p>
          <a:p>
            <a:pPr lvl="1" eaLnBrk="1" hangingPunct="1">
              <a:spcBef>
                <a:spcPct val="50000"/>
              </a:spcBef>
              <a:buFontTx/>
              <a:buChar char="-"/>
            </a:pPr>
            <a:r>
              <a:rPr lang="en-US" sz="1400" b="1" i="1" dirty="0">
                <a:solidFill>
                  <a:srgbClr val="FF0000"/>
                </a:solidFill>
              </a:rPr>
              <a:t> 4980H penalties delayed until 2015</a:t>
            </a:r>
          </a:p>
          <a:p>
            <a:pPr lvl="1" eaLnBrk="1" hangingPunct="1">
              <a:spcBef>
                <a:spcPct val="50000"/>
              </a:spcBef>
              <a:buFontTx/>
              <a:buChar char="-"/>
            </a:pPr>
            <a:r>
              <a:rPr lang="en-US" sz="1400" b="1" i="1" dirty="0">
                <a:solidFill>
                  <a:srgbClr val="FF0000"/>
                </a:solidFill>
              </a:rPr>
              <a:t> 6055 &amp; 6056 reporting requirements delayed until 2015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52400" y="0"/>
            <a:ext cx="8839200" cy="1143000"/>
          </a:xfrm>
        </p:spPr>
        <p:txBody>
          <a:bodyPr/>
          <a:lstStyle/>
          <a:p>
            <a:r>
              <a:rPr lang="en-US" sz="3600" dirty="0">
                <a:ea typeface="ＭＳ Ｐゴシック" panose="020B0600070205080204" pitchFamily="34" charset="-128"/>
              </a:rPr>
              <a:t>Special Considerations – 2014 Effective Dates</a:t>
            </a:r>
          </a:p>
        </p:txBody>
      </p:sp>
      <p:sp>
        <p:nvSpPr>
          <p:cNvPr id="43010" name="Rectangle 3"/>
          <p:cNvSpPr>
            <a:spLocks noGrp="1" noChangeArrowheads="1"/>
          </p:cNvSpPr>
          <p:nvPr>
            <p:ph type="body" idx="4294967295"/>
          </p:nvPr>
        </p:nvSpPr>
        <p:spPr>
          <a:xfrm>
            <a:off x="228600" y="1600200"/>
            <a:ext cx="8610600" cy="4267200"/>
          </a:xfrm>
        </p:spPr>
        <p:txBody>
          <a:bodyPr>
            <a:normAutofit fontScale="92500" lnSpcReduction="10000"/>
          </a:bodyPr>
          <a:lstStyle/>
          <a:p>
            <a:pPr>
              <a:spcBef>
                <a:spcPts val="0"/>
              </a:spcBef>
              <a:defRPr/>
            </a:pPr>
            <a:r>
              <a:rPr lang="en-US" dirty="0"/>
              <a:t>These still apply on the first day of the 2014 Plan Year :</a:t>
            </a:r>
          </a:p>
          <a:p>
            <a:pPr lvl="1">
              <a:spcBef>
                <a:spcPts val="0"/>
              </a:spcBef>
              <a:defRPr/>
            </a:pPr>
            <a:r>
              <a:rPr lang="en-US" dirty="0"/>
              <a:t>Pre-existing condition exclusion</a:t>
            </a:r>
          </a:p>
          <a:p>
            <a:pPr lvl="1">
              <a:spcBef>
                <a:spcPts val="0"/>
              </a:spcBef>
              <a:defRPr/>
            </a:pPr>
            <a:r>
              <a:rPr lang="en-US" dirty="0"/>
              <a:t>Waiting periods cannot exceed 90 days </a:t>
            </a:r>
            <a:r>
              <a:rPr lang="en-US" sz="2200" b="1" i="1" u="sng" dirty="0"/>
              <a:t>**(2015 Change)</a:t>
            </a:r>
          </a:p>
          <a:p>
            <a:pPr lvl="1">
              <a:spcBef>
                <a:spcPts val="0"/>
              </a:spcBef>
              <a:defRPr/>
            </a:pPr>
            <a:r>
              <a:rPr lang="en-US" dirty="0"/>
              <a:t>No annual dollar limits or lifetime limits</a:t>
            </a:r>
          </a:p>
          <a:p>
            <a:pPr lvl="1">
              <a:spcBef>
                <a:spcPts val="0"/>
              </a:spcBef>
              <a:defRPr/>
            </a:pPr>
            <a:r>
              <a:rPr lang="en-US" dirty="0"/>
              <a:t>Non-grandfathered fully-insured small group plans must provide essential health benefits package (e.g., provide essential health benefits coverage, limit cost-sharing, and provide at least bronze level coverage)</a:t>
            </a:r>
          </a:p>
          <a:p>
            <a:pPr lvl="1">
              <a:spcBef>
                <a:spcPts val="0"/>
              </a:spcBef>
              <a:defRPr/>
            </a:pPr>
            <a:r>
              <a:rPr lang="en-US" dirty="0"/>
              <a:t>Modified community rating for individuals and small group (&lt;50).  </a:t>
            </a:r>
            <a:r>
              <a:rPr lang="en-US" u="sng" dirty="0"/>
              <a:t>In 2016, community rating will be 2-99.</a:t>
            </a:r>
          </a:p>
          <a:p>
            <a:pPr lvl="2">
              <a:spcBef>
                <a:spcPts val="0"/>
              </a:spcBef>
              <a:buNone/>
              <a:defRPr/>
            </a:pPr>
            <a:endParaRPr lang="en-US" dirty="0"/>
          </a:p>
          <a:p>
            <a:pPr lvl="1">
              <a:spcBef>
                <a:spcPts val="0"/>
              </a:spcBef>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228600"/>
            <a:ext cx="6477000" cy="461963"/>
          </a:xfrm>
          <a:prstGeom prst="rect">
            <a:avLst/>
          </a:prstGeom>
          <a:noFill/>
        </p:spPr>
        <p:txBody>
          <a:bodyPr>
            <a:spAutoFit/>
          </a:bodyPr>
          <a:lstStyle/>
          <a:p>
            <a:pPr algn="ctr">
              <a:defRPr/>
            </a:pPr>
            <a:r>
              <a:rPr lang="en-US" sz="2400" dirty="0">
                <a:solidFill>
                  <a:prstClr val="white"/>
                </a:solidFill>
                <a:latin typeface="Calibri"/>
                <a:cs typeface="Arial" pitchFamily="34" charset="0"/>
              </a:rPr>
              <a:t>2014 Healthcare and Benefits Considerations </a:t>
            </a:r>
          </a:p>
        </p:txBody>
      </p:sp>
      <p:pic>
        <p:nvPicPr>
          <p:cNvPr id="16387" name="Picture 6" descr="http://www.arsenaultphoto.com/gallery/large/DITL1.jpg"/>
          <p:cNvPicPr>
            <a:picLocks noChangeAspect="1" noChangeArrowheads="1"/>
          </p:cNvPicPr>
          <p:nvPr/>
        </p:nvPicPr>
        <p:blipFill>
          <a:blip r:embed="rId2" cstate="print">
            <a:extLst>
              <a:ext uri="{28A0092B-C50C-407E-A947-70E740481C1C}">
                <a14:useLocalDpi xmlns:a14="http://schemas.microsoft.com/office/drawing/2010/main" val="0"/>
              </a:ext>
            </a:extLst>
          </a:blip>
          <a:srcRect l="26517" r="41557"/>
          <a:stretch>
            <a:fillRect/>
          </a:stretch>
        </p:blipFill>
        <p:spPr bwMode="auto">
          <a:xfrm>
            <a:off x="0" y="914400"/>
            <a:ext cx="34051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txBox="1">
            <a:spLocks/>
          </p:cNvSpPr>
          <p:nvPr/>
        </p:nvSpPr>
        <p:spPr>
          <a:xfrm>
            <a:off x="3505200" y="1397306"/>
            <a:ext cx="5638800" cy="4572000"/>
          </a:xfrm>
          <a:prstGeom prst="rect">
            <a:avLst/>
          </a:prstGeom>
        </p:spPr>
        <p:txBody>
          <a:bodyPr>
            <a:normAutofit fontScale="97500"/>
          </a:bodyPr>
          <a:lstStyle/>
          <a:p>
            <a:pPr>
              <a:buFont typeface="Arial" pitchFamily="34" charset="0"/>
              <a:buChar char="•"/>
              <a:defRPr/>
            </a:pPr>
            <a:r>
              <a:rPr lang="en-US" sz="2400" b="1" dirty="0">
                <a:solidFill>
                  <a:prstClr val="black"/>
                </a:solidFill>
                <a:latin typeface="Calibri"/>
                <a:cs typeface="Arial" pitchFamily="34" charset="0"/>
              </a:rPr>
              <a:t> Unprecedented change ahead</a:t>
            </a:r>
          </a:p>
          <a:p>
            <a:pPr>
              <a:buFont typeface="Arial" pitchFamily="34" charset="0"/>
              <a:buChar char="•"/>
              <a:defRPr/>
            </a:pPr>
            <a:r>
              <a:rPr lang="en-US" sz="2400" b="1" dirty="0">
                <a:solidFill>
                  <a:prstClr val="black"/>
                </a:solidFill>
                <a:latin typeface="Calibri"/>
                <a:cs typeface="Arial" pitchFamily="34" charset="0"/>
              </a:rPr>
              <a:t> Confusion levels and costs rising</a:t>
            </a:r>
          </a:p>
          <a:p>
            <a:pPr>
              <a:buFont typeface="Arial" pitchFamily="34" charset="0"/>
              <a:buChar char="•"/>
              <a:defRPr/>
            </a:pPr>
            <a:r>
              <a:rPr lang="en-US" sz="2400" b="1" dirty="0">
                <a:solidFill>
                  <a:prstClr val="black"/>
                </a:solidFill>
                <a:latin typeface="Calibri"/>
                <a:cs typeface="Arial" pitchFamily="34" charset="0"/>
              </a:rPr>
              <a:t> Employee expectations evolving</a:t>
            </a:r>
          </a:p>
          <a:p>
            <a:pPr>
              <a:buFont typeface="Arial" pitchFamily="34" charset="0"/>
              <a:buChar char="•"/>
              <a:defRPr/>
            </a:pPr>
            <a:r>
              <a:rPr lang="en-US" sz="2400" b="1" dirty="0">
                <a:solidFill>
                  <a:prstClr val="black"/>
                </a:solidFill>
                <a:latin typeface="Calibri"/>
                <a:cs typeface="Arial" pitchFamily="34" charset="0"/>
              </a:rPr>
              <a:t> Benefit concerns are at an all-time high</a:t>
            </a:r>
          </a:p>
          <a:p>
            <a:pPr>
              <a:buFont typeface="Arial" pitchFamily="34" charset="0"/>
              <a:buChar char="•"/>
              <a:defRPr/>
            </a:pPr>
            <a:endParaRPr lang="en-US" sz="2400" b="1" dirty="0">
              <a:solidFill>
                <a:prstClr val="black"/>
              </a:solidFill>
              <a:latin typeface="Calibri"/>
              <a:cs typeface="Arial" pitchFamily="34" charset="0"/>
            </a:endParaRPr>
          </a:p>
          <a:p>
            <a:pPr>
              <a:buFont typeface="Arial" pitchFamily="34" charset="0"/>
              <a:buChar char="•"/>
              <a:defRPr/>
            </a:pPr>
            <a:r>
              <a:rPr lang="en-US" sz="2400" b="1" dirty="0">
                <a:solidFill>
                  <a:prstClr val="black"/>
                </a:solidFill>
                <a:latin typeface="Calibri"/>
                <a:cs typeface="Arial" pitchFamily="34" charset="0"/>
              </a:rPr>
              <a:t> Crucial year for employers</a:t>
            </a:r>
          </a:p>
          <a:p>
            <a:pPr lvl="2">
              <a:defRPr/>
            </a:pPr>
            <a:r>
              <a:rPr lang="en-US" sz="2400" b="1" dirty="0">
                <a:solidFill>
                  <a:prstClr val="black"/>
                </a:solidFill>
                <a:latin typeface="Calibri"/>
                <a:cs typeface="Arial" pitchFamily="34" charset="0"/>
              </a:rPr>
              <a:t>            * Delivery of benefits</a:t>
            </a:r>
          </a:p>
          <a:p>
            <a:pPr lvl="2">
              <a:defRPr/>
            </a:pPr>
            <a:r>
              <a:rPr lang="en-US" sz="2400" b="1" dirty="0">
                <a:solidFill>
                  <a:prstClr val="black"/>
                </a:solidFill>
                <a:latin typeface="Calibri"/>
                <a:cs typeface="Arial" pitchFamily="34" charset="0"/>
              </a:rPr>
              <a:t>            * Communication of benefits</a:t>
            </a:r>
          </a:p>
          <a:p>
            <a:pPr>
              <a:defRPr/>
            </a:pPr>
            <a:endParaRPr lang="en-US" sz="2400" b="1" dirty="0">
              <a:solidFill>
                <a:prstClr val="black"/>
              </a:solidFill>
              <a:latin typeface="Calibri"/>
              <a:cs typeface="Arial" pitchFamily="34" charset="0"/>
            </a:endParaRPr>
          </a:p>
        </p:txBody>
      </p:sp>
      <p:sp>
        <p:nvSpPr>
          <p:cNvPr id="5" name="TextBox 4"/>
          <p:cNvSpPr txBox="1"/>
          <p:nvPr/>
        </p:nvSpPr>
        <p:spPr>
          <a:xfrm>
            <a:off x="3405188" y="4953000"/>
            <a:ext cx="5738812" cy="1569660"/>
          </a:xfrm>
          <a:prstGeom prst="rect">
            <a:avLst/>
          </a:prstGeom>
          <a:noFill/>
        </p:spPr>
        <p:txBody>
          <a:bodyPr wrap="square">
            <a:spAutoFit/>
          </a:bodyPr>
          <a:lstStyle/>
          <a:p>
            <a:pPr>
              <a:buFont typeface="Wingdings" pitchFamily="2" charset="2"/>
              <a:buChar char="ü"/>
              <a:defRPr/>
            </a:pPr>
            <a:r>
              <a:rPr lang="en-US" sz="1600" b="1" i="1" dirty="0">
                <a:solidFill>
                  <a:srgbClr val="FF0000"/>
                </a:solidFill>
                <a:latin typeface="Calibri"/>
                <a:cs typeface="Arial" pitchFamily="34" charset="0"/>
              </a:rPr>
              <a:t>26% of US Employers say they understand ACA</a:t>
            </a:r>
          </a:p>
          <a:p>
            <a:pPr>
              <a:defRPr/>
            </a:pPr>
            <a:endParaRPr lang="en-US" sz="1600" b="1" i="1" dirty="0">
              <a:solidFill>
                <a:srgbClr val="FF0000"/>
              </a:solidFill>
              <a:latin typeface="Calibri"/>
              <a:cs typeface="Arial" pitchFamily="34" charset="0"/>
            </a:endParaRPr>
          </a:p>
          <a:p>
            <a:pPr>
              <a:buFont typeface="Wingdings" pitchFamily="2" charset="2"/>
              <a:buChar char="ü"/>
              <a:defRPr/>
            </a:pPr>
            <a:r>
              <a:rPr lang="en-US" sz="1600" b="1" i="1" dirty="0">
                <a:solidFill>
                  <a:srgbClr val="FF0000"/>
                </a:solidFill>
                <a:latin typeface="Calibri"/>
                <a:cs typeface="Arial" pitchFamily="34" charset="0"/>
              </a:rPr>
              <a:t> 75% of Workers expect education from Employer on the ACA</a:t>
            </a:r>
          </a:p>
          <a:p>
            <a:pPr>
              <a:defRPr/>
            </a:pPr>
            <a:endParaRPr lang="en-US" sz="1600" b="1" i="1" dirty="0">
              <a:solidFill>
                <a:srgbClr val="FF0000"/>
              </a:solidFill>
              <a:latin typeface="Calibri"/>
              <a:cs typeface="Arial" pitchFamily="34" charset="0"/>
            </a:endParaRPr>
          </a:p>
          <a:p>
            <a:pPr>
              <a:buFont typeface="Wingdings" pitchFamily="2" charset="2"/>
              <a:buChar char="ü"/>
              <a:defRPr/>
            </a:pPr>
            <a:r>
              <a:rPr lang="en-US" sz="1600" b="1" i="1" dirty="0">
                <a:solidFill>
                  <a:srgbClr val="FF0000"/>
                </a:solidFill>
                <a:latin typeface="Calibri"/>
                <a:cs typeface="Arial" pitchFamily="34" charset="0"/>
              </a:rPr>
              <a:t> But only; 13% of US Employers believe the ACA is an issue</a:t>
            </a:r>
          </a:p>
          <a:p>
            <a:pPr>
              <a:buFont typeface="Arial" pitchFamily="34" charset="0"/>
              <a:buChar char="•"/>
              <a:defRPr/>
            </a:pPr>
            <a:endParaRPr lang="en-US" sz="1600" i="1" dirty="0">
              <a:solidFill>
                <a:srgbClr val="00B0F0"/>
              </a:solidFill>
              <a:latin typeface="Calibri"/>
              <a:cs typeface="Arial" pitchFamily="34" charset="0"/>
            </a:endParaRPr>
          </a:p>
        </p:txBody>
      </p:sp>
    </p:spTree>
    <p:extLst>
      <p:ext uri="{BB962C8B-B14F-4D97-AF65-F5344CB8AC3E}">
        <p14:creationId xmlns:p14="http://schemas.microsoft.com/office/powerpoint/2010/main" val="847631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p:cNvSpPr>
          <p:nvPr/>
        </p:nvSpPr>
        <p:spPr bwMode="auto">
          <a:xfrm>
            <a:off x="0" y="33528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AutoNum type="arabicPeriod"/>
            </a:pPr>
            <a:r>
              <a:rPr lang="en-US" sz="2000">
                <a:latin typeface="Calibri" panose="020F0502020204030204" pitchFamily="34" charset="0"/>
              </a:rPr>
              <a:t>Family size – individual, family, etc.</a:t>
            </a:r>
          </a:p>
          <a:p>
            <a:pPr eaLnBrk="1" hangingPunct="1">
              <a:spcBef>
                <a:spcPct val="20000"/>
              </a:spcBef>
              <a:buFont typeface="Arial" panose="020B0604020202020204" pitchFamily="34" charset="0"/>
              <a:buAutoNum type="arabicPeriod"/>
            </a:pPr>
            <a:r>
              <a:rPr lang="en-US" sz="2000">
                <a:latin typeface="Calibri" panose="020F0502020204030204" pitchFamily="34" charset="0"/>
              </a:rPr>
              <a:t>Age – rates may not vary by more than a factor of 3:1   (previously was 5:1)              </a:t>
            </a:r>
          </a:p>
          <a:p>
            <a:pPr eaLnBrk="1" hangingPunct="1">
              <a:spcBef>
                <a:spcPct val="20000"/>
              </a:spcBef>
              <a:buFont typeface="Arial" panose="020B0604020202020204" pitchFamily="34" charset="0"/>
              <a:buAutoNum type="arabicPeriod"/>
            </a:pPr>
            <a:r>
              <a:rPr lang="en-US" sz="2000">
                <a:latin typeface="Calibri" panose="020F0502020204030204" pitchFamily="34" charset="0"/>
              </a:rPr>
              <a:t>Geographic location or rating area</a:t>
            </a:r>
          </a:p>
          <a:p>
            <a:pPr eaLnBrk="1" hangingPunct="1">
              <a:spcBef>
                <a:spcPct val="20000"/>
              </a:spcBef>
              <a:buFont typeface="Arial" panose="020B0604020202020204" pitchFamily="34" charset="0"/>
              <a:buAutoNum type="arabicPeriod"/>
            </a:pPr>
            <a:r>
              <a:rPr lang="en-US" sz="2000">
                <a:latin typeface="Calibri" panose="020F0502020204030204" pitchFamily="34" charset="0"/>
              </a:rPr>
              <a:t>Tobacco use – rates may not vary by more than a factor of 1.5 : 1 </a:t>
            </a:r>
          </a:p>
        </p:txBody>
      </p:sp>
      <p:sp>
        <p:nvSpPr>
          <p:cNvPr id="47107" name="Rectangle 6"/>
          <p:cNvSpPr>
            <a:spLocks noChangeArrowheads="1"/>
          </p:cNvSpPr>
          <p:nvPr/>
        </p:nvSpPr>
        <p:spPr bwMode="auto">
          <a:xfrm>
            <a:off x="457200" y="1219200"/>
            <a:ext cx="8153400" cy="1938338"/>
          </a:xfrm>
          <a:prstGeom prst="rect">
            <a:avLst/>
          </a:prstGeom>
          <a:noFill/>
          <a:ln w="9525">
            <a:noFill/>
            <a:miter lim="800000"/>
            <a:headEnd/>
            <a:tailEnd/>
          </a:ln>
        </p:spPr>
        <p:txBody>
          <a:bodyPr>
            <a:spAutoFit/>
          </a:bodyPr>
          <a:lstStyle/>
          <a:p>
            <a:pPr>
              <a:defRPr/>
            </a:pPr>
            <a:r>
              <a:rPr lang="en-US" sz="2000" b="1" dirty="0">
                <a:latin typeface="+mn-lt"/>
                <a:ea typeface="ＭＳ Ｐゴシック"/>
                <a:cs typeface="Arial" charset="0"/>
              </a:rPr>
              <a:t>Fair Health Insurance Premiums                                                                  (Community Rating for Individual and Small Group)</a:t>
            </a:r>
          </a:p>
          <a:p>
            <a:pPr>
              <a:defRPr/>
            </a:pPr>
            <a:endParaRPr lang="en-US" sz="2000" b="1" dirty="0">
              <a:latin typeface="+mn-lt"/>
              <a:ea typeface="ＭＳ Ｐゴシック"/>
              <a:cs typeface="Arial" charset="0"/>
            </a:endParaRPr>
          </a:p>
          <a:p>
            <a:pPr>
              <a:defRPr/>
            </a:pPr>
            <a:r>
              <a:rPr lang="en-US" sz="2000" dirty="0">
                <a:latin typeface="+mn-lt"/>
                <a:ea typeface="ＭＳ Ｐゴシック"/>
                <a:cs typeface="Arial" charset="0"/>
              </a:rPr>
              <a:t>Community rating rules limit the factors that can be used by insurers to adjust premiums.  For </a:t>
            </a:r>
            <a:r>
              <a:rPr lang="en-US" sz="2000" b="1" dirty="0">
                <a:solidFill>
                  <a:srgbClr val="FF0000"/>
                </a:solidFill>
                <a:latin typeface="+mn-lt"/>
                <a:ea typeface="ＭＳ Ｐゴシック"/>
                <a:cs typeface="Arial" charset="0"/>
              </a:rPr>
              <a:t>individual and small group</a:t>
            </a:r>
            <a:r>
              <a:rPr lang="en-US" sz="2000" dirty="0">
                <a:latin typeface="+mn-lt"/>
                <a:ea typeface="ＭＳ Ｐゴシック"/>
                <a:cs typeface="Arial" charset="0"/>
              </a:rPr>
              <a:t>.  Insurers will only be allowed to vary premium costs for:</a:t>
            </a:r>
          </a:p>
        </p:txBody>
      </p:sp>
      <p:sp>
        <p:nvSpPr>
          <p:cNvPr id="47109" name="Text Box 4"/>
          <p:cNvSpPr txBox="1">
            <a:spLocks noChangeArrowheads="1"/>
          </p:cNvSpPr>
          <p:nvPr/>
        </p:nvSpPr>
        <p:spPr bwMode="auto">
          <a:xfrm>
            <a:off x="284604" y="76200"/>
            <a:ext cx="8471615" cy="523220"/>
          </a:xfrm>
          <a:prstGeom prst="rect">
            <a:avLst/>
          </a:prstGeom>
          <a:noFill/>
          <a:ln w="9525">
            <a:noFill/>
            <a:miter lim="800000"/>
            <a:headEnd/>
            <a:tailEnd/>
          </a:ln>
        </p:spPr>
        <p:txBody>
          <a:bodyPr wrap="none">
            <a:spAutoFit/>
          </a:bodyPr>
          <a:lstStyle/>
          <a:p>
            <a:pPr algn="ctr" defTabSz="457200">
              <a:defRPr/>
            </a:pPr>
            <a:r>
              <a:rPr lang="en-US" sz="2800" dirty="0">
                <a:solidFill>
                  <a:srgbClr val="FFFFFF"/>
                </a:solidFill>
                <a:latin typeface="+mj-lt"/>
                <a:ea typeface="ＭＳ Ｐゴシック" charset="-128"/>
                <a:cs typeface="ＭＳ Ｐゴシック" charset="-128"/>
              </a:rPr>
              <a:t>Special Considerations - Groups less than 50 / 2016; 2-99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04800" y="0"/>
            <a:ext cx="8610600" cy="990600"/>
          </a:xfrm>
        </p:spPr>
        <p:txBody>
          <a:bodyPr/>
          <a:lstStyle/>
          <a:p>
            <a:r>
              <a:rPr lang="en-US" sz="3600" dirty="0">
                <a:ea typeface="ＭＳ Ｐゴシック" panose="020B0600070205080204" pitchFamily="34" charset="-128"/>
              </a:rPr>
              <a:t>Special Considerations – 2014 Effective Date</a:t>
            </a:r>
          </a:p>
        </p:txBody>
      </p:sp>
      <p:sp>
        <p:nvSpPr>
          <p:cNvPr id="41987" name="Rectangle 3"/>
          <p:cNvSpPr>
            <a:spLocks noGrp="1" noChangeArrowheads="1"/>
          </p:cNvSpPr>
          <p:nvPr>
            <p:ph type="body" idx="4294967295"/>
          </p:nvPr>
        </p:nvSpPr>
        <p:spPr>
          <a:xfrm>
            <a:off x="533400" y="1524000"/>
            <a:ext cx="8229600" cy="4419600"/>
          </a:xfrm>
        </p:spPr>
        <p:txBody>
          <a:bodyPr/>
          <a:lstStyle/>
          <a:p>
            <a:pPr lvl="1">
              <a:spcBef>
                <a:spcPct val="0"/>
              </a:spcBef>
            </a:pPr>
            <a:r>
              <a:rPr lang="en-US">
                <a:ea typeface="ＭＳ Ｐゴシック" panose="020B0600070205080204" pitchFamily="34" charset="-128"/>
              </a:rPr>
              <a:t>Increase in wellness incentives from 20% to 30% (50% for smoking)</a:t>
            </a:r>
          </a:p>
          <a:p>
            <a:pPr lvl="1">
              <a:spcBef>
                <a:spcPct val="0"/>
              </a:spcBef>
            </a:pPr>
            <a:r>
              <a:rPr lang="en-US">
                <a:ea typeface="ＭＳ Ｐゴシック" panose="020B0600070205080204" pitchFamily="34" charset="-128"/>
              </a:rPr>
              <a:t>Increase in small business tax credit to 50% (35% for tax exempt)</a:t>
            </a:r>
          </a:p>
          <a:p>
            <a:pPr lvl="1">
              <a:spcBef>
                <a:spcPct val="0"/>
              </a:spcBef>
            </a:pPr>
            <a:r>
              <a:rPr lang="en-US">
                <a:ea typeface="ＭＳ Ｐゴシック" panose="020B0600070205080204" pitchFamily="34" charset="-128"/>
              </a:rPr>
              <a:t>No cost sharing in excess of limits on high deductible health plans (deductible limits apply only to fully insured small group plans; out-of-pocket maximum limits apply to all group health plans)</a:t>
            </a:r>
          </a:p>
          <a:p>
            <a:pPr lvl="1">
              <a:spcBef>
                <a:spcPct val="0"/>
              </a:spcBef>
            </a:pPr>
            <a:r>
              <a:rPr lang="en-US">
                <a:ea typeface="ＭＳ Ｐゴシック" panose="020B0600070205080204" pitchFamily="34" charset="-128"/>
              </a:rPr>
              <a:t>Coverage for routine costs of clinical trails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143000"/>
          </a:xfrm>
        </p:spPr>
        <p:txBody>
          <a:bodyPr/>
          <a:lstStyle/>
          <a:p>
            <a:r>
              <a:rPr lang="en-US" sz="3200" dirty="0">
                <a:ea typeface="ＭＳ Ｐゴシック" panose="020B0600070205080204" pitchFamily="34" charset="-128"/>
              </a:rPr>
              <a:t>Final Rule – Revenue Assessments</a:t>
            </a:r>
          </a:p>
        </p:txBody>
      </p:sp>
      <p:sp>
        <p:nvSpPr>
          <p:cNvPr id="3" name="Content Placeholder 2"/>
          <p:cNvSpPr>
            <a:spLocks noGrp="1"/>
          </p:cNvSpPr>
          <p:nvPr>
            <p:ph idx="1"/>
          </p:nvPr>
        </p:nvSpPr>
        <p:spPr>
          <a:xfrm>
            <a:off x="228600" y="1066800"/>
            <a:ext cx="8686800" cy="5181600"/>
          </a:xfrm>
        </p:spPr>
        <p:txBody>
          <a:bodyPr>
            <a:noAutofit/>
          </a:bodyPr>
          <a:lstStyle/>
          <a:p>
            <a:pPr eaLnBrk="1" hangingPunct="1">
              <a:defRPr/>
            </a:pPr>
            <a:r>
              <a:rPr lang="en-US" sz="1600" dirty="0"/>
              <a:t>Reinsurance (2014-2016):</a:t>
            </a:r>
          </a:p>
          <a:p>
            <a:pPr lvl="1" eaLnBrk="1" hangingPunct="1">
              <a:defRPr/>
            </a:pPr>
            <a:r>
              <a:rPr lang="en-US" sz="1400" dirty="0"/>
              <a:t>Reimbursement to fund large claims in the individual market</a:t>
            </a:r>
          </a:p>
          <a:p>
            <a:pPr lvl="1" eaLnBrk="1" hangingPunct="1">
              <a:defRPr/>
            </a:pPr>
            <a:r>
              <a:rPr lang="en-US" sz="1400" dirty="0"/>
              <a:t>Assessments to all groups</a:t>
            </a:r>
          </a:p>
          <a:p>
            <a:pPr lvl="1" eaLnBrk="1" hangingPunct="1">
              <a:defRPr/>
            </a:pPr>
            <a:r>
              <a:rPr lang="en-US" sz="1400" dirty="0"/>
              <a:t>$5.25 PMPM in 2014 / $3.50 PMPM in 2015 / $2.19 PMPM in 2016</a:t>
            </a:r>
          </a:p>
          <a:p>
            <a:pPr lvl="1" eaLnBrk="1" hangingPunct="1">
              <a:defRPr/>
            </a:pPr>
            <a:r>
              <a:rPr lang="x-none" sz="1400" b="1" i="1" u="sng"/>
              <a:t>The final rule </a:t>
            </a:r>
            <a:r>
              <a:rPr lang="x-none" sz="1400" i="1"/>
              <a:t>implements a two-installment contribution schedule for the reinsurance fees.  For example, the $63 per capita reinsurance contribution for the 2014 benefit year will be collected in two installments: $52.50 in January 2015 and $10.50 late in the fourth quarter of 2015. The final rule also refines the definition of “major medical coverage” to prevent more than one payment per enrollee.</a:t>
            </a:r>
            <a:endParaRPr lang="en-US" sz="1400" i="1" dirty="0"/>
          </a:p>
          <a:p>
            <a:pPr lvl="1" eaLnBrk="1" hangingPunct="1">
              <a:buFont typeface="Arial" panose="020B0604020202020204" pitchFamily="34" charset="0"/>
              <a:buNone/>
              <a:defRPr/>
            </a:pPr>
            <a:endParaRPr lang="en-US" sz="1600" dirty="0"/>
          </a:p>
          <a:p>
            <a:pPr eaLnBrk="1" hangingPunct="1">
              <a:defRPr/>
            </a:pPr>
            <a:r>
              <a:rPr lang="en-US" sz="1600" dirty="0"/>
              <a:t>Health Insurer Premium Taxes (2014 &amp; beyond):</a:t>
            </a:r>
          </a:p>
          <a:p>
            <a:pPr lvl="1" eaLnBrk="1" hangingPunct="1">
              <a:defRPr/>
            </a:pPr>
            <a:r>
              <a:rPr lang="en-US" sz="1400" dirty="0"/>
              <a:t>Funding of ACA / approx 2%-3% of underwriting premium</a:t>
            </a:r>
          </a:p>
          <a:p>
            <a:pPr lvl="1" eaLnBrk="1" hangingPunct="1">
              <a:defRPr/>
            </a:pPr>
            <a:r>
              <a:rPr lang="en-US" sz="1400" dirty="0"/>
              <a:t>$8 billion 2014 / $11.3 billion 2015 &amp; 2016 / $13.9 billion 2017 / $14.3 billion 2018</a:t>
            </a:r>
          </a:p>
          <a:p>
            <a:pPr lvl="1" eaLnBrk="1" hangingPunct="1">
              <a:buFont typeface="Arial" panose="020B0604020202020204" pitchFamily="34" charset="0"/>
              <a:buNone/>
              <a:defRPr/>
            </a:pPr>
            <a:endParaRPr lang="en-US" sz="1600" dirty="0"/>
          </a:p>
          <a:p>
            <a:pPr eaLnBrk="1" hangingPunct="1">
              <a:defRPr/>
            </a:pPr>
            <a:r>
              <a:rPr lang="en-US" sz="1600" dirty="0"/>
              <a:t>Comparative Effectiveness Research Fee (2012-2019)</a:t>
            </a:r>
          </a:p>
          <a:p>
            <a:pPr lvl="1" eaLnBrk="1" hangingPunct="1">
              <a:defRPr/>
            </a:pPr>
            <a:r>
              <a:rPr lang="en-US" sz="1400" dirty="0"/>
              <a:t>Research fee $1.00 PMPY / $2.00 PMPY</a:t>
            </a:r>
          </a:p>
          <a:p>
            <a:pPr lvl="1" eaLnBrk="1" hangingPunct="1">
              <a:buFont typeface="Arial" panose="020B0604020202020204" pitchFamily="34" charset="0"/>
              <a:buNone/>
              <a:defRPr/>
            </a:pPr>
            <a:endParaRPr lang="en-US" sz="1600" dirty="0"/>
          </a:p>
          <a:p>
            <a:pPr eaLnBrk="1" hangingPunct="1">
              <a:defRPr/>
            </a:pPr>
            <a:r>
              <a:rPr lang="en-US" sz="1600" dirty="0"/>
              <a:t>High-Cost Insurance Tax (2018 &amp; beyond):</a:t>
            </a:r>
          </a:p>
          <a:p>
            <a:pPr lvl="1" eaLnBrk="1" hangingPunct="1">
              <a:defRPr/>
            </a:pPr>
            <a:r>
              <a:rPr lang="en-US" sz="1400" dirty="0"/>
              <a:t>40% tax on health plans for coverage in excess of $10,200 EE Only / $27,500 Family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79388"/>
            <a:ext cx="8229600" cy="1143001"/>
          </a:xfrm>
        </p:spPr>
        <p:txBody>
          <a:bodyPr/>
          <a:lstStyle/>
          <a:p>
            <a:r>
              <a:rPr lang="en-US" sz="2800">
                <a:ea typeface="ＭＳ Ｐゴシック" panose="020B0600070205080204" pitchFamily="34" charset="-128"/>
              </a:rPr>
              <a:t>Special Considerations - Benefit Requirements</a:t>
            </a:r>
          </a:p>
        </p:txBody>
      </p:sp>
      <p:graphicFrame>
        <p:nvGraphicFramePr>
          <p:cNvPr id="5" name="Content Placeholder 4"/>
          <p:cNvGraphicFramePr>
            <a:graphicFrameLocks noGrp="1"/>
          </p:cNvGraphicFramePr>
          <p:nvPr>
            <p:ph idx="1"/>
          </p:nvPr>
        </p:nvGraphicFramePr>
        <p:xfrm>
          <a:off x="304800" y="1752600"/>
          <a:ext cx="8229600" cy="342899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24266">
                <a:tc>
                  <a:txBody>
                    <a:bodyPr/>
                    <a:lstStyle/>
                    <a:p>
                      <a:pPr algn="ctr"/>
                      <a:r>
                        <a:rPr lang="en-US" sz="1800" dirty="0"/>
                        <a:t>Plan</a:t>
                      </a:r>
                    </a:p>
                  </a:txBody>
                  <a:tcPr/>
                </a:tc>
                <a:tc>
                  <a:txBody>
                    <a:bodyPr/>
                    <a:lstStyle/>
                    <a:p>
                      <a:pPr algn="ctr"/>
                      <a:r>
                        <a:rPr lang="en-US" sz="1800" dirty="0"/>
                        <a:t>Grandfather Status</a:t>
                      </a:r>
                    </a:p>
                  </a:txBody>
                  <a:tcPr/>
                </a:tc>
                <a:tc>
                  <a:txBody>
                    <a:bodyPr/>
                    <a:lstStyle/>
                    <a:p>
                      <a:pPr algn="ctr"/>
                      <a:r>
                        <a:rPr lang="en-US" sz="1800" dirty="0"/>
                        <a:t>Out-Of-Pocket</a:t>
                      </a:r>
                    </a:p>
                  </a:txBody>
                  <a:tcPr/>
                </a:tc>
                <a:tc>
                  <a:txBody>
                    <a:bodyPr/>
                    <a:lstStyle/>
                    <a:p>
                      <a:pPr algn="ctr"/>
                      <a:r>
                        <a:rPr lang="en-US" sz="1800" dirty="0"/>
                        <a:t>Deductible</a:t>
                      </a:r>
                    </a:p>
                  </a:txBody>
                  <a:tcPr/>
                </a:tc>
                <a:extLst>
                  <a:ext uri="{0D108BD9-81ED-4DB2-BD59-A6C34878D82A}">
                    <a16:rowId xmlns:a16="http://schemas.microsoft.com/office/drawing/2014/main" val="10000"/>
                  </a:ext>
                </a:extLst>
              </a:tr>
              <a:tr h="424266">
                <a:tc>
                  <a:txBody>
                    <a:bodyPr/>
                    <a:lstStyle/>
                    <a:p>
                      <a:pPr algn="ctr"/>
                      <a:r>
                        <a:rPr lang="en-US" sz="1800" dirty="0"/>
                        <a:t>Individual</a:t>
                      </a:r>
                    </a:p>
                  </a:txBody>
                  <a:tcPr/>
                </a:tc>
                <a:tc>
                  <a:txBody>
                    <a:bodyPr/>
                    <a:lstStyle/>
                    <a:p>
                      <a:pPr algn="ctr"/>
                      <a:r>
                        <a:rPr lang="en-US" sz="1800" dirty="0"/>
                        <a:t>No-GF</a:t>
                      </a:r>
                    </a:p>
                  </a:txBody>
                  <a:tcPr/>
                </a:tc>
                <a:tc>
                  <a:txBody>
                    <a:bodyPr/>
                    <a:lstStyle/>
                    <a:p>
                      <a:pPr algn="ctr"/>
                      <a:r>
                        <a:rPr lang="en-US" sz="1800" dirty="0"/>
                        <a:t>$6,350 / $12,700</a:t>
                      </a:r>
                    </a:p>
                  </a:txBody>
                  <a:tcPr/>
                </a:tc>
                <a:tc>
                  <a:txBody>
                    <a:bodyPr/>
                    <a:lstStyle/>
                    <a:p>
                      <a:pPr algn="ctr"/>
                      <a:r>
                        <a:rPr lang="en-US" sz="1800" dirty="0"/>
                        <a:t>No-Limit</a:t>
                      </a:r>
                    </a:p>
                  </a:txBody>
                  <a:tcPr/>
                </a:tc>
                <a:extLst>
                  <a:ext uri="{0D108BD9-81ED-4DB2-BD59-A6C34878D82A}">
                    <a16:rowId xmlns:a16="http://schemas.microsoft.com/office/drawing/2014/main" val="10001"/>
                  </a:ext>
                </a:extLst>
              </a:tr>
              <a:tr h="459137">
                <a:tc>
                  <a:txBody>
                    <a:bodyPr/>
                    <a:lstStyle/>
                    <a:p>
                      <a:pPr algn="ctr"/>
                      <a:r>
                        <a:rPr lang="en-US" sz="1800" dirty="0"/>
                        <a:t>Small Group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No-GF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$6,350 / $12,700</a:t>
                      </a:r>
                    </a:p>
                  </a:txBody>
                  <a:tcPr/>
                </a:tc>
                <a:tc>
                  <a:txBody>
                    <a:bodyPr/>
                    <a:lstStyle/>
                    <a:p>
                      <a:pPr algn="ctr"/>
                      <a:r>
                        <a:rPr lang="en-US" sz="1800" dirty="0"/>
                        <a:t>$2,000 / $4,000</a:t>
                      </a:r>
                    </a:p>
                  </a:txBody>
                  <a:tcPr/>
                </a:tc>
                <a:extLst>
                  <a:ext uri="{0D108BD9-81ED-4DB2-BD59-A6C34878D82A}">
                    <a16:rowId xmlns:a16="http://schemas.microsoft.com/office/drawing/2014/main" val="10002"/>
                  </a:ext>
                </a:extLst>
              </a:tr>
              <a:tr h="424266">
                <a:tc>
                  <a:txBody>
                    <a:bodyPr/>
                    <a:lstStyle/>
                    <a:p>
                      <a:pPr algn="ctr"/>
                      <a:r>
                        <a:rPr lang="en-US" sz="1800" dirty="0"/>
                        <a:t>Small Group</a:t>
                      </a:r>
                    </a:p>
                  </a:txBody>
                  <a:tcPr/>
                </a:tc>
                <a:tc>
                  <a:txBody>
                    <a:bodyPr/>
                    <a:lstStyle/>
                    <a:p>
                      <a:pPr algn="ctr"/>
                      <a:r>
                        <a:rPr lang="en-US" sz="1800" dirty="0"/>
                        <a:t>Grandfathered</a:t>
                      </a:r>
                      <a:r>
                        <a:rPr lang="en-US" sz="1800" baseline="0" dirty="0"/>
                        <a:t> </a:t>
                      </a:r>
                      <a:endParaRPr lang="en-US" sz="1800" dirty="0"/>
                    </a:p>
                  </a:txBody>
                  <a:tcPr/>
                </a:tc>
                <a:tc>
                  <a:txBody>
                    <a:bodyPr/>
                    <a:lstStyle/>
                    <a:p>
                      <a:pPr algn="ctr"/>
                      <a:r>
                        <a:rPr lang="en-US" sz="1800" dirty="0"/>
                        <a:t>No-Limit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3"/>
                  </a:ext>
                </a:extLst>
              </a:tr>
              <a:tr h="424266">
                <a:tc>
                  <a:txBody>
                    <a:bodyPr/>
                    <a:lstStyle/>
                    <a:p>
                      <a:pPr algn="ctr"/>
                      <a:r>
                        <a:rPr lang="en-US" sz="1800" dirty="0"/>
                        <a:t>Large Group</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No-GF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$6,350 / $12,700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4"/>
                  </a:ext>
                </a:extLst>
              </a:tr>
              <a:tr h="424266">
                <a:tc>
                  <a:txBody>
                    <a:bodyPr/>
                    <a:lstStyle/>
                    <a:p>
                      <a:pPr algn="ctr"/>
                      <a:r>
                        <a:rPr lang="en-US" sz="1800" dirty="0"/>
                        <a:t>Large Group</a:t>
                      </a:r>
                    </a:p>
                  </a:txBody>
                  <a:tcPr/>
                </a:tc>
                <a:tc>
                  <a:txBody>
                    <a:bodyPr/>
                    <a:lstStyle/>
                    <a:p>
                      <a:pPr algn="ctr"/>
                      <a:r>
                        <a:rPr lang="en-US" sz="1800" dirty="0"/>
                        <a:t>Grandfathered</a:t>
                      </a:r>
                    </a:p>
                  </a:txBody>
                  <a:tcPr/>
                </a:tc>
                <a:tc>
                  <a:txBody>
                    <a:bodyPr/>
                    <a:lstStyle/>
                    <a:p>
                      <a:pPr algn="ctr"/>
                      <a:r>
                        <a:rPr lang="en-US" sz="1800" dirty="0"/>
                        <a:t>No-Limit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5"/>
                  </a:ext>
                </a:extLst>
              </a:tr>
              <a:tr h="424266">
                <a:tc>
                  <a:txBody>
                    <a:bodyPr/>
                    <a:lstStyle/>
                    <a:p>
                      <a:pPr algn="ctr"/>
                      <a:r>
                        <a:rPr lang="en-US" sz="1800" dirty="0"/>
                        <a:t>ASO Groups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No-GF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$6,350 / $12,700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6"/>
                  </a:ext>
                </a:extLst>
              </a:tr>
              <a:tr h="424266">
                <a:tc>
                  <a:txBody>
                    <a:bodyPr/>
                    <a:lstStyle/>
                    <a:p>
                      <a:pPr algn="ctr"/>
                      <a:r>
                        <a:rPr lang="en-US" sz="1800" dirty="0"/>
                        <a:t>ASO Groups</a:t>
                      </a:r>
                    </a:p>
                  </a:txBody>
                  <a:tcPr/>
                </a:tc>
                <a:tc>
                  <a:txBody>
                    <a:bodyPr/>
                    <a:lstStyle/>
                    <a:p>
                      <a:pPr algn="ctr"/>
                      <a:r>
                        <a:rPr lang="en-US" sz="1800" dirty="0"/>
                        <a:t>Grandfathered </a:t>
                      </a:r>
                    </a:p>
                  </a:txBody>
                  <a:tcPr/>
                </a:tc>
                <a:tc>
                  <a:txBody>
                    <a:bodyPr/>
                    <a:lstStyle/>
                    <a:p>
                      <a:pPr algn="ctr"/>
                      <a:r>
                        <a:rPr lang="en-US" sz="1800" dirty="0"/>
                        <a:t>No-Limit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0"/>
          </p:nvPr>
        </p:nvSpPr>
        <p:spPr/>
        <p:txBody>
          <a:bodyPr/>
          <a:lstStyle/>
          <a:p>
            <a:pPr>
              <a:defRPr/>
            </a:pPr>
            <a:endParaRPr lang="en-US"/>
          </a:p>
        </p:txBody>
      </p:sp>
      <p:sp>
        <p:nvSpPr>
          <p:cNvPr id="44083" name="TextBox 5"/>
          <p:cNvSpPr txBox="1">
            <a:spLocks noChangeArrowheads="1"/>
          </p:cNvSpPr>
          <p:nvPr/>
        </p:nvSpPr>
        <p:spPr bwMode="auto">
          <a:xfrm>
            <a:off x="1298575" y="5305425"/>
            <a:ext cx="6931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sz="1400"/>
              <a:t>For 2014 only, may apply separate OOP maximum on separately administered non-major medical coverage (e.g., prescription drug coverage) if utilize more than one service provider to administer benefits subject to OOP max</a:t>
            </a:r>
          </a:p>
          <a:p>
            <a:pPr eaLnBrk="1" hangingPunct="1">
              <a:buFont typeface="Arial" panose="020B0604020202020204" pitchFamily="34" charset="0"/>
              <a:buChar char="•"/>
            </a:pPr>
            <a:r>
              <a:rPr lang="en-US" sz="1400"/>
              <a:t>Large Group = 50 or more; will be 100 in 2016</a:t>
            </a:r>
          </a:p>
        </p:txBody>
      </p:sp>
      <p:sp>
        <p:nvSpPr>
          <p:cNvPr id="44084" name="TextBox 6"/>
          <p:cNvSpPr txBox="1">
            <a:spLocks noChangeArrowheads="1"/>
          </p:cNvSpPr>
          <p:nvPr/>
        </p:nvSpPr>
        <p:spPr bwMode="auto">
          <a:xfrm>
            <a:off x="533400" y="12192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t>Effective for 2014 plan years </a:t>
            </a:r>
            <a:r>
              <a:rPr lang="en-US" sz="1400" b="1" i="1" u="sng"/>
              <a:t>(Very Limited Exceptions)</a:t>
            </a:r>
            <a:endParaRPr lang="en-US" sz="1400" b="1" i="1" u="sng">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79388"/>
            <a:ext cx="8229600" cy="1143001"/>
          </a:xfrm>
        </p:spPr>
        <p:txBody>
          <a:bodyPr/>
          <a:lstStyle/>
          <a:p>
            <a:r>
              <a:rPr lang="en-US" sz="2800" dirty="0">
                <a:ea typeface="ＭＳ Ｐゴシック" panose="020B0600070205080204" pitchFamily="34" charset="-128"/>
              </a:rPr>
              <a:t>2015 Final Rules - Benefit Requirements</a:t>
            </a:r>
          </a:p>
        </p:txBody>
      </p:sp>
      <p:graphicFrame>
        <p:nvGraphicFramePr>
          <p:cNvPr id="5" name="Content Placeholder 4"/>
          <p:cNvGraphicFramePr>
            <a:graphicFrameLocks noGrp="1"/>
          </p:cNvGraphicFramePr>
          <p:nvPr>
            <p:ph idx="1"/>
          </p:nvPr>
        </p:nvGraphicFramePr>
        <p:xfrm>
          <a:off x="304800" y="1752600"/>
          <a:ext cx="8229600" cy="342899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24266">
                <a:tc>
                  <a:txBody>
                    <a:bodyPr/>
                    <a:lstStyle/>
                    <a:p>
                      <a:pPr algn="ctr"/>
                      <a:r>
                        <a:rPr lang="en-US" sz="1800" dirty="0"/>
                        <a:t>Plan</a:t>
                      </a:r>
                    </a:p>
                  </a:txBody>
                  <a:tcPr/>
                </a:tc>
                <a:tc>
                  <a:txBody>
                    <a:bodyPr/>
                    <a:lstStyle/>
                    <a:p>
                      <a:pPr algn="ctr"/>
                      <a:r>
                        <a:rPr lang="en-US" sz="1800" dirty="0"/>
                        <a:t>Grandfather Status</a:t>
                      </a:r>
                    </a:p>
                  </a:txBody>
                  <a:tcPr/>
                </a:tc>
                <a:tc>
                  <a:txBody>
                    <a:bodyPr/>
                    <a:lstStyle/>
                    <a:p>
                      <a:pPr algn="ctr"/>
                      <a:r>
                        <a:rPr lang="en-US" sz="1800" dirty="0"/>
                        <a:t>Out-Of-Pocket</a:t>
                      </a:r>
                    </a:p>
                  </a:txBody>
                  <a:tcPr/>
                </a:tc>
                <a:tc>
                  <a:txBody>
                    <a:bodyPr/>
                    <a:lstStyle/>
                    <a:p>
                      <a:pPr algn="ctr"/>
                      <a:r>
                        <a:rPr lang="en-US" sz="1800" dirty="0"/>
                        <a:t>Deductible</a:t>
                      </a:r>
                    </a:p>
                  </a:txBody>
                  <a:tcPr/>
                </a:tc>
                <a:extLst>
                  <a:ext uri="{0D108BD9-81ED-4DB2-BD59-A6C34878D82A}">
                    <a16:rowId xmlns:a16="http://schemas.microsoft.com/office/drawing/2014/main" val="10000"/>
                  </a:ext>
                </a:extLst>
              </a:tr>
              <a:tr h="424266">
                <a:tc>
                  <a:txBody>
                    <a:bodyPr/>
                    <a:lstStyle/>
                    <a:p>
                      <a:pPr algn="ctr"/>
                      <a:r>
                        <a:rPr lang="en-US" sz="1800" dirty="0"/>
                        <a:t>Individual</a:t>
                      </a:r>
                    </a:p>
                  </a:txBody>
                  <a:tcPr/>
                </a:tc>
                <a:tc>
                  <a:txBody>
                    <a:bodyPr/>
                    <a:lstStyle/>
                    <a:p>
                      <a:pPr algn="ctr"/>
                      <a:r>
                        <a:rPr lang="en-US" sz="1800" dirty="0"/>
                        <a:t>No-GF</a:t>
                      </a:r>
                    </a:p>
                  </a:txBody>
                  <a:tcPr/>
                </a:tc>
                <a:tc>
                  <a:txBody>
                    <a:bodyPr/>
                    <a:lstStyle/>
                    <a:p>
                      <a:pPr algn="ctr"/>
                      <a:r>
                        <a:rPr lang="en-US" sz="1800" dirty="0"/>
                        <a:t>$6,600 / $13,200</a:t>
                      </a:r>
                    </a:p>
                  </a:txBody>
                  <a:tcPr/>
                </a:tc>
                <a:tc>
                  <a:txBody>
                    <a:bodyPr/>
                    <a:lstStyle/>
                    <a:p>
                      <a:pPr algn="ctr"/>
                      <a:r>
                        <a:rPr lang="en-US" sz="1800" dirty="0"/>
                        <a:t>No-Limit</a:t>
                      </a:r>
                    </a:p>
                  </a:txBody>
                  <a:tcPr/>
                </a:tc>
                <a:extLst>
                  <a:ext uri="{0D108BD9-81ED-4DB2-BD59-A6C34878D82A}">
                    <a16:rowId xmlns:a16="http://schemas.microsoft.com/office/drawing/2014/main" val="10001"/>
                  </a:ext>
                </a:extLst>
              </a:tr>
              <a:tr h="459137">
                <a:tc>
                  <a:txBody>
                    <a:bodyPr/>
                    <a:lstStyle/>
                    <a:p>
                      <a:pPr algn="ctr"/>
                      <a:r>
                        <a:rPr lang="en-US" sz="1800" dirty="0"/>
                        <a:t>Small Group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No-GF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$6,600 / $13,200</a:t>
                      </a:r>
                    </a:p>
                  </a:txBody>
                  <a:tcPr/>
                </a:tc>
                <a:tc>
                  <a:txBody>
                    <a:bodyPr/>
                    <a:lstStyle/>
                    <a:p>
                      <a:pPr algn="ctr"/>
                      <a:r>
                        <a:rPr lang="en-US" sz="1800" dirty="0"/>
                        <a:t>$2,050 / $4,100</a:t>
                      </a:r>
                    </a:p>
                  </a:txBody>
                  <a:tcPr/>
                </a:tc>
                <a:extLst>
                  <a:ext uri="{0D108BD9-81ED-4DB2-BD59-A6C34878D82A}">
                    <a16:rowId xmlns:a16="http://schemas.microsoft.com/office/drawing/2014/main" val="10002"/>
                  </a:ext>
                </a:extLst>
              </a:tr>
              <a:tr h="424266">
                <a:tc>
                  <a:txBody>
                    <a:bodyPr/>
                    <a:lstStyle/>
                    <a:p>
                      <a:pPr algn="ctr"/>
                      <a:r>
                        <a:rPr lang="en-US" sz="1800" dirty="0"/>
                        <a:t>Small Group</a:t>
                      </a:r>
                    </a:p>
                  </a:txBody>
                  <a:tcPr/>
                </a:tc>
                <a:tc>
                  <a:txBody>
                    <a:bodyPr/>
                    <a:lstStyle/>
                    <a:p>
                      <a:pPr algn="ctr"/>
                      <a:r>
                        <a:rPr lang="en-US" sz="1800" dirty="0"/>
                        <a:t>Grandfathered</a:t>
                      </a:r>
                      <a:r>
                        <a:rPr lang="en-US" sz="1800" baseline="0" dirty="0"/>
                        <a:t> </a:t>
                      </a:r>
                      <a:endParaRPr lang="en-US" sz="1800" dirty="0"/>
                    </a:p>
                  </a:txBody>
                  <a:tcPr/>
                </a:tc>
                <a:tc>
                  <a:txBody>
                    <a:bodyPr/>
                    <a:lstStyle/>
                    <a:p>
                      <a:pPr algn="ctr"/>
                      <a:r>
                        <a:rPr lang="en-US" sz="1800" dirty="0"/>
                        <a:t>No-Limit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3"/>
                  </a:ext>
                </a:extLst>
              </a:tr>
              <a:tr h="424266">
                <a:tc>
                  <a:txBody>
                    <a:bodyPr/>
                    <a:lstStyle/>
                    <a:p>
                      <a:pPr algn="ctr"/>
                      <a:r>
                        <a:rPr lang="en-US" sz="1800" dirty="0"/>
                        <a:t>Large Group</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No-GF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$6,600/ $13,200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4"/>
                  </a:ext>
                </a:extLst>
              </a:tr>
              <a:tr h="424266">
                <a:tc>
                  <a:txBody>
                    <a:bodyPr/>
                    <a:lstStyle/>
                    <a:p>
                      <a:pPr algn="ctr"/>
                      <a:r>
                        <a:rPr lang="en-US" sz="1800" dirty="0"/>
                        <a:t>Large Group</a:t>
                      </a:r>
                    </a:p>
                  </a:txBody>
                  <a:tcPr/>
                </a:tc>
                <a:tc>
                  <a:txBody>
                    <a:bodyPr/>
                    <a:lstStyle/>
                    <a:p>
                      <a:pPr algn="ctr"/>
                      <a:r>
                        <a:rPr lang="en-US" sz="1800" dirty="0"/>
                        <a:t>Grandfathered</a:t>
                      </a:r>
                    </a:p>
                  </a:txBody>
                  <a:tcPr/>
                </a:tc>
                <a:tc>
                  <a:txBody>
                    <a:bodyPr/>
                    <a:lstStyle/>
                    <a:p>
                      <a:pPr algn="ctr"/>
                      <a:r>
                        <a:rPr lang="en-US" sz="1800" dirty="0"/>
                        <a:t>No-Limit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5"/>
                  </a:ext>
                </a:extLst>
              </a:tr>
              <a:tr h="424266">
                <a:tc>
                  <a:txBody>
                    <a:bodyPr/>
                    <a:lstStyle/>
                    <a:p>
                      <a:pPr algn="ctr"/>
                      <a:r>
                        <a:rPr lang="en-US" sz="1800" dirty="0"/>
                        <a:t>ASO Groups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No-GF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$6,600 / $13,200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6"/>
                  </a:ext>
                </a:extLst>
              </a:tr>
              <a:tr h="424266">
                <a:tc>
                  <a:txBody>
                    <a:bodyPr/>
                    <a:lstStyle/>
                    <a:p>
                      <a:pPr algn="ctr"/>
                      <a:r>
                        <a:rPr lang="en-US" sz="1800" dirty="0"/>
                        <a:t>ASO Groups</a:t>
                      </a:r>
                    </a:p>
                  </a:txBody>
                  <a:tcPr/>
                </a:tc>
                <a:tc>
                  <a:txBody>
                    <a:bodyPr/>
                    <a:lstStyle/>
                    <a:p>
                      <a:pPr algn="ctr"/>
                      <a:r>
                        <a:rPr lang="en-US" sz="1800" dirty="0"/>
                        <a:t>Grandfathered </a:t>
                      </a:r>
                    </a:p>
                  </a:txBody>
                  <a:tcPr/>
                </a:tc>
                <a:tc>
                  <a:txBody>
                    <a:bodyPr/>
                    <a:lstStyle/>
                    <a:p>
                      <a:pPr algn="ctr"/>
                      <a:r>
                        <a:rPr lang="en-US" sz="1800" dirty="0"/>
                        <a:t>No-Limit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No-Limit</a:t>
                      </a:r>
                    </a:p>
                  </a:txBody>
                  <a:tcPr/>
                </a:tc>
                <a:extLst>
                  <a:ext uri="{0D108BD9-81ED-4DB2-BD59-A6C34878D82A}">
                    <a16:rowId xmlns:a16="http://schemas.microsoft.com/office/drawing/2014/main" val="10007"/>
                  </a:ext>
                </a:extLst>
              </a:tr>
            </a:tbl>
          </a:graphicData>
        </a:graphic>
      </p:graphicFrame>
      <p:sp>
        <p:nvSpPr>
          <p:cNvPr id="44083" name="TextBox 5"/>
          <p:cNvSpPr txBox="1">
            <a:spLocks noChangeArrowheads="1"/>
          </p:cNvSpPr>
          <p:nvPr/>
        </p:nvSpPr>
        <p:spPr bwMode="auto">
          <a:xfrm>
            <a:off x="914400" y="5562600"/>
            <a:ext cx="6931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sz="1400" dirty="0"/>
              <a:t>Large Group = 50 or more; will be 100 in 2016</a:t>
            </a:r>
          </a:p>
        </p:txBody>
      </p:sp>
      <p:sp>
        <p:nvSpPr>
          <p:cNvPr id="44084" name="TextBox 6"/>
          <p:cNvSpPr txBox="1">
            <a:spLocks noChangeArrowheads="1"/>
          </p:cNvSpPr>
          <p:nvPr/>
        </p:nvSpPr>
        <p:spPr bwMode="auto">
          <a:xfrm>
            <a:off x="533400" y="12192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dirty="0"/>
              <a:t>Effective for 2015 plan years </a:t>
            </a:r>
            <a:r>
              <a:rPr lang="en-US" sz="1400" b="1" i="1" u="sng" dirty="0"/>
              <a:t>(Very Limited Exceptions)</a:t>
            </a:r>
            <a:endParaRPr lang="en-US" sz="1400" b="1" i="1" u="sng"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1143000"/>
          </a:xfrm>
        </p:spPr>
        <p:txBody>
          <a:bodyPr/>
          <a:lstStyle/>
          <a:p>
            <a:r>
              <a:rPr lang="en-US" sz="3600" dirty="0">
                <a:ea typeface="ＭＳ Ｐゴシック" panose="020B0600070205080204" pitchFamily="34" charset="-128"/>
              </a:rPr>
              <a:t>Special Considerations - Transition Relief</a:t>
            </a:r>
          </a:p>
        </p:txBody>
      </p:sp>
      <p:sp>
        <p:nvSpPr>
          <p:cNvPr id="46083" name="Rectangle 3"/>
          <p:cNvSpPr>
            <a:spLocks noGrp="1" noChangeArrowheads="1"/>
          </p:cNvSpPr>
          <p:nvPr>
            <p:ph type="body" idx="4294967295"/>
          </p:nvPr>
        </p:nvSpPr>
        <p:spPr>
          <a:xfrm>
            <a:off x="-29378" y="990600"/>
            <a:ext cx="9173378" cy="5562600"/>
          </a:xfrm>
        </p:spPr>
        <p:txBody>
          <a:bodyPr/>
          <a:lstStyle/>
          <a:p>
            <a:pPr marL="0" indent="0">
              <a:buNone/>
            </a:pPr>
            <a:r>
              <a:rPr lang="en-US" sz="2000" dirty="0"/>
              <a:t>To avoid 1/1/15 compliance date, employer has to meet terms of the new transition rule for non-calendar plans. </a:t>
            </a:r>
          </a:p>
          <a:p>
            <a:pPr marL="0" indent="0">
              <a:buNone/>
            </a:pPr>
            <a:endParaRPr lang="en-US" sz="1600" b="1" dirty="0"/>
          </a:p>
          <a:p>
            <a:pPr marL="0" indent="0">
              <a:buFont typeface="Wingdings" pitchFamily="2" charset="2"/>
              <a:buChar char="ü"/>
            </a:pPr>
            <a:r>
              <a:rPr lang="en-US" sz="1800" b="1" i="1" dirty="0"/>
              <a:t>	 For employees not offered coverage prior to 1/1/15, employer will have to offer them 		coverage for 1/1/15 unless it can verify one of 4 things:</a:t>
            </a:r>
          </a:p>
          <a:p>
            <a:pPr marL="0" indent="0">
              <a:buNone/>
            </a:pPr>
            <a:endParaRPr lang="en-US" sz="900" b="1" dirty="0"/>
          </a:p>
          <a:p>
            <a:pPr marL="0" indent="0">
              <a:buNone/>
            </a:pPr>
            <a:r>
              <a:rPr lang="en-US" sz="1600" dirty="0"/>
              <a:t>	</a:t>
            </a:r>
            <a:r>
              <a:rPr lang="en-US" sz="1800" dirty="0"/>
              <a:t>(</a:t>
            </a:r>
            <a:r>
              <a:rPr lang="en-US" sz="1800" dirty="0" err="1"/>
              <a:t>i</a:t>
            </a:r>
            <a:r>
              <a:rPr lang="en-US" sz="1800" dirty="0"/>
              <a:t>) employer offered coverage to at least 33% of total employees (full- and part-time) at 	some point during the 12 months prior to 2/9/14</a:t>
            </a:r>
          </a:p>
          <a:p>
            <a:pPr marL="0" indent="0">
              <a:buNone/>
            </a:pPr>
            <a:r>
              <a:rPr lang="en-US" sz="1800" dirty="0"/>
              <a:t>	(ii) employer enrolled at least 25% of total employees (full- and part-time) at last renewal 	prior to 2/9/14 (2013 renewal)</a:t>
            </a:r>
          </a:p>
          <a:p>
            <a:pPr marL="0" indent="0">
              <a:buNone/>
            </a:pPr>
            <a:r>
              <a:rPr lang="en-US" sz="1800" dirty="0"/>
              <a:t>	(iii) employer offered coverage to at least 50% of full-time employees at some point during 	12 months prior to 2/9/14</a:t>
            </a:r>
          </a:p>
          <a:p>
            <a:pPr marL="0" indent="0">
              <a:buNone/>
            </a:pPr>
            <a:r>
              <a:rPr lang="en-US" sz="1800" dirty="0"/>
              <a:t>	(iv) employer enrolled at least 33% of full-time employees at last renewal prior to 2/9/14 	(2013 renewal)</a:t>
            </a:r>
          </a:p>
          <a:p>
            <a:pPr marL="0" indent="0">
              <a:buNone/>
            </a:pPr>
            <a:endParaRPr lang="en-US" sz="800" dirty="0"/>
          </a:p>
          <a:p>
            <a:r>
              <a:rPr lang="en-US" sz="1400" i="1" dirty="0"/>
              <a:t>If any of those 4 are met, the effective date is the non-calendar 2015 renewal date for all 30+ hour employees.  If none of the 4 are met, they’ll need to be prepared to offer coverage or face potential penalties as early as 1/1/15.</a:t>
            </a:r>
          </a:p>
          <a:p>
            <a:pPr marL="457200" lvl="1" indent="0">
              <a:buNone/>
            </a:pPr>
            <a:endParaRPr lang="en-US" dirty="0">
              <a:ea typeface="ＭＳ Ｐゴシック" panose="020B0600070205080204" pitchFamily="34" charset="-128"/>
            </a:endParaRPr>
          </a:p>
        </p:txBody>
      </p:sp>
    </p:spTree>
    <p:extLst>
      <p:ext uri="{BB962C8B-B14F-4D97-AF65-F5344CB8AC3E}">
        <p14:creationId xmlns:p14="http://schemas.microsoft.com/office/powerpoint/2010/main" val="1912921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79388"/>
            <a:ext cx="9144000" cy="1143001"/>
          </a:xfrm>
        </p:spPr>
        <p:txBody>
          <a:bodyPr/>
          <a:lstStyle/>
          <a:p>
            <a:r>
              <a:rPr lang="en-US" sz="3600">
                <a:ea typeface="ＭＳ Ｐゴシック" panose="020B0600070205080204" pitchFamily="34" charset="-128"/>
              </a:rPr>
              <a:t>Special Considerations - Nondiscrimination </a:t>
            </a:r>
          </a:p>
        </p:txBody>
      </p:sp>
      <p:sp>
        <p:nvSpPr>
          <p:cNvPr id="47107" name="Content Placeholder 2"/>
          <p:cNvSpPr>
            <a:spLocks noGrp="1"/>
          </p:cNvSpPr>
          <p:nvPr>
            <p:ph idx="1"/>
          </p:nvPr>
        </p:nvSpPr>
        <p:spPr>
          <a:xfrm>
            <a:off x="685800" y="1828800"/>
            <a:ext cx="8001000" cy="4648200"/>
          </a:xfrm>
        </p:spPr>
        <p:txBody>
          <a:bodyPr/>
          <a:lstStyle/>
          <a:p>
            <a:pPr eaLnBrk="1" hangingPunct="1">
              <a:lnSpc>
                <a:spcPct val="90000"/>
              </a:lnSpc>
            </a:pPr>
            <a:r>
              <a:rPr lang="en-US" sz="2200">
                <a:ea typeface="ＭＳ Ｐゴシック" panose="020B0600070205080204" pitchFamily="34" charset="-128"/>
              </a:rPr>
              <a:t>Originally, for plan years beginning on or after September 23, 2010, nondiscrimination requirements were to apply to fully insured plans</a:t>
            </a:r>
          </a:p>
          <a:p>
            <a:pPr eaLnBrk="1" hangingPunct="1">
              <a:lnSpc>
                <a:spcPct val="90000"/>
              </a:lnSpc>
            </a:pPr>
            <a:r>
              <a:rPr lang="en-US" sz="2200">
                <a:ea typeface="ＭＳ Ｐゴシック" panose="020B0600070205080204" pitchFamily="34" charset="-128"/>
              </a:rPr>
              <a:t>Rules “similar” to self-insured</a:t>
            </a:r>
          </a:p>
          <a:p>
            <a:pPr eaLnBrk="1" hangingPunct="1">
              <a:lnSpc>
                <a:spcPct val="90000"/>
              </a:lnSpc>
            </a:pPr>
            <a:r>
              <a:rPr lang="en-US" sz="2200">
                <a:ea typeface="ＭＳ Ｐゴシック" panose="020B0600070205080204" pitchFamily="34" charset="-128"/>
              </a:rPr>
              <a:t>Awaiting guidance for implementation</a:t>
            </a:r>
          </a:p>
          <a:p>
            <a:pPr eaLnBrk="1" hangingPunct="1">
              <a:lnSpc>
                <a:spcPct val="90000"/>
              </a:lnSpc>
            </a:pPr>
            <a:r>
              <a:rPr lang="en-US" sz="2200">
                <a:ea typeface="ＭＳ Ｐゴシック" panose="020B0600070205080204" pitchFamily="34" charset="-128"/>
              </a:rPr>
              <a:t>Take actions now to prepare</a:t>
            </a:r>
          </a:p>
          <a:p>
            <a:pPr lvl="1" eaLnBrk="1" hangingPunct="1">
              <a:lnSpc>
                <a:spcPct val="90000"/>
              </a:lnSpc>
            </a:pPr>
            <a:r>
              <a:rPr lang="en-US" sz="2000">
                <a:ea typeface="ＭＳ Ｐゴシック" panose="020B0600070205080204" pitchFamily="34" charset="-128"/>
              </a:rPr>
              <a:t>Are employee contributions identical for each benefit level?</a:t>
            </a:r>
          </a:p>
          <a:p>
            <a:pPr lvl="1" eaLnBrk="1" hangingPunct="1">
              <a:lnSpc>
                <a:spcPct val="90000"/>
              </a:lnSpc>
            </a:pPr>
            <a:r>
              <a:rPr lang="en-US" sz="2000">
                <a:ea typeface="ＭＳ Ｐゴシック" panose="020B0600070205080204" pitchFamily="34" charset="-128"/>
              </a:rPr>
              <a:t>Do maximum benefits vary based on age, years of service, or compensation? </a:t>
            </a:r>
          </a:p>
          <a:p>
            <a:pPr lvl="1" eaLnBrk="1" hangingPunct="1">
              <a:lnSpc>
                <a:spcPct val="90000"/>
              </a:lnSpc>
            </a:pPr>
            <a:r>
              <a:rPr lang="en-US" sz="2000">
                <a:ea typeface="ＭＳ Ｐゴシック" panose="020B0600070205080204" pitchFamily="34" charset="-128"/>
              </a:rPr>
              <a:t>Are the same type of benefits available to HCIs and to non-HCIs? </a:t>
            </a:r>
          </a:p>
          <a:p>
            <a:pPr lvl="1" eaLnBrk="1" hangingPunct="1">
              <a:lnSpc>
                <a:spcPct val="90000"/>
              </a:lnSpc>
            </a:pPr>
            <a:r>
              <a:rPr lang="en-US" sz="2000">
                <a:ea typeface="ＭＳ Ｐゴシック" panose="020B0600070205080204" pitchFamily="34" charset="-128"/>
              </a:rPr>
              <a:t>Are waiting periods the same for all?</a:t>
            </a:r>
          </a:p>
          <a:p>
            <a:endParaRPr lang="en-US">
              <a:ea typeface="ＭＳ Ｐゴシック" panose="020B0600070205080204"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79388"/>
            <a:ext cx="9144000" cy="1143001"/>
          </a:xfrm>
        </p:spPr>
        <p:txBody>
          <a:bodyPr/>
          <a:lstStyle/>
          <a:p>
            <a:r>
              <a:rPr lang="en-US" sz="3600" dirty="0">
                <a:ea typeface="ＭＳ Ｐゴシック" panose="020B0600070205080204" pitchFamily="34" charset="-128"/>
              </a:rPr>
              <a:t>Special Considerations – General Reporting </a:t>
            </a:r>
          </a:p>
        </p:txBody>
      </p:sp>
      <p:sp>
        <p:nvSpPr>
          <p:cNvPr id="47107" name="Content Placeholder 2"/>
          <p:cNvSpPr>
            <a:spLocks noGrp="1"/>
          </p:cNvSpPr>
          <p:nvPr>
            <p:ph idx="1"/>
          </p:nvPr>
        </p:nvSpPr>
        <p:spPr>
          <a:xfrm>
            <a:off x="152400" y="1600200"/>
            <a:ext cx="8763000" cy="4800600"/>
          </a:xfrm>
        </p:spPr>
        <p:txBody>
          <a:bodyPr/>
          <a:lstStyle/>
          <a:p>
            <a:pPr>
              <a:buNone/>
            </a:pPr>
            <a:r>
              <a:rPr lang="en-US" sz="2000" dirty="0"/>
              <a:t>	</a:t>
            </a:r>
            <a:r>
              <a:rPr lang="en-US" sz="1800" b="1" i="1" dirty="0"/>
              <a:t>Section 6056 information returns will include the following information within an Employer Transmittal Return:</a:t>
            </a:r>
          </a:p>
          <a:p>
            <a:pPr>
              <a:buNone/>
            </a:pPr>
            <a:endParaRPr lang="en-US" sz="1800" b="1" i="1" dirty="0"/>
          </a:p>
          <a:p>
            <a:pPr marL="457200" indent="-457200">
              <a:buAutoNum type="arabicPeriod"/>
            </a:pPr>
            <a:r>
              <a:rPr lang="en-US" sz="1600" dirty="0"/>
              <a:t>The name, address, and EIN of the ALE (applicable large employer) member; the name and telephone number of the contact person of the ALE member.</a:t>
            </a:r>
          </a:p>
          <a:p>
            <a:pPr marL="457200" indent="-457200">
              <a:buAutoNum type="arabicPeriod"/>
            </a:pPr>
            <a:r>
              <a:rPr lang="en-US" sz="1600" dirty="0"/>
              <a:t>Certification as to whether the ALE member offered to its full-time employees (and their dependents) the opportunity to enroll in minimum essential coverage under an eligible employer-sponsored plan, by calendar month.</a:t>
            </a:r>
          </a:p>
          <a:p>
            <a:pPr marL="457200" indent="-457200">
              <a:buAutoNum type="arabicPeriod"/>
            </a:pPr>
            <a:r>
              <a:rPr lang="en-US" sz="1600" dirty="0"/>
              <a:t>The number of full-time employees for each calendar month during the calendar year.</a:t>
            </a:r>
          </a:p>
          <a:p>
            <a:pPr marL="457200" indent="-457200">
              <a:buAutoNum type="arabicPeriod"/>
            </a:pPr>
            <a:r>
              <a:rPr lang="en-US" sz="1600" dirty="0"/>
              <a:t>The number of employee statements being submitted</a:t>
            </a:r>
          </a:p>
          <a:p>
            <a:pPr marL="457200" indent="-457200">
              <a:buNone/>
            </a:pPr>
            <a:endParaRPr lang="en-US"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79388"/>
            <a:ext cx="9144000" cy="1143001"/>
          </a:xfrm>
        </p:spPr>
        <p:txBody>
          <a:bodyPr/>
          <a:lstStyle/>
          <a:p>
            <a:r>
              <a:rPr lang="en-US" sz="3600" dirty="0">
                <a:ea typeface="ＭＳ Ｐゴシック" panose="020B0600070205080204" pitchFamily="34" charset="-128"/>
              </a:rPr>
              <a:t>Special Considerations – General Reporting </a:t>
            </a:r>
          </a:p>
        </p:txBody>
      </p:sp>
      <p:sp>
        <p:nvSpPr>
          <p:cNvPr id="47107" name="Content Placeholder 2"/>
          <p:cNvSpPr>
            <a:spLocks noGrp="1"/>
          </p:cNvSpPr>
          <p:nvPr>
            <p:ph idx="1"/>
          </p:nvPr>
        </p:nvSpPr>
        <p:spPr>
          <a:xfrm>
            <a:off x="152400" y="1219200"/>
            <a:ext cx="8763000" cy="4800600"/>
          </a:xfrm>
        </p:spPr>
        <p:txBody>
          <a:bodyPr/>
          <a:lstStyle/>
          <a:p>
            <a:pPr>
              <a:buNone/>
            </a:pPr>
            <a:r>
              <a:rPr lang="en-US" sz="2000" dirty="0"/>
              <a:t>	</a:t>
            </a:r>
            <a:r>
              <a:rPr lang="en-US" sz="1800" b="1" i="1" u="sng" dirty="0"/>
              <a:t>For each full-time employee, by calendar month:</a:t>
            </a:r>
          </a:p>
          <a:p>
            <a:pPr>
              <a:buNone/>
            </a:pPr>
            <a:r>
              <a:rPr lang="en-US" sz="1600" dirty="0"/>
              <a:t>A. 	The name, address, and taxpayer identification number of each full-time employee during the calendar year, and months, if any, during which the employee was covered under an eligible employer-sponsored plan;</a:t>
            </a:r>
          </a:p>
          <a:p>
            <a:pPr>
              <a:buNone/>
            </a:pPr>
            <a:r>
              <a:rPr lang="en-US" sz="1600" dirty="0"/>
              <a:t>B. 	The months during which minimum essential coverage was available to the employee;</a:t>
            </a:r>
          </a:p>
          <a:p>
            <a:pPr>
              <a:buAutoNum type="alphaUcPeriod" startAt="3"/>
            </a:pPr>
            <a:r>
              <a:rPr lang="en-US" sz="1600" dirty="0"/>
              <a:t>The employee’s share of the lowest cost monthly premium for self-only coverage providing minimum value offered to that full-time employee under an eligible employer-sponsored plan;</a:t>
            </a:r>
          </a:p>
          <a:p>
            <a:pPr>
              <a:buAutoNum type="alphaUcPeriod" startAt="3"/>
            </a:pPr>
            <a:r>
              <a:rPr lang="en-US" sz="1600" dirty="0"/>
              <a:t>Whether minimum essential coverage was offered to the employee; the employee and dependents; the employee’s spouse, or to all;</a:t>
            </a:r>
          </a:p>
          <a:p>
            <a:pPr>
              <a:buAutoNum type="alphaUcPeriod" startAt="3"/>
            </a:pPr>
            <a:r>
              <a:rPr lang="en-US" sz="1600" dirty="0"/>
              <a:t>If coverage was not offered to the employee, whether the employee was a new variable-hour employee, or was in a waiting period, or not a full-time employee, or not employed during that month;</a:t>
            </a:r>
          </a:p>
          <a:p>
            <a:pPr>
              <a:buAutoNum type="alphaUcPeriod" startAt="3"/>
            </a:pPr>
            <a:r>
              <a:rPr lang="en-US" sz="1600" dirty="0"/>
              <a:t>If coverage was offered to a non-full-time employee during that month;</a:t>
            </a:r>
          </a:p>
          <a:p>
            <a:pPr>
              <a:buAutoNum type="alphaUcPeriod" startAt="3"/>
            </a:pPr>
            <a:r>
              <a:rPr lang="en-US" sz="1600" dirty="0"/>
              <a:t>Whether the employer met one of the affordability safe harbors with respect to the employee;</a:t>
            </a:r>
          </a:p>
          <a:p>
            <a:pPr>
              <a:buAutoNum type="alphaUcPeriod" startAt="3"/>
            </a:pPr>
            <a:r>
              <a:rPr lang="en-US" sz="1600" dirty="0"/>
              <a:t>Certain other elements which are conditional as noted below, or as may be required by forms and instructions.</a:t>
            </a:r>
            <a:endParaRPr lang="en-US" sz="1600" dirty="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endParaRPr lang="en-US">
              <a:solidFill>
                <a:prstClr val="black"/>
              </a:solidFill>
            </a:endParaRPr>
          </a:p>
        </p:txBody>
      </p:sp>
      <p:sp>
        <p:nvSpPr>
          <p:cNvPr id="3" name="Text Placeholder 84"/>
          <p:cNvSpPr txBox="1">
            <a:spLocks/>
          </p:cNvSpPr>
          <p:nvPr/>
        </p:nvSpPr>
        <p:spPr>
          <a:xfrm>
            <a:off x="825500" y="1371600"/>
            <a:ext cx="7556500" cy="358775"/>
          </a:xfrm>
          <a:prstGeom prst="rect">
            <a:avLst/>
          </a:prstGeom>
          <a:noFill/>
          <a:ln w="0" cmpd="sng">
            <a:noFill/>
            <a:prstDash val="solid"/>
          </a:ln>
        </p:spPr>
        <p:txBody>
          <a:bodyPr lIns="0" tIns="0" rIns="0" bIns="0">
            <a:normAutofit fontScale="95000"/>
          </a:bodyPr>
          <a:lstStyle/>
          <a:p>
            <a:pPr>
              <a:lnSpc>
                <a:spcPct val="95999"/>
              </a:lnSpc>
              <a:tabLst>
                <a:tab pos="7455904" algn="r"/>
              </a:tabLst>
              <a:defRPr/>
            </a:pPr>
            <a:r>
              <a:rPr lang="en-US" sz="2400" b="1" spc="-13" dirty="0">
                <a:solidFill>
                  <a:srgbClr val="008BC2"/>
                </a:solidFill>
                <a:latin typeface="Calibri"/>
              </a:rPr>
              <a:t>Focus on the </a:t>
            </a:r>
            <a:r>
              <a:rPr lang="en-US" sz="2400" b="1" spc="63" dirty="0">
                <a:solidFill>
                  <a:srgbClr val="008BC2"/>
                </a:solidFill>
                <a:latin typeface="Calibri"/>
              </a:rPr>
              <a:t>big picture; the details will fall into place </a:t>
            </a:r>
          </a:p>
        </p:txBody>
      </p:sp>
      <p:sp>
        <p:nvSpPr>
          <p:cNvPr id="4" name="TextBox 3"/>
          <p:cNvSpPr txBox="1"/>
          <p:nvPr/>
        </p:nvSpPr>
        <p:spPr>
          <a:xfrm>
            <a:off x="1524000" y="2209800"/>
            <a:ext cx="2514600" cy="1754188"/>
          </a:xfrm>
          <a:prstGeom prst="rect">
            <a:avLst/>
          </a:prstGeom>
          <a:noFill/>
        </p:spPr>
        <p:txBody>
          <a:bodyPr>
            <a:spAutoFit/>
          </a:bodyPr>
          <a:lstStyle/>
          <a:p>
            <a:pPr>
              <a:defRPr/>
            </a:pPr>
            <a:r>
              <a:rPr lang="en-US" b="1" dirty="0">
                <a:solidFill>
                  <a:prstClr val="black"/>
                </a:solidFill>
                <a:latin typeface="Calibri"/>
                <a:cs typeface="Arial" pitchFamily="34" charset="0"/>
              </a:rPr>
              <a:t>How will this affect the business:</a:t>
            </a:r>
          </a:p>
          <a:p>
            <a:pPr>
              <a:defRPr/>
            </a:pPr>
            <a:endParaRPr lang="en-US" dirty="0">
              <a:solidFill>
                <a:prstClr val="black"/>
              </a:solidFill>
              <a:latin typeface="Calibri"/>
              <a:cs typeface="Arial" pitchFamily="34" charset="0"/>
            </a:endParaRPr>
          </a:p>
          <a:p>
            <a:pPr>
              <a:buFont typeface="Wingdings" pitchFamily="2" charset="2"/>
              <a:buChar char="ü"/>
              <a:defRPr/>
            </a:pPr>
            <a:r>
              <a:rPr lang="en-US" dirty="0">
                <a:solidFill>
                  <a:prstClr val="black"/>
                </a:solidFill>
                <a:latin typeface="Calibri"/>
                <a:cs typeface="Arial" pitchFamily="34" charset="0"/>
              </a:rPr>
              <a:t> Costs</a:t>
            </a:r>
          </a:p>
          <a:p>
            <a:pPr>
              <a:buFont typeface="Wingdings" pitchFamily="2" charset="2"/>
              <a:buChar char="ü"/>
              <a:defRPr/>
            </a:pPr>
            <a:r>
              <a:rPr lang="en-US" dirty="0">
                <a:solidFill>
                  <a:prstClr val="black"/>
                </a:solidFill>
                <a:latin typeface="Calibri"/>
                <a:cs typeface="Arial" pitchFamily="34" charset="0"/>
              </a:rPr>
              <a:t>Impact on Employees</a:t>
            </a:r>
          </a:p>
          <a:p>
            <a:pPr>
              <a:buFont typeface="Wingdings" pitchFamily="2" charset="2"/>
              <a:buChar char="ü"/>
              <a:defRPr/>
            </a:pPr>
            <a:r>
              <a:rPr lang="en-US" dirty="0">
                <a:solidFill>
                  <a:prstClr val="black"/>
                </a:solidFill>
                <a:latin typeface="Calibri"/>
                <a:cs typeface="Arial" pitchFamily="34" charset="0"/>
              </a:rPr>
              <a:t>Compliance</a:t>
            </a:r>
          </a:p>
        </p:txBody>
      </p:sp>
      <p:sp>
        <p:nvSpPr>
          <p:cNvPr id="5" name="TextBox 4"/>
          <p:cNvSpPr txBox="1"/>
          <p:nvPr/>
        </p:nvSpPr>
        <p:spPr>
          <a:xfrm>
            <a:off x="5105400" y="2209800"/>
            <a:ext cx="2514600" cy="1754188"/>
          </a:xfrm>
          <a:prstGeom prst="rect">
            <a:avLst/>
          </a:prstGeom>
          <a:noFill/>
        </p:spPr>
        <p:txBody>
          <a:bodyPr>
            <a:spAutoFit/>
          </a:bodyPr>
          <a:lstStyle/>
          <a:p>
            <a:pPr>
              <a:defRPr/>
            </a:pPr>
            <a:r>
              <a:rPr lang="en-US" b="1" dirty="0">
                <a:solidFill>
                  <a:prstClr val="black"/>
                </a:solidFill>
                <a:latin typeface="Calibri"/>
                <a:cs typeface="Arial" pitchFamily="34" charset="0"/>
              </a:rPr>
              <a:t>Offer employer provided coverage:</a:t>
            </a:r>
          </a:p>
          <a:p>
            <a:pPr>
              <a:defRPr/>
            </a:pPr>
            <a:endParaRPr lang="en-US" dirty="0">
              <a:solidFill>
                <a:prstClr val="black"/>
              </a:solidFill>
              <a:latin typeface="Calibri"/>
              <a:cs typeface="Arial" pitchFamily="34" charset="0"/>
            </a:endParaRPr>
          </a:p>
          <a:p>
            <a:pPr>
              <a:buFont typeface="Wingdings" pitchFamily="2" charset="2"/>
              <a:buChar char="ü"/>
              <a:defRPr/>
            </a:pPr>
            <a:r>
              <a:rPr lang="en-US" dirty="0">
                <a:solidFill>
                  <a:prstClr val="black"/>
                </a:solidFill>
                <a:latin typeface="Calibri"/>
                <a:cs typeface="Arial" pitchFamily="34" charset="0"/>
              </a:rPr>
              <a:t> Employees Needs</a:t>
            </a:r>
          </a:p>
          <a:p>
            <a:pPr>
              <a:buFont typeface="Wingdings" pitchFamily="2" charset="2"/>
              <a:buChar char="ü"/>
              <a:defRPr/>
            </a:pPr>
            <a:r>
              <a:rPr lang="en-US" dirty="0">
                <a:solidFill>
                  <a:prstClr val="black"/>
                </a:solidFill>
                <a:latin typeface="Calibri"/>
                <a:cs typeface="Arial" pitchFamily="34" charset="0"/>
              </a:rPr>
              <a:t> Potential fines &amp; fees</a:t>
            </a:r>
          </a:p>
          <a:p>
            <a:pPr>
              <a:buFont typeface="Wingdings" pitchFamily="2" charset="2"/>
              <a:buChar char="ü"/>
              <a:defRPr/>
            </a:pPr>
            <a:r>
              <a:rPr lang="en-US" dirty="0">
                <a:solidFill>
                  <a:prstClr val="black"/>
                </a:solidFill>
                <a:latin typeface="Calibri"/>
                <a:cs typeface="Arial" pitchFamily="34" charset="0"/>
              </a:rPr>
              <a:t>Compliance</a:t>
            </a:r>
          </a:p>
        </p:txBody>
      </p:sp>
      <p:sp>
        <p:nvSpPr>
          <p:cNvPr id="6" name="TextBox 5"/>
          <p:cNvSpPr txBox="1"/>
          <p:nvPr/>
        </p:nvSpPr>
        <p:spPr>
          <a:xfrm>
            <a:off x="1600200" y="4343400"/>
            <a:ext cx="2514600" cy="1754188"/>
          </a:xfrm>
          <a:prstGeom prst="rect">
            <a:avLst/>
          </a:prstGeom>
          <a:noFill/>
        </p:spPr>
        <p:txBody>
          <a:bodyPr>
            <a:spAutoFit/>
          </a:bodyPr>
          <a:lstStyle/>
          <a:p>
            <a:pPr>
              <a:defRPr/>
            </a:pPr>
            <a:r>
              <a:rPr lang="en-US" b="1" dirty="0">
                <a:solidFill>
                  <a:prstClr val="black"/>
                </a:solidFill>
                <a:latin typeface="Calibri"/>
                <a:cs typeface="Arial" pitchFamily="34" charset="0"/>
              </a:rPr>
              <a:t>How much can the business afford to pay:</a:t>
            </a:r>
          </a:p>
          <a:p>
            <a:pPr>
              <a:defRPr/>
            </a:pPr>
            <a:endParaRPr lang="en-US" dirty="0">
              <a:solidFill>
                <a:prstClr val="black"/>
              </a:solidFill>
              <a:latin typeface="Calibri"/>
              <a:cs typeface="Arial" pitchFamily="34" charset="0"/>
            </a:endParaRPr>
          </a:p>
          <a:p>
            <a:pPr>
              <a:buFont typeface="Wingdings" pitchFamily="2" charset="2"/>
              <a:buChar char="ü"/>
              <a:defRPr/>
            </a:pPr>
            <a:r>
              <a:rPr lang="en-US" dirty="0">
                <a:solidFill>
                  <a:prstClr val="black"/>
                </a:solidFill>
                <a:latin typeface="Calibri"/>
                <a:cs typeface="Arial" pitchFamily="34" charset="0"/>
              </a:rPr>
              <a:t> Insurance costs</a:t>
            </a:r>
          </a:p>
          <a:p>
            <a:pPr>
              <a:buFont typeface="Wingdings" pitchFamily="2" charset="2"/>
              <a:buChar char="ü"/>
              <a:defRPr/>
            </a:pPr>
            <a:r>
              <a:rPr lang="en-US" dirty="0">
                <a:solidFill>
                  <a:prstClr val="black"/>
                </a:solidFill>
                <a:latin typeface="Calibri"/>
                <a:cs typeface="Arial" pitchFamily="34" charset="0"/>
              </a:rPr>
              <a:t>Potential fines &amp; fees</a:t>
            </a:r>
          </a:p>
          <a:p>
            <a:pPr>
              <a:defRPr/>
            </a:pPr>
            <a:endParaRPr lang="en-US" dirty="0">
              <a:solidFill>
                <a:prstClr val="black"/>
              </a:solidFill>
              <a:latin typeface="Calibri"/>
              <a:cs typeface="Arial" pitchFamily="34" charset="0"/>
            </a:endParaRPr>
          </a:p>
        </p:txBody>
      </p:sp>
      <p:sp>
        <p:nvSpPr>
          <p:cNvPr id="7" name="TextBox 6"/>
          <p:cNvSpPr txBox="1"/>
          <p:nvPr/>
        </p:nvSpPr>
        <p:spPr>
          <a:xfrm>
            <a:off x="5029200" y="4343400"/>
            <a:ext cx="2667000" cy="2032000"/>
          </a:xfrm>
          <a:prstGeom prst="rect">
            <a:avLst/>
          </a:prstGeom>
          <a:noFill/>
        </p:spPr>
        <p:txBody>
          <a:bodyPr wrap="square">
            <a:spAutoFit/>
          </a:bodyPr>
          <a:lstStyle/>
          <a:p>
            <a:pPr>
              <a:defRPr/>
            </a:pPr>
            <a:r>
              <a:rPr lang="en-US" b="1" dirty="0">
                <a:solidFill>
                  <a:prstClr val="black"/>
                </a:solidFill>
                <a:latin typeface="Calibri"/>
                <a:cs typeface="Arial" pitchFamily="34" charset="0"/>
              </a:rPr>
              <a:t>Strategy for offering coverage:</a:t>
            </a:r>
          </a:p>
          <a:p>
            <a:pPr>
              <a:defRPr/>
            </a:pPr>
            <a:endParaRPr lang="en-US" dirty="0">
              <a:solidFill>
                <a:prstClr val="black"/>
              </a:solidFill>
              <a:latin typeface="Calibri"/>
              <a:cs typeface="Arial" pitchFamily="34" charset="0"/>
            </a:endParaRPr>
          </a:p>
          <a:p>
            <a:pPr>
              <a:buFont typeface="Wingdings" pitchFamily="2" charset="2"/>
              <a:buChar char="ü"/>
              <a:defRPr/>
            </a:pPr>
            <a:r>
              <a:rPr lang="en-US" dirty="0">
                <a:solidFill>
                  <a:prstClr val="black"/>
                </a:solidFill>
                <a:latin typeface="Calibri"/>
                <a:cs typeface="Arial" pitchFamily="34" charset="0"/>
              </a:rPr>
              <a:t> Traditional insurance</a:t>
            </a:r>
          </a:p>
          <a:p>
            <a:pPr>
              <a:buFont typeface="Wingdings" pitchFamily="2" charset="2"/>
              <a:buChar char="ü"/>
              <a:defRPr/>
            </a:pPr>
            <a:r>
              <a:rPr lang="en-US" dirty="0">
                <a:solidFill>
                  <a:prstClr val="black"/>
                </a:solidFill>
                <a:latin typeface="Calibri"/>
                <a:cs typeface="Arial" pitchFamily="34" charset="0"/>
              </a:rPr>
              <a:t> Self insurance</a:t>
            </a:r>
          </a:p>
          <a:p>
            <a:pPr>
              <a:buFont typeface="Wingdings" pitchFamily="2" charset="2"/>
              <a:buChar char="ü"/>
              <a:defRPr/>
            </a:pPr>
            <a:r>
              <a:rPr lang="en-US" dirty="0">
                <a:solidFill>
                  <a:prstClr val="black"/>
                </a:solidFill>
                <a:latin typeface="Calibri"/>
                <a:cs typeface="Arial" pitchFamily="34" charset="0"/>
              </a:rPr>
              <a:t> HMO, PPO, ACO, MEC </a:t>
            </a:r>
          </a:p>
          <a:p>
            <a:pPr>
              <a:buFont typeface="Wingdings" pitchFamily="2" charset="2"/>
              <a:buChar char="ü"/>
              <a:defRPr/>
            </a:pPr>
            <a:r>
              <a:rPr lang="en-US" dirty="0">
                <a:solidFill>
                  <a:prstClr val="black"/>
                </a:solidFill>
                <a:latin typeface="Calibri"/>
                <a:cs typeface="Arial" pitchFamily="34" charset="0"/>
              </a:rPr>
              <a:t> Captive Solutions</a:t>
            </a:r>
          </a:p>
        </p:txBody>
      </p:sp>
      <p:cxnSp>
        <p:nvCxnSpPr>
          <p:cNvPr id="9" name="Straight Connector 8"/>
          <p:cNvCxnSpPr/>
          <p:nvPr/>
        </p:nvCxnSpPr>
        <p:spPr>
          <a:xfrm>
            <a:off x="685800" y="4114800"/>
            <a:ext cx="72390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495800" y="2362200"/>
            <a:ext cx="0" cy="40386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819400" y="152400"/>
            <a:ext cx="3370263" cy="584200"/>
          </a:xfrm>
          <a:prstGeom prst="rect">
            <a:avLst/>
          </a:prstGeom>
        </p:spPr>
        <p:txBody>
          <a:bodyPr wrap="none">
            <a:spAutoFit/>
          </a:bodyPr>
          <a:lstStyle/>
          <a:p>
            <a:pPr>
              <a:defRPr/>
            </a:pPr>
            <a:r>
              <a:rPr lang="en-US" sz="3200" dirty="0">
                <a:solidFill>
                  <a:prstClr val="white"/>
                </a:solidFill>
                <a:latin typeface="Calibri"/>
                <a:cs typeface="Arial" pitchFamily="34" charset="0"/>
              </a:rPr>
              <a:t>Employer Mandate</a:t>
            </a:r>
          </a:p>
        </p:txBody>
      </p:sp>
    </p:spTree>
    <p:extLst>
      <p:ext uri="{BB962C8B-B14F-4D97-AF65-F5344CB8AC3E}">
        <p14:creationId xmlns:p14="http://schemas.microsoft.com/office/powerpoint/2010/main" val="278771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838200" y="0"/>
            <a:ext cx="7313613" cy="1143000"/>
          </a:xfrm>
        </p:spPr>
        <p:txBody>
          <a:bodyPr>
            <a:normAutofit/>
          </a:bodyPr>
          <a:lstStyle/>
          <a:p>
            <a:pPr fontAlgn="auto">
              <a:spcAft>
                <a:spcPts val="0"/>
              </a:spcAft>
              <a:defRPr/>
            </a:pPr>
            <a:r>
              <a:rPr lang="en-US" dirty="0">
                <a:ea typeface="ＭＳ Ｐゴシック" panose="020B0600070205080204" pitchFamily="34" charset="-128"/>
                <a:cs typeface="Arial" panose="020B0604020202020204" pitchFamily="34" charset="0"/>
              </a:rPr>
              <a:t>In 2010, according to the CBO:</a:t>
            </a:r>
            <a:endParaRPr lang="en-US" dirty="0">
              <a:solidFill>
                <a:schemeClr val="tx1"/>
              </a:solidFill>
              <a:effectLst>
                <a:outerShdw blurRad="38100" dist="38100" dir="2700000" algn="tl">
                  <a:srgbClr val="000000"/>
                </a:outerShdw>
              </a:effectLst>
            </a:endParaRPr>
          </a:p>
        </p:txBody>
      </p:sp>
      <p:sp>
        <p:nvSpPr>
          <p:cNvPr id="14339" name="Rectangle 3"/>
          <p:cNvSpPr>
            <a:spLocks noGrp="1" noChangeArrowheads="1"/>
          </p:cNvSpPr>
          <p:nvPr>
            <p:ph type="body" idx="4294967295"/>
          </p:nvPr>
        </p:nvSpPr>
        <p:spPr>
          <a:xfrm>
            <a:off x="381000" y="1066800"/>
            <a:ext cx="8458200" cy="4953000"/>
          </a:xfrm>
        </p:spPr>
        <p:txBody>
          <a:bodyPr>
            <a:normAutofit lnSpcReduction="10000"/>
          </a:bodyPr>
          <a:lstStyle/>
          <a:p>
            <a:pPr marL="609600" indent="-609600" fontAlgn="auto">
              <a:spcAft>
                <a:spcPts val="0"/>
              </a:spcAft>
              <a:buFont typeface="Wingdings 3"/>
              <a:buChar char=""/>
              <a:defRPr/>
            </a:pPr>
            <a:r>
              <a:rPr lang="en-US" sz="2500" dirty="0"/>
              <a:t>48% have </a:t>
            </a:r>
            <a:r>
              <a:rPr lang="en-US" sz="2500" u="sng" dirty="0"/>
              <a:t>employer provided insurance</a:t>
            </a:r>
            <a:r>
              <a:rPr lang="en-US" sz="2500" dirty="0"/>
              <a:t>(150 million)</a:t>
            </a:r>
          </a:p>
          <a:p>
            <a:pPr marL="609600" indent="-609600" fontAlgn="auto">
              <a:spcAft>
                <a:spcPts val="0"/>
              </a:spcAft>
              <a:buFont typeface="Wingdings 3"/>
              <a:buChar char=""/>
              <a:defRPr/>
            </a:pPr>
            <a:endParaRPr lang="en-US" sz="2500" dirty="0"/>
          </a:p>
          <a:p>
            <a:pPr marL="609600" indent="-609600" fontAlgn="auto">
              <a:spcAft>
                <a:spcPts val="0"/>
              </a:spcAft>
              <a:buFont typeface="Wingdings 3"/>
              <a:buChar char=""/>
              <a:defRPr/>
            </a:pPr>
            <a:r>
              <a:rPr lang="en-US" sz="2500" dirty="0"/>
              <a:t>9% have </a:t>
            </a:r>
            <a:r>
              <a:rPr lang="en-US" sz="2500" u="sng" dirty="0"/>
              <a:t>private insurance </a:t>
            </a:r>
            <a:r>
              <a:rPr lang="en-US" sz="2500" dirty="0"/>
              <a:t>(27 million)</a:t>
            </a:r>
          </a:p>
          <a:p>
            <a:pPr marL="609600" indent="-609600" fontAlgn="auto">
              <a:spcAft>
                <a:spcPts val="0"/>
              </a:spcAft>
              <a:buFont typeface="Wingdings 3"/>
              <a:buChar char=""/>
              <a:defRPr/>
            </a:pPr>
            <a:endParaRPr lang="en-US" sz="2500" dirty="0"/>
          </a:p>
          <a:p>
            <a:pPr marL="609600" indent="-609600" fontAlgn="auto">
              <a:spcAft>
                <a:spcPts val="0"/>
              </a:spcAft>
              <a:buFont typeface="Wingdings 3"/>
              <a:buChar char=""/>
              <a:defRPr/>
            </a:pPr>
            <a:r>
              <a:rPr lang="en-US" sz="2500" dirty="0"/>
              <a:t>15% are on </a:t>
            </a:r>
            <a:r>
              <a:rPr lang="en-US" sz="2500" u="sng" dirty="0"/>
              <a:t>Medicare</a:t>
            </a:r>
            <a:r>
              <a:rPr lang="en-US" sz="2500" dirty="0"/>
              <a:t> (47 million)</a:t>
            </a:r>
          </a:p>
          <a:p>
            <a:pPr marL="609600" indent="-609600" fontAlgn="auto">
              <a:spcAft>
                <a:spcPts val="0"/>
              </a:spcAft>
              <a:buFont typeface="Wingdings 3"/>
              <a:buChar char=""/>
              <a:defRPr/>
            </a:pPr>
            <a:endParaRPr lang="en-US" sz="2500" dirty="0"/>
          </a:p>
          <a:p>
            <a:pPr marL="609600" indent="-609600" fontAlgn="auto">
              <a:spcAft>
                <a:spcPts val="0"/>
              </a:spcAft>
              <a:buFont typeface="Wingdings 3"/>
              <a:buChar char=""/>
              <a:defRPr/>
            </a:pPr>
            <a:r>
              <a:rPr lang="en-US" sz="2500" dirty="0"/>
              <a:t>13% are on </a:t>
            </a:r>
            <a:r>
              <a:rPr lang="en-US" sz="2500" u="sng" dirty="0"/>
              <a:t>Medicaid/CHIP</a:t>
            </a:r>
            <a:r>
              <a:rPr lang="en-US" sz="2500" dirty="0"/>
              <a:t> (40 million)</a:t>
            </a:r>
          </a:p>
          <a:p>
            <a:pPr marL="609600" indent="-609600" fontAlgn="auto">
              <a:spcAft>
                <a:spcPts val="0"/>
              </a:spcAft>
              <a:buFont typeface="Wingdings 3"/>
              <a:buChar char=""/>
              <a:defRPr/>
            </a:pPr>
            <a:endParaRPr lang="en-US" sz="2500" dirty="0"/>
          </a:p>
          <a:p>
            <a:pPr marL="609600" indent="-609600" fontAlgn="auto">
              <a:spcAft>
                <a:spcPts val="0"/>
              </a:spcAft>
              <a:buFont typeface="Wingdings 3"/>
              <a:buChar char=""/>
              <a:defRPr/>
            </a:pPr>
            <a:r>
              <a:rPr lang="en-US" sz="2500" dirty="0"/>
              <a:t>16% are </a:t>
            </a:r>
            <a:r>
              <a:rPr lang="en-US" sz="2500" b="1" u="sng" dirty="0"/>
              <a:t>uninsured</a:t>
            </a:r>
            <a:r>
              <a:rPr lang="en-US" sz="2500" dirty="0"/>
              <a:t> (50 million)*</a:t>
            </a:r>
          </a:p>
          <a:p>
            <a:pPr marL="609600" indent="-609600" fontAlgn="auto">
              <a:spcAft>
                <a:spcPts val="0"/>
              </a:spcAft>
              <a:buNone/>
              <a:defRPr/>
            </a:pPr>
            <a:endParaRPr lang="en-US" sz="2500" dirty="0"/>
          </a:p>
          <a:p>
            <a:pPr marL="173038" indent="-173038" fontAlgn="auto">
              <a:spcAft>
                <a:spcPts val="0"/>
              </a:spcAft>
              <a:buFont typeface="Wingdings 3"/>
              <a:buNone/>
              <a:defRPr/>
            </a:pPr>
            <a:r>
              <a:rPr lang="en-US" sz="2400" dirty="0"/>
              <a:t>*</a:t>
            </a:r>
            <a:r>
              <a:rPr lang="en-US" sz="1600" dirty="0"/>
              <a:t>Approximately 13 million uninsured people are illegal aliens and are not covered by the ACA.</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79388"/>
            <a:ext cx="9144000" cy="1143001"/>
          </a:xfrm>
        </p:spPr>
        <p:txBody>
          <a:bodyPr/>
          <a:lstStyle/>
          <a:p>
            <a:r>
              <a:rPr lang="en-US" sz="2800" dirty="0">
                <a:ea typeface="ＭＳ Ｐゴシック" panose="020B0600070205080204" pitchFamily="34" charset="-128"/>
              </a:rPr>
              <a:t>Self-funding makes sense when fully insured does not !</a:t>
            </a:r>
          </a:p>
        </p:txBody>
      </p:sp>
      <p:sp>
        <p:nvSpPr>
          <p:cNvPr id="49155" name="Rectangle 3"/>
          <p:cNvSpPr>
            <a:spLocks noGrp="1" noChangeArrowheads="1"/>
          </p:cNvSpPr>
          <p:nvPr>
            <p:ph idx="1"/>
          </p:nvPr>
        </p:nvSpPr>
        <p:spPr>
          <a:xfrm>
            <a:off x="152400" y="1143000"/>
            <a:ext cx="8839200" cy="4876800"/>
          </a:xfrm>
        </p:spPr>
        <p:txBody>
          <a:bodyPr/>
          <a:lstStyle/>
          <a:p>
            <a:pPr>
              <a:lnSpc>
                <a:spcPct val="110000"/>
              </a:lnSpc>
            </a:pPr>
            <a:r>
              <a:rPr lang="en-US" sz="2400" dirty="0">
                <a:ea typeface="ＭＳ Ｐゴシック" panose="020B0600070205080204" pitchFamily="34" charset="-128"/>
              </a:rPr>
              <a:t>CIGNA reports that 81% of their new business is self funded</a:t>
            </a:r>
          </a:p>
          <a:p>
            <a:pPr marL="0" indent="0">
              <a:lnSpc>
                <a:spcPct val="110000"/>
              </a:lnSpc>
              <a:buNone/>
            </a:pPr>
            <a:endParaRPr lang="en-US" sz="2400" dirty="0">
              <a:ea typeface="ＭＳ Ｐゴシック" panose="020B0600070205080204" pitchFamily="34" charset="-128"/>
            </a:endParaRPr>
          </a:p>
          <a:p>
            <a:pPr>
              <a:lnSpc>
                <a:spcPct val="110000"/>
              </a:lnSpc>
            </a:pPr>
            <a:r>
              <a:rPr lang="en-US" sz="2400" dirty="0">
                <a:ea typeface="ＭＳ Ｐゴシック" panose="020B0600070205080204" pitchFamily="34" charset="-128"/>
              </a:rPr>
              <a:t>Small business increased from 35% up to 55% in self funded programs over 2010-2012</a:t>
            </a:r>
          </a:p>
          <a:p>
            <a:pPr marL="0" indent="0">
              <a:lnSpc>
                <a:spcPct val="110000"/>
              </a:lnSpc>
              <a:buNone/>
            </a:pPr>
            <a:endParaRPr lang="en-US" sz="2400" dirty="0">
              <a:ea typeface="ＭＳ Ｐゴシック" panose="020B0600070205080204" pitchFamily="34" charset="-128"/>
            </a:endParaRPr>
          </a:p>
          <a:p>
            <a:pPr>
              <a:lnSpc>
                <a:spcPct val="110000"/>
              </a:lnSpc>
            </a:pPr>
            <a:r>
              <a:rPr lang="en-US" sz="2400" dirty="0">
                <a:ea typeface="ＭＳ Ｐゴシック" panose="020B0600070205080204" pitchFamily="34" charset="-128"/>
              </a:rPr>
              <a:t>What control do you have over medical trend in the fully insured market</a:t>
            </a:r>
            <a:endParaRPr lang="en-US" sz="2400" u="sng" dirty="0">
              <a:ea typeface="ＭＳ Ｐゴシック" panose="020B0600070205080204" pitchFamily="34" charset="-128"/>
            </a:endParaRPr>
          </a:p>
          <a:p>
            <a:pPr>
              <a:lnSpc>
                <a:spcPct val="110000"/>
              </a:lnSpc>
            </a:pPr>
            <a:endParaRPr lang="en-US" sz="2800" dirty="0">
              <a:ea typeface="ＭＳ Ｐゴシック" panose="020B0600070205080204" pitchFamily="34" charset="-128"/>
            </a:endParaRPr>
          </a:p>
        </p:txBody>
      </p:sp>
      <p:pic>
        <p:nvPicPr>
          <p:cNvPr id="4" name="IMG_2069.jpeg"/>
          <p:cNvPicPr/>
          <p:nvPr/>
        </p:nvPicPr>
        <p:blipFill>
          <a:blip r:embed="rId3">
            <a:extLst/>
          </a:blip>
          <a:stretch>
            <a:fillRect/>
          </a:stretch>
        </p:blipFill>
        <p:spPr>
          <a:xfrm>
            <a:off x="685800" y="4572000"/>
            <a:ext cx="6872665" cy="1992549"/>
          </a:xfrm>
          <a:prstGeom prst="rect">
            <a:avLst/>
          </a:prstGeom>
          <a:ln w="12700">
            <a:miter lim="400000"/>
          </a:ln>
        </p:spPr>
      </p:pic>
    </p:spTree>
    <p:extLst>
      <p:ext uri="{BB962C8B-B14F-4D97-AF65-F5344CB8AC3E}">
        <p14:creationId xmlns:p14="http://schemas.microsoft.com/office/powerpoint/2010/main" val="3962303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79388"/>
            <a:ext cx="8229600" cy="1143001"/>
          </a:xfrm>
        </p:spPr>
        <p:txBody>
          <a:bodyPr/>
          <a:lstStyle/>
          <a:p>
            <a:r>
              <a:rPr lang="en-US" sz="4000">
                <a:ea typeface="ＭＳ Ｐゴシック" panose="020B0600070205080204" pitchFamily="34" charset="-128"/>
              </a:rPr>
              <a:t>Summary/Next Steps</a:t>
            </a:r>
          </a:p>
        </p:txBody>
      </p:sp>
      <p:sp>
        <p:nvSpPr>
          <p:cNvPr id="49155" name="Rectangle 3"/>
          <p:cNvSpPr>
            <a:spLocks noGrp="1" noChangeArrowheads="1"/>
          </p:cNvSpPr>
          <p:nvPr>
            <p:ph idx="1"/>
          </p:nvPr>
        </p:nvSpPr>
        <p:spPr>
          <a:xfrm>
            <a:off x="152400" y="1143000"/>
            <a:ext cx="8839200" cy="4876800"/>
          </a:xfrm>
        </p:spPr>
        <p:txBody>
          <a:bodyPr/>
          <a:lstStyle/>
          <a:p>
            <a:pPr>
              <a:lnSpc>
                <a:spcPct val="110000"/>
              </a:lnSpc>
            </a:pPr>
            <a:r>
              <a:rPr lang="en-US" sz="2400" dirty="0">
                <a:ea typeface="ＭＳ Ｐゴシック" panose="020B0600070205080204" pitchFamily="34" charset="-128"/>
              </a:rPr>
              <a:t>Exchange Notice / COBRA notices</a:t>
            </a:r>
          </a:p>
          <a:p>
            <a:pPr>
              <a:lnSpc>
                <a:spcPct val="110000"/>
              </a:lnSpc>
              <a:buNone/>
            </a:pPr>
            <a:endParaRPr lang="en-US" sz="800" dirty="0">
              <a:ea typeface="ＭＳ Ｐゴシック" panose="020B0600070205080204" pitchFamily="34" charset="-128"/>
            </a:endParaRPr>
          </a:p>
          <a:p>
            <a:pPr>
              <a:lnSpc>
                <a:spcPct val="110000"/>
              </a:lnSpc>
            </a:pPr>
            <a:r>
              <a:rPr lang="en-US" sz="2400" dirty="0">
                <a:ea typeface="ＭＳ Ｐゴシック" panose="020B0600070205080204" pitchFamily="34" charset="-128"/>
              </a:rPr>
              <a:t>Communicate with employees</a:t>
            </a:r>
          </a:p>
          <a:p>
            <a:pPr>
              <a:lnSpc>
                <a:spcPct val="110000"/>
              </a:lnSpc>
              <a:buNone/>
            </a:pPr>
            <a:endParaRPr lang="en-US" sz="800" u="sng" dirty="0">
              <a:ea typeface="ＭＳ Ｐゴシック" panose="020B0600070205080204" pitchFamily="34" charset="-128"/>
            </a:endParaRPr>
          </a:p>
          <a:p>
            <a:pPr>
              <a:lnSpc>
                <a:spcPct val="110000"/>
              </a:lnSpc>
            </a:pPr>
            <a:r>
              <a:rPr lang="en-US" sz="2400" dirty="0">
                <a:ea typeface="ＭＳ Ｐゴシック" panose="020B0600070205080204" pitchFamily="34" charset="-128"/>
              </a:rPr>
              <a:t>Benefits Strategy – Self-Funding, EE Consumerism, Wellness</a:t>
            </a:r>
          </a:p>
          <a:p>
            <a:pPr>
              <a:lnSpc>
                <a:spcPct val="110000"/>
              </a:lnSpc>
              <a:buNone/>
            </a:pPr>
            <a:endParaRPr lang="en-US" sz="800" dirty="0">
              <a:ea typeface="ＭＳ Ｐゴシック" panose="020B0600070205080204" pitchFamily="34" charset="-128"/>
            </a:endParaRPr>
          </a:p>
          <a:p>
            <a:pPr>
              <a:lnSpc>
                <a:spcPct val="110000"/>
              </a:lnSpc>
            </a:pPr>
            <a:r>
              <a:rPr lang="en-US" sz="2400" dirty="0">
                <a:ea typeface="ＭＳ Ｐゴシック" panose="020B0600070205080204" pitchFamily="34" charset="-128"/>
              </a:rPr>
              <a:t>Continue to move forward with respect to employer mandate and the pay or play analysis</a:t>
            </a:r>
          </a:p>
          <a:p>
            <a:pPr lvl="1">
              <a:lnSpc>
                <a:spcPct val="110000"/>
              </a:lnSpc>
            </a:pPr>
            <a:r>
              <a:rPr lang="en-US" sz="2000" dirty="0">
                <a:ea typeface="ＭＳ Ｐゴシック" panose="020B0600070205080204" pitchFamily="34" charset="-128"/>
              </a:rPr>
              <a:t>Determine potential impacts of penalties</a:t>
            </a:r>
          </a:p>
          <a:p>
            <a:pPr lvl="1">
              <a:lnSpc>
                <a:spcPct val="110000"/>
              </a:lnSpc>
            </a:pPr>
            <a:r>
              <a:rPr lang="en-US" sz="2000" dirty="0">
                <a:ea typeface="ＭＳ Ｐゴシック" panose="020B0600070205080204" pitchFamily="34" charset="-128"/>
              </a:rPr>
              <a:t>Establish procedures for determining full-time employees</a:t>
            </a:r>
          </a:p>
          <a:p>
            <a:pPr lvl="1">
              <a:lnSpc>
                <a:spcPct val="110000"/>
              </a:lnSpc>
            </a:pPr>
            <a:r>
              <a:rPr lang="en-US" sz="2000" dirty="0">
                <a:ea typeface="ＭＳ Ｐゴシック" panose="020B0600070205080204" pitchFamily="34" charset="-128"/>
              </a:rPr>
              <a:t>Identify whether plans are affordable and offer minimum coverage</a:t>
            </a:r>
          </a:p>
          <a:p>
            <a:pPr lvl="1">
              <a:lnSpc>
                <a:spcPct val="110000"/>
              </a:lnSpc>
              <a:buNone/>
            </a:pPr>
            <a:endParaRPr lang="en-US" sz="800" dirty="0">
              <a:ea typeface="ＭＳ Ｐゴシック" panose="020B0600070205080204" pitchFamily="34" charset="-128"/>
            </a:endParaRPr>
          </a:p>
          <a:p>
            <a:pPr>
              <a:lnSpc>
                <a:spcPct val="110000"/>
              </a:lnSpc>
            </a:pPr>
            <a:r>
              <a:rPr lang="en-US" sz="2400" u="sng" dirty="0">
                <a:ea typeface="ＭＳ Ｐゴシック" panose="020B0600070205080204" pitchFamily="34" charset="-128"/>
              </a:rPr>
              <a:t>Compliance</a:t>
            </a:r>
            <a:r>
              <a:rPr lang="en-US" sz="2400" dirty="0">
                <a:ea typeface="ＭＳ Ｐゴシック" panose="020B0600070205080204" pitchFamily="34" charset="-128"/>
              </a:rPr>
              <a:t>, </a:t>
            </a:r>
            <a:r>
              <a:rPr lang="en-US" sz="2400" u="sng" dirty="0">
                <a:ea typeface="ＭＳ Ｐゴシック" panose="020B0600070205080204" pitchFamily="34" charset="-128"/>
              </a:rPr>
              <a:t>Compliance</a:t>
            </a:r>
            <a:r>
              <a:rPr lang="en-US" sz="2400" dirty="0">
                <a:ea typeface="ＭＳ Ｐゴシック" panose="020B0600070205080204" pitchFamily="34" charset="-128"/>
              </a:rPr>
              <a:t>, </a:t>
            </a:r>
            <a:r>
              <a:rPr lang="en-US" sz="2400" u="sng" dirty="0">
                <a:ea typeface="ＭＳ Ｐゴシック" panose="020B0600070205080204" pitchFamily="34" charset="-128"/>
              </a:rPr>
              <a:t>Compliance</a:t>
            </a:r>
          </a:p>
          <a:p>
            <a:pPr>
              <a:lnSpc>
                <a:spcPct val="110000"/>
              </a:lnSpc>
            </a:pPr>
            <a:endParaRPr lang="en-US" sz="2800" dirty="0">
              <a:ea typeface="ＭＳ Ｐゴシック" panose="020B0600070205080204" pitchFamily="34" charset="-128"/>
            </a:endParaRPr>
          </a:p>
        </p:txBody>
      </p:sp>
    </p:spTree>
    <p:extLst>
      <p:ext uri="{BB962C8B-B14F-4D97-AF65-F5344CB8AC3E}">
        <p14:creationId xmlns:p14="http://schemas.microsoft.com/office/powerpoint/2010/main" val="2955088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79388"/>
            <a:ext cx="8229600" cy="1143001"/>
          </a:xfrm>
        </p:spPr>
        <p:txBody>
          <a:bodyPr/>
          <a:lstStyle/>
          <a:p>
            <a:r>
              <a:rPr lang="en-US" sz="2800">
                <a:ea typeface="ＭＳ Ｐゴシック" panose="020B0600070205080204" pitchFamily="34" charset="-128"/>
              </a:rPr>
              <a:t>Questions</a:t>
            </a:r>
          </a:p>
        </p:txBody>
      </p:sp>
      <p:sp>
        <p:nvSpPr>
          <p:cNvPr id="4" name="Slide Number Placeholder 3"/>
          <p:cNvSpPr>
            <a:spLocks noGrp="1"/>
          </p:cNvSpPr>
          <p:nvPr>
            <p:ph type="sldNum" sz="quarter" idx="10"/>
          </p:nvPr>
        </p:nvSpPr>
        <p:spPr/>
        <p:txBody>
          <a:bodyPr/>
          <a:lstStyle/>
          <a:p>
            <a:pPr>
              <a:defRPr/>
            </a:pPr>
            <a:endParaRPr lang="en-US" dirty="0"/>
          </a:p>
        </p:txBody>
      </p:sp>
      <p:pic>
        <p:nvPicPr>
          <p:cNvPr id="50180" name="Picture 2" descr="http://www.infusezeal.com/wp-content/uploads/2010/10/Answer-Question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68550" y="1455738"/>
            <a:ext cx="4406900" cy="43942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2800" dirty="0">
                <a:cs typeface="Arial" pitchFamily="34" charset="0"/>
              </a:rPr>
              <a:t>Introduction</a:t>
            </a:r>
            <a:br>
              <a:rPr lang="en-US" sz="2800" dirty="0">
                <a:cs typeface="Arial" pitchFamily="34" charset="0"/>
              </a:rPr>
            </a:br>
            <a:r>
              <a:rPr lang="en-US" sz="2800" dirty="0">
                <a:cs typeface="Arial" pitchFamily="34" charset="0"/>
              </a:rPr>
              <a:t>Government Regulation of Health Care Is Not New</a:t>
            </a:r>
          </a:p>
        </p:txBody>
      </p:sp>
      <p:sp>
        <p:nvSpPr>
          <p:cNvPr id="10" name="TextBox 9"/>
          <p:cNvSpPr txBox="1"/>
          <p:nvPr/>
        </p:nvSpPr>
        <p:spPr>
          <a:xfrm>
            <a:off x="609600" y="1219200"/>
            <a:ext cx="8001000" cy="4678204"/>
          </a:xfrm>
          <a:prstGeom prst="rect">
            <a:avLst/>
          </a:prstGeom>
          <a:noFill/>
          <a:ln>
            <a:noFill/>
          </a:ln>
        </p:spPr>
        <p:txBody>
          <a:bodyPr wrap="square" rtlCol="0">
            <a:spAutoFit/>
          </a:bodyPr>
          <a:lstStyle/>
          <a:p>
            <a:pPr>
              <a:spcBef>
                <a:spcPts val="0"/>
              </a:spcBef>
              <a:spcAft>
                <a:spcPts val="0"/>
              </a:spcAft>
            </a:pPr>
            <a:r>
              <a:rPr lang="en-US" sz="2400" u="sng" dirty="0">
                <a:latin typeface="+mn-lt"/>
                <a:cs typeface="Arial" pitchFamily="34" charset="0"/>
              </a:rPr>
              <a:t>Presidents  Truman &amp; Eisenhower</a:t>
            </a:r>
            <a:endParaRPr lang="en-US" sz="800" u="sng" dirty="0">
              <a:latin typeface="+mn-lt"/>
              <a:cs typeface="Arial" pitchFamily="34" charset="0"/>
            </a:endParaRPr>
          </a:p>
          <a:p>
            <a:pPr marL="225425" indent="-225425">
              <a:spcBef>
                <a:spcPts val="0"/>
              </a:spcBef>
              <a:spcAft>
                <a:spcPts val="0"/>
              </a:spcAft>
              <a:buFont typeface="Arial" pitchFamily="34" charset="0"/>
              <a:buChar char="•"/>
            </a:pPr>
            <a:r>
              <a:rPr lang="en-US" sz="2200" dirty="0">
                <a:latin typeface="+mn-lt"/>
                <a:cs typeface="Arial" pitchFamily="34" charset="0"/>
              </a:rPr>
              <a:t>Expansion of Hospitals and Insurance</a:t>
            </a:r>
          </a:p>
          <a:p>
            <a:pPr marL="225425" indent="-225425">
              <a:spcBef>
                <a:spcPts val="0"/>
              </a:spcBef>
              <a:spcAft>
                <a:spcPts val="0"/>
              </a:spcAft>
              <a:buFont typeface="Arial" pitchFamily="34" charset="0"/>
              <a:buChar char="•"/>
            </a:pPr>
            <a:r>
              <a:rPr lang="en-US" sz="2200" dirty="0">
                <a:latin typeface="+mn-lt"/>
                <a:cs typeface="Arial" pitchFamily="34" charset="0"/>
              </a:rPr>
              <a:t>Expansion of Research &amp; Pharmaceutical Oversight</a:t>
            </a:r>
          </a:p>
          <a:p>
            <a:pPr marL="225425" indent="-225425">
              <a:spcBef>
                <a:spcPts val="0"/>
              </a:spcBef>
              <a:spcAft>
                <a:spcPts val="0"/>
              </a:spcAft>
            </a:pPr>
            <a:endParaRPr lang="en-US" sz="800" dirty="0">
              <a:latin typeface="+mn-lt"/>
              <a:cs typeface="Arial" pitchFamily="34" charset="0"/>
            </a:endParaRPr>
          </a:p>
          <a:p>
            <a:pPr marL="225425" indent="-225425">
              <a:spcBef>
                <a:spcPts val="0"/>
              </a:spcBef>
              <a:spcAft>
                <a:spcPts val="0"/>
              </a:spcAft>
            </a:pPr>
            <a:r>
              <a:rPr lang="en-US" sz="2200" u="sng" dirty="0">
                <a:latin typeface="+mn-lt"/>
                <a:cs typeface="Arial" pitchFamily="34" charset="0"/>
              </a:rPr>
              <a:t>Presidents Kennedy &amp; Johnson</a:t>
            </a:r>
          </a:p>
          <a:p>
            <a:pPr marL="225425" indent="-225425">
              <a:spcBef>
                <a:spcPts val="0"/>
              </a:spcBef>
              <a:spcAft>
                <a:spcPts val="0"/>
              </a:spcAft>
              <a:buFont typeface="Arial" pitchFamily="34" charset="0"/>
              <a:buChar char="•"/>
            </a:pPr>
            <a:r>
              <a:rPr lang="en-US" sz="2200" dirty="0">
                <a:latin typeface="+mn-lt"/>
                <a:cs typeface="Arial" pitchFamily="34" charset="0"/>
              </a:rPr>
              <a:t>Medicaid and Medicare</a:t>
            </a:r>
          </a:p>
          <a:p>
            <a:pPr marL="225425" indent="-225425">
              <a:spcBef>
                <a:spcPts val="0"/>
              </a:spcBef>
              <a:spcAft>
                <a:spcPts val="0"/>
              </a:spcAft>
            </a:pPr>
            <a:endParaRPr lang="en-US" sz="800" dirty="0">
              <a:latin typeface="+mn-lt"/>
              <a:cs typeface="Arial" pitchFamily="34" charset="0"/>
            </a:endParaRPr>
          </a:p>
          <a:p>
            <a:pPr marL="225425" indent="-225425">
              <a:spcBef>
                <a:spcPts val="0"/>
              </a:spcBef>
              <a:spcAft>
                <a:spcPts val="0"/>
              </a:spcAft>
            </a:pPr>
            <a:r>
              <a:rPr lang="en-US" sz="2200" u="sng" dirty="0">
                <a:latin typeface="+mn-lt"/>
                <a:cs typeface="Arial" pitchFamily="34" charset="0"/>
              </a:rPr>
              <a:t>Presidents Nixon &amp; Ford</a:t>
            </a:r>
          </a:p>
          <a:p>
            <a:pPr marL="225425" indent="-225425">
              <a:spcBef>
                <a:spcPts val="0"/>
              </a:spcBef>
              <a:spcAft>
                <a:spcPts val="0"/>
              </a:spcAft>
              <a:buFont typeface="Arial" pitchFamily="34" charset="0"/>
              <a:buChar char="•"/>
            </a:pPr>
            <a:r>
              <a:rPr lang="en-US" sz="2200" dirty="0">
                <a:latin typeface="+mn-lt"/>
                <a:cs typeface="Arial" pitchFamily="34" charset="0"/>
              </a:rPr>
              <a:t>Cancer Research</a:t>
            </a:r>
          </a:p>
          <a:p>
            <a:pPr marL="225425" indent="-225425">
              <a:spcBef>
                <a:spcPts val="0"/>
              </a:spcBef>
              <a:spcAft>
                <a:spcPts val="0"/>
              </a:spcAft>
              <a:buFont typeface="Arial" pitchFamily="34" charset="0"/>
              <a:buChar char="•"/>
            </a:pPr>
            <a:r>
              <a:rPr lang="en-US" sz="2200" dirty="0">
                <a:latin typeface="+mn-lt"/>
                <a:cs typeface="Arial" pitchFamily="34" charset="0"/>
              </a:rPr>
              <a:t>HMO Act</a:t>
            </a:r>
          </a:p>
          <a:p>
            <a:pPr marL="225425" indent="-225425">
              <a:spcBef>
                <a:spcPts val="0"/>
              </a:spcBef>
              <a:spcAft>
                <a:spcPts val="0"/>
              </a:spcAft>
            </a:pPr>
            <a:endParaRPr lang="en-US" sz="800" dirty="0">
              <a:latin typeface="+mn-lt"/>
              <a:cs typeface="Arial" pitchFamily="34" charset="0"/>
            </a:endParaRPr>
          </a:p>
          <a:p>
            <a:pPr marL="225425" indent="-225425">
              <a:spcBef>
                <a:spcPts val="0"/>
              </a:spcBef>
              <a:spcAft>
                <a:spcPts val="0"/>
              </a:spcAft>
            </a:pPr>
            <a:r>
              <a:rPr lang="en-US" sz="2200" u="sng" dirty="0">
                <a:latin typeface="+mn-lt"/>
                <a:cs typeface="Arial" pitchFamily="34" charset="0"/>
              </a:rPr>
              <a:t>President Carter</a:t>
            </a:r>
          </a:p>
          <a:p>
            <a:pPr marL="225425" indent="-225425">
              <a:spcBef>
                <a:spcPts val="0"/>
              </a:spcBef>
              <a:spcAft>
                <a:spcPts val="0"/>
              </a:spcAft>
              <a:buFont typeface="Arial" pitchFamily="34" charset="0"/>
              <a:buChar char="•"/>
            </a:pPr>
            <a:r>
              <a:rPr lang="en-US" sz="2200" dirty="0">
                <a:latin typeface="+mn-lt"/>
                <a:cs typeface="Arial" pitchFamily="34" charset="0"/>
              </a:rPr>
              <a:t>Cost Control Using DRG (Diagnosis-related groups)</a:t>
            </a:r>
          </a:p>
          <a:p>
            <a:pPr marL="225425" indent="-225425">
              <a:spcBef>
                <a:spcPts val="0"/>
              </a:spcBef>
              <a:spcAft>
                <a:spcPts val="0"/>
              </a:spcAft>
            </a:pPr>
            <a:endParaRPr lang="en-US" sz="800" dirty="0">
              <a:latin typeface="+mn-lt"/>
              <a:cs typeface="Arial" pitchFamily="34" charset="0"/>
            </a:endParaRPr>
          </a:p>
          <a:p>
            <a:pPr marL="225425" indent="-225425">
              <a:spcBef>
                <a:spcPts val="0"/>
              </a:spcBef>
              <a:spcAft>
                <a:spcPts val="0"/>
              </a:spcAft>
            </a:pPr>
            <a:r>
              <a:rPr lang="en-US" sz="2200" u="sng" dirty="0">
                <a:latin typeface="+mn-lt"/>
                <a:cs typeface="Arial" pitchFamily="34" charset="0"/>
              </a:rPr>
              <a:t>President Reagan</a:t>
            </a:r>
          </a:p>
          <a:p>
            <a:pPr marL="225425" indent="-225425">
              <a:spcBef>
                <a:spcPts val="0"/>
              </a:spcBef>
              <a:spcAft>
                <a:spcPts val="0"/>
              </a:spcAft>
              <a:buFont typeface="Arial" pitchFamily="34" charset="0"/>
              <a:buChar char="•"/>
            </a:pPr>
            <a:r>
              <a:rPr lang="en-US" sz="2200" dirty="0">
                <a:latin typeface="+mn-lt"/>
                <a:cs typeface="Arial" pitchFamily="34" charset="0"/>
              </a:rPr>
              <a:t>Catastrophic Coverage and COBRA</a:t>
            </a:r>
          </a:p>
        </p:txBody>
      </p:sp>
    </p:spTree>
    <p:extLst>
      <p:ext uri="{BB962C8B-B14F-4D97-AF65-F5344CB8AC3E}">
        <p14:creationId xmlns:p14="http://schemas.microsoft.com/office/powerpoint/2010/main" val="1240522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400" dirty="0">
                <a:cs typeface="Arial" pitchFamily="34" charset="0"/>
              </a:rPr>
              <a:t>Introduction</a:t>
            </a:r>
            <a:br>
              <a:rPr lang="en-US" sz="2400" dirty="0">
                <a:cs typeface="Arial" pitchFamily="34" charset="0"/>
              </a:rPr>
            </a:br>
            <a:r>
              <a:rPr lang="en-US" sz="2400" dirty="0">
                <a:cs typeface="Arial" pitchFamily="34" charset="0"/>
              </a:rPr>
              <a:t>Government Regulation of Health Care Is Not New</a:t>
            </a:r>
          </a:p>
        </p:txBody>
      </p:sp>
      <p:sp>
        <p:nvSpPr>
          <p:cNvPr id="10" name="TextBox 9"/>
          <p:cNvSpPr txBox="1"/>
          <p:nvPr/>
        </p:nvSpPr>
        <p:spPr>
          <a:xfrm>
            <a:off x="609600" y="1219200"/>
            <a:ext cx="8001000" cy="4555093"/>
          </a:xfrm>
          <a:prstGeom prst="rect">
            <a:avLst/>
          </a:prstGeom>
          <a:noFill/>
          <a:ln>
            <a:noFill/>
          </a:ln>
        </p:spPr>
        <p:txBody>
          <a:bodyPr wrap="square" rtlCol="0">
            <a:spAutoFit/>
          </a:bodyPr>
          <a:lstStyle/>
          <a:p>
            <a:pPr>
              <a:spcBef>
                <a:spcPts val="0"/>
              </a:spcBef>
              <a:spcAft>
                <a:spcPts val="0"/>
              </a:spcAft>
            </a:pPr>
            <a:r>
              <a:rPr lang="en-US" sz="2400" u="sng" dirty="0">
                <a:latin typeface="+mn-lt"/>
                <a:cs typeface="Arial" pitchFamily="34" charset="0"/>
              </a:rPr>
              <a:t>President Bush (</a:t>
            </a:r>
            <a:r>
              <a:rPr lang="en-US" sz="2400" u="sng" dirty="0" err="1">
                <a:latin typeface="+mn-lt"/>
                <a:cs typeface="Arial" pitchFamily="34" charset="0"/>
              </a:rPr>
              <a:t>GHW</a:t>
            </a:r>
            <a:r>
              <a:rPr lang="en-US" sz="2400" u="sng" dirty="0">
                <a:latin typeface="+mn-lt"/>
                <a:cs typeface="Arial" pitchFamily="34" charset="0"/>
              </a:rPr>
              <a:t>)</a:t>
            </a:r>
            <a:endParaRPr lang="en-US" sz="800" u="sng" dirty="0">
              <a:latin typeface="+mn-lt"/>
              <a:cs typeface="Arial" pitchFamily="34" charset="0"/>
            </a:endParaRPr>
          </a:p>
          <a:p>
            <a:pPr marL="225425" indent="-225425">
              <a:spcBef>
                <a:spcPts val="0"/>
              </a:spcBef>
              <a:spcAft>
                <a:spcPts val="0"/>
              </a:spcAft>
              <a:buFont typeface="Arial" pitchFamily="34" charset="0"/>
              <a:buChar char="•"/>
            </a:pPr>
            <a:r>
              <a:rPr lang="en-US" sz="2200" dirty="0">
                <a:latin typeface="+mn-lt"/>
                <a:cs typeface="Arial" pitchFamily="34" charset="0"/>
              </a:rPr>
              <a:t>Physician Payment Reform</a:t>
            </a:r>
          </a:p>
          <a:p>
            <a:pPr marL="225425" indent="-225425">
              <a:spcBef>
                <a:spcPts val="0"/>
              </a:spcBef>
              <a:spcAft>
                <a:spcPts val="0"/>
              </a:spcAft>
              <a:buFont typeface="Arial" pitchFamily="34" charset="0"/>
              <a:buChar char="•"/>
            </a:pPr>
            <a:r>
              <a:rPr lang="en-US" sz="2200" dirty="0">
                <a:latin typeface="+mn-lt"/>
                <a:cs typeface="Arial" pitchFamily="34" charset="0"/>
              </a:rPr>
              <a:t>October 1992 – CDC Changed to Include Prevention</a:t>
            </a:r>
          </a:p>
          <a:p>
            <a:pPr marL="225425" indent="-225425">
              <a:spcBef>
                <a:spcPts val="0"/>
              </a:spcBef>
              <a:spcAft>
                <a:spcPts val="0"/>
              </a:spcAft>
              <a:buFont typeface="Arial" pitchFamily="34" charset="0"/>
              <a:buChar char="•"/>
            </a:pPr>
            <a:r>
              <a:rPr lang="en-US" sz="2200" dirty="0">
                <a:latin typeface="+mn-lt"/>
                <a:cs typeface="Arial" pitchFamily="34" charset="0"/>
              </a:rPr>
              <a:t>Since 1940’s CDC only looked at Infectious Disease</a:t>
            </a:r>
          </a:p>
          <a:p>
            <a:pPr marL="225425" indent="-225425">
              <a:spcBef>
                <a:spcPts val="0"/>
              </a:spcBef>
              <a:spcAft>
                <a:spcPts val="0"/>
              </a:spcAft>
            </a:pPr>
            <a:endParaRPr lang="en-US" sz="800" dirty="0">
              <a:latin typeface="+mn-lt"/>
              <a:cs typeface="Arial" pitchFamily="34" charset="0"/>
            </a:endParaRPr>
          </a:p>
          <a:p>
            <a:pPr marL="225425" indent="-225425">
              <a:spcBef>
                <a:spcPts val="0"/>
              </a:spcBef>
              <a:spcAft>
                <a:spcPts val="0"/>
              </a:spcAft>
            </a:pPr>
            <a:r>
              <a:rPr lang="en-US" sz="2200" u="sng" dirty="0">
                <a:latin typeface="+mn-lt"/>
                <a:cs typeface="Arial" pitchFamily="34" charset="0"/>
              </a:rPr>
              <a:t>President Clinton</a:t>
            </a:r>
          </a:p>
          <a:p>
            <a:pPr marL="225425" indent="-225425">
              <a:spcBef>
                <a:spcPts val="0"/>
              </a:spcBef>
              <a:spcAft>
                <a:spcPts val="0"/>
              </a:spcAft>
              <a:buFont typeface="Arial" pitchFamily="34" charset="0"/>
              <a:buChar char="•"/>
            </a:pPr>
            <a:r>
              <a:rPr lang="en-US" sz="2200" dirty="0">
                <a:latin typeface="+mn-lt"/>
                <a:cs typeface="Arial" pitchFamily="34" charset="0"/>
              </a:rPr>
              <a:t>Children’s Health Insurance</a:t>
            </a:r>
          </a:p>
          <a:p>
            <a:pPr marL="225425" indent="-225425">
              <a:spcBef>
                <a:spcPts val="0"/>
              </a:spcBef>
              <a:spcAft>
                <a:spcPts val="0"/>
              </a:spcAft>
              <a:buFont typeface="Arial" pitchFamily="34" charset="0"/>
              <a:buChar char="•"/>
            </a:pPr>
            <a:r>
              <a:rPr lang="en-US" sz="2200" dirty="0">
                <a:latin typeface="+mn-lt"/>
                <a:cs typeface="Arial" pitchFamily="34" charset="0"/>
              </a:rPr>
              <a:t>HIPAA</a:t>
            </a:r>
          </a:p>
          <a:p>
            <a:pPr marL="225425" indent="-225425">
              <a:spcBef>
                <a:spcPts val="0"/>
              </a:spcBef>
              <a:spcAft>
                <a:spcPts val="0"/>
              </a:spcAft>
            </a:pPr>
            <a:endParaRPr lang="en-US" sz="800" dirty="0">
              <a:latin typeface="+mn-lt"/>
              <a:cs typeface="Arial" pitchFamily="34" charset="0"/>
            </a:endParaRPr>
          </a:p>
          <a:p>
            <a:pPr marL="225425" indent="-225425">
              <a:spcBef>
                <a:spcPts val="0"/>
              </a:spcBef>
              <a:spcAft>
                <a:spcPts val="0"/>
              </a:spcAft>
            </a:pPr>
            <a:r>
              <a:rPr lang="en-US" sz="2200" u="sng" dirty="0">
                <a:latin typeface="+mn-lt"/>
                <a:cs typeface="Arial" pitchFamily="34" charset="0"/>
              </a:rPr>
              <a:t>President Bush (</a:t>
            </a:r>
            <a:r>
              <a:rPr lang="en-US" sz="2200" u="sng" dirty="0" err="1">
                <a:latin typeface="+mn-lt"/>
                <a:cs typeface="Arial" pitchFamily="34" charset="0"/>
              </a:rPr>
              <a:t>GW</a:t>
            </a:r>
            <a:r>
              <a:rPr lang="en-US" sz="2200" u="sng" dirty="0">
                <a:latin typeface="+mn-lt"/>
                <a:cs typeface="Arial" pitchFamily="34" charset="0"/>
              </a:rPr>
              <a:t>)</a:t>
            </a:r>
          </a:p>
          <a:p>
            <a:pPr marL="225425" indent="-225425">
              <a:spcBef>
                <a:spcPts val="0"/>
              </a:spcBef>
              <a:spcAft>
                <a:spcPts val="0"/>
              </a:spcAft>
              <a:buFont typeface="Arial" pitchFamily="34" charset="0"/>
              <a:buChar char="•"/>
            </a:pPr>
            <a:r>
              <a:rPr lang="en-US" sz="2200" dirty="0">
                <a:latin typeface="+mn-lt"/>
                <a:cs typeface="Arial" pitchFamily="34" charset="0"/>
              </a:rPr>
              <a:t>Medicare Part D</a:t>
            </a:r>
          </a:p>
          <a:p>
            <a:pPr marL="225425" indent="-225425">
              <a:spcBef>
                <a:spcPts val="0"/>
              </a:spcBef>
              <a:spcAft>
                <a:spcPts val="0"/>
              </a:spcAft>
            </a:pPr>
            <a:endParaRPr lang="en-US" sz="800" dirty="0">
              <a:latin typeface="+mn-lt"/>
              <a:cs typeface="Arial" pitchFamily="34" charset="0"/>
            </a:endParaRPr>
          </a:p>
          <a:p>
            <a:pPr marL="225425" indent="-225425">
              <a:spcBef>
                <a:spcPts val="0"/>
              </a:spcBef>
              <a:spcAft>
                <a:spcPts val="0"/>
              </a:spcAft>
            </a:pPr>
            <a:r>
              <a:rPr lang="en-US" sz="2200" u="sng" dirty="0">
                <a:latin typeface="+mn-lt"/>
                <a:cs typeface="Arial" pitchFamily="34" charset="0"/>
              </a:rPr>
              <a:t>President Obama</a:t>
            </a:r>
          </a:p>
          <a:p>
            <a:pPr marL="225425" indent="-225425">
              <a:spcBef>
                <a:spcPts val="0"/>
              </a:spcBef>
              <a:spcAft>
                <a:spcPts val="0"/>
              </a:spcAft>
              <a:buFont typeface="Arial" pitchFamily="34" charset="0"/>
              <a:buChar char="•"/>
            </a:pPr>
            <a:r>
              <a:rPr lang="en-US" sz="2200" dirty="0">
                <a:latin typeface="+mn-lt"/>
                <a:cs typeface="Arial" pitchFamily="34" charset="0"/>
              </a:rPr>
              <a:t>Mandatory Insurance and Accountability in Prevention, Treatment and Coordination</a:t>
            </a:r>
          </a:p>
        </p:txBody>
      </p:sp>
    </p:spTree>
    <p:extLst>
      <p:ext uri="{BB962C8B-B14F-4D97-AF65-F5344CB8AC3E}">
        <p14:creationId xmlns:p14="http://schemas.microsoft.com/office/powerpoint/2010/main" val="1898406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914400"/>
          </a:xfrm>
        </p:spPr>
        <p:txBody>
          <a:bodyPr/>
          <a:lstStyle/>
          <a:p>
            <a:r>
              <a:rPr lang="en-US" dirty="0">
                <a:ea typeface="ＭＳ Ｐゴシック" panose="020B0600070205080204" pitchFamily="34" charset="-128"/>
                <a:cs typeface="Arial" panose="020B0604020202020204" pitchFamily="34" charset="0"/>
              </a:rPr>
              <a:t>2010 - Health Care Reform  </a:t>
            </a:r>
          </a:p>
        </p:txBody>
      </p:sp>
      <p:sp>
        <p:nvSpPr>
          <p:cNvPr id="10" name="TextBox 9"/>
          <p:cNvSpPr txBox="1"/>
          <p:nvPr/>
        </p:nvSpPr>
        <p:spPr>
          <a:xfrm>
            <a:off x="304800" y="1600200"/>
            <a:ext cx="8686800" cy="4186238"/>
          </a:xfrm>
          <a:prstGeom prst="rect">
            <a:avLst/>
          </a:prstGeom>
          <a:noFill/>
          <a:ln>
            <a:noFill/>
          </a:ln>
        </p:spPr>
        <p:txBody>
          <a:bodyPr>
            <a:spAutoFit/>
          </a:bodyPr>
          <a:lstStyle/>
          <a:p>
            <a:pPr>
              <a:defRPr/>
            </a:pPr>
            <a:r>
              <a:rPr lang="en-US" sz="2400" dirty="0">
                <a:latin typeface="+mn-lt"/>
                <a:cs typeface="Arial" pitchFamily="34" charset="0"/>
              </a:rPr>
              <a:t>Health Care Reform was designed to expand health coverage by:</a:t>
            </a:r>
            <a:endParaRPr lang="en-US" sz="2400" dirty="0">
              <a:solidFill>
                <a:srgbClr val="538ED5"/>
              </a:solidFill>
              <a:latin typeface="+mn-lt"/>
              <a:cs typeface="Arial" pitchFamily="34" charset="0"/>
            </a:endParaRPr>
          </a:p>
          <a:p>
            <a:pPr>
              <a:defRPr/>
            </a:pPr>
            <a:endParaRPr lang="en-US" sz="800" dirty="0">
              <a:latin typeface="+mn-lt"/>
              <a:cs typeface="Arial" pitchFamily="34" charset="0"/>
            </a:endParaRPr>
          </a:p>
          <a:p>
            <a:pPr marL="225425" indent="-225425">
              <a:spcBef>
                <a:spcPts val="600"/>
              </a:spcBef>
              <a:spcAft>
                <a:spcPts val="1200"/>
              </a:spcAft>
              <a:buFont typeface="Arial" pitchFamily="34" charset="0"/>
              <a:buChar char="•"/>
              <a:defRPr/>
            </a:pPr>
            <a:r>
              <a:rPr lang="en-US" sz="2200" dirty="0">
                <a:latin typeface="+mn-lt"/>
                <a:cs typeface="Arial" pitchFamily="34" charset="0"/>
              </a:rPr>
              <a:t>Developing a new marketplace for purchasing insurance</a:t>
            </a:r>
          </a:p>
          <a:p>
            <a:pPr marL="225425" indent="-225425">
              <a:spcBef>
                <a:spcPts val="600"/>
              </a:spcBef>
              <a:spcAft>
                <a:spcPts val="1200"/>
              </a:spcAft>
              <a:buFont typeface="Arial" pitchFamily="34" charset="0"/>
              <a:buChar char="•"/>
              <a:defRPr/>
            </a:pPr>
            <a:r>
              <a:rPr lang="en-US" sz="2200" dirty="0">
                <a:latin typeface="+mn-lt"/>
                <a:cs typeface="Arial" pitchFamily="34" charset="0"/>
              </a:rPr>
              <a:t>Mandating individuals to enroll in health coverage</a:t>
            </a:r>
          </a:p>
          <a:p>
            <a:pPr marL="225425" lvl="1" indent="-225425">
              <a:spcBef>
                <a:spcPts val="600"/>
              </a:spcBef>
              <a:spcAft>
                <a:spcPts val="1200"/>
              </a:spcAft>
              <a:buFont typeface="Arial" pitchFamily="34" charset="0"/>
              <a:buChar char="•"/>
              <a:defRPr/>
            </a:pPr>
            <a:r>
              <a:rPr lang="en-US" sz="2200" dirty="0">
                <a:latin typeface="+mn-lt"/>
                <a:cs typeface="Arial" pitchFamily="34" charset="0"/>
              </a:rPr>
              <a:t>Expanding eligibility for Medicaid - </a:t>
            </a:r>
            <a:r>
              <a:rPr lang="en-US" u="sng" dirty="0">
                <a:latin typeface="+mn-lt"/>
                <a:cs typeface="Arial" pitchFamily="34" charset="0"/>
              </a:rPr>
              <a:t>(State Gaps exist)</a:t>
            </a:r>
          </a:p>
          <a:p>
            <a:pPr marL="225425" lvl="1" indent="-225425">
              <a:spcBef>
                <a:spcPts val="600"/>
              </a:spcBef>
              <a:spcAft>
                <a:spcPts val="1200"/>
              </a:spcAft>
              <a:buFont typeface="Arial" pitchFamily="34" charset="0"/>
              <a:buChar char="•"/>
              <a:defRPr/>
            </a:pPr>
            <a:r>
              <a:rPr lang="en-US" sz="2200" dirty="0">
                <a:latin typeface="+mn-lt"/>
                <a:cs typeface="Arial" pitchFamily="34" charset="0"/>
              </a:rPr>
              <a:t>Subsidizing low and middle income enrollees in the new marketplace</a:t>
            </a:r>
          </a:p>
          <a:p>
            <a:pPr marL="225425" lvl="1" indent="-225425">
              <a:spcBef>
                <a:spcPts val="600"/>
              </a:spcBef>
              <a:spcAft>
                <a:spcPts val="1200"/>
              </a:spcAft>
              <a:buFont typeface="Arial" pitchFamily="34" charset="0"/>
              <a:buChar char="•"/>
              <a:defRPr/>
            </a:pPr>
            <a:r>
              <a:rPr lang="en-US" sz="2200" dirty="0">
                <a:latin typeface="+mn-lt"/>
                <a:cs typeface="Arial" pitchFamily="34" charset="0"/>
              </a:rPr>
              <a:t>Imposing fines on employers who do not offer coverage, or offer coverage that is unaffordable</a:t>
            </a:r>
          </a:p>
          <a:p>
            <a:pPr marL="225425" lvl="1" indent="-225425" algn="just">
              <a:spcBef>
                <a:spcPts val="600"/>
              </a:spcBef>
              <a:spcAft>
                <a:spcPts val="1200"/>
              </a:spcAft>
              <a:buFont typeface="Arial" pitchFamily="34" charset="0"/>
              <a:buChar char="•"/>
              <a:defRPr/>
            </a:pPr>
            <a:endParaRPr lang="en-US" sz="2200" dirty="0">
              <a:solidFill>
                <a:schemeClr val="accent1">
                  <a:lumMod val="50000"/>
                </a:schemeClr>
              </a:solidFill>
              <a:latin typeface="+mn-lt"/>
              <a:cs typeface="Arial"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79388"/>
            <a:ext cx="8229600" cy="1143001"/>
          </a:xfrm>
        </p:spPr>
        <p:txBody>
          <a:bodyPr/>
          <a:lstStyle/>
          <a:p>
            <a:r>
              <a:rPr lang="en-US" dirty="0">
                <a:ea typeface="ＭＳ Ｐゴシック" panose="020B0600070205080204" pitchFamily="34" charset="-128"/>
              </a:rPr>
              <a:t>Health Care Environment = $2.8T</a:t>
            </a:r>
          </a:p>
        </p:txBody>
      </p:sp>
      <p:sp>
        <p:nvSpPr>
          <p:cNvPr id="4" name="Slide Number Placeholder 3"/>
          <p:cNvSpPr>
            <a:spLocks noGrp="1"/>
          </p:cNvSpPr>
          <p:nvPr>
            <p:ph type="sldNum" sz="quarter" idx="10"/>
          </p:nvPr>
        </p:nvSpPr>
        <p:spPr/>
        <p:txBody>
          <a:bodyPr/>
          <a:lstStyle/>
          <a:p>
            <a:pPr>
              <a:defRPr/>
            </a:pPr>
            <a:endParaRPr lang="en-US"/>
          </a:p>
        </p:txBody>
      </p:sp>
      <p:graphicFrame>
        <p:nvGraphicFramePr>
          <p:cNvPr id="5" name="Chart Placeholder 3"/>
          <p:cNvGraphicFramePr>
            <a:graphicFrameLocks noGrp="1"/>
          </p:cNvGraphicFramePr>
          <p:nvPr>
            <p:ph idx="1"/>
          </p:nvPr>
        </p:nvGraphicFramePr>
        <p:xfrm>
          <a:off x="1524000" y="1524000"/>
          <a:ext cx="6096000" cy="418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8"/>
          <p:cNvSpPr txBox="1">
            <a:spLocks noChangeArrowheads="1"/>
          </p:cNvSpPr>
          <p:nvPr/>
        </p:nvSpPr>
        <p:spPr bwMode="auto">
          <a:xfrm>
            <a:off x="152400" y="1143000"/>
            <a:ext cx="2057400" cy="1323975"/>
          </a:xfrm>
          <a:prstGeom prst="rect">
            <a:avLst/>
          </a:prstGeom>
          <a:noFill/>
          <a:ln w="9525">
            <a:noFill/>
            <a:miter lim="800000"/>
            <a:headEnd/>
            <a:tailEnd/>
          </a:ln>
        </p:spPr>
        <p:txBody>
          <a:bodyPr>
            <a:spAutoFit/>
          </a:bodyPr>
          <a:lstStyle/>
          <a:p>
            <a:pPr>
              <a:defRPr/>
            </a:pPr>
            <a:r>
              <a:rPr lang="en-US" sz="2000" b="1" u="sng" dirty="0">
                <a:latin typeface="+mn-lt"/>
                <a:cs typeface="Arial" pitchFamily="34" charset="0"/>
              </a:rPr>
              <a:t>The Goal</a:t>
            </a:r>
            <a:r>
              <a:rPr lang="en-US" sz="2000" dirty="0">
                <a:latin typeface="+mn-lt"/>
                <a:cs typeface="Arial" pitchFamily="34" charset="0"/>
              </a:rPr>
              <a:t>: </a:t>
            </a:r>
          </a:p>
          <a:p>
            <a:pPr>
              <a:buFont typeface="Arial" pitchFamily="34" charset="0"/>
              <a:buChar char="•"/>
              <a:defRPr/>
            </a:pPr>
            <a:r>
              <a:rPr lang="en-US" sz="2000" dirty="0">
                <a:latin typeface="+mn-lt"/>
                <a:cs typeface="Arial" pitchFamily="34" charset="0"/>
              </a:rPr>
              <a:t> Lower Cost</a:t>
            </a:r>
          </a:p>
          <a:p>
            <a:pPr>
              <a:buFont typeface="Arial" pitchFamily="34" charset="0"/>
              <a:buChar char="•"/>
              <a:defRPr/>
            </a:pPr>
            <a:r>
              <a:rPr lang="en-US" sz="2000" dirty="0">
                <a:latin typeface="+mn-lt"/>
                <a:cs typeface="Arial" pitchFamily="34" charset="0"/>
              </a:rPr>
              <a:t> Improved Care</a:t>
            </a:r>
          </a:p>
          <a:p>
            <a:pPr>
              <a:defRPr/>
            </a:pPr>
            <a:endParaRPr lang="en-US" sz="2000" dirty="0">
              <a:latin typeface="+mn-lt"/>
              <a:cs typeface="Arial" pitchFamily="34" charset="0"/>
            </a:endParaRPr>
          </a:p>
        </p:txBody>
      </p:sp>
      <p:sp>
        <p:nvSpPr>
          <p:cNvPr id="7" name="Rectangle 6"/>
          <p:cNvSpPr/>
          <p:nvPr/>
        </p:nvSpPr>
        <p:spPr>
          <a:xfrm>
            <a:off x="6543675" y="1143000"/>
            <a:ext cx="2600325" cy="1323975"/>
          </a:xfrm>
          <a:prstGeom prst="rect">
            <a:avLst/>
          </a:prstGeom>
        </p:spPr>
        <p:txBody>
          <a:bodyPr>
            <a:spAutoFit/>
          </a:bodyPr>
          <a:lstStyle/>
          <a:p>
            <a:pPr>
              <a:defRPr/>
            </a:pPr>
            <a:r>
              <a:rPr lang="en-US" sz="2000" b="1" u="sng" dirty="0">
                <a:latin typeface="+mn-lt"/>
                <a:ea typeface="+mn-ea"/>
                <a:cs typeface="Arial" pitchFamily="34" charset="0"/>
              </a:rPr>
              <a:t>The Reality</a:t>
            </a:r>
            <a:r>
              <a:rPr lang="en-US" sz="2000" dirty="0">
                <a:latin typeface="+mn-lt"/>
                <a:ea typeface="+mn-ea"/>
                <a:cs typeface="Arial" pitchFamily="34" charset="0"/>
              </a:rPr>
              <a:t>:</a:t>
            </a:r>
          </a:p>
          <a:p>
            <a:pPr marL="231775" indent="-231775">
              <a:buFont typeface="Arial" pitchFamily="34" charset="0"/>
              <a:buChar char="•"/>
              <a:defRPr/>
            </a:pPr>
            <a:r>
              <a:rPr lang="en-US" sz="2000" dirty="0">
                <a:latin typeface="+mn-lt"/>
                <a:ea typeface="+mn-ea"/>
                <a:cs typeface="Arial" pitchFamily="34" charset="0"/>
              </a:rPr>
              <a:t>Broader Coverage</a:t>
            </a:r>
          </a:p>
          <a:p>
            <a:pPr marL="231775" indent="-231775">
              <a:buFont typeface="Arial" pitchFamily="34" charset="0"/>
              <a:buChar char="•"/>
              <a:defRPr/>
            </a:pPr>
            <a:r>
              <a:rPr lang="en-US" sz="2000" dirty="0">
                <a:latin typeface="+mn-lt"/>
                <a:ea typeface="+mn-ea"/>
                <a:cs typeface="Arial" pitchFamily="34" charset="0"/>
              </a:rPr>
              <a:t>Increasing Access</a:t>
            </a:r>
          </a:p>
          <a:p>
            <a:pPr marL="231775" indent="-231775">
              <a:buFont typeface="Arial" pitchFamily="34" charset="0"/>
              <a:buChar char="•"/>
              <a:defRPr/>
            </a:pPr>
            <a:r>
              <a:rPr lang="en-US" sz="2000" dirty="0">
                <a:latin typeface="+mn-lt"/>
                <a:ea typeface="+mn-ea"/>
                <a:cs typeface="Arial" pitchFamily="34" charset="0"/>
              </a:rPr>
              <a:t>Lower Cost for Some</a:t>
            </a:r>
          </a:p>
        </p:txBody>
      </p:sp>
      <p:sp>
        <p:nvSpPr>
          <p:cNvPr id="18439" name="TextBox 9"/>
          <p:cNvSpPr txBox="1">
            <a:spLocks noChangeArrowheads="1"/>
          </p:cNvSpPr>
          <p:nvPr/>
        </p:nvSpPr>
        <p:spPr bwMode="auto">
          <a:xfrm>
            <a:off x="2895600" y="11430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b="1">
                <a:solidFill>
                  <a:srgbClr val="FF0000"/>
                </a:solidFill>
                <a:latin typeface="Verdana" panose="020B0604030504040204" pitchFamily="34" charset="0"/>
              </a:rPr>
              <a:t>PPACA Focus</a:t>
            </a:r>
          </a:p>
        </p:txBody>
      </p:sp>
      <p:sp>
        <p:nvSpPr>
          <p:cNvPr id="9" name="Left Arrow 8"/>
          <p:cNvSpPr/>
          <p:nvPr/>
        </p:nvSpPr>
        <p:spPr>
          <a:xfrm rot="12714863">
            <a:off x="3241783" y="1834284"/>
            <a:ext cx="699247" cy="356501"/>
          </a:xfrm>
          <a:prstGeom prst="leftArrow">
            <a:avLst/>
          </a:prstGeom>
          <a:solidFill>
            <a:srgbClr val="FF0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443" name="TextBox 12"/>
          <p:cNvSpPr txBox="1">
            <a:spLocks noChangeArrowheads="1"/>
          </p:cNvSpPr>
          <p:nvPr/>
        </p:nvSpPr>
        <p:spPr bwMode="auto">
          <a:xfrm>
            <a:off x="7543800" y="32766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b="1">
                <a:solidFill>
                  <a:srgbClr val="FF0000"/>
                </a:solidFill>
                <a:latin typeface="Verdana" panose="020B0604030504040204" pitchFamily="34" charset="0"/>
              </a:rPr>
              <a:t>Lifestyle Choices </a:t>
            </a:r>
          </a:p>
        </p:txBody>
      </p:sp>
      <p:sp>
        <p:nvSpPr>
          <p:cNvPr id="11" name="Left Arrow 10"/>
          <p:cNvSpPr/>
          <p:nvPr/>
        </p:nvSpPr>
        <p:spPr>
          <a:xfrm rot="20643045">
            <a:off x="6885034" y="3958367"/>
            <a:ext cx="1129605" cy="355003"/>
          </a:xfrm>
          <a:prstGeom prst="leftArrow">
            <a:avLst/>
          </a:prstGeom>
          <a:solidFill>
            <a:srgbClr val="FF0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Left Arrow 11"/>
          <p:cNvSpPr/>
          <p:nvPr/>
        </p:nvSpPr>
        <p:spPr>
          <a:xfrm rot="18512918">
            <a:off x="7273527" y="4475750"/>
            <a:ext cx="1266758" cy="308915"/>
          </a:xfrm>
          <a:prstGeom prst="leftArrow">
            <a:avLst/>
          </a:prstGeom>
          <a:solidFill>
            <a:srgbClr val="FF0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79388"/>
            <a:ext cx="8229600" cy="1143001"/>
          </a:xfrm>
        </p:spPr>
        <p:txBody>
          <a:bodyPr/>
          <a:lstStyle/>
          <a:p>
            <a:r>
              <a:rPr lang="en-US" sz="3200" dirty="0">
                <a:solidFill>
                  <a:schemeClr val="bg1"/>
                </a:solidFill>
                <a:latin typeface="Verdana" panose="020B0604030504040204" pitchFamily="34" charset="0"/>
                <a:ea typeface="ＭＳ Ｐゴシック" panose="020B0600070205080204" pitchFamily="34" charset="-128"/>
              </a:rPr>
              <a:t>Prevention &amp; Wellness</a:t>
            </a:r>
          </a:p>
        </p:txBody>
      </p:sp>
      <p:sp>
        <p:nvSpPr>
          <p:cNvPr id="19459" name="Content Placeholder 2"/>
          <p:cNvSpPr>
            <a:spLocks noGrp="1"/>
          </p:cNvSpPr>
          <p:nvPr>
            <p:ph sz="quarter" idx="1"/>
          </p:nvPr>
        </p:nvSpPr>
        <p:spPr>
          <a:xfrm>
            <a:off x="304800" y="1143000"/>
            <a:ext cx="8534400" cy="4572000"/>
          </a:xfrm>
        </p:spPr>
        <p:txBody>
          <a:bodyPr/>
          <a:lstStyle/>
          <a:p>
            <a:r>
              <a:rPr lang="en-US" sz="2200" dirty="0">
                <a:ea typeface="ＭＳ Ｐゴシック" panose="020B0600070205080204" pitchFamily="34" charset="-128"/>
              </a:rPr>
              <a:t>Classic Prevention was Disease Focused </a:t>
            </a:r>
          </a:p>
          <a:p>
            <a:pPr marL="0" indent="0">
              <a:buNone/>
            </a:pPr>
            <a:endParaRPr lang="en-US" sz="2200" dirty="0">
              <a:ea typeface="ＭＳ Ｐゴシック" panose="020B0600070205080204" pitchFamily="34" charset="-128"/>
            </a:endParaRPr>
          </a:p>
          <a:p>
            <a:r>
              <a:rPr lang="en-US" sz="2200" dirty="0">
                <a:ea typeface="ＭＳ Ｐゴシック" panose="020B0600070205080204" pitchFamily="34" charset="-128"/>
              </a:rPr>
              <a:t>Most government ( Medicare) efforts are focused on chronic disease “prevention” which is really “treatment and maintenance” </a:t>
            </a:r>
          </a:p>
          <a:p>
            <a:endParaRPr lang="en-US" sz="2200" dirty="0">
              <a:ea typeface="ＭＳ Ｐゴシック" panose="020B0600070205080204" pitchFamily="34" charset="-128"/>
            </a:endParaRPr>
          </a:p>
          <a:p>
            <a:r>
              <a:rPr lang="en-US" sz="2200" dirty="0">
                <a:ea typeface="ＭＳ Ｐゴシック" panose="020B0600070205080204" pitchFamily="34" charset="-128"/>
              </a:rPr>
              <a:t>Contemporary Prevention is Population Focused                                 (predictive, preventive, preemptive; create resilience)</a:t>
            </a:r>
          </a:p>
          <a:p>
            <a:pPr lvl="1">
              <a:buFont typeface="Arial" panose="020B0604020202020204" pitchFamily="34" charset="0"/>
              <a:buNone/>
            </a:pPr>
            <a:endParaRPr lang="en-US" sz="2200" dirty="0">
              <a:ea typeface="ＭＳ Ｐゴシック" panose="020B0600070205080204" pitchFamily="34" charset="-128"/>
            </a:endParaRPr>
          </a:p>
          <a:p>
            <a:r>
              <a:rPr lang="en-US" sz="2200" dirty="0">
                <a:ea typeface="ＭＳ Ｐゴシック" panose="020B0600070205080204" pitchFamily="34" charset="-128"/>
              </a:rPr>
              <a:t>Today we have to focus on how people think and behave and deal with day to day life if we want to put a dent into prevention and health promotion.  (Create well-being and optimal life functioning; fight off presenteeism &amp; absenteeism)</a:t>
            </a:r>
          </a:p>
          <a:p>
            <a:pPr>
              <a:buFont typeface="Arial" panose="020B0604020202020204" pitchFamily="34" charset="0"/>
              <a:buNone/>
            </a:pPr>
            <a:endParaRPr lang="en-US" sz="2200" dirty="0">
              <a:ea typeface="ＭＳ Ｐゴシック" panose="020B0600070205080204" pitchFamily="34" charset="-128"/>
            </a:endParaRPr>
          </a:p>
        </p:txBody>
      </p:sp>
    </p:spTree>
  </p:cSld>
  <p:clrMapOvr>
    <a:masterClrMapping/>
  </p:clrMapOvr>
  <p:transition advClick="0"/>
</p:sld>
</file>

<file path=ppt/theme/theme1.xml><?xml version="1.0" encoding="utf-8"?>
<a:theme xmlns:a="http://schemas.openxmlformats.org/drawingml/2006/main" name="NCCDPHP_ppt_dark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2849</Words>
  <Application>Microsoft Office PowerPoint</Application>
  <PresentationFormat>On-screen Show (4:3)</PresentationFormat>
  <Paragraphs>446</Paragraphs>
  <Slides>42</Slides>
  <Notes>29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ＭＳ Ｐゴシック</vt:lpstr>
      <vt:lpstr>Arial</vt:lpstr>
      <vt:lpstr>Baskerville Old Face</vt:lpstr>
      <vt:lpstr>Calibri</vt:lpstr>
      <vt:lpstr>Myriad Web Pro</vt:lpstr>
      <vt:lpstr>Times New Roman</vt:lpstr>
      <vt:lpstr>Verdana</vt:lpstr>
      <vt:lpstr>Wingdings</vt:lpstr>
      <vt:lpstr>Wingdings 3</vt:lpstr>
      <vt:lpstr>NCCDPHP_ppt_darktheme[1]</vt:lpstr>
      <vt:lpstr>1_Office Theme</vt:lpstr>
      <vt:lpstr>2_Office Theme</vt:lpstr>
      <vt:lpstr>Patient Protection and Affordable Care Act</vt:lpstr>
      <vt:lpstr>Introduction</vt:lpstr>
      <vt:lpstr>PowerPoint Presentation</vt:lpstr>
      <vt:lpstr>In 2010, according to the CBO:</vt:lpstr>
      <vt:lpstr>Introduction Government Regulation of Health Care Is Not New</vt:lpstr>
      <vt:lpstr>Introduction Government Regulation of Health Care Is Not New</vt:lpstr>
      <vt:lpstr>2010 - Health Care Reform  </vt:lpstr>
      <vt:lpstr>Health Care Environment = $2.8T</vt:lpstr>
      <vt:lpstr>Prevention &amp; Wellness</vt:lpstr>
      <vt:lpstr>Prevention &amp; Wellness</vt:lpstr>
      <vt:lpstr>State &amp; Federal Exchange/Marketplace</vt:lpstr>
      <vt:lpstr>State Exchange / Federal Marketplace</vt:lpstr>
      <vt:lpstr>State Exchange Notice</vt:lpstr>
      <vt:lpstr>2014 Provisions - Exchange Plans</vt:lpstr>
      <vt:lpstr>2014 Subsidy Example</vt:lpstr>
      <vt:lpstr>Individual Mandate</vt:lpstr>
      <vt:lpstr>Individual Mandate</vt:lpstr>
      <vt:lpstr>Individual Mandate Enforcement </vt:lpstr>
      <vt:lpstr>Employer Mandate Penalties</vt:lpstr>
      <vt:lpstr>Employer Mandate  Penalties</vt:lpstr>
      <vt:lpstr>Employer Mandate Penalties</vt:lpstr>
      <vt:lpstr>Employer Mandate Penalties</vt:lpstr>
      <vt:lpstr>Employer Mandate Penalties </vt:lpstr>
      <vt:lpstr>Employer Mandate Full-Time Employees</vt:lpstr>
      <vt:lpstr>Employer Mandate Full-time Employees</vt:lpstr>
      <vt:lpstr>Standard and Initial Measurement Period Full-Time Employees</vt:lpstr>
      <vt:lpstr>Employee Status – Not full time; Not part time</vt:lpstr>
      <vt:lpstr>Summary Employer Mandate – Delay 1/1/15 &amp; 1/1/16</vt:lpstr>
      <vt:lpstr>Special Considerations – 2014 Effective Dates</vt:lpstr>
      <vt:lpstr>PowerPoint Presentation</vt:lpstr>
      <vt:lpstr>Special Considerations – 2014 Effective Date</vt:lpstr>
      <vt:lpstr>Final Rule – Revenue Assessments</vt:lpstr>
      <vt:lpstr>Special Considerations - Benefit Requirements</vt:lpstr>
      <vt:lpstr>2015 Final Rules - Benefit Requirements</vt:lpstr>
      <vt:lpstr>Special Considerations - Transition Relief</vt:lpstr>
      <vt:lpstr>Special Considerations - Nondiscrimination </vt:lpstr>
      <vt:lpstr>Special Considerations – General Reporting </vt:lpstr>
      <vt:lpstr>Special Considerations – General Reporting </vt:lpstr>
      <vt:lpstr>PowerPoint Presentation</vt:lpstr>
      <vt:lpstr>Self-funding makes sense when fully insured does not !</vt:lpstr>
      <vt:lpstr>Summary/Next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in 2012 and Beyond</dc:title>
  <dc:creator/>
  <cp:lastModifiedBy/>
  <cp:revision>18</cp:revision>
  <dcterms:created xsi:type="dcterms:W3CDTF">2012-05-23T15:22:58Z</dcterms:created>
  <dcterms:modified xsi:type="dcterms:W3CDTF">2017-01-11T20:09:42Z</dcterms:modified>
</cp:coreProperties>
</file>