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3" r:id="rId5"/>
    <p:sldMasterId id="2147483678" r:id="rId6"/>
    <p:sldMasterId id="2147483675" r:id="rId7"/>
    <p:sldMasterId id="2147483680" r:id="rId8"/>
  </p:sldMasterIdLst>
  <p:notesMasterIdLst>
    <p:notesMasterId r:id="rId55"/>
  </p:notesMasterIdLst>
  <p:sldIdLst>
    <p:sldId id="390" r:id="rId9"/>
    <p:sldId id="307" r:id="rId10"/>
    <p:sldId id="388" r:id="rId11"/>
    <p:sldId id="296" r:id="rId12"/>
    <p:sldId id="338" r:id="rId13"/>
    <p:sldId id="339" r:id="rId14"/>
    <p:sldId id="340" r:id="rId15"/>
    <p:sldId id="341" r:id="rId16"/>
    <p:sldId id="337" r:id="rId17"/>
    <p:sldId id="320" r:id="rId18"/>
    <p:sldId id="329" r:id="rId19"/>
    <p:sldId id="326" r:id="rId20"/>
    <p:sldId id="327" r:id="rId21"/>
    <p:sldId id="328" r:id="rId22"/>
    <p:sldId id="333" r:id="rId23"/>
    <p:sldId id="334" r:id="rId24"/>
    <p:sldId id="332" r:id="rId25"/>
    <p:sldId id="371" r:id="rId26"/>
    <p:sldId id="372" r:id="rId27"/>
    <p:sldId id="377" r:id="rId28"/>
    <p:sldId id="374" r:id="rId29"/>
    <p:sldId id="375" r:id="rId30"/>
    <p:sldId id="376" r:id="rId31"/>
    <p:sldId id="292" r:id="rId32"/>
    <p:sldId id="294" r:id="rId33"/>
    <p:sldId id="343" r:id="rId34"/>
    <p:sldId id="269" r:id="rId35"/>
    <p:sldId id="378" r:id="rId36"/>
    <p:sldId id="382" r:id="rId37"/>
    <p:sldId id="314" r:id="rId38"/>
    <p:sldId id="272" r:id="rId39"/>
    <p:sldId id="275" r:id="rId40"/>
    <p:sldId id="277" r:id="rId41"/>
    <p:sldId id="280" r:id="rId42"/>
    <p:sldId id="298" r:id="rId43"/>
    <p:sldId id="381" r:id="rId44"/>
    <p:sldId id="287" r:id="rId45"/>
    <p:sldId id="379" r:id="rId46"/>
    <p:sldId id="380" r:id="rId47"/>
    <p:sldId id="383" r:id="rId48"/>
    <p:sldId id="385" r:id="rId49"/>
    <p:sldId id="386" r:id="rId50"/>
    <p:sldId id="387" r:id="rId51"/>
    <p:sldId id="335" r:id="rId52"/>
    <p:sldId id="342" r:id="rId53"/>
    <p:sldId id="389" r:id="rId54"/>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632">
          <p15:clr>
            <a:srgbClr val="A4A3A4"/>
          </p15:clr>
        </p15:guide>
        <p15:guide id="3" pos="2880">
          <p15:clr>
            <a:srgbClr val="A4A3A4"/>
          </p15:clr>
        </p15:guide>
        <p15:guide id="4" pos="528">
          <p15:clr>
            <a:srgbClr val="A4A3A4"/>
          </p15:clr>
        </p15:guide>
        <p15:guide id="5" pos="3840">
          <p15:clr>
            <a:srgbClr val="A4A3A4"/>
          </p15:clr>
        </p15:guide>
        <p15:guide id="6" pos="3984">
          <p15:clr>
            <a:srgbClr val="A4A3A4"/>
          </p15:clr>
        </p15:guide>
      </p15:sldGuideLst>
    </p:ext>
    <p:ext uri="{2D200454-40CA-4A62-9FC3-DE9A4176ACB9}">
      <p15:notesGuideLst xmlns:p15="http://schemas.microsoft.com/office/powerpoint/2012/main">
        <p15:guide id="1" orient="horz" pos="3024">
          <p15:clr>
            <a:srgbClr val="A4A3A4"/>
          </p15:clr>
        </p15:guide>
        <p15:guide id="2" pos="230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CF3D"/>
    <a:srgbClr val="A0CB41"/>
    <a:srgbClr val="AED339"/>
    <a:srgbClr val="CC0000"/>
    <a:srgbClr val="EA7616"/>
    <a:srgbClr val="FF1919"/>
    <a:srgbClr val="080808"/>
    <a:srgbClr val="554C45"/>
    <a:srgbClr val="F2A636"/>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672" autoAdjust="0"/>
    <p:restoredTop sz="95603" autoAdjust="0"/>
  </p:normalViewPr>
  <p:slideViewPr>
    <p:cSldViewPr>
      <p:cViewPr varScale="1">
        <p:scale>
          <a:sx n="114" d="100"/>
          <a:sy n="114" d="100"/>
        </p:scale>
        <p:origin x="2040" y="84"/>
      </p:cViewPr>
      <p:guideLst>
        <p:guide orient="horz" pos="2160"/>
        <p:guide orient="horz" pos="1632"/>
        <p:guide pos="2880"/>
        <p:guide pos="528"/>
        <p:guide pos="3840"/>
        <p:guide pos="3984"/>
      </p:guideLst>
    </p:cSldViewPr>
  </p:slideViewPr>
  <p:notesTextViewPr>
    <p:cViewPr>
      <p:scale>
        <a:sx n="1" d="1"/>
        <a:sy n="1" d="1"/>
      </p:scale>
      <p:origin x="0" y="0"/>
    </p:cViewPr>
  </p:notesTextViewPr>
  <p:sorterViewPr>
    <p:cViewPr>
      <p:scale>
        <a:sx n="44" d="100"/>
        <a:sy n="44" d="100"/>
      </p:scale>
      <p:origin x="0" y="0"/>
    </p:cViewPr>
  </p:sorterViewPr>
  <p:notesViewPr>
    <p:cSldViewPr>
      <p:cViewPr varScale="1">
        <p:scale>
          <a:sx n="51" d="100"/>
          <a:sy n="51" d="100"/>
        </p:scale>
        <p:origin x="-2556" y="-108"/>
      </p:cViewPr>
      <p:guideLst>
        <p:guide orient="horz" pos="3024"/>
        <p:guide pos="230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viewProps" Target="viewProp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69920" cy="480060"/>
          </a:xfrm>
          <a:prstGeom prst="rect">
            <a:avLst/>
          </a:prstGeom>
        </p:spPr>
        <p:txBody>
          <a:bodyPr vert="horz" lIns="96640" tIns="48319" rIns="96640" bIns="48319"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40" tIns="48319" rIns="96640" bIns="48319" rtlCol="0"/>
          <a:lstStyle>
            <a:lvl1pPr algn="r">
              <a:defRPr sz="1300"/>
            </a:lvl1pPr>
          </a:lstStyle>
          <a:p>
            <a:fld id="{74F4284A-9323-4E62-9DAE-DB173339CF2B}" type="datetimeFigureOut">
              <a:rPr lang="en-US" smtClean="0"/>
              <a:t>1/11/2017</a:t>
            </a:fld>
            <a:endParaRPr lang="en-US" dirty="0"/>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40" tIns="48319" rIns="96640" bIns="48319" rtlCol="0" anchor="ctr"/>
          <a:lstStyle/>
          <a:p>
            <a:endParaRPr lang="en-US" dirty="0"/>
          </a:p>
        </p:txBody>
      </p:sp>
      <p:sp>
        <p:nvSpPr>
          <p:cNvPr id="5" name="Notes Placeholder 4"/>
          <p:cNvSpPr>
            <a:spLocks noGrp="1"/>
          </p:cNvSpPr>
          <p:nvPr>
            <p:ph type="body" sz="quarter" idx="3"/>
          </p:nvPr>
        </p:nvSpPr>
        <p:spPr>
          <a:xfrm>
            <a:off x="731521" y="4560571"/>
            <a:ext cx="5852160" cy="4320540"/>
          </a:xfrm>
          <a:prstGeom prst="rect">
            <a:avLst/>
          </a:prstGeom>
        </p:spPr>
        <p:txBody>
          <a:bodyPr vert="horz" lIns="96640" tIns="48319" rIns="96640" bIns="4831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119473"/>
            <a:ext cx="3169920" cy="480060"/>
          </a:xfrm>
          <a:prstGeom prst="rect">
            <a:avLst/>
          </a:prstGeom>
        </p:spPr>
        <p:txBody>
          <a:bodyPr vert="horz" lIns="96640" tIns="48319" rIns="96640" bIns="48319"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3"/>
            <a:ext cx="3169920" cy="480060"/>
          </a:xfrm>
          <a:prstGeom prst="rect">
            <a:avLst/>
          </a:prstGeom>
        </p:spPr>
        <p:txBody>
          <a:bodyPr vert="horz" lIns="96640" tIns="48319" rIns="96640" bIns="48319" rtlCol="0" anchor="b"/>
          <a:lstStyle>
            <a:lvl1pPr algn="r">
              <a:defRPr sz="1300"/>
            </a:lvl1pPr>
          </a:lstStyle>
          <a:p>
            <a:fld id="{2EC6CC68-58F6-466E-91DB-6EC0B6660A65}" type="slidenum">
              <a:rPr lang="en-US" smtClean="0"/>
              <a:t>‹#›</a:t>
            </a:fld>
            <a:endParaRPr lang="en-US" dirty="0"/>
          </a:p>
        </p:txBody>
      </p:sp>
    </p:spTree>
    <p:extLst>
      <p:ext uri="{BB962C8B-B14F-4D97-AF65-F5344CB8AC3E}">
        <p14:creationId xmlns:p14="http://schemas.microsoft.com/office/powerpoint/2010/main" val="3783836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ection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81001"/>
            <a:ext cx="8458200" cy="990600"/>
          </a:xfrm>
        </p:spPr>
        <p:txBody>
          <a:bodyPr/>
          <a:lstStyle/>
          <a:p>
            <a:r>
              <a:rPr lang="en-US"/>
              <a:t>Click to edit Master title style</a:t>
            </a:r>
            <a:endParaRPr lang="en-US" dirty="0"/>
          </a:p>
        </p:txBody>
      </p:sp>
      <p:sp>
        <p:nvSpPr>
          <p:cNvPr id="3" name="Subtitle 2"/>
          <p:cNvSpPr>
            <a:spLocks noGrp="1"/>
          </p:cNvSpPr>
          <p:nvPr>
            <p:ph type="subTitle" idx="1"/>
          </p:nvPr>
        </p:nvSpPr>
        <p:spPr>
          <a:xfrm>
            <a:off x="457200" y="2905036"/>
            <a:ext cx="8305800" cy="634020"/>
          </a:xfrm>
          <a:prstGeom prst="rect">
            <a:avLst/>
          </a:prstGeom>
        </p:spPr>
        <p:txBody>
          <a:bodyPr anchor="ctr"/>
          <a:lstStyle>
            <a:lvl1pPr marL="0" indent="0" algn="ctr">
              <a:buNone/>
              <a:defRPr sz="3200">
                <a:solidFill>
                  <a:srgbClr val="554C4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Slide Number Placeholder 5"/>
          <p:cNvSpPr>
            <a:spLocks noGrp="1"/>
          </p:cNvSpPr>
          <p:nvPr>
            <p:ph type="sldNum" sz="quarter" idx="10"/>
          </p:nvPr>
        </p:nvSpPr>
        <p:spPr>
          <a:xfrm>
            <a:off x="5880100" y="6553200"/>
            <a:ext cx="533400" cy="365125"/>
          </a:xfrm>
          <a:prstGeom prst="rect">
            <a:avLst/>
          </a:prstGeom>
        </p:spPr>
        <p:txBody>
          <a:bodyPr/>
          <a:lstStyle>
            <a:lvl1pPr>
              <a:defRPr/>
            </a:lvl1pPr>
          </a:lstStyle>
          <a:p>
            <a:fld id="{39B2C6CB-AB80-4732-A4FD-BD518260A93B}" type="slidenum">
              <a:rPr lang="en-US" smtClean="0"/>
              <a:pPr/>
              <a:t>‹#›</a:t>
            </a:fld>
            <a:endParaRPr lang="en-US" dirty="0"/>
          </a:p>
        </p:txBody>
      </p:sp>
    </p:spTree>
    <p:extLst>
      <p:ext uri="{BB962C8B-B14F-4D97-AF65-F5344CB8AC3E}">
        <p14:creationId xmlns:p14="http://schemas.microsoft.com/office/powerpoint/2010/main" val="1704008594"/>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914400" y="1600200"/>
            <a:ext cx="7315200" cy="4572000"/>
          </a:xfrm>
          <a:prstGeom prst="rect">
            <a:avLst/>
          </a:prstGeo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Slide Number Placeholder 5"/>
          <p:cNvSpPr>
            <a:spLocks noGrp="1"/>
          </p:cNvSpPr>
          <p:nvPr>
            <p:ph type="sldNum" sz="quarter" idx="10"/>
          </p:nvPr>
        </p:nvSpPr>
        <p:spPr>
          <a:xfrm>
            <a:off x="5880100" y="6553200"/>
            <a:ext cx="533400" cy="365125"/>
          </a:xfrm>
          <a:prstGeom prst="rect">
            <a:avLst/>
          </a:prstGeom>
        </p:spPr>
        <p:txBody>
          <a:bodyPr/>
          <a:lstStyle>
            <a:lvl1pPr>
              <a:defRPr/>
            </a:lvl1pPr>
          </a:lstStyle>
          <a:p>
            <a:fld id="{39B2C6CB-AB80-4732-A4FD-BD518260A93B}" type="slidenum">
              <a:rPr lang="en-US" smtClean="0"/>
              <a:pPr/>
              <a:t>‹#›</a:t>
            </a:fld>
            <a:endParaRPr lang="en-US" dirty="0"/>
          </a:p>
        </p:txBody>
      </p:sp>
    </p:spTree>
    <p:extLst>
      <p:ext uri="{BB962C8B-B14F-4D97-AF65-F5344CB8AC3E}">
        <p14:creationId xmlns:p14="http://schemas.microsoft.com/office/powerpoint/2010/main" val="4132403574"/>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Slide Number Placeholder 2"/>
          <p:cNvSpPr>
            <a:spLocks noGrp="1"/>
          </p:cNvSpPr>
          <p:nvPr>
            <p:ph type="sldNum" sz="quarter" idx="10"/>
          </p:nvPr>
        </p:nvSpPr>
        <p:spPr>
          <a:xfrm>
            <a:off x="5880100" y="6553200"/>
            <a:ext cx="533400" cy="365125"/>
          </a:xfrm>
          <a:prstGeom prst="rect">
            <a:avLst/>
          </a:prstGeom>
        </p:spPr>
        <p:txBody>
          <a:bodyPr/>
          <a:lstStyle>
            <a:lvl1pPr algn="ctr">
              <a:defRPr/>
            </a:lvl1pPr>
          </a:lstStyle>
          <a:p>
            <a:fld id="{39B2C6CB-AB80-4732-A4FD-BD518260A93B}" type="slidenum">
              <a:rPr lang="en-US" smtClean="0"/>
              <a:t>‹#›</a:t>
            </a:fld>
            <a:endParaRPr lang="en-US" dirty="0"/>
          </a:p>
        </p:txBody>
      </p:sp>
    </p:spTree>
    <p:extLst>
      <p:ext uri="{BB962C8B-B14F-4D97-AF65-F5344CB8AC3E}">
        <p14:creationId xmlns:p14="http://schemas.microsoft.com/office/powerpoint/2010/main" val="230563139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5880100" y="6553200"/>
            <a:ext cx="533400" cy="365125"/>
          </a:xfrm>
          <a:prstGeom prst="rect">
            <a:avLst/>
          </a:prstGeom>
        </p:spPr>
        <p:txBody>
          <a:bodyPr/>
          <a:lstStyle/>
          <a:p>
            <a:fld id="{39B2C6CB-AB80-4732-A4FD-BD518260A93B}" type="slidenum">
              <a:rPr lang="en-US" smtClean="0"/>
              <a:pPr/>
              <a:t>‹#›</a:t>
            </a:fld>
            <a:endParaRPr lang="en-US" dirty="0"/>
          </a:p>
        </p:txBody>
      </p:sp>
    </p:spTree>
    <p:extLst>
      <p:ext uri="{BB962C8B-B14F-4D97-AF65-F5344CB8AC3E}">
        <p14:creationId xmlns:p14="http://schemas.microsoft.com/office/powerpoint/2010/main" val="39698200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a:prstGeom prst="rect">
            <a:avLst/>
          </a:prstGeom>
        </p:spPr>
        <p:txBody>
          <a:bodyPr/>
          <a:lstStyle>
            <a:lvl1pPr>
              <a:defRPr sz="3200" b="1">
                <a:solidFill>
                  <a:schemeClr val="accent3">
                    <a:lumMod val="50000"/>
                  </a:schemeClr>
                </a:solidFill>
              </a:defRPr>
            </a:lvl1pPr>
          </a:lstStyle>
          <a:p>
            <a:r>
              <a:rPr lang="en-US" dirty="0"/>
              <a:t>Click to edit Master title style</a:t>
            </a:r>
          </a:p>
        </p:txBody>
      </p:sp>
      <p:pic>
        <p:nvPicPr>
          <p:cNvPr id="3" name="Picture 2" descr="newPMlogo.jpg"/>
          <p:cNvPicPr>
            <a:picLocks noChangeAspect="1"/>
          </p:cNvPicPr>
          <p:nvPr userDrawn="1"/>
        </p:nvPicPr>
        <p:blipFill>
          <a:blip r:embed="rId2"/>
          <a:stretch>
            <a:fillRect/>
          </a:stretch>
        </p:blipFill>
        <p:spPr>
          <a:xfrm>
            <a:off x="8180696" y="6322704"/>
            <a:ext cx="914400" cy="508000"/>
          </a:xfrm>
          <a:prstGeom prst="rect">
            <a:avLst/>
          </a:prstGeom>
        </p:spPr>
      </p:pic>
    </p:spTree>
    <p:extLst>
      <p:ext uri="{BB962C8B-B14F-4D97-AF65-F5344CB8AC3E}">
        <p14:creationId xmlns:p14="http://schemas.microsoft.com/office/powerpoint/2010/main" val="4656304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Title 1"/>
          <p:cNvSpPr txBox="1">
            <a:spLocks/>
          </p:cNvSpPr>
          <p:nvPr userDrawn="1"/>
        </p:nvSpPr>
        <p:spPr>
          <a:xfrm>
            <a:off x="0" y="973143"/>
            <a:ext cx="9144000" cy="16002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dirty="0">
                <a:solidFill>
                  <a:srgbClr val="00387D"/>
                </a:solidFill>
              </a:rPr>
              <a:t>Questions/Comments?</a:t>
            </a:r>
          </a:p>
        </p:txBody>
      </p:sp>
      <p:sp>
        <p:nvSpPr>
          <p:cNvPr id="3" name="Subtitle 2"/>
          <p:cNvSpPr txBox="1">
            <a:spLocks/>
          </p:cNvSpPr>
          <p:nvPr userDrawn="1"/>
        </p:nvSpPr>
        <p:spPr>
          <a:xfrm>
            <a:off x="0" y="2184405"/>
            <a:ext cx="9144000" cy="13716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buNone/>
            </a:pPr>
            <a:r>
              <a:rPr lang="en-US" dirty="0">
                <a:solidFill>
                  <a:srgbClr val="8BA528"/>
                </a:solidFill>
              </a:rPr>
              <a:t>Additional Information…</a:t>
            </a:r>
          </a:p>
        </p:txBody>
      </p:sp>
    </p:spTree>
    <p:extLst>
      <p:ext uri="{BB962C8B-B14F-4D97-AF65-F5344CB8AC3E}">
        <p14:creationId xmlns:p14="http://schemas.microsoft.com/office/powerpoint/2010/main" val="35366127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32691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2205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cSld name="3_Title Slide">
    <p:spTree>
      <p:nvGrpSpPr>
        <p:cNvPr id="1" name=""/>
        <p:cNvGrpSpPr/>
        <p:nvPr/>
      </p:nvGrpSpPr>
      <p:grpSpPr>
        <a:xfrm>
          <a:off x="0" y="0"/>
          <a:ext cx="0" cy="0"/>
          <a:chOff x="0" y="0"/>
          <a:chExt cx="0" cy="0"/>
        </a:xfrm>
      </p:grpSpPr>
      <p:sp>
        <p:nvSpPr>
          <p:cNvPr id="9" name="Rectangle 8"/>
          <p:cNvSpPr/>
          <p:nvPr userDrawn="1"/>
        </p:nvSpPr>
        <p:spPr>
          <a:xfrm>
            <a:off x="0" y="0"/>
            <a:ext cx="9144000" cy="1192213"/>
          </a:xfrm>
          <a:prstGeom prst="rect">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http://www.tradeandexportme.com/wp-content/uploads/2014/03/technology.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9144000" cy="688816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727700" y="6583363"/>
            <a:ext cx="3429000" cy="304800"/>
          </a:xfrm>
          <a:prstGeom prst="rect">
            <a:avLst/>
          </a:prstGeom>
          <a:solidFill>
            <a:srgbClr val="BACF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solidFill>
                <a:srgbClr val="FFFFFF"/>
              </a:solidFill>
              <a:cs typeface="Arial" pitchFamily="34" charset="0"/>
            </a:endParaRPr>
          </a:p>
        </p:txBody>
      </p:sp>
      <p:sp>
        <p:nvSpPr>
          <p:cNvPr id="7" name="TextBox 6"/>
          <p:cNvSpPr txBox="1">
            <a:spLocks noChangeArrowheads="1"/>
          </p:cNvSpPr>
          <p:nvPr/>
        </p:nvSpPr>
        <p:spPr bwMode="auto">
          <a:xfrm>
            <a:off x="6718300" y="6583363"/>
            <a:ext cx="24257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defRPr/>
            </a:pPr>
            <a:r>
              <a:rPr lang="en-US" sz="1200" dirty="0">
                <a:solidFill>
                  <a:schemeClr val="bg1"/>
                </a:solidFill>
                <a:latin typeface="Arial" pitchFamily="34" charset="0"/>
              </a:rPr>
              <a:t>www.plantemoran.com</a:t>
            </a:r>
          </a:p>
        </p:txBody>
      </p:sp>
      <p:sp>
        <p:nvSpPr>
          <p:cNvPr id="2" name="Title 1"/>
          <p:cNvSpPr>
            <a:spLocks noGrp="1"/>
          </p:cNvSpPr>
          <p:nvPr>
            <p:ph type="ctrTitle"/>
          </p:nvPr>
        </p:nvSpPr>
        <p:spPr>
          <a:xfrm>
            <a:off x="1524000" y="2969870"/>
            <a:ext cx="7239000" cy="646331"/>
          </a:xfrm>
          <a:prstGeom prst="rect">
            <a:avLst/>
          </a:prstGeom>
        </p:spPr>
        <p:txBody>
          <a:bodyPr anchor="b">
            <a:spAutoFit/>
          </a:bodyPr>
          <a:lstStyle>
            <a:lvl1pPr>
              <a:defRPr sz="3600" b="1">
                <a:solidFill>
                  <a:schemeClr val="accent2"/>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92402"/>
            <a:ext cx="7239000" cy="498598"/>
          </a:xfrm>
          <a:prstGeom prst="rect">
            <a:avLst/>
          </a:prstGeom>
        </p:spPr>
        <p:txBody>
          <a:bodyPr/>
          <a:lstStyle>
            <a:lvl1pPr marL="0" indent="0" algn="l">
              <a:buNone/>
              <a:defRPr sz="240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0513742"/>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9432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893" t="48456" r="276" b="17843"/>
          <a:stretch/>
        </p:blipFill>
        <p:spPr>
          <a:xfrm>
            <a:off x="-137160" y="0"/>
            <a:ext cx="9293859" cy="2540000"/>
          </a:xfrm>
          <a:prstGeom prst="rect">
            <a:avLst/>
          </a:prstGeom>
        </p:spPr>
      </p:pic>
      <p:pic>
        <p:nvPicPr>
          <p:cNvPr id="4"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0" y="1620838"/>
            <a:ext cx="5617100"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5727700" y="6583363"/>
            <a:ext cx="3429000" cy="304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solidFill>
                <a:srgbClr val="FFFFFF"/>
              </a:solidFill>
              <a:cs typeface="Arial" pitchFamily="34" charset="0"/>
            </a:endParaRPr>
          </a:p>
        </p:txBody>
      </p:sp>
      <p:sp>
        <p:nvSpPr>
          <p:cNvPr id="7" name="TextBox 6"/>
          <p:cNvSpPr txBox="1">
            <a:spLocks noChangeArrowheads="1"/>
          </p:cNvSpPr>
          <p:nvPr/>
        </p:nvSpPr>
        <p:spPr bwMode="auto">
          <a:xfrm>
            <a:off x="6718300" y="6583363"/>
            <a:ext cx="24257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defRPr/>
            </a:pPr>
            <a:r>
              <a:rPr lang="en-US" sz="1200" dirty="0">
                <a:solidFill>
                  <a:schemeClr val="bg1"/>
                </a:solidFill>
                <a:latin typeface="Arial" pitchFamily="34" charset="0"/>
              </a:rPr>
              <a:t>webinars.plantemoran.com</a:t>
            </a:r>
          </a:p>
        </p:txBody>
      </p:sp>
      <p:sp>
        <p:nvSpPr>
          <p:cNvPr id="2" name="Title 1"/>
          <p:cNvSpPr>
            <a:spLocks noGrp="1"/>
          </p:cNvSpPr>
          <p:nvPr>
            <p:ph type="ctrTitle"/>
          </p:nvPr>
        </p:nvSpPr>
        <p:spPr>
          <a:xfrm>
            <a:off x="1524000" y="2741270"/>
            <a:ext cx="7239000" cy="646331"/>
          </a:xfrm>
        </p:spPr>
        <p:txBody>
          <a:bodyPr anchor="b">
            <a:spAutoFit/>
          </a:bodyPr>
          <a:lstStyle>
            <a:lvl1pPr>
              <a:defRPr sz="3600" b="1">
                <a:solidFill>
                  <a:schemeClr val="accent2"/>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463802"/>
            <a:ext cx="7239000" cy="498598"/>
          </a:xfrm>
          <a:prstGeom prst="rect">
            <a:avLst/>
          </a:prstGeom>
        </p:spPr>
        <p:txBody>
          <a:bodyPr/>
          <a:lstStyle>
            <a:lvl1pPr marL="0" indent="0" algn="l">
              <a:buNone/>
              <a:defRPr sz="240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712997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595" t="24210" r="-305" b="24210"/>
          <a:stretch/>
        </p:blipFill>
        <p:spPr>
          <a:xfrm>
            <a:off x="0" y="0"/>
            <a:ext cx="9156699" cy="2540000"/>
          </a:xfrm>
          <a:prstGeom prst="rect">
            <a:avLst/>
          </a:prstGeom>
        </p:spPr>
      </p:pic>
      <p:pic>
        <p:nvPicPr>
          <p:cNvPr id="4"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0" y="1610678"/>
            <a:ext cx="5617100"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5727700" y="6583363"/>
            <a:ext cx="3429000" cy="304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solidFill>
                <a:srgbClr val="FFFFFF"/>
              </a:solidFill>
              <a:cs typeface="Arial" pitchFamily="34" charset="0"/>
            </a:endParaRPr>
          </a:p>
        </p:txBody>
      </p:sp>
      <p:sp>
        <p:nvSpPr>
          <p:cNvPr id="7" name="TextBox 6"/>
          <p:cNvSpPr txBox="1">
            <a:spLocks noChangeArrowheads="1"/>
          </p:cNvSpPr>
          <p:nvPr/>
        </p:nvSpPr>
        <p:spPr bwMode="auto">
          <a:xfrm>
            <a:off x="6718300" y="6583363"/>
            <a:ext cx="24257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defRPr/>
            </a:pPr>
            <a:r>
              <a:rPr lang="en-US" sz="1200" dirty="0">
                <a:solidFill>
                  <a:schemeClr val="bg1"/>
                </a:solidFill>
                <a:latin typeface="Arial" pitchFamily="34" charset="0"/>
              </a:rPr>
              <a:t>webinars.plantemoran.com</a:t>
            </a:r>
          </a:p>
        </p:txBody>
      </p:sp>
      <p:sp>
        <p:nvSpPr>
          <p:cNvPr id="2" name="Title 1"/>
          <p:cNvSpPr>
            <a:spLocks noGrp="1"/>
          </p:cNvSpPr>
          <p:nvPr>
            <p:ph type="ctrTitle"/>
          </p:nvPr>
        </p:nvSpPr>
        <p:spPr>
          <a:xfrm>
            <a:off x="1524000" y="2969870"/>
            <a:ext cx="7239000" cy="646331"/>
          </a:xfrm>
        </p:spPr>
        <p:txBody>
          <a:bodyPr anchor="b">
            <a:spAutoFit/>
          </a:bodyPr>
          <a:lstStyle>
            <a:lvl1pPr>
              <a:defRPr sz="3600" b="1">
                <a:solidFill>
                  <a:schemeClr val="accent2"/>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92402"/>
            <a:ext cx="7239000" cy="498598"/>
          </a:xfrm>
          <a:prstGeom prst="rect">
            <a:avLst/>
          </a:prstGeom>
        </p:spPr>
        <p:txBody>
          <a:bodyPr/>
          <a:lstStyle>
            <a:lvl1pPr marL="0" indent="0" algn="l">
              <a:buNone/>
              <a:defRPr sz="240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789077423"/>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166" t="52864" r="-166" b="5698"/>
          <a:stretch/>
        </p:blipFill>
        <p:spPr>
          <a:xfrm>
            <a:off x="-12699" y="0"/>
            <a:ext cx="9156699" cy="2540000"/>
          </a:xfrm>
          <a:prstGeom prst="rect">
            <a:avLst/>
          </a:prstGeom>
        </p:spPr>
      </p:pic>
      <p:pic>
        <p:nvPicPr>
          <p:cNvPr id="4"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0" y="1615440"/>
            <a:ext cx="5617100"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5727700" y="6583363"/>
            <a:ext cx="3429000" cy="304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solidFill>
                <a:srgbClr val="FFFFFF"/>
              </a:solidFill>
              <a:cs typeface="Arial" pitchFamily="34" charset="0"/>
            </a:endParaRPr>
          </a:p>
        </p:txBody>
      </p:sp>
      <p:sp>
        <p:nvSpPr>
          <p:cNvPr id="7" name="TextBox 6"/>
          <p:cNvSpPr txBox="1">
            <a:spLocks noChangeArrowheads="1"/>
          </p:cNvSpPr>
          <p:nvPr/>
        </p:nvSpPr>
        <p:spPr bwMode="auto">
          <a:xfrm>
            <a:off x="6718300" y="6583363"/>
            <a:ext cx="24257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defRPr/>
            </a:pPr>
            <a:r>
              <a:rPr lang="en-US" sz="1200" dirty="0">
                <a:solidFill>
                  <a:schemeClr val="bg1"/>
                </a:solidFill>
                <a:latin typeface="Arial" pitchFamily="34" charset="0"/>
              </a:rPr>
              <a:t>webinars.plantemoran.com</a:t>
            </a:r>
          </a:p>
        </p:txBody>
      </p:sp>
      <p:sp>
        <p:nvSpPr>
          <p:cNvPr id="2" name="Title 1"/>
          <p:cNvSpPr>
            <a:spLocks noGrp="1"/>
          </p:cNvSpPr>
          <p:nvPr>
            <p:ph type="ctrTitle"/>
          </p:nvPr>
        </p:nvSpPr>
        <p:spPr>
          <a:xfrm>
            <a:off x="1524000" y="2969870"/>
            <a:ext cx="7239000" cy="646331"/>
          </a:xfrm>
        </p:spPr>
        <p:txBody>
          <a:bodyPr anchor="b">
            <a:spAutoFit/>
          </a:bodyPr>
          <a:lstStyle>
            <a:lvl1pPr>
              <a:defRPr sz="3600" b="1">
                <a:solidFill>
                  <a:schemeClr val="accent2"/>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92402"/>
            <a:ext cx="7239000" cy="498598"/>
          </a:xfrm>
          <a:prstGeom prst="rect">
            <a:avLst/>
          </a:prstGeom>
        </p:spPr>
        <p:txBody>
          <a:bodyPr/>
          <a:lstStyle>
            <a:lvl1pPr marL="0" indent="0" algn="l">
              <a:buNone/>
              <a:defRPr sz="240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880707524"/>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9" name="Rectangle 8"/>
          <p:cNvSpPr/>
          <p:nvPr userDrawn="1"/>
        </p:nvSpPr>
        <p:spPr>
          <a:xfrm>
            <a:off x="0" y="0"/>
            <a:ext cx="9144000" cy="1192213"/>
          </a:xfrm>
          <a:prstGeom prst="rect">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descr="http://www.tradeandexportme.com/wp-content/uploads/2014/03/technology.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9144000" cy="688816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727700" y="6583363"/>
            <a:ext cx="3429000" cy="304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solidFill>
                <a:srgbClr val="FFFFFF"/>
              </a:solidFill>
              <a:cs typeface="Arial" pitchFamily="34" charset="0"/>
            </a:endParaRPr>
          </a:p>
        </p:txBody>
      </p:sp>
      <p:sp>
        <p:nvSpPr>
          <p:cNvPr id="7" name="TextBox 6"/>
          <p:cNvSpPr txBox="1">
            <a:spLocks noChangeArrowheads="1"/>
          </p:cNvSpPr>
          <p:nvPr/>
        </p:nvSpPr>
        <p:spPr bwMode="auto">
          <a:xfrm>
            <a:off x="6718300" y="6583363"/>
            <a:ext cx="24257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defRPr/>
            </a:pPr>
            <a:r>
              <a:rPr lang="en-US" sz="1200" dirty="0">
                <a:solidFill>
                  <a:schemeClr val="bg1"/>
                </a:solidFill>
                <a:latin typeface="Arial" pitchFamily="34" charset="0"/>
              </a:rPr>
              <a:t>www.plantemoran.com</a:t>
            </a:r>
          </a:p>
        </p:txBody>
      </p:sp>
      <p:sp>
        <p:nvSpPr>
          <p:cNvPr id="2" name="Title 1"/>
          <p:cNvSpPr>
            <a:spLocks noGrp="1"/>
          </p:cNvSpPr>
          <p:nvPr>
            <p:ph type="ctrTitle"/>
          </p:nvPr>
        </p:nvSpPr>
        <p:spPr>
          <a:xfrm>
            <a:off x="1524000" y="2969870"/>
            <a:ext cx="7239000" cy="646331"/>
          </a:xfrm>
        </p:spPr>
        <p:txBody>
          <a:bodyPr anchor="b">
            <a:spAutoFit/>
          </a:bodyPr>
          <a:lstStyle>
            <a:lvl1pPr>
              <a:defRPr sz="3600" b="1">
                <a:solidFill>
                  <a:schemeClr val="accent2"/>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92402"/>
            <a:ext cx="7239000" cy="498598"/>
          </a:xfrm>
          <a:prstGeom prst="rect">
            <a:avLst/>
          </a:prstGeom>
        </p:spPr>
        <p:txBody>
          <a:bodyPr/>
          <a:lstStyle>
            <a:lvl1pPr marL="0" indent="0" algn="l">
              <a:buNone/>
              <a:defRPr sz="240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670816188"/>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85800" y="914400"/>
            <a:ext cx="7162800" cy="457200"/>
          </a:xfrm>
          <a:prstGeom prst="rect">
            <a:avLst/>
          </a:prstGeom>
        </p:spPr>
        <p:txBody>
          <a:bodyPr rtlCol="0">
            <a:noAutofit/>
          </a:bodyPr>
          <a:lstStyle/>
          <a:p>
            <a:r>
              <a:rPr lang="en-US"/>
              <a:t>Click to edit Master title style</a:t>
            </a:r>
            <a:endParaRPr lang="en-US" dirty="0"/>
          </a:p>
        </p:txBody>
      </p:sp>
      <p:sp>
        <p:nvSpPr>
          <p:cNvPr id="4" name="Slide Number Placeholder 5"/>
          <p:cNvSpPr>
            <a:spLocks noGrp="1"/>
          </p:cNvSpPr>
          <p:nvPr>
            <p:ph type="sldNum" sz="quarter" idx="10"/>
          </p:nvPr>
        </p:nvSpPr>
        <p:spPr>
          <a:xfrm>
            <a:off x="5880100" y="6553200"/>
            <a:ext cx="533400" cy="365125"/>
          </a:xfrm>
          <a:prstGeom prst="rect">
            <a:avLst/>
          </a:prstGeom>
        </p:spPr>
        <p:txBody>
          <a:bodyPr/>
          <a:lstStyle>
            <a:lvl1pPr>
              <a:defRPr/>
            </a:lvl1pPr>
          </a:lstStyle>
          <a:p>
            <a:fld id="{39B2C6CB-AB80-4732-A4FD-BD518260A93B}" type="slidenum">
              <a:rPr lang="en-US" smtClean="0"/>
              <a:pPr/>
              <a:t>‹#›</a:t>
            </a:fld>
            <a:endParaRPr lang="en-US" dirty="0"/>
          </a:p>
        </p:txBody>
      </p:sp>
    </p:spTree>
    <p:extLst>
      <p:ext uri="{BB962C8B-B14F-4D97-AF65-F5344CB8AC3E}">
        <p14:creationId xmlns:p14="http://schemas.microsoft.com/office/powerpoint/2010/main" val="351527649"/>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5"/>
          <p:cNvSpPr>
            <a:spLocks noGrp="1"/>
          </p:cNvSpPr>
          <p:nvPr>
            <p:ph type="sldNum" sz="quarter" idx="10"/>
          </p:nvPr>
        </p:nvSpPr>
        <p:spPr>
          <a:xfrm>
            <a:off x="5880100" y="6553200"/>
            <a:ext cx="533400" cy="365125"/>
          </a:xfrm>
          <a:prstGeom prst="rect">
            <a:avLst/>
          </a:prstGeom>
        </p:spPr>
        <p:txBody>
          <a:bodyPr/>
          <a:lstStyle>
            <a:lvl1pPr>
              <a:defRPr/>
            </a:lvl1pPr>
          </a:lstStyle>
          <a:p>
            <a:fld id="{39B2C6CB-AB80-4732-A4FD-BD518260A93B}" type="slidenum">
              <a:rPr lang="en-US" smtClean="0"/>
              <a:pPr/>
              <a:t>‹#›</a:t>
            </a:fld>
            <a:endParaRPr lang="en-US" dirty="0"/>
          </a:p>
        </p:txBody>
      </p:sp>
    </p:spTree>
    <p:extLst>
      <p:ext uri="{BB962C8B-B14F-4D97-AF65-F5344CB8AC3E}">
        <p14:creationId xmlns:p14="http://schemas.microsoft.com/office/powerpoint/2010/main" val="1943346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1600200"/>
            <a:ext cx="4038600" cy="1514261"/>
          </a:xfrm>
          <a:prstGeom prst="rect">
            <a:avLst/>
          </a:prstGeom>
        </p:spPr>
        <p:txBody>
          <a:bodyPr/>
          <a:lstStyle>
            <a:lvl1pPr marL="0" indent="0">
              <a:spcBef>
                <a:spcPts val="0"/>
              </a:spcBef>
              <a:defRPr sz="1800"/>
            </a:lvl1pPr>
            <a:lvl2pPr>
              <a:spcBef>
                <a:spcPts val="0"/>
              </a:spcBef>
              <a:defRPr sz="1600"/>
            </a:lvl2pPr>
            <a:lvl3pPr>
              <a:spcBef>
                <a:spcPts val="0"/>
              </a:spcBef>
              <a:defRPr sz="1600"/>
            </a:lvl3pPr>
            <a:lvl4pPr>
              <a:spcBef>
                <a:spcPts val="0"/>
              </a:spcBef>
              <a:defRPr sz="1600"/>
            </a:lvl4pPr>
            <a:lvl5pPr>
              <a:spcBef>
                <a:spcPts val="0"/>
              </a:spcBef>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800600" y="1600200"/>
            <a:ext cx="4038600" cy="1514261"/>
          </a:xfrm>
          <a:prstGeom prst="rect">
            <a:avLst/>
          </a:prstGeom>
        </p:spPr>
        <p:txBody>
          <a:bodyPr/>
          <a:lstStyle>
            <a:lvl1pPr marL="0" indent="0">
              <a:spcBef>
                <a:spcPts val="600"/>
              </a:spcBef>
              <a:defRPr sz="1800"/>
            </a:lvl1pPr>
            <a:lvl2pPr>
              <a:spcBef>
                <a:spcPts val="0"/>
              </a:spcBef>
              <a:defRPr sz="1600"/>
            </a:lvl2pPr>
            <a:lvl3pPr>
              <a:spcBef>
                <a:spcPts val="0"/>
              </a:spcBef>
              <a:defRPr sz="1600"/>
            </a:lvl3pPr>
            <a:lvl4pPr>
              <a:spcBef>
                <a:spcPts val="0"/>
              </a:spcBef>
              <a:defRPr sz="1600"/>
            </a:lvl4pPr>
            <a:lvl5pPr>
              <a:spcBef>
                <a:spcPts val="0"/>
              </a:spcBef>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a:xfrm>
            <a:off x="5880100" y="6553200"/>
            <a:ext cx="533400" cy="365125"/>
          </a:xfrm>
          <a:prstGeom prst="rect">
            <a:avLst/>
          </a:prstGeom>
        </p:spPr>
        <p:txBody>
          <a:bodyPr/>
          <a:lstStyle>
            <a:lvl1pPr>
              <a:defRPr/>
            </a:lvl1pPr>
          </a:lstStyle>
          <a:p>
            <a:fld id="{39B2C6CB-AB80-4732-A4FD-BD518260A93B}" type="slidenum">
              <a:rPr lang="en-US" smtClean="0"/>
              <a:pPr/>
              <a:t>‹#›</a:t>
            </a:fld>
            <a:endParaRPr lang="en-US" dirty="0"/>
          </a:p>
        </p:txBody>
      </p:sp>
    </p:spTree>
    <p:extLst>
      <p:ext uri="{BB962C8B-B14F-4D97-AF65-F5344CB8AC3E}">
        <p14:creationId xmlns:p14="http://schemas.microsoft.com/office/powerpoint/2010/main" val="3049702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4.xml"/><Relationship Id="rId1"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Rectangle 4"/>
          <p:cNvSpPr/>
          <p:nvPr/>
        </p:nvSpPr>
        <p:spPr>
          <a:xfrm>
            <a:off x="0" y="304800"/>
            <a:ext cx="9144000" cy="1066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solidFill>
                <a:srgbClr val="FFFFFF"/>
              </a:solidFill>
              <a:cs typeface="Arial" pitchFamily="34" charset="0"/>
            </a:endParaRPr>
          </a:p>
        </p:txBody>
      </p:sp>
      <p:sp>
        <p:nvSpPr>
          <p:cNvPr id="1028" name="Title Placeholder 1"/>
          <p:cNvSpPr>
            <a:spLocks noGrp="1"/>
          </p:cNvSpPr>
          <p:nvPr>
            <p:ph type="title"/>
          </p:nvPr>
        </p:nvSpPr>
        <p:spPr bwMode="auto">
          <a:xfrm>
            <a:off x="685800" y="381000"/>
            <a:ext cx="716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3661" r:id="rId1"/>
    <p:sldLayoutId id="2147483674" r:id="rId2"/>
    <p:sldLayoutId id="2147483662" r:id="rId3"/>
    <p:sldLayoutId id="2147483663" r:id="rId4"/>
    <p:sldLayoutId id="2147483664" r:id="rId5"/>
    <p:sldLayoutId id="2147483670" r:id="rId6"/>
    <p:sldLayoutId id="2147483665" r:id="rId7"/>
    <p:sldLayoutId id="2147483671" r:id="rId8"/>
    <p:sldLayoutId id="2147483667" r:id="rId9"/>
    <p:sldLayoutId id="2147483668" r:id="rId10"/>
    <p:sldLayoutId id="2147483669" r:id="rId11"/>
    <p:sldLayoutId id="2147483672" r:id="rId12"/>
  </p:sldLayoutIdLst>
  <p:hf hdr="0" ftr="0" dt="0"/>
  <p:txStyles>
    <p:titleStyle>
      <a:lvl1pPr algn="l" rtl="0" eaLnBrk="1" fontAlgn="base" hangingPunct="1">
        <a:spcBef>
          <a:spcPct val="0"/>
        </a:spcBef>
        <a:spcAft>
          <a:spcPct val="0"/>
        </a:spcAft>
        <a:defRPr sz="2800" kern="1200">
          <a:solidFill>
            <a:schemeClr val="bg1"/>
          </a:solidFill>
          <a:latin typeface="Arial" pitchFamily="34" charset="0"/>
          <a:ea typeface="+mj-ea"/>
          <a:cs typeface="Arial" pitchFamily="34" charset="0"/>
        </a:defRPr>
      </a:lvl1pPr>
      <a:lvl2pPr algn="l" rtl="0" eaLnBrk="1" fontAlgn="base" hangingPunct="1">
        <a:spcBef>
          <a:spcPct val="0"/>
        </a:spcBef>
        <a:spcAft>
          <a:spcPct val="0"/>
        </a:spcAft>
        <a:defRPr sz="2800">
          <a:solidFill>
            <a:schemeClr val="bg1"/>
          </a:solidFill>
          <a:latin typeface="Arial" pitchFamily="34" charset="0"/>
          <a:cs typeface="Arial" pitchFamily="34" charset="0"/>
        </a:defRPr>
      </a:lvl2pPr>
      <a:lvl3pPr algn="l" rtl="0" eaLnBrk="1" fontAlgn="base" hangingPunct="1">
        <a:spcBef>
          <a:spcPct val="0"/>
        </a:spcBef>
        <a:spcAft>
          <a:spcPct val="0"/>
        </a:spcAft>
        <a:defRPr sz="2800">
          <a:solidFill>
            <a:schemeClr val="bg1"/>
          </a:solidFill>
          <a:latin typeface="Arial" pitchFamily="34" charset="0"/>
          <a:cs typeface="Arial" pitchFamily="34" charset="0"/>
        </a:defRPr>
      </a:lvl3pPr>
      <a:lvl4pPr algn="l" rtl="0" eaLnBrk="1" fontAlgn="base" hangingPunct="1">
        <a:spcBef>
          <a:spcPct val="0"/>
        </a:spcBef>
        <a:spcAft>
          <a:spcPct val="0"/>
        </a:spcAft>
        <a:defRPr sz="2800">
          <a:solidFill>
            <a:schemeClr val="bg1"/>
          </a:solidFill>
          <a:latin typeface="Arial" pitchFamily="34" charset="0"/>
          <a:cs typeface="Arial" pitchFamily="34" charset="0"/>
        </a:defRPr>
      </a:lvl4pPr>
      <a:lvl5pPr algn="l" rtl="0" eaLnBrk="1" fontAlgn="base" hangingPunct="1">
        <a:spcBef>
          <a:spcPct val="0"/>
        </a:spcBef>
        <a:spcAft>
          <a:spcPct val="0"/>
        </a:spcAft>
        <a:defRPr sz="2800">
          <a:solidFill>
            <a:schemeClr val="bg1"/>
          </a:solidFill>
          <a:latin typeface="Arial" pitchFamily="34" charset="0"/>
          <a:cs typeface="Arial" pitchFamily="34" charset="0"/>
        </a:defRPr>
      </a:lvl5pPr>
      <a:lvl6pPr marL="457200" algn="l" rtl="0" eaLnBrk="1" fontAlgn="base" hangingPunct="1">
        <a:spcBef>
          <a:spcPct val="0"/>
        </a:spcBef>
        <a:spcAft>
          <a:spcPct val="0"/>
        </a:spcAft>
        <a:defRPr sz="2800">
          <a:solidFill>
            <a:schemeClr val="bg1"/>
          </a:solidFill>
          <a:latin typeface="Arial" pitchFamily="34" charset="0"/>
          <a:cs typeface="Arial" pitchFamily="34" charset="0"/>
        </a:defRPr>
      </a:lvl6pPr>
      <a:lvl7pPr marL="914400" algn="l" rtl="0" eaLnBrk="1" fontAlgn="base" hangingPunct="1">
        <a:spcBef>
          <a:spcPct val="0"/>
        </a:spcBef>
        <a:spcAft>
          <a:spcPct val="0"/>
        </a:spcAft>
        <a:defRPr sz="2800">
          <a:solidFill>
            <a:schemeClr val="bg1"/>
          </a:solidFill>
          <a:latin typeface="Arial" pitchFamily="34" charset="0"/>
          <a:cs typeface="Arial" pitchFamily="34" charset="0"/>
        </a:defRPr>
      </a:lvl7pPr>
      <a:lvl8pPr marL="1371600" algn="l" rtl="0" eaLnBrk="1" fontAlgn="base" hangingPunct="1">
        <a:spcBef>
          <a:spcPct val="0"/>
        </a:spcBef>
        <a:spcAft>
          <a:spcPct val="0"/>
        </a:spcAft>
        <a:defRPr sz="2800">
          <a:solidFill>
            <a:schemeClr val="bg1"/>
          </a:solidFill>
          <a:latin typeface="Arial" pitchFamily="34" charset="0"/>
          <a:cs typeface="Arial" pitchFamily="34" charset="0"/>
        </a:defRPr>
      </a:lvl8pPr>
      <a:lvl9pPr marL="1828800" algn="l" rtl="0" eaLnBrk="1" fontAlgn="base" hangingPunct="1">
        <a:spcBef>
          <a:spcPct val="0"/>
        </a:spcBef>
        <a:spcAft>
          <a:spcPct val="0"/>
        </a:spcAft>
        <a:defRPr sz="2800">
          <a:solidFill>
            <a:schemeClr val="bg1"/>
          </a:solidFill>
          <a:latin typeface="Arial" pitchFamily="34" charset="0"/>
          <a:cs typeface="Arial" pitchFamily="34" charset="0"/>
        </a:defRPr>
      </a:lvl9pPr>
    </p:titleStyle>
    <p:bodyStyle>
      <a:lvl1pPr marL="514350" indent="-514350" algn="l" rtl="0" eaLnBrk="1" fontAlgn="base" hangingPunct="1">
        <a:lnSpc>
          <a:spcPct val="110000"/>
        </a:lnSpc>
        <a:spcBef>
          <a:spcPts val="1200"/>
        </a:spcBef>
        <a:spcAft>
          <a:spcPct val="0"/>
        </a:spcAft>
        <a:buFont typeface="+mj-lt"/>
        <a:defRPr sz="2000" b="1" kern="1200">
          <a:solidFill>
            <a:srgbClr val="554C45"/>
          </a:solidFill>
          <a:latin typeface="Arial" pitchFamily="34" charset="0"/>
          <a:ea typeface="+mn-ea"/>
          <a:cs typeface="Arial" pitchFamily="34" charset="0"/>
        </a:defRPr>
      </a:lvl1pPr>
      <a:lvl2pPr marL="285750" indent="-285750" algn="l" rtl="0" eaLnBrk="1" fontAlgn="base" hangingPunct="1">
        <a:lnSpc>
          <a:spcPct val="110000"/>
        </a:lnSpc>
        <a:spcBef>
          <a:spcPts val="1200"/>
        </a:spcBef>
        <a:spcAft>
          <a:spcPct val="0"/>
        </a:spcAft>
        <a:buClr>
          <a:srgbClr val="E17000"/>
        </a:buClr>
        <a:buFont typeface="Arial" pitchFamily="34" charset="0"/>
        <a:buChar char="•"/>
        <a:defRPr kern="1200">
          <a:solidFill>
            <a:srgbClr val="554C45"/>
          </a:solidFill>
          <a:latin typeface="Arial" pitchFamily="34" charset="0"/>
          <a:ea typeface="+mn-ea"/>
          <a:cs typeface="Arial" pitchFamily="34" charset="0"/>
        </a:defRPr>
      </a:lvl2pPr>
      <a:lvl3pPr marL="631825" indent="-285750" algn="l" rtl="0" eaLnBrk="1" fontAlgn="base" hangingPunct="1">
        <a:lnSpc>
          <a:spcPct val="110000"/>
        </a:lnSpc>
        <a:spcBef>
          <a:spcPts val="1200"/>
        </a:spcBef>
        <a:spcAft>
          <a:spcPct val="0"/>
        </a:spcAft>
        <a:buClr>
          <a:srgbClr val="E17000"/>
        </a:buClr>
        <a:buFont typeface="Arial" pitchFamily="34" charset="0"/>
        <a:buChar char="•"/>
        <a:defRPr kern="1200">
          <a:solidFill>
            <a:srgbClr val="554C45"/>
          </a:solidFill>
          <a:latin typeface="Arial" pitchFamily="34" charset="0"/>
          <a:ea typeface="+mn-ea"/>
          <a:cs typeface="Arial" pitchFamily="34" charset="0"/>
        </a:defRPr>
      </a:lvl3pPr>
      <a:lvl4pPr marL="1089025" indent="-285750" algn="l" rtl="0" eaLnBrk="1" fontAlgn="base" hangingPunct="1">
        <a:lnSpc>
          <a:spcPct val="110000"/>
        </a:lnSpc>
        <a:spcBef>
          <a:spcPts val="1200"/>
        </a:spcBef>
        <a:spcAft>
          <a:spcPct val="0"/>
        </a:spcAft>
        <a:buClr>
          <a:srgbClr val="E17000"/>
        </a:buClr>
        <a:buFont typeface="Arial" pitchFamily="34" charset="0"/>
        <a:buChar char="•"/>
        <a:defRPr kern="1200">
          <a:solidFill>
            <a:srgbClr val="554C45"/>
          </a:solidFill>
          <a:latin typeface="Arial" pitchFamily="34" charset="0"/>
          <a:ea typeface="+mn-ea"/>
          <a:cs typeface="Arial" pitchFamily="34" charset="0"/>
        </a:defRPr>
      </a:lvl4pPr>
      <a:lvl5pPr marL="1546225" indent="-285750" algn="l" rtl="0" eaLnBrk="1" fontAlgn="base" hangingPunct="1">
        <a:lnSpc>
          <a:spcPct val="110000"/>
        </a:lnSpc>
        <a:spcBef>
          <a:spcPts val="1200"/>
        </a:spcBef>
        <a:spcAft>
          <a:spcPct val="0"/>
        </a:spcAft>
        <a:buClr>
          <a:srgbClr val="E17000"/>
        </a:buClr>
        <a:buFont typeface="Arial" pitchFamily="34" charset="0"/>
        <a:buChar char="•"/>
        <a:defRPr kern="1200">
          <a:solidFill>
            <a:srgbClr val="554C45"/>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304800"/>
            <a:ext cx="9144000" cy="731520"/>
          </a:xfrm>
          <a:prstGeom prst="rect">
            <a:avLst/>
          </a:prstGeom>
          <a:solidFill>
            <a:srgbClr val="BACF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solidFill>
                <a:srgbClr val="FFFFFF"/>
              </a:solidFill>
              <a:cs typeface="Arial" pitchFamily="34" charset="0"/>
            </a:endParaRPr>
          </a:p>
        </p:txBody>
      </p:sp>
    </p:spTree>
    <p:extLst>
      <p:ext uri="{BB962C8B-B14F-4D97-AF65-F5344CB8AC3E}">
        <p14:creationId xmlns:p14="http://schemas.microsoft.com/office/powerpoint/2010/main" val="1150463138"/>
      </p:ext>
    </p:extLst>
  </p:cSld>
  <p:clrMap bg1="lt1" tx1="dk1" bg2="lt2" tx2="dk2" accent1="accent1" accent2="accent2" accent3="accent3" accent4="accent4" accent5="accent5" accent6="accent6" hlink="hlink" folHlink="folHlink"/>
  <p:sldLayoutIdLst>
    <p:sldLayoutId id="214748367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0241042"/>
      </p:ext>
    </p:extLst>
  </p:cSld>
  <p:clrMap bg1="lt1" tx1="dk1" bg2="lt2" tx2="dk2" accent1="accent1" accent2="accent2" accent3="accent3" accent4="accent4" accent5="accent5" accent6="accent6" hlink="hlink" folHlink="folHlink"/>
  <p:sldLayoutIdLst>
    <p:sldLayoutId id="214748367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2723959"/>
      </p:ext>
    </p:extLst>
  </p:cSld>
  <p:clrMap bg1="lt1" tx1="dk1" bg2="lt2" tx2="dk2" accent1="accent1" accent2="accent2" accent3="accent3" accent4="accent4" accent5="accent5" accent6="accent6" hlink="hlink" folHlink="folHlink"/>
  <p:sldLayoutIdLst>
    <p:sldLayoutId id="2147483676"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userDrawn="1"/>
        </p:nvSpPr>
        <p:spPr>
          <a:xfrm>
            <a:off x="0" y="846138"/>
            <a:ext cx="9144000" cy="16002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dirty="0">
                <a:solidFill>
                  <a:srgbClr val="00387D"/>
                </a:solidFill>
              </a:rPr>
              <a:t>IT Security Trends</a:t>
            </a:r>
          </a:p>
        </p:txBody>
      </p:sp>
      <p:sp>
        <p:nvSpPr>
          <p:cNvPr id="3" name="Subtitle 2"/>
          <p:cNvSpPr txBox="1">
            <a:spLocks/>
          </p:cNvSpPr>
          <p:nvPr userDrawn="1"/>
        </p:nvSpPr>
        <p:spPr>
          <a:xfrm>
            <a:off x="0" y="2057400"/>
            <a:ext cx="9144000" cy="1828800"/>
          </a:xfrm>
          <a:prstGeom prst="rect">
            <a:avLst/>
          </a:prstGeom>
        </p:spPr>
        <p:txBody>
          <a:bodyPr>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buFont typeface="Arial"/>
              <a:buNone/>
            </a:pPr>
            <a:r>
              <a:rPr lang="en-US" sz="4200" b="1" dirty="0">
                <a:solidFill>
                  <a:srgbClr val="8BA528"/>
                </a:solidFill>
              </a:rPr>
              <a:t>F. Alex Brown</a:t>
            </a:r>
          </a:p>
          <a:p>
            <a:pPr marL="342900" marR="0" indent="-342900" algn="ctr" defTabSz="457200" rtl="0" eaLnBrk="1" fontAlgn="auto" latinLnBrk="0" hangingPunct="1">
              <a:lnSpc>
                <a:spcPct val="100000"/>
              </a:lnSpc>
              <a:spcBef>
                <a:spcPct val="20000"/>
              </a:spcBef>
              <a:spcAft>
                <a:spcPts val="0"/>
              </a:spcAft>
              <a:buClrTx/>
              <a:buSzTx/>
              <a:buFont typeface="Arial"/>
              <a:buNone/>
              <a:tabLst/>
              <a:defRPr/>
            </a:pPr>
            <a:r>
              <a:rPr lang="en-US" sz="2900" b="1" kern="1200" dirty="0">
                <a:solidFill>
                  <a:srgbClr val="8BA528"/>
                </a:solidFill>
                <a:latin typeface="+mn-lt"/>
                <a:ea typeface="+mn-ea"/>
                <a:cs typeface="+mn-cs"/>
              </a:rPr>
              <a:t>IT Consulting Senior Manager, </a:t>
            </a:r>
            <a:r>
              <a:rPr lang="en-US" sz="2900" b="1" kern="1200" dirty="0" err="1">
                <a:solidFill>
                  <a:srgbClr val="8BA528"/>
                </a:solidFill>
                <a:latin typeface="+mn-lt"/>
                <a:ea typeface="+mn-ea"/>
                <a:cs typeface="+mn-cs"/>
              </a:rPr>
              <a:t>Plante</a:t>
            </a:r>
            <a:r>
              <a:rPr lang="en-US" sz="2900" b="1" kern="1200" dirty="0">
                <a:solidFill>
                  <a:srgbClr val="8BA528"/>
                </a:solidFill>
                <a:latin typeface="+mn-lt"/>
                <a:ea typeface="+mn-ea"/>
                <a:cs typeface="+mn-cs"/>
              </a:rPr>
              <a:t> Moran</a:t>
            </a:r>
          </a:p>
          <a:p>
            <a:pPr marL="342900" marR="0" indent="-342900" algn="ctr" defTabSz="457200" rtl="0" eaLnBrk="1" fontAlgn="auto" latinLnBrk="0" hangingPunct="1">
              <a:lnSpc>
                <a:spcPct val="100000"/>
              </a:lnSpc>
              <a:spcBef>
                <a:spcPct val="20000"/>
              </a:spcBef>
              <a:spcAft>
                <a:spcPts val="0"/>
              </a:spcAft>
              <a:buClrTx/>
              <a:buSzTx/>
              <a:buFont typeface="Arial"/>
              <a:buNone/>
              <a:tabLst/>
              <a:defRPr/>
            </a:pPr>
            <a:endParaRPr lang="en-US" sz="2900" b="1" dirty="0">
              <a:solidFill>
                <a:srgbClr val="8BA528"/>
              </a:solidFill>
            </a:endParaRPr>
          </a:p>
          <a:p>
            <a:pPr algn="ctr">
              <a:buFont typeface="Arial"/>
              <a:buNone/>
            </a:pPr>
            <a:r>
              <a:rPr lang="en-US" dirty="0">
                <a:solidFill>
                  <a:srgbClr val="00387D"/>
                </a:solidFill>
              </a:rPr>
              <a:t>GFOA Conference Presenter</a:t>
            </a:r>
          </a:p>
        </p:txBody>
      </p:sp>
    </p:spTree>
    <p:extLst>
      <p:ext uri="{BB962C8B-B14F-4D97-AF65-F5344CB8AC3E}">
        <p14:creationId xmlns:p14="http://schemas.microsoft.com/office/powerpoint/2010/main" val="2587008670"/>
      </p:ext>
    </p:extLst>
  </p:cSld>
  <p:clrMap bg1="lt1" tx1="dk1" bg2="lt2" tx2="dk2" accent1="accent1" accent2="accent2" accent3="accent3" accent4="accent4" accent5="accent5" accent6="accent6" hlink="hlink" folHlink="folHlink"/>
  <p:sldLayoutIdLst>
    <p:sldLayoutId id="2147483681" r:id="rId1"/>
    <p:sldLayoutId id="2147483682"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www.google.com/url?sa=i&amp;rct=j&amp;q=woman%20with%20dog%20and%20computer&amp;source=images&amp;cd=&amp;cad=rja&amp;docid=nyhPSSwaQs-_tM&amp;tbnid=jSB0juy6gG6UeM:&amp;ved=0CAUQjRw&amp;url=http://blog.willis.com/2013/05/video-fidelitycrime-cover-in-an-outsourcing-and-work-from-home-world/&amp;ei=GmQKUoGAIaamygGQnIHwDA&amp;bvm=bv.50500085,d.aWM&amp;psig=AFQjCNGNpgOb26oFxoYGxCauc-nVIvX0Wg&amp;ust=1376499085443888" TargetMode="Externa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www.google.com/url?sa=i&amp;rct=j&amp;q=&amp;esrc=s&amp;frm=1&amp;source=images&amp;cd=&amp;cad=rja&amp;docid=8C8l3pBurxvrhM&amp;tbnid=zkU4hdK9g8OmvM:&amp;ved=0CAUQjRw&amp;url=http://mdmserver.org/mobile-device-management-services/&amp;ei=hhDUUtyGDsnWyQH3y4CgDw&amp;bvm=bv.59026428,d.aWc&amp;psig=AFQjCNEGP7fk2WIjefL_488svwD2hBisSg&amp;ust=1389715824856523" TargetMode="Externa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www.google.com/url?sa=i&amp;rct=j&amp;q=woman%20with%20dog%20and%20computer&amp;source=images&amp;cd=&amp;cad=rja&amp;docid=nyhPSSwaQs-_tM&amp;tbnid=jSB0juy6gG6UeM:&amp;ved=0CAUQjRw&amp;url=http://blog.willis.com/2013/05/video-fidelitycrime-cover-in-an-outsourcing-and-work-from-home-world/&amp;ei=GmQKUoGAIaamygGQnIHwDA&amp;bvm=bv.50500085,d.aWM&amp;psig=AFQjCNGNpgOb26oFxoYGxCauc-nVIvX0Wg&amp;ust=1376499085443888" TargetMode="Externa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6680"/>
            <a:ext cx="1981200" cy="1100295"/>
          </a:xfrm>
          <a:prstGeom prst="rect">
            <a:avLst/>
          </a:prstGeom>
        </p:spPr>
      </p:pic>
      <p:sp>
        <p:nvSpPr>
          <p:cNvPr id="9" name="Title 8"/>
          <p:cNvSpPr>
            <a:spLocks noGrp="1"/>
          </p:cNvSpPr>
          <p:nvPr>
            <p:ph type="ctrTitle"/>
          </p:nvPr>
        </p:nvSpPr>
        <p:spPr>
          <a:xfrm>
            <a:off x="2133600" y="122367"/>
            <a:ext cx="7010400" cy="1046440"/>
          </a:xfrm>
        </p:spPr>
        <p:txBody>
          <a:bodyPr/>
          <a:lstStyle/>
          <a:p>
            <a:r>
              <a:rPr lang="en-US" sz="4400" spc="600" dirty="0">
                <a:solidFill>
                  <a:srgbClr val="BACF3D"/>
                </a:solidFill>
                <a:latin typeface="Arial Black" panose="020B0A04020102020204" pitchFamily="34" charset="0"/>
              </a:rPr>
              <a:t>IT GOVERNANCE</a:t>
            </a:r>
            <a:br>
              <a:rPr lang="en-US" sz="4800" spc="600" dirty="0">
                <a:latin typeface="Arial Black" panose="020B0A04020102020204" pitchFamily="34" charset="0"/>
              </a:rPr>
            </a:br>
            <a:r>
              <a:rPr lang="en-US" sz="1800" spc="600" dirty="0">
                <a:solidFill>
                  <a:schemeClr val="bg1">
                    <a:lumMod val="95000"/>
                  </a:schemeClr>
                </a:solidFill>
              </a:rPr>
              <a:t>2014 FGFOA ANNUAL CONFERENCE</a:t>
            </a:r>
            <a:endParaRPr lang="en-US" sz="1700" spc="600" dirty="0">
              <a:solidFill>
                <a:schemeClr val="bg1">
                  <a:lumMod val="95000"/>
                </a:schemeClr>
              </a:solidFill>
            </a:endParaRPr>
          </a:p>
        </p:txBody>
      </p:sp>
      <p:sp>
        <p:nvSpPr>
          <p:cNvPr id="12" name="Subtitle 11"/>
          <p:cNvSpPr>
            <a:spLocks noGrp="1"/>
          </p:cNvSpPr>
          <p:nvPr>
            <p:ph type="subTitle" idx="1"/>
          </p:nvPr>
        </p:nvSpPr>
        <p:spPr>
          <a:xfrm>
            <a:off x="304800" y="4480274"/>
            <a:ext cx="3429000" cy="1920526"/>
          </a:xfrm>
        </p:spPr>
        <p:txBody>
          <a:bodyPr/>
          <a:lstStyle/>
          <a:p>
            <a:pPr lvl="0"/>
            <a:r>
              <a:rPr lang="en-US" sz="1200" b="0" dirty="0">
                <a:solidFill>
                  <a:schemeClr val="bg1">
                    <a:lumMod val="85000"/>
                  </a:schemeClr>
                </a:solidFill>
              </a:rPr>
              <a:t>‘This presentation will discuss current threats faced by public institutions, developing a comprehensive risk assessment framework and discussing the control categories and maturity levels. A risk-based approach to security ensures an efficient and practical approach to managing risks. A risk-based approach is also useful when considering emerging technologies such as Mobile and Cloud Computing.”</a:t>
            </a:r>
          </a:p>
        </p:txBody>
      </p:sp>
      <p:sp>
        <p:nvSpPr>
          <p:cNvPr id="4" name="Slide Number Placeholder 3"/>
          <p:cNvSpPr>
            <a:spLocks noGrp="1"/>
          </p:cNvSpPr>
          <p:nvPr>
            <p:ph type="sldNum" sz="quarter" idx="4294967295"/>
          </p:nvPr>
        </p:nvSpPr>
        <p:spPr>
          <a:xfrm>
            <a:off x="8610600" y="6553200"/>
            <a:ext cx="533400" cy="365125"/>
          </a:xfrm>
          <a:prstGeom prst="rect">
            <a:avLst/>
          </a:prstGeom>
        </p:spPr>
        <p:txBody>
          <a:bodyPr/>
          <a:lstStyle/>
          <a:p>
            <a:fld id="{39B2C6CB-AB80-4732-A4FD-BD518260A93B}" type="slidenum">
              <a:rPr lang="en-US" smtClean="0"/>
              <a:t>1</a:t>
            </a:fld>
            <a:endParaRPr lang="en-US" dirty="0"/>
          </a:p>
        </p:txBody>
      </p:sp>
      <p:sp>
        <p:nvSpPr>
          <p:cNvPr id="8" name="TextBox 7"/>
          <p:cNvSpPr txBox="1"/>
          <p:nvPr/>
        </p:nvSpPr>
        <p:spPr>
          <a:xfrm>
            <a:off x="304800" y="3429000"/>
            <a:ext cx="2971800" cy="954107"/>
          </a:xfrm>
          <a:prstGeom prst="rect">
            <a:avLst/>
          </a:prstGeom>
          <a:noFill/>
        </p:spPr>
        <p:txBody>
          <a:bodyPr wrap="square" rtlCol="0">
            <a:spAutoFit/>
          </a:bodyPr>
          <a:lstStyle/>
          <a:p>
            <a:r>
              <a:rPr lang="en-US" sz="1400" b="1" cap="all" dirty="0">
                <a:solidFill>
                  <a:srgbClr val="BACF3D"/>
                </a:solidFill>
                <a:latin typeface="Arial" panose="020B0604020202020204" pitchFamily="34" charset="0"/>
                <a:cs typeface="Arial" panose="020B0604020202020204" pitchFamily="34" charset="0"/>
              </a:rPr>
              <a:t>Alex Brown</a:t>
            </a:r>
          </a:p>
          <a:p>
            <a:r>
              <a:rPr lang="en-US" sz="1400" b="1" dirty="0">
                <a:solidFill>
                  <a:schemeClr val="bg1">
                    <a:lumMod val="95000"/>
                  </a:schemeClr>
                </a:solidFill>
                <a:latin typeface="Arial" pitchFamily="34" charset="0"/>
                <a:cs typeface="Arial" pitchFamily="34" charset="0"/>
              </a:rPr>
              <a:t>Plante Moran</a:t>
            </a:r>
          </a:p>
          <a:p>
            <a:r>
              <a:rPr lang="en-US" sz="1400" cap="all" dirty="0">
                <a:solidFill>
                  <a:schemeClr val="bg1">
                    <a:lumMod val="95000"/>
                  </a:schemeClr>
                </a:solidFill>
                <a:latin typeface="Arial" pitchFamily="34" charset="0"/>
                <a:cs typeface="Arial" pitchFamily="34" charset="0"/>
              </a:rPr>
              <a:t>216.274.6522 </a:t>
            </a:r>
          </a:p>
          <a:p>
            <a:r>
              <a:rPr lang="en-US" sz="1400" dirty="0">
                <a:solidFill>
                  <a:schemeClr val="bg1">
                    <a:lumMod val="95000"/>
                  </a:schemeClr>
                </a:solidFill>
                <a:latin typeface="Arial" pitchFamily="34" charset="0"/>
                <a:cs typeface="Arial" pitchFamily="34" charset="0"/>
              </a:rPr>
              <a:t>Furney.Brown@plantemoran.com</a:t>
            </a:r>
          </a:p>
        </p:txBody>
      </p:sp>
      <p:sp>
        <p:nvSpPr>
          <p:cNvPr id="7" name="TextBox 6"/>
          <p:cNvSpPr txBox="1"/>
          <p:nvPr/>
        </p:nvSpPr>
        <p:spPr>
          <a:xfrm>
            <a:off x="381000" y="2438400"/>
            <a:ext cx="2971800" cy="307777"/>
          </a:xfrm>
          <a:prstGeom prst="rect">
            <a:avLst/>
          </a:prstGeom>
          <a:noFill/>
        </p:spPr>
        <p:txBody>
          <a:bodyPr wrap="square" rtlCol="0">
            <a:spAutoFit/>
          </a:bodyPr>
          <a:lstStyle/>
          <a:p>
            <a:r>
              <a:rPr lang="en-US" sz="1400" b="1" cap="all" dirty="0">
                <a:solidFill>
                  <a:srgbClr val="BACF3D"/>
                </a:solidFill>
                <a:latin typeface="Arial" panose="020B0604020202020204" pitchFamily="34" charset="0"/>
                <a:cs typeface="Arial" panose="020B0604020202020204" pitchFamily="34" charset="0"/>
              </a:rPr>
              <a:t>IT Security Trends</a:t>
            </a:r>
          </a:p>
        </p:txBody>
      </p:sp>
    </p:spTree>
    <p:extLst>
      <p:ext uri="{BB962C8B-B14F-4D97-AF65-F5344CB8AC3E}">
        <p14:creationId xmlns:p14="http://schemas.microsoft.com/office/powerpoint/2010/main" val="18451386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p:cNvSpPr>
            <a:spLocks noGrp="1"/>
          </p:cNvSpPr>
          <p:nvPr>
            <p:ph type="title"/>
          </p:nvPr>
        </p:nvSpPr>
        <p:spPr>
          <a:xfrm>
            <a:off x="457200" y="228600"/>
            <a:ext cx="8229600" cy="1143000"/>
          </a:xfrm>
        </p:spPr>
        <p:txBody>
          <a:bodyPr/>
          <a:lstStyle/>
          <a:p>
            <a:r>
              <a:rPr lang="en-US" sz="2400" dirty="0"/>
              <a:t>Plante Moran’s </a:t>
            </a:r>
            <a:br>
              <a:rPr lang="en-US" sz="2400" dirty="0"/>
            </a:br>
            <a:r>
              <a:rPr lang="en-US" sz="2400" dirty="0"/>
              <a:t>Information Security Risk Assessment Approach</a:t>
            </a:r>
          </a:p>
        </p:txBody>
      </p:sp>
      <p:pic>
        <p:nvPicPr>
          <p:cNvPr id="7" name="Picture 6"/>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2988" b="19609"/>
          <a:stretch/>
        </p:blipFill>
        <p:spPr bwMode="auto">
          <a:xfrm>
            <a:off x="723900" y="1676400"/>
            <a:ext cx="7353300" cy="44196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69578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http://www.businesscommunicationtools.com/wp-content/uploads/2012/07/Data-Protect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95250"/>
            <a:ext cx="9220199" cy="69532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76200" y="304800"/>
            <a:ext cx="9220200" cy="1066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solidFill>
                <a:srgbClr val="FFFFFF"/>
              </a:solidFill>
              <a:cs typeface="Arial" pitchFamily="34" charset="0"/>
            </a:endParaRPr>
          </a:p>
        </p:txBody>
      </p:sp>
      <p:sp>
        <p:nvSpPr>
          <p:cNvPr id="2" name="Title 1"/>
          <p:cNvSpPr>
            <a:spLocks noGrp="1"/>
          </p:cNvSpPr>
          <p:nvPr>
            <p:ph type="title"/>
          </p:nvPr>
        </p:nvSpPr>
        <p:spPr/>
        <p:txBody>
          <a:bodyPr/>
          <a:lstStyle/>
          <a:p>
            <a:r>
              <a:rPr lang="en-US" dirty="0"/>
              <a:t>What can go wrong?</a:t>
            </a:r>
          </a:p>
        </p:txBody>
      </p:sp>
      <p:pic>
        <p:nvPicPr>
          <p:cNvPr id="11" name="Picture 2" descr="http://www.wpclipart.com/education/supplies/paper/notepad_pa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62673">
            <a:off x="4453233" y="967311"/>
            <a:ext cx="3470518" cy="500477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rot="876129">
            <a:off x="5114447" y="989314"/>
            <a:ext cx="2446080" cy="5016758"/>
          </a:xfrm>
          <a:prstGeom prst="rect">
            <a:avLst/>
          </a:prstGeom>
          <a:noFill/>
        </p:spPr>
        <p:txBody>
          <a:bodyPr wrap="square" rtlCol="0">
            <a:noAutofit/>
          </a:bodyPr>
          <a:lstStyle/>
          <a:p>
            <a:pPr>
              <a:lnSpc>
                <a:spcPts val="2400"/>
              </a:lnSpc>
            </a:pPr>
            <a:r>
              <a:rPr lang="en-US" b="1" dirty="0">
                <a:solidFill>
                  <a:schemeClr val="accent1">
                    <a:lumMod val="75000"/>
                  </a:schemeClr>
                </a:solidFill>
                <a:latin typeface="Mistral" panose="03090702030407020403" pitchFamily="66" charset="0"/>
                <a:cs typeface="Browallia New" panose="020B0604020202020204" pitchFamily="34" charset="-34"/>
              </a:rPr>
              <a:t>Identify threats to your data</a:t>
            </a:r>
          </a:p>
          <a:p>
            <a:pPr marL="342900" indent="-342900">
              <a:lnSpc>
                <a:spcPts val="2200"/>
              </a:lnSpc>
              <a:buAutoNum type="alphaLcParenR"/>
            </a:pPr>
            <a:r>
              <a:rPr lang="en-US" sz="1600" dirty="0">
                <a:solidFill>
                  <a:schemeClr val="accent1">
                    <a:lumMod val="75000"/>
                  </a:schemeClr>
                </a:solidFill>
                <a:latin typeface="Mistral" panose="03090702030407020403" pitchFamily="66" charset="0"/>
                <a:cs typeface="Browallia New" panose="020B0604020202020204" pitchFamily="34" charset="-34"/>
              </a:rPr>
              <a:t>Confidentiality</a:t>
            </a:r>
          </a:p>
          <a:p>
            <a:pPr marL="342900" indent="-342900">
              <a:lnSpc>
                <a:spcPts val="2200"/>
              </a:lnSpc>
              <a:buAutoNum type="alphaLcParenR"/>
            </a:pPr>
            <a:endParaRPr lang="en-US" sz="1600" dirty="0">
              <a:solidFill>
                <a:schemeClr val="accent1">
                  <a:lumMod val="75000"/>
                </a:schemeClr>
              </a:solidFill>
              <a:latin typeface="Mistral" panose="03090702030407020403" pitchFamily="66" charset="0"/>
              <a:cs typeface="Browallia New" panose="020B0604020202020204" pitchFamily="34" charset="-34"/>
            </a:endParaRPr>
          </a:p>
          <a:p>
            <a:pPr marL="342900" indent="-342900">
              <a:lnSpc>
                <a:spcPts val="2200"/>
              </a:lnSpc>
              <a:buAutoNum type="alphaLcParenR"/>
            </a:pPr>
            <a:endParaRPr lang="en-US" sz="1600" dirty="0">
              <a:solidFill>
                <a:schemeClr val="accent1">
                  <a:lumMod val="75000"/>
                </a:schemeClr>
              </a:solidFill>
              <a:latin typeface="Mistral" panose="03090702030407020403" pitchFamily="66" charset="0"/>
              <a:cs typeface="Browallia New" panose="020B0604020202020204" pitchFamily="34" charset="-34"/>
            </a:endParaRPr>
          </a:p>
          <a:p>
            <a:pPr>
              <a:lnSpc>
                <a:spcPts val="2200"/>
              </a:lnSpc>
            </a:pPr>
            <a:endParaRPr lang="en-US" sz="2800" dirty="0">
              <a:solidFill>
                <a:schemeClr val="accent1">
                  <a:lumMod val="75000"/>
                </a:schemeClr>
              </a:solidFill>
              <a:latin typeface="Mistral" panose="03090702030407020403" pitchFamily="66" charset="0"/>
              <a:cs typeface="Browallia New" panose="020B0604020202020204" pitchFamily="34" charset="-34"/>
            </a:endParaRPr>
          </a:p>
          <a:p>
            <a:pPr marL="342900" indent="-342900">
              <a:lnSpc>
                <a:spcPts val="2200"/>
              </a:lnSpc>
              <a:buAutoNum type="alphaLcParenR"/>
            </a:pPr>
            <a:r>
              <a:rPr lang="en-US" sz="1600" dirty="0">
                <a:solidFill>
                  <a:schemeClr val="accent1">
                    <a:lumMod val="75000"/>
                  </a:schemeClr>
                </a:solidFill>
                <a:latin typeface="Mistral" panose="03090702030407020403" pitchFamily="66" charset="0"/>
                <a:cs typeface="Browallia New" panose="020B0604020202020204" pitchFamily="34" charset="-34"/>
              </a:rPr>
              <a:t>Availability</a:t>
            </a:r>
          </a:p>
          <a:p>
            <a:pPr marL="342900" indent="-342900">
              <a:lnSpc>
                <a:spcPts val="2200"/>
              </a:lnSpc>
              <a:buAutoNum type="alphaLcParenR"/>
            </a:pPr>
            <a:endParaRPr lang="en-US" sz="1600" dirty="0">
              <a:solidFill>
                <a:schemeClr val="accent1">
                  <a:lumMod val="75000"/>
                </a:schemeClr>
              </a:solidFill>
              <a:latin typeface="Mistral" panose="03090702030407020403" pitchFamily="66" charset="0"/>
              <a:cs typeface="Browallia New" panose="020B0604020202020204" pitchFamily="34" charset="-34"/>
            </a:endParaRPr>
          </a:p>
          <a:p>
            <a:pPr marL="342900" indent="-342900">
              <a:lnSpc>
                <a:spcPts val="2200"/>
              </a:lnSpc>
              <a:buAutoNum type="alphaLcParenR"/>
            </a:pPr>
            <a:endParaRPr lang="en-US" sz="1600" dirty="0">
              <a:solidFill>
                <a:schemeClr val="accent1">
                  <a:lumMod val="75000"/>
                </a:schemeClr>
              </a:solidFill>
              <a:latin typeface="Mistral" panose="03090702030407020403" pitchFamily="66" charset="0"/>
              <a:cs typeface="Browallia New" panose="020B0604020202020204" pitchFamily="34" charset="-34"/>
            </a:endParaRPr>
          </a:p>
          <a:p>
            <a:pPr marL="342900" indent="-342900">
              <a:lnSpc>
                <a:spcPts val="2200"/>
              </a:lnSpc>
              <a:buAutoNum type="alphaLcParenR"/>
            </a:pPr>
            <a:endParaRPr lang="en-US" sz="1600" dirty="0">
              <a:solidFill>
                <a:schemeClr val="accent1">
                  <a:lumMod val="75000"/>
                </a:schemeClr>
              </a:solidFill>
              <a:latin typeface="Mistral" panose="03090702030407020403" pitchFamily="66" charset="0"/>
              <a:cs typeface="Browallia New" panose="020B0604020202020204" pitchFamily="34" charset="-34"/>
            </a:endParaRPr>
          </a:p>
          <a:p>
            <a:pPr marL="342900" indent="-342900">
              <a:lnSpc>
                <a:spcPts val="2200"/>
              </a:lnSpc>
              <a:buAutoNum type="alphaLcParenR"/>
            </a:pPr>
            <a:r>
              <a:rPr lang="en-US" sz="1600" dirty="0">
                <a:solidFill>
                  <a:schemeClr val="accent1">
                    <a:lumMod val="75000"/>
                  </a:schemeClr>
                </a:solidFill>
                <a:latin typeface="Mistral" panose="03090702030407020403" pitchFamily="66" charset="0"/>
                <a:cs typeface="Browallia New" panose="020B0604020202020204" pitchFamily="34" charset="-34"/>
              </a:rPr>
              <a:t>Integrity</a:t>
            </a:r>
          </a:p>
        </p:txBody>
      </p:sp>
      <p:sp>
        <p:nvSpPr>
          <p:cNvPr id="22" name="Slide Number Placeholder 5"/>
          <p:cNvSpPr>
            <a:spLocks noGrp="1"/>
          </p:cNvSpPr>
          <p:nvPr>
            <p:ph type="sldNum" sz="quarter" idx="4294967295"/>
          </p:nvPr>
        </p:nvSpPr>
        <p:spPr>
          <a:xfrm>
            <a:off x="5880100" y="6553200"/>
            <a:ext cx="533400" cy="365125"/>
          </a:xfrm>
          <a:prstGeom prst="rect">
            <a:avLst/>
          </a:prstGeom>
        </p:spPr>
        <p:txBody>
          <a:bodyPr vert="horz" wrap="square" lIns="91440" tIns="45720" rIns="91440" bIns="45720" numCol="1" anchor="ctr" anchorCtr="0" compatLnSpc="1">
            <a:prstTxWarp prst="textNoShape">
              <a:avLst/>
            </a:prstTxWarp>
          </a:bodyPr>
          <a:lstStyle>
            <a:lvl1pPr algn="ctr">
              <a:defRPr sz="1000">
                <a:solidFill>
                  <a:schemeClr val="bg1"/>
                </a:solidFill>
                <a:latin typeface="Arial" pitchFamily="34" charset="0"/>
              </a:defRPr>
            </a:lvl1pPr>
          </a:lstStyle>
          <a:p>
            <a:fld id="{39B2C6CB-AB80-4732-A4FD-BD518260A93B}" type="slidenum">
              <a:rPr lang="en-US" smtClean="0"/>
              <a:pPr/>
              <a:t>11</a:t>
            </a:fld>
            <a:endParaRPr lang="en-US" dirty="0"/>
          </a:p>
        </p:txBody>
      </p:sp>
    </p:spTree>
    <p:extLst>
      <p:ext uri="{BB962C8B-B14F-4D97-AF65-F5344CB8AC3E}">
        <p14:creationId xmlns:p14="http://schemas.microsoft.com/office/powerpoint/2010/main" val="7376656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is my data?</a:t>
            </a:r>
          </a:p>
        </p:txBody>
      </p:sp>
      <p:grpSp>
        <p:nvGrpSpPr>
          <p:cNvPr id="9" name="Group 8"/>
          <p:cNvGrpSpPr/>
          <p:nvPr/>
        </p:nvGrpSpPr>
        <p:grpSpPr>
          <a:xfrm>
            <a:off x="4309767" y="1116413"/>
            <a:ext cx="3470518" cy="5004773"/>
            <a:chOff x="3711309" y="528265"/>
            <a:chExt cx="4636009" cy="6000508"/>
          </a:xfrm>
        </p:grpSpPr>
        <p:pic>
          <p:nvPicPr>
            <p:cNvPr id="10" name="Picture 2" descr="http://www.wpclipart.com/education/supplies/paper/notepad_pa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62673">
              <a:off x="3711309" y="528265"/>
              <a:ext cx="4636009" cy="600050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rot="876129">
              <a:off x="4576795" y="743144"/>
              <a:ext cx="3515706" cy="5016758"/>
            </a:xfrm>
            <a:prstGeom prst="rect">
              <a:avLst/>
            </a:prstGeom>
            <a:noFill/>
          </p:spPr>
          <p:txBody>
            <a:bodyPr wrap="square" rtlCol="0">
              <a:noAutofit/>
            </a:bodyPr>
            <a:lstStyle/>
            <a:p>
              <a:pPr>
                <a:lnSpc>
                  <a:spcPts val="2400"/>
                </a:lnSpc>
              </a:pPr>
              <a:r>
                <a:rPr lang="en-US" sz="2000" b="1" dirty="0">
                  <a:solidFill>
                    <a:schemeClr val="accent1">
                      <a:lumMod val="75000"/>
                    </a:schemeClr>
                  </a:solidFill>
                  <a:latin typeface="Mistral" panose="03090702030407020403" pitchFamily="66" charset="0"/>
                  <a:cs typeface="Browallia New" panose="020B0604020202020204" pitchFamily="34" charset="-34"/>
                </a:rPr>
                <a:t>Identify the types of data you manage</a:t>
              </a:r>
            </a:p>
            <a:p>
              <a:pPr marL="342900" indent="-342900">
                <a:buAutoNum type="alphaLcParenR"/>
              </a:pPr>
              <a:r>
                <a:rPr lang="en-US" sz="2000" dirty="0">
                  <a:solidFill>
                    <a:schemeClr val="accent1">
                      <a:lumMod val="75000"/>
                    </a:schemeClr>
                  </a:solidFill>
                  <a:latin typeface="Mistral" panose="03090702030407020403" pitchFamily="66" charset="0"/>
                  <a:cs typeface="Browallia New" panose="020B0604020202020204" pitchFamily="34" charset="-34"/>
                </a:rPr>
                <a:t>Public</a:t>
              </a:r>
            </a:p>
            <a:p>
              <a:pPr marL="342900" indent="-342900">
                <a:buAutoNum type="alphaLcParenR"/>
              </a:pPr>
              <a:endParaRPr lang="en-US" sz="2000" dirty="0">
                <a:solidFill>
                  <a:schemeClr val="accent1">
                    <a:lumMod val="75000"/>
                  </a:schemeClr>
                </a:solidFill>
                <a:latin typeface="Mistral" panose="03090702030407020403" pitchFamily="66" charset="0"/>
                <a:cs typeface="Browallia New" panose="020B0604020202020204" pitchFamily="34" charset="-34"/>
              </a:endParaRPr>
            </a:p>
            <a:p>
              <a:pPr marL="342900" indent="-342900">
                <a:buAutoNum type="alphaLcParenR"/>
              </a:pPr>
              <a:endParaRPr lang="en-US" sz="2400" dirty="0">
                <a:solidFill>
                  <a:schemeClr val="accent1">
                    <a:lumMod val="75000"/>
                  </a:schemeClr>
                </a:solidFill>
                <a:latin typeface="Mistral" panose="03090702030407020403" pitchFamily="66" charset="0"/>
                <a:cs typeface="Browallia New" panose="020B0604020202020204" pitchFamily="34" charset="-34"/>
              </a:endParaRPr>
            </a:p>
            <a:p>
              <a:pPr marL="342900" indent="-342900">
                <a:buAutoNum type="alphaLcParenR"/>
              </a:pPr>
              <a:r>
                <a:rPr lang="en-US" sz="2000" dirty="0">
                  <a:solidFill>
                    <a:schemeClr val="accent1">
                      <a:lumMod val="75000"/>
                    </a:schemeClr>
                  </a:solidFill>
                  <a:latin typeface="Mistral" panose="03090702030407020403" pitchFamily="66" charset="0"/>
                  <a:cs typeface="Browallia New" panose="020B0604020202020204" pitchFamily="34" charset="-34"/>
                </a:rPr>
                <a:t>Confidential / Sensitive</a:t>
              </a:r>
            </a:p>
            <a:p>
              <a:pPr marL="342900" indent="-342900">
                <a:buAutoNum type="alphaLcParenR"/>
              </a:pPr>
              <a:endParaRPr lang="en-US" sz="2000" dirty="0">
                <a:solidFill>
                  <a:schemeClr val="accent1">
                    <a:lumMod val="75000"/>
                  </a:schemeClr>
                </a:solidFill>
                <a:latin typeface="Mistral" panose="03090702030407020403" pitchFamily="66" charset="0"/>
                <a:cs typeface="Browallia New" panose="020B0604020202020204" pitchFamily="34" charset="-34"/>
              </a:endParaRPr>
            </a:p>
            <a:p>
              <a:pPr marL="342900" indent="-342900">
                <a:buAutoNum type="alphaLcParenR"/>
              </a:pPr>
              <a:endParaRPr lang="en-US" sz="2400" dirty="0">
                <a:solidFill>
                  <a:schemeClr val="accent1">
                    <a:lumMod val="75000"/>
                  </a:schemeClr>
                </a:solidFill>
                <a:latin typeface="Mistral" panose="03090702030407020403" pitchFamily="66" charset="0"/>
                <a:cs typeface="Browallia New" panose="020B0604020202020204" pitchFamily="34" charset="-34"/>
              </a:endParaRPr>
            </a:p>
            <a:p>
              <a:pPr marL="342900" indent="-342900">
                <a:buAutoNum type="alphaLcParenR"/>
              </a:pPr>
              <a:endParaRPr lang="en-US" sz="2400" dirty="0">
                <a:solidFill>
                  <a:schemeClr val="accent1">
                    <a:lumMod val="75000"/>
                  </a:schemeClr>
                </a:solidFill>
                <a:latin typeface="Mistral" panose="03090702030407020403" pitchFamily="66" charset="0"/>
                <a:cs typeface="Browallia New" panose="020B0604020202020204" pitchFamily="34" charset="-34"/>
              </a:endParaRPr>
            </a:p>
            <a:p>
              <a:pPr marL="342900" indent="-342900">
                <a:buAutoNum type="alphaLcParenR"/>
              </a:pPr>
              <a:r>
                <a:rPr lang="en-US" sz="2000" dirty="0">
                  <a:solidFill>
                    <a:schemeClr val="accent1">
                      <a:lumMod val="75000"/>
                    </a:schemeClr>
                  </a:solidFill>
                  <a:latin typeface="Mistral" panose="03090702030407020403" pitchFamily="66" charset="0"/>
                  <a:cs typeface="Browallia New" panose="020B0604020202020204" pitchFamily="34" charset="-34"/>
                </a:rPr>
                <a:t>Private</a:t>
              </a:r>
            </a:p>
          </p:txBody>
        </p:sp>
      </p:grpSp>
      <p:sp>
        <p:nvSpPr>
          <p:cNvPr id="3" name="Rectangle 2"/>
          <p:cNvSpPr/>
          <p:nvPr/>
        </p:nvSpPr>
        <p:spPr>
          <a:xfrm>
            <a:off x="685800" y="1905000"/>
            <a:ext cx="4572000" cy="2529923"/>
          </a:xfrm>
          <a:prstGeom prst="rect">
            <a:avLst/>
          </a:prstGeom>
        </p:spPr>
        <p:txBody>
          <a:bodyPr>
            <a:spAutoFit/>
          </a:bodyPr>
          <a:lstStyle/>
          <a:p>
            <a:pPr lvl="0" fontAlgn="base">
              <a:lnSpc>
                <a:spcPct val="110000"/>
              </a:lnSpc>
              <a:spcAft>
                <a:spcPct val="0"/>
              </a:spcAft>
            </a:pPr>
            <a:r>
              <a:rPr lang="en-US" sz="4800" b="1" dirty="0">
                <a:solidFill>
                  <a:srgbClr val="04617B"/>
                </a:solidFill>
                <a:latin typeface="Arial" pitchFamily="34" charset="0"/>
                <a:cs typeface="Arial" pitchFamily="34" charset="0"/>
              </a:rPr>
              <a:t>Type</a:t>
            </a:r>
          </a:p>
          <a:p>
            <a:pPr lvl="0" fontAlgn="base">
              <a:lnSpc>
                <a:spcPct val="110000"/>
              </a:lnSpc>
              <a:spcAft>
                <a:spcPct val="0"/>
              </a:spcAft>
            </a:pPr>
            <a:r>
              <a:rPr lang="en-US" sz="4800" b="1" dirty="0">
                <a:solidFill>
                  <a:srgbClr val="554C45"/>
                </a:solidFill>
                <a:latin typeface="Arial" pitchFamily="34" charset="0"/>
                <a:cs typeface="Arial" pitchFamily="34" charset="0"/>
              </a:rPr>
              <a:t>Storage</a:t>
            </a:r>
          </a:p>
          <a:p>
            <a:pPr lvl="0" fontAlgn="base">
              <a:lnSpc>
                <a:spcPct val="110000"/>
              </a:lnSpc>
              <a:spcAft>
                <a:spcPct val="0"/>
              </a:spcAft>
            </a:pPr>
            <a:r>
              <a:rPr lang="en-US" sz="4800" b="1" dirty="0">
                <a:solidFill>
                  <a:srgbClr val="554C45"/>
                </a:solidFill>
                <a:latin typeface="Arial" pitchFamily="34" charset="0"/>
                <a:cs typeface="Arial" pitchFamily="34" charset="0"/>
              </a:rPr>
              <a:t>Sharing</a:t>
            </a:r>
          </a:p>
        </p:txBody>
      </p:sp>
    </p:spTree>
    <p:extLst>
      <p:ext uri="{BB962C8B-B14F-4D97-AF65-F5344CB8AC3E}">
        <p14:creationId xmlns:p14="http://schemas.microsoft.com/office/powerpoint/2010/main" val="26341887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is my data?</a:t>
            </a:r>
          </a:p>
        </p:txBody>
      </p:sp>
      <p:sp>
        <p:nvSpPr>
          <p:cNvPr id="5" name="Slide Number Placeholder 4"/>
          <p:cNvSpPr>
            <a:spLocks noGrp="1"/>
          </p:cNvSpPr>
          <p:nvPr>
            <p:ph type="sldNum" sz="quarter" idx="4294967295"/>
          </p:nvPr>
        </p:nvSpPr>
        <p:spPr>
          <a:xfrm>
            <a:off x="8610600" y="6553200"/>
            <a:ext cx="533400" cy="365125"/>
          </a:xfrm>
          <a:prstGeom prst="rect">
            <a:avLst/>
          </a:prstGeom>
        </p:spPr>
        <p:txBody>
          <a:bodyPr/>
          <a:lstStyle/>
          <a:p>
            <a:fld id="{39B2C6CB-AB80-4732-A4FD-BD518260A93B}" type="slidenum">
              <a:rPr lang="en-US" smtClean="0"/>
              <a:pPr/>
              <a:t>13</a:t>
            </a:fld>
            <a:endParaRPr lang="en-US" dirty="0"/>
          </a:p>
        </p:txBody>
      </p:sp>
      <p:pic>
        <p:nvPicPr>
          <p:cNvPr id="10" name="Picture 2" descr="http://www.wpclipart.com/education/supplies/paper/notepad_pa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62673">
            <a:off x="4309767" y="1116413"/>
            <a:ext cx="3470518" cy="500477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rot="876129">
            <a:off x="4971143" y="1490238"/>
            <a:ext cx="2676268" cy="4106126"/>
          </a:xfrm>
          <a:prstGeom prst="rect">
            <a:avLst/>
          </a:prstGeom>
          <a:noFill/>
        </p:spPr>
        <p:txBody>
          <a:bodyPr wrap="square" rtlCol="0">
            <a:noAutofit/>
          </a:bodyPr>
          <a:lstStyle/>
          <a:p>
            <a:pPr>
              <a:lnSpc>
                <a:spcPts val="2400"/>
              </a:lnSpc>
            </a:pPr>
            <a:r>
              <a:rPr lang="en-US" b="1" dirty="0">
                <a:solidFill>
                  <a:schemeClr val="accent1">
                    <a:lumMod val="75000"/>
                  </a:schemeClr>
                </a:solidFill>
                <a:latin typeface="Mistral" panose="03090702030407020403" pitchFamily="66" charset="0"/>
                <a:cs typeface="Browallia New" panose="020B0604020202020204" pitchFamily="34" charset="-34"/>
              </a:rPr>
              <a:t>Where is your data?</a:t>
            </a:r>
          </a:p>
          <a:p>
            <a:pPr marL="342900" indent="-342900">
              <a:lnSpc>
                <a:spcPts val="2200"/>
              </a:lnSpc>
              <a:buAutoNum type="alphaLcParenR"/>
            </a:pPr>
            <a:r>
              <a:rPr lang="en-US" sz="1600" dirty="0">
                <a:solidFill>
                  <a:schemeClr val="accent1">
                    <a:lumMod val="75000"/>
                  </a:schemeClr>
                </a:solidFill>
                <a:latin typeface="Mistral" panose="03090702030407020403" pitchFamily="66" charset="0"/>
                <a:cs typeface="Browallia New" panose="020B0604020202020204" pitchFamily="34" charset="-34"/>
              </a:rPr>
              <a:t>Potable disk drives</a:t>
            </a:r>
          </a:p>
          <a:p>
            <a:pPr marL="342900" indent="-342900">
              <a:lnSpc>
                <a:spcPts val="2200"/>
              </a:lnSpc>
              <a:buFontTx/>
              <a:buAutoNum type="alphaLcParenR"/>
            </a:pPr>
            <a:r>
              <a:rPr lang="en-US" sz="1600" dirty="0">
                <a:solidFill>
                  <a:schemeClr val="accent1">
                    <a:lumMod val="75000"/>
                  </a:schemeClr>
                </a:solidFill>
                <a:latin typeface="Mistral" panose="03090702030407020403" pitchFamily="66" charset="0"/>
                <a:cs typeface="Browallia New" panose="020B0604020202020204" pitchFamily="34" charset="-34"/>
              </a:rPr>
              <a:t>Employee desktops</a:t>
            </a:r>
          </a:p>
          <a:p>
            <a:pPr marL="342900" indent="-342900">
              <a:lnSpc>
                <a:spcPts val="2200"/>
              </a:lnSpc>
              <a:buAutoNum type="alphaLcParenR"/>
            </a:pPr>
            <a:r>
              <a:rPr lang="en-US" sz="1600" dirty="0">
                <a:solidFill>
                  <a:schemeClr val="accent1">
                    <a:lumMod val="75000"/>
                  </a:schemeClr>
                </a:solidFill>
                <a:latin typeface="Mistral" panose="03090702030407020403" pitchFamily="66" charset="0"/>
                <a:cs typeface="Browallia New" panose="020B0604020202020204" pitchFamily="34" charset="-34"/>
              </a:rPr>
              <a:t>Network folders</a:t>
            </a:r>
          </a:p>
          <a:p>
            <a:pPr marL="342900" indent="-342900">
              <a:lnSpc>
                <a:spcPts val="2200"/>
              </a:lnSpc>
              <a:buAutoNum type="alphaLcParenR"/>
            </a:pPr>
            <a:r>
              <a:rPr lang="en-US" sz="1600" dirty="0">
                <a:solidFill>
                  <a:schemeClr val="accent1">
                    <a:lumMod val="75000"/>
                  </a:schemeClr>
                </a:solidFill>
                <a:latin typeface="Mistral" panose="03090702030407020403" pitchFamily="66" charset="0"/>
                <a:cs typeface="Browallia New" panose="020B0604020202020204" pitchFamily="34" charset="-34"/>
              </a:rPr>
              <a:t>Network Folders / Servers</a:t>
            </a:r>
          </a:p>
          <a:p>
            <a:pPr marL="342900" indent="-342900">
              <a:lnSpc>
                <a:spcPts val="2200"/>
              </a:lnSpc>
              <a:buAutoNum type="alphaLcParenR"/>
            </a:pPr>
            <a:r>
              <a:rPr lang="en-US" sz="1600" dirty="0">
                <a:solidFill>
                  <a:schemeClr val="accent1">
                    <a:lumMod val="75000"/>
                  </a:schemeClr>
                </a:solidFill>
                <a:latin typeface="Mistral" panose="03090702030407020403" pitchFamily="66" charset="0"/>
                <a:cs typeface="Browallia New" panose="020B0604020202020204" pitchFamily="34" charset="-34"/>
              </a:rPr>
              <a:t>On-line storage</a:t>
            </a:r>
          </a:p>
          <a:p>
            <a:pPr marL="800100" lvl="1" indent="-342900">
              <a:lnSpc>
                <a:spcPts val="2200"/>
              </a:lnSpc>
              <a:buFont typeface="Arial" panose="020B0604020202020204" pitchFamily="34" charset="0"/>
              <a:buChar char="•"/>
            </a:pPr>
            <a:r>
              <a:rPr lang="en-US" sz="1600" dirty="0">
                <a:solidFill>
                  <a:schemeClr val="accent1">
                    <a:lumMod val="75000"/>
                  </a:schemeClr>
                </a:solidFill>
                <a:latin typeface="Mistral" panose="03090702030407020403" pitchFamily="66" charset="0"/>
                <a:cs typeface="Browallia New" panose="020B0604020202020204" pitchFamily="34" charset="-34"/>
              </a:rPr>
              <a:t>Public</a:t>
            </a:r>
          </a:p>
          <a:p>
            <a:pPr marL="800100" lvl="1" indent="-342900">
              <a:lnSpc>
                <a:spcPts val="2200"/>
              </a:lnSpc>
              <a:buFont typeface="Arial" panose="020B0604020202020204" pitchFamily="34" charset="0"/>
              <a:buChar char="•"/>
            </a:pPr>
            <a:r>
              <a:rPr lang="en-US" sz="1600" dirty="0">
                <a:solidFill>
                  <a:schemeClr val="accent1">
                    <a:lumMod val="75000"/>
                  </a:schemeClr>
                </a:solidFill>
                <a:latin typeface="Mistral" panose="03090702030407020403" pitchFamily="66" charset="0"/>
                <a:cs typeface="Browallia New" panose="020B0604020202020204" pitchFamily="34" charset="-34"/>
              </a:rPr>
              <a:t>Private</a:t>
            </a:r>
          </a:p>
          <a:p>
            <a:pPr marL="342900" indent="-342900">
              <a:lnSpc>
                <a:spcPts val="2200"/>
              </a:lnSpc>
              <a:buAutoNum type="alphaLcParenR"/>
            </a:pPr>
            <a:r>
              <a:rPr lang="en-US" sz="1600" dirty="0">
                <a:solidFill>
                  <a:schemeClr val="accent1">
                    <a:lumMod val="75000"/>
                  </a:schemeClr>
                </a:solidFill>
                <a:latin typeface="Mistral" panose="03090702030407020403" pitchFamily="66" charset="0"/>
                <a:cs typeface="Browallia New" panose="020B0604020202020204" pitchFamily="34" charset="-34"/>
              </a:rPr>
              <a:t>Third-parties</a:t>
            </a:r>
          </a:p>
          <a:p>
            <a:pPr marL="342900" indent="-342900">
              <a:lnSpc>
                <a:spcPts val="2200"/>
              </a:lnSpc>
              <a:buAutoNum type="alphaLcParenR"/>
            </a:pPr>
            <a:r>
              <a:rPr lang="en-US" sz="1600" dirty="0">
                <a:solidFill>
                  <a:schemeClr val="accent1">
                    <a:lumMod val="75000"/>
                  </a:schemeClr>
                </a:solidFill>
                <a:latin typeface="Mistral" panose="03090702030407020403" pitchFamily="66" charset="0"/>
                <a:cs typeface="Browallia New" panose="020B0604020202020204" pitchFamily="34" charset="-34"/>
              </a:rPr>
              <a:t>Mobile devices (e.g. iPads)</a:t>
            </a:r>
          </a:p>
          <a:p>
            <a:pPr marL="342900" indent="-342900">
              <a:lnSpc>
                <a:spcPts val="2200"/>
              </a:lnSpc>
              <a:buAutoNum type="alphaLcParenR"/>
            </a:pPr>
            <a:r>
              <a:rPr lang="en-US" sz="1600" dirty="0">
                <a:solidFill>
                  <a:schemeClr val="accent1">
                    <a:lumMod val="75000"/>
                  </a:schemeClr>
                </a:solidFill>
                <a:latin typeface="Mistral" panose="03090702030407020403" pitchFamily="66" charset="0"/>
                <a:cs typeface="Browallia New" panose="020B0604020202020204" pitchFamily="34" charset="-34"/>
              </a:rPr>
              <a:t>Don’t know </a:t>
            </a:r>
          </a:p>
        </p:txBody>
      </p:sp>
      <p:sp>
        <p:nvSpPr>
          <p:cNvPr id="7" name="Rectangle 6"/>
          <p:cNvSpPr/>
          <p:nvPr/>
        </p:nvSpPr>
        <p:spPr>
          <a:xfrm>
            <a:off x="685800" y="1905000"/>
            <a:ext cx="4572000" cy="2529923"/>
          </a:xfrm>
          <a:prstGeom prst="rect">
            <a:avLst/>
          </a:prstGeom>
        </p:spPr>
        <p:txBody>
          <a:bodyPr>
            <a:spAutoFit/>
          </a:bodyPr>
          <a:lstStyle/>
          <a:p>
            <a:pPr fontAlgn="base">
              <a:lnSpc>
                <a:spcPct val="110000"/>
              </a:lnSpc>
              <a:spcAft>
                <a:spcPct val="0"/>
              </a:spcAft>
            </a:pPr>
            <a:r>
              <a:rPr lang="en-US" sz="4800" b="1" dirty="0">
                <a:solidFill>
                  <a:srgbClr val="554C45"/>
                </a:solidFill>
                <a:latin typeface="Arial" pitchFamily="34" charset="0"/>
                <a:cs typeface="Arial" pitchFamily="34" charset="0"/>
              </a:rPr>
              <a:t>Type</a:t>
            </a:r>
          </a:p>
          <a:p>
            <a:pPr lvl="0" fontAlgn="base">
              <a:lnSpc>
                <a:spcPct val="110000"/>
              </a:lnSpc>
              <a:spcAft>
                <a:spcPct val="0"/>
              </a:spcAft>
            </a:pPr>
            <a:r>
              <a:rPr lang="en-US" sz="4800" b="1" dirty="0">
                <a:solidFill>
                  <a:srgbClr val="04617B"/>
                </a:solidFill>
                <a:latin typeface="Arial" pitchFamily="34" charset="0"/>
                <a:cs typeface="Arial" pitchFamily="34" charset="0"/>
              </a:rPr>
              <a:t>Storage</a:t>
            </a:r>
          </a:p>
          <a:p>
            <a:pPr lvl="0" fontAlgn="base">
              <a:lnSpc>
                <a:spcPct val="110000"/>
              </a:lnSpc>
              <a:spcAft>
                <a:spcPct val="0"/>
              </a:spcAft>
            </a:pPr>
            <a:r>
              <a:rPr lang="en-US" sz="4800" b="1" dirty="0">
                <a:solidFill>
                  <a:srgbClr val="554C45"/>
                </a:solidFill>
                <a:latin typeface="Arial" pitchFamily="34" charset="0"/>
                <a:cs typeface="Arial" pitchFamily="34" charset="0"/>
              </a:rPr>
              <a:t>Sharing</a:t>
            </a:r>
          </a:p>
        </p:txBody>
      </p:sp>
    </p:spTree>
    <p:extLst>
      <p:ext uri="{BB962C8B-B14F-4D97-AF65-F5344CB8AC3E}">
        <p14:creationId xmlns:p14="http://schemas.microsoft.com/office/powerpoint/2010/main" val="11059869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is my data?</a:t>
            </a:r>
          </a:p>
        </p:txBody>
      </p:sp>
      <p:sp>
        <p:nvSpPr>
          <p:cNvPr id="5" name="Slide Number Placeholder 4"/>
          <p:cNvSpPr>
            <a:spLocks noGrp="1"/>
          </p:cNvSpPr>
          <p:nvPr>
            <p:ph type="sldNum" sz="quarter" idx="4294967295"/>
          </p:nvPr>
        </p:nvSpPr>
        <p:spPr>
          <a:xfrm>
            <a:off x="8610600" y="6553200"/>
            <a:ext cx="533400" cy="365125"/>
          </a:xfrm>
          <a:prstGeom prst="rect">
            <a:avLst/>
          </a:prstGeom>
        </p:spPr>
        <p:txBody>
          <a:bodyPr/>
          <a:lstStyle/>
          <a:p>
            <a:fld id="{39B2C6CB-AB80-4732-A4FD-BD518260A93B}" type="slidenum">
              <a:rPr lang="en-US" smtClean="0"/>
              <a:pPr/>
              <a:t>14</a:t>
            </a:fld>
            <a:endParaRPr lang="en-US" dirty="0"/>
          </a:p>
        </p:txBody>
      </p:sp>
      <p:pic>
        <p:nvPicPr>
          <p:cNvPr id="10" name="Picture 2" descr="http://www.wpclipart.com/education/supplies/paper/notepad_pa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62673">
            <a:off x="4309767" y="1116413"/>
            <a:ext cx="3470518" cy="50047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rot="876129">
            <a:off x="5071496" y="1227425"/>
            <a:ext cx="2614897" cy="4039872"/>
          </a:xfrm>
          <a:prstGeom prst="rect">
            <a:avLst/>
          </a:prstGeom>
          <a:noFill/>
        </p:spPr>
        <p:txBody>
          <a:bodyPr wrap="square" rtlCol="0">
            <a:noAutofit/>
          </a:bodyPr>
          <a:lstStyle/>
          <a:p>
            <a:pPr>
              <a:lnSpc>
                <a:spcPts val="2400"/>
              </a:lnSpc>
            </a:pPr>
            <a:r>
              <a:rPr lang="en-US" b="1" dirty="0">
                <a:solidFill>
                  <a:schemeClr val="accent1">
                    <a:lumMod val="75000"/>
                  </a:schemeClr>
                </a:solidFill>
                <a:latin typeface="Mistral" panose="03090702030407020403" pitchFamily="66" charset="0"/>
                <a:cs typeface="Browallia New" panose="020B0604020202020204" pitchFamily="34" charset="-34"/>
              </a:rPr>
              <a:t>Who &amp; how are you sharing your data?</a:t>
            </a:r>
          </a:p>
          <a:p>
            <a:pPr marL="342900" indent="-342900">
              <a:lnSpc>
                <a:spcPts val="2200"/>
              </a:lnSpc>
              <a:buAutoNum type="alphaLcParenR"/>
            </a:pPr>
            <a:r>
              <a:rPr lang="en-US" sz="1600" dirty="0">
                <a:solidFill>
                  <a:schemeClr val="accent1">
                    <a:lumMod val="75000"/>
                  </a:schemeClr>
                </a:solidFill>
                <a:latin typeface="Mistral" panose="03090702030407020403" pitchFamily="66" charset="0"/>
                <a:cs typeface="Browallia New" panose="020B0604020202020204" pitchFamily="34" charset="-34"/>
              </a:rPr>
              <a:t>Who</a:t>
            </a:r>
          </a:p>
          <a:p>
            <a:pPr marL="800100" lvl="1" indent="-342900">
              <a:lnSpc>
                <a:spcPts val="2200"/>
              </a:lnSpc>
              <a:buFont typeface="Arial" panose="020B0604020202020204" pitchFamily="34" charset="0"/>
              <a:buChar char="•"/>
            </a:pPr>
            <a:r>
              <a:rPr lang="en-US" sz="1600" dirty="0">
                <a:solidFill>
                  <a:schemeClr val="accent1">
                    <a:lumMod val="75000"/>
                  </a:schemeClr>
                </a:solidFill>
                <a:latin typeface="Mistral" panose="03090702030407020403" pitchFamily="66" charset="0"/>
                <a:cs typeface="Browallia New" panose="020B0604020202020204" pitchFamily="34" charset="-34"/>
              </a:rPr>
              <a:t>Employees</a:t>
            </a:r>
          </a:p>
          <a:p>
            <a:pPr marL="800100" lvl="1" indent="-342900">
              <a:lnSpc>
                <a:spcPts val="2200"/>
              </a:lnSpc>
              <a:buFont typeface="Arial" panose="020B0604020202020204" pitchFamily="34" charset="0"/>
              <a:buChar char="•"/>
            </a:pPr>
            <a:r>
              <a:rPr lang="en-US" sz="1600" dirty="0">
                <a:solidFill>
                  <a:schemeClr val="accent1">
                    <a:lumMod val="75000"/>
                  </a:schemeClr>
                </a:solidFill>
                <a:latin typeface="Mistral" panose="03090702030407020403" pitchFamily="66" charset="0"/>
                <a:cs typeface="Browallia New" panose="020B0604020202020204" pitchFamily="34" charset="-34"/>
              </a:rPr>
              <a:t>Citizens</a:t>
            </a:r>
          </a:p>
          <a:p>
            <a:pPr marL="800100" lvl="1" indent="-342900">
              <a:lnSpc>
                <a:spcPts val="2200"/>
              </a:lnSpc>
              <a:buFont typeface="Arial" panose="020B0604020202020204" pitchFamily="34" charset="0"/>
              <a:buChar char="•"/>
            </a:pPr>
            <a:r>
              <a:rPr lang="en-US" sz="1600" dirty="0">
                <a:solidFill>
                  <a:schemeClr val="accent1">
                    <a:lumMod val="75000"/>
                  </a:schemeClr>
                </a:solidFill>
                <a:latin typeface="Mistral" panose="03090702030407020403" pitchFamily="66" charset="0"/>
                <a:cs typeface="Browallia New" panose="020B0604020202020204" pitchFamily="34" charset="-34"/>
              </a:rPr>
              <a:t>Other Government Agencies</a:t>
            </a:r>
          </a:p>
          <a:p>
            <a:pPr marL="800100" lvl="1" indent="-342900">
              <a:lnSpc>
                <a:spcPts val="2200"/>
              </a:lnSpc>
              <a:buFont typeface="Arial" panose="020B0604020202020204" pitchFamily="34" charset="0"/>
              <a:buChar char="•"/>
            </a:pPr>
            <a:r>
              <a:rPr lang="en-US" sz="1600" dirty="0">
                <a:solidFill>
                  <a:schemeClr val="accent1">
                    <a:lumMod val="75000"/>
                  </a:schemeClr>
                </a:solidFill>
                <a:latin typeface="Mistral" panose="03090702030407020403" pitchFamily="66" charset="0"/>
                <a:cs typeface="Browallia New" panose="020B0604020202020204" pitchFamily="34" charset="-34"/>
              </a:rPr>
              <a:t>Other third-parties</a:t>
            </a:r>
          </a:p>
          <a:p>
            <a:pPr marL="342900" indent="-342900">
              <a:lnSpc>
                <a:spcPts val="2200"/>
              </a:lnSpc>
              <a:buFontTx/>
              <a:buAutoNum type="alphaLcParenR"/>
            </a:pPr>
            <a:r>
              <a:rPr lang="en-US" sz="1600" dirty="0">
                <a:solidFill>
                  <a:schemeClr val="accent1">
                    <a:lumMod val="75000"/>
                  </a:schemeClr>
                </a:solidFill>
                <a:latin typeface="Mistral" panose="03090702030407020403" pitchFamily="66" charset="0"/>
                <a:cs typeface="Browallia New" panose="020B0604020202020204" pitchFamily="34" charset="-34"/>
              </a:rPr>
              <a:t>How are you sharing data</a:t>
            </a:r>
          </a:p>
          <a:p>
            <a:pPr marL="800100" lvl="1" indent="-342900">
              <a:lnSpc>
                <a:spcPts val="2200"/>
              </a:lnSpc>
              <a:buFont typeface="Arial" panose="020B0604020202020204" pitchFamily="34" charset="0"/>
              <a:buChar char="•"/>
            </a:pPr>
            <a:r>
              <a:rPr lang="en-US" sz="1600" dirty="0">
                <a:solidFill>
                  <a:schemeClr val="accent1">
                    <a:lumMod val="75000"/>
                  </a:schemeClr>
                </a:solidFill>
                <a:latin typeface="Mistral" panose="03090702030407020403" pitchFamily="66" charset="0"/>
                <a:cs typeface="Browallia New" panose="020B0604020202020204" pitchFamily="34" charset="-34"/>
              </a:rPr>
              <a:t>E-mail</a:t>
            </a:r>
          </a:p>
          <a:p>
            <a:pPr marL="800100" lvl="1" indent="-342900">
              <a:lnSpc>
                <a:spcPts val="2200"/>
              </a:lnSpc>
              <a:buFont typeface="Arial" panose="020B0604020202020204" pitchFamily="34" charset="0"/>
              <a:buChar char="•"/>
            </a:pPr>
            <a:r>
              <a:rPr lang="en-US" sz="1600" dirty="0">
                <a:solidFill>
                  <a:schemeClr val="accent1">
                    <a:lumMod val="75000"/>
                  </a:schemeClr>
                </a:solidFill>
                <a:latin typeface="Mistral" panose="03090702030407020403" pitchFamily="66" charset="0"/>
                <a:cs typeface="Browallia New" panose="020B0604020202020204" pitchFamily="34" charset="-34"/>
              </a:rPr>
              <a:t>On-line portals</a:t>
            </a:r>
          </a:p>
          <a:p>
            <a:pPr marL="800100" lvl="1" indent="-342900">
              <a:lnSpc>
                <a:spcPts val="2200"/>
              </a:lnSpc>
              <a:buFont typeface="Arial" panose="020B0604020202020204" pitchFamily="34" charset="0"/>
              <a:buChar char="•"/>
            </a:pPr>
            <a:r>
              <a:rPr lang="en-US" sz="1600" dirty="0">
                <a:solidFill>
                  <a:schemeClr val="accent1">
                    <a:lumMod val="75000"/>
                  </a:schemeClr>
                </a:solidFill>
                <a:latin typeface="Mistral" panose="03090702030407020403" pitchFamily="66" charset="0"/>
                <a:cs typeface="Browallia New" panose="020B0604020202020204" pitchFamily="34" charset="-34"/>
              </a:rPr>
              <a:t>Secure / encrypted media</a:t>
            </a:r>
          </a:p>
        </p:txBody>
      </p:sp>
      <p:sp>
        <p:nvSpPr>
          <p:cNvPr id="8" name="Rectangle 7"/>
          <p:cNvSpPr/>
          <p:nvPr/>
        </p:nvSpPr>
        <p:spPr>
          <a:xfrm>
            <a:off x="685800" y="1905000"/>
            <a:ext cx="4572000" cy="2529923"/>
          </a:xfrm>
          <a:prstGeom prst="rect">
            <a:avLst/>
          </a:prstGeom>
        </p:spPr>
        <p:txBody>
          <a:bodyPr>
            <a:spAutoFit/>
          </a:bodyPr>
          <a:lstStyle/>
          <a:p>
            <a:pPr fontAlgn="base">
              <a:lnSpc>
                <a:spcPct val="110000"/>
              </a:lnSpc>
              <a:spcAft>
                <a:spcPct val="0"/>
              </a:spcAft>
            </a:pPr>
            <a:r>
              <a:rPr lang="en-US" sz="4800" b="1" dirty="0">
                <a:solidFill>
                  <a:srgbClr val="554C45"/>
                </a:solidFill>
                <a:latin typeface="Arial" pitchFamily="34" charset="0"/>
                <a:cs typeface="Arial" pitchFamily="34" charset="0"/>
              </a:rPr>
              <a:t>Type</a:t>
            </a:r>
          </a:p>
          <a:p>
            <a:pPr lvl="0" fontAlgn="base">
              <a:lnSpc>
                <a:spcPct val="110000"/>
              </a:lnSpc>
              <a:spcAft>
                <a:spcPct val="0"/>
              </a:spcAft>
            </a:pPr>
            <a:r>
              <a:rPr lang="en-US" sz="4800" b="1" dirty="0">
                <a:solidFill>
                  <a:srgbClr val="554C45"/>
                </a:solidFill>
                <a:latin typeface="Arial" pitchFamily="34" charset="0"/>
                <a:cs typeface="Arial" pitchFamily="34" charset="0"/>
              </a:rPr>
              <a:t>Storage</a:t>
            </a:r>
          </a:p>
          <a:p>
            <a:pPr lvl="0" fontAlgn="base">
              <a:lnSpc>
                <a:spcPct val="110000"/>
              </a:lnSpc>
              <a:spcAft>
                <a:spcPct val="0"/>
              </a:spcAft>
            </a:pPr>
            <a:r>
              <a:rPr lang="en-US" sz="4800" b="1" dirty="0">
                <a:solidFill>
                  <a:srgbClr val="04617B"/>
                </a:solidFill>
                <a:latin typeface="Arial" pitchFamily="34" charset="0"/>
                <a:cs typeface="Arial" pitchFamily="34" charset="0"/>
              </a:rPr>
              <a:t>Sharing</a:t>
            </a:r>
          </a:p>
        </p:txBody>
      </p:sp>
    </p:spTree>
    <p:extLst>
      <p:ext uri="{BB962C8B-B14F-4D97-AF65-F5344CB8AC3E}">
        <p14:creationId xmlns:p14="http://schemas.microsoft.com/office/powerpoint/2010/main" val="4016409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8606406"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itle 20"/>
          <p:cNvSpPr>
            <a:spLocks noGrp="1"/>
          </p:cNvSpPr>
          <p:nvPr>
            <p:ph type="title"/>
          </p:nvPr>
        </p:nvSpPr>
        <p:spPr/>
        <p:txBody>
          <a:bodyPr/>
          <a:lstStyle/>
          <a:p>
            <a:r>
              <a:rPr lang="en-US" dirty="0"/>
              <a:t>Threats – Information Security</a:t>
            </a:r>
          </a:p>
        </p:txBody>
      </p:sp>
      <p:sp>
        <p:nvSpPr>
          <p:cNvPr id="2" name="TextBox 1"/>
          <p:cNvSpPr txBox="1"/>
          <p:nvPr/>
        </p:nvSpPr>
        <p:spPr>
          <a:xfrm>
            <a:off x="228600" y="6504801"/>
            <a:ext cx="3745577" cy="276999"/>
          </a:xfrm>
          <a:prstGeom prst="rect">
            <a:avLst/>
          </a:prstGeom>
          <a:noFill/>
        </p:spPr>
        <p:txBody>
          <a:bodyPr wrap="none" rtlCol="0">
            <a:spAutoFit/>
          </a:bodyPr>
          <a:lstStyle/>
          <a:p>
            <a:r>
              <a:rPr lang="en-US" sz="1200" i="1" dirty="0">
                <a:solidFill>
                  <a:schemeClr val="tx1">
                    <a:lumMod val="50000"/>
                    <a:lumOff val="50000"/>
                  </a:schemeClr>
                </a:solidFill>
              </a:rPr>
              <a:t>Source: Verizon – 2014 Data Breach Investigations Report</a:t>
            </a:r>
          </a:p>
        </p:txBody>
      </p:sp>
    </p:spTree>
    <p:extLst>
      <p:ext uri="{BB962C8B-B14F-4D97-AF65-F5344CB8AC3E}">
        <p14:creationId xmlns:p14="http://schemas.microsoft.com/office/powerpoint/2010/main" val="1982529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US" dirty="0"/>
              <a:t>Threats – Top Threats</a:t>
            </a:r>
          </a:p>
        </p:txBody>
      </p:sp>
      <p:sp>
        <p:nvSpPr>
          <p:cNvPr id="2" name="TextBox 1"/>
          <p:cNvSpPr txBox="1"/>
          <p:nvPr/>
        </p:nvSpPr>
        <p:spPr>
          <a:xfrm>
            <a:off x="228600" y="6504801"/>
            <a:ext cx="3280706" cy="276999"/>
          </a:xfrm>
          <a:prstGeom prst="rect">
            <a:avLst/>
          </a:prstGeom>
          <a:noFill/>
        </p:spPr>
        <p:txBody>
          <a:bodyPr wrap="none" rtlCol="0">
            <a:spAutoFit/>
          </a:bodyPr>
          <a:lstStyle/>
          <a:p>
            <a:r>
              <a:rPr lang="en-US" sz="1200" i="1" dirty="0">
                <a:solidFill>
                  <a:schemeClr val="tx1">
                    <a:lumMod val="50000"/>
                    <a:lumOff val="50000"/>
                  </a:schemeClr>
                </a:solidFill>
              </a:rPr>
              <a:t>Source: Ponemon /HP – Cost of Cyber Crime Study</a:t>
            </a:r>
          </a:p>
        </p:txBody>
      </p:sp>
      <p:sp>
        <p:nvSpPr>
          <p:cNvPr id="3" name="Rectangle 2"/>
          <p:cNvSpPr/>
          <p:nvPr/>
        </p:nvSpPr>
        <p:spPr>
          <a:xfrm>
            <a:off x="914400" y="1567458"/>
            <a:ext cx="4572000" cy="3385542"/>
          </a:xfrm>
          <a:prstGeom prst="rect">
            <a:avLst/>
          </a:prstGeom>
        </p:spPr>
        <p:txBody>
          <a:bodyPr>
            <a:spAutoFit/>
          </a:bodyPr>
          <a:lstStyle/>
          <a:p>
            <a:pPr marL="285750" lvl="1" indent="-285750" fontAlgn="base">
              <a:lnSpc>
                <a:spcPct val="110000"/>
              </a:lnSpc>
              <a:spcBef>
                <a:spcPts val="1200"/>
              </a:spcBef>
              <a:spcAft>
                <a:spcPct val="0"/>
              </a:spcAft>
              <a:buClr>
                <a:srgbClr val="E17000"/>
              </a:buClr>
              <a:buFont typeface="Arial" pitchFamily="34" charset="0"/>
              <a:buChar char="•"/>
            </a:pPr>
            <a:r>
              <a:rPr lang="en-US" sz="2000" b="1" dirty="0">
                <a:solidFill>
                  <a:srgbClr val="554C45"/>
                </a:solidFill>
                <a:latin typeface="Arial" pitchFamily="34" charset="0"/>
                <a:cs typeface="Arial" pitchFamily="34" charset="0"/>
              </a:rPr>
              <a:t>Virus &amp; Malware</a:t>
            </a:r>
          </a:p>
          <a:p>
            <a:pPr marL="285750" lvl="1" indent="-285750" fontAlgn="base">
              <a:lnSpc>
                <a:spcPct val="110000"/>
              </a:lnSpc>
              <a:spcBef>
                <a:spcPts val="1200"/>
              </a:spcBef>
              <a:spcAft>
                <a:spcPct val="0"/>
              </a:spcAft>
              <a:buClr>
                <a:srgbClr val="E17000"/>
              </a:buClr>
              <a:buFont typeface="Arial" pitchFamily="34" charset="0"/>
              <a:buChar char="•"/>
            </a:pPr>
            <a:r>
              <a:rPr lang="en-US" sz="2000" b="1" dirty="0">
                <a:solidFill>
                  <a:srgbClr val="554C45"/>
                </a:solidFill>
                <a:latin typeface="Arial" pitchFamily="34" charset="0"/>
                <a:cs typeface="Arial" pitchFamily="34" charset="0"/>
              </a:rPr>
              <a:t>Web-based attacks</a:t>
            </a:r>
          </a:p>
          <a:p>
            <a:pPr marL="285750" lvl="1" indent="-285750" fontAlgn="base">
              <a:lnSpc>
                <a:spcPct val="110000"/>
              </a:lnSpc>
              <a:spcBef>
                <a:spcPts val="1200"/>
              </a:spcBef>
              <a:spcAft>
                <a:spcPct val="0"/>
              </a:spcAft>
              <a:buClr>
                <a:srgbClr val="E17000"/>
              </a:buClr>
              <a:buFont typeface="Arial" pitchFamily="34" charset="0"/>
              <a:buChar char="•"/>
            </a:pPr>
            <a:r>
              <a:rPr lang="en-US" sz="2000" b="1" dirty="0">
                <a:solidFill>
                  <a:srgbClr val="554C45"/>
                </a:solidFill>
                <a:latin typeface="Arial" pitchFamily="34" charset="0"/>
                <a:cs typeface="Arial" pitchFamily="34" charset="0"/>
              </a:rPr>
              <a:t>Stolen Devices</a:t>
            </a:r>
          </a:p>
          <a:p>
            <a:pPr marL="285750" lvl="1" indent="-285750" fontAlgn="base">
              <a:lnSpc>
                <a:spcPct val="110000"/>
              </a:lnSpc>
              <a:spcBef>
                <a:spcPts val="1200"/>
              </a:spcBef>
              <a:spcAft>
                <a:spcPct val="0"/>
              </a:spcAft>
              <a:buClr>
                <a:srgbClr val="E17000"/>
              </a:buClr>
              <a:buFont typeface="Arial" pitchFamily="34" charset="0"/>
              <a:buChar char="•"/>
            </a:pPr>
            <a:r>
              <a:rPr lang="en-US" sz="2000" b="1" dirty="0">
                <a:solidFill>
                  <a:srgbClr val="554C45"/>
                </a:solidFill>
                <a:latin typeface="Arial" pitchFamily="34" charset="0"/>
                <a:cs typeface="Arial" pitchFamily="34" charset="0"/>
              </a:rPr>
              <a:t>Malicious Code</a:t>
            </a:r>
          </a:p>
          <a:p>
            <a:pPr marL="285750" lvl="1" indent="-285750" fontAlgn="base">
              <a:lnSpc>
                <a:spcPct val="110000"/>
              </a:lnSpc>
              <a:spcBef>
                <a:spcPts val="1200"/>
              </a:spcBef>
              <a:spcAft>
                <a:spcPct val="0"/>
              </a:spcAft>
              <a:buClr>
                <a:srgbClr val="E17000"/>
              </a:buClr>
              <a:buFont typeface="Arial" pitchFamily="34" charset="0"/>
              <a:buChar char="•"/>
            </a:pPr>
            <a:r>
              <a:rPr lang="en-US" sz="2000" b="1" dirty="0">
                <a:solidFill>
                  <a:srgbClr val="554C45"/>
                </a:solidFill>
                <a:latin typeface="Arial" pitchFamily="34" charset="0"/>
                <a:cs typeface="Arial" pitchFamily="34" charset="0"/>
              </a:rPr>
              <a:t>Malicious Insiders</a:t>
            </a:r>
          </a:p>
          <a:p>
            <a:pPr marL="285750" lvl="1" indent="-285750" fontAlgn="base">
              <a:lnSpc>
                <a:spcPct val="110000"/>
              </a:lnSpc>
              <a:spcBef>
                <a:spcPts val="1200"/>
              </a:spcBef>
              <a:spcAft>
                <a:spcPct val="0"/>
              </a:spcAft>
              <a:buClr>
                <a:srgbClr val="E17000"/>
              </a:buClr>
              <a:buFont typeface="Arial" pitchFamily="34" charset="0"/>
              <a:buChar char="•"/>
            </a:pPr>
            <a:r>
              <a:rPr lang="en-US" sz="2000" b="1" dirty="0">
                <a:solidFill>
                  <a:srgbClr val="554C45"/>
                </a:solidFill>
                <a:latin typeface="Arial" pitchFamily="34" charset="0"/>
                <a:cs typeface="Arial" pitchFamily="34" charset="0"/>
              </a:rPr>
              <a:t>Phishing / Social Engineering</a:t>
            </a:r>
          </a:p>
          <a:p>
            <a:pPr marL="285750" lvl="1" indent="-285750" fontAlgn="base">
              <a:lnSpc>
                <a:spcPct val="110000"/>
              </a:lnSpc>
              <a:spcBef>
                <a:spcPts val="1200"/>
              </a:spcBef>
              <a:spcAft>
                <a:spcPct val="0"/>
              </a:spcAft>
              <a:buClr>
                <a:srgbClr val="E17000"/>
              </a:buClr>
              <a:buFont typeface="Arial" pitchFamily="34" charset="0"/>
              <a:buChar char="•"/>
            </a:pPr>
            <a:r>
              <a:rPr lang="en-US" sz="2000" b="1" dirty="0">
                <a:solidFill>
                  <a:srgbClr val="554C45"/>
                </a:solidFill>
                <a:latin typeface="Arial" pitchFamily="34" charset="0"/>
                <a:cs typeface="Arial" pitchFamily="34" charset="0"/>
              </a:rPr>
              <a:t>Denial of Service</a:t>
            </a:r>
          </a:p>
        </p:txBody>
      </p:sp>
    </p:spTree>
    <p:extLst>
      <p:ext uri="{BB962C8B-B14F-4D97-AF65-F5344CB8AC3E}">
        <p14:creationId xmlns:p14="http://schemas.microsoft.com/office/powerpoint/2010/main" val="2137421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US" dirty="0"/>
              <a:t>Threats – Data Breach</a:t>
            </a:r>
          </a:p>
        </p:txBody>
      </p:sp>
      <p:sp>
        <p:nvSpPr>
          <p:cNvPr id="2" name="TextBox 1"/>
          <p:cNvSpPr txBox="1"/>
          <p:nvPr/>
        </p:nvSpPr>
        <p:spPr>
          <a:xfrm>
            <a:off x="540956" y="5895201"/>
            <a:ext cx="2278444" cy="276999"/>
          </a:xfrm>
          <a:prstGeom prst="rect">
            <a:avLst/>
          </a:prstGeom>
          <a:noFill/>
        </p:spPr>
        <p:txBody>
          <a:bodyPr wrap="none" rtlCol="0">
            <a:spAutoFit/>
          </a:bodyPr>
          <a:lstStyle/>
          <a:p>
            <a:r>
              <a:rPr lang="en-US" sz="1200" i="1" dirty="0">
                <a:solidFill>
                  <a:schemeClr val="tx1">
                    <a:lumMod val="50000"/>
                    <a:lumOff val="50000"/>
                  </a:schemeClr>
                </a:solidFill>
              </a:rPr>
              <a:t>Source: Norton Cyber-Crime Index</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447800"/>
            <a:ext cx="5934075" cy="2200275"/>
          </a:xfrm>
          <a:prstGeom prst="rect">
            <a:avLst/>
          </a:prstGeom>
          <a:noFill/>
          <a:ln w="9525">
            <a:solidFill>
              <a:schemeClr val="accent1">
                <a:lumMod val="7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816667"/>
            <a:ext cx="3838575" cy="2076450"/>
          </a:xfrm>
          <a:prstGeom prst="rect">
            <a:avLst/>
          </a:prstGeom>
          <a:noFill/>
          <a:ln w="9525">
            <a:solidFill>
              <a:schemeClr val="accent1">
                <a:lumMod val="7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043851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US" dirty="0"/>
              <a:t>Threats – Cost of Data Breaches</a:t>
            </a:r>
          </a:p>
        </p:txBody>
      </p:sp>
      <p:sp>
        <p:nvSpPr>
          <p:cNvPr id="2" name="TextBox 1"/>
          <p:cNvSpPr txBox="1"/>
          <p:nvPr/>
        </p:nvSpPr>
        <p:spPr>
          <a:xfrm>
            <a:off x="228600" y="6504801"/>
            <a:ext cx="2278444" cy="276999"/>
          </a:xfrm>
          <a:prstGeom prst="rect">
            <a:avLst/>
          </a:prstGeom>
          <a:noFill/>
        </p:spPr>
        <p:txBody>
          <a:bodyPr wrap="none" rtlCol="0">
            <a:spAutoFit/>
          </a:bodyPr>
          <a:lstStyle/>
          <a:p>
            <a:r>
              <a:rPr lang="en-US" sz="1200" i="1" dirty="0">
                <a:solidFill>
                  <a:schemeClr val="tx1">
                    <a:lumMod val="50000"/>
                    <a:lumOff val="50000"/>
                  </a:schemeClr>
                </a:solidFill>
              </a:rPr>
              <a:t>Source: Norton Cyber-Crime Index</a:t>
            </a:r>
          </a:p>
        </p:txBody>
      </p:sp>
      <p:sp>
        <p:nvSpPr>
          <p:cNvPr id="9" name="Rectangle 8"/>
          <p:cNvSpPr/>
          <p:nvPr/>
        </p:nvSpPr>
        <p:spPr>
          <a:xfrm>
            <a:off x="1464366" y="1676400"/>
            <a:ext cx="6695536" cy="261610"/>
          </a:xfrm>
          <a:prstGeom prst="rect">
            <a:avLst/>
          </a:prstGeom>
        </p:spPr>
        <p:txBody>
          <a:bodyPr wrap="square">
            <a:spAutoFit/>
          </a:bodyPr>
          <a:lstStyle/>
          <a:p>
            <a:pPr lvl="0"/>
            <a:r>
              <a:rPr lang="en-GB" sz="1100" i="1" dirty="0">
                <a:solidFill>
                  <a:schemeClr val="tx1">
                    <a:lumMod val="75000"/>
                  </a:schemeClr>
                </a:solidFill>
              </a:rPr>
              <a:t>Source: 2012 Verizon Data Breach Investigations Report</a:t>
            </a:r>
          </a:p>
        </p:txBody>
      </p:sp>
      <p:pic>
        <p:nvPicPr>
          <p:cNvPr id="10"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324" y="1524000"/>
            <a:ext cx="5829300" cy="3949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3048000" y="5486400"/>
            <a:ext cx="4876800" cy="246221"/>
          </a:xfrm>
          <a:prstGeom prst="rect">
            <a:avLst/>
          </a:prstGeom>
          <a:noFill/>
        </p:spPr>
        <p:txBody>
          <a:bodyPr wrap="square" rtlCol="0">
            <a:spAutoFit/>
          </a:bodyPr>
          <a:lstStyle/>
          <a:p>
            <a:r>
              <a:rPr lang="en-US" sz="1000" dirty="0"/>
              <a:t>Symantec Annual Study Global Cost of a Breach – June 5</a:t>
            </a:r>
            <a:r>
              <a:rPr lang="en-US" sz="1000" baseline="30000" dirty="0"/>
              <a:t>th</a:t>
            </a:r>
            <a:r>
              <a:rPr lang="en-US" sz="1000" dirty="0"/>
              <a:t> 2013</a:t>
            </a:r>
          </a:p>
        </p:txBody>
      </p:sp>
      <p:sp>
        <p:nvSpPr>
          <p:cNvPr id="12" name="TextBox 11"/>
          <p:cNvSpPr txBox="1"/>
          <p:nvPr/>
        </p:nvSpPr>
        <p:spPr>
          <a:xfrm>
            <a:off x="6096000" y="1807205"/>
            <a:ext cx="2699964" cy="715089"/>
          </a:xfrm>
          <a:prstGeom prst="roundRect">
            <a:avLst/>
          </a:prstGeom>
          <a:solidFill>
            <a:schemeClr val="bg1">
              <a:lumMod val="95000"/>
            </a:schemeClr>
          </a:solidFill>
        </p:spPr>
        <p:txBody>
          <a:bodyPr wrap="square" rtlCol="0">
            <a:spAutoFit/>
          </a:bodyPr>
          <a:lstStyle/>
          <a:p>
            <a:r>
              <a:rPr lang="en-US" b="1" dirty="0"/>
              <a:t>So What is the Cost of a Breach?</a:t>
            </a:r>
          </a:p>
        </p:txBody>
      </p:sp>
      <p:pic>
        <p:nvPicPr>
          <p:cNvPr id="13" name="Picture 2" descr="https://encrypted-tbn2.gstatic.com/images?q=tbn:ANd9GcSxQtGmD00twgaOxkeTZorBOk2Ef4gGreYoaR_0dNCn3ptwPbM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7858" y="2895600"/>
            <a:ext cx="1778942" cy="1693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42612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US" dirty="0"/>
              <a:t>Threats – Recent Data Breach Victims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57176"/>
            <a:ext cx="3505200" cy="4420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2438" y="1828800"/>
            <a:ext cx="4424362" cy="3982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262438" y="1143000"/>
            <a:ext cx="4729162" cy="369332"/>
          </a:xfrm>
          <a:prstGeom prst="rect">
            <a:avLst/>
          </a:prstGeom>
          <a:noFill/>
        </p:spPr>
        <p:txBody>
          <a:bodyPr wrap="square" rtlCol="0">
            <a:spAutoFit/>
          </a:bodyPr>
          <a:lstStyle/>
          <a:p>
            <a:r>
              <a:rPr lang="en-US" b="1" dirty="0">
                <a:solidFill>
                  <a:schemeClr val="tx2"/>
                </a:solidFill>
                <a:latin typeface="Arial" panose="020B0604020202020204" pitchFamily="34" charset="0"/>
                <a:cs typeface="Arial" panose="020B0604020202020204" pitchFamily="34" charset="0"/>
              </a:rPr>
              <a:t>Community Health Systems Data Loss</a:t>
            </a:r>
          </a:p>
        </p:txBody>
      </p:sp>
      <p:sp>
        <p:nvSpPr>
          <p:cNvPr id="15" name="TextBox 14"/>
          <p:cNvSpPr txBox="1"/>
          <p:nvPr/>
        </p:nvSpPr>
        <p:spPr>
          <a:xfrm>
            <a:off x="142463" y="5598024"/>
            <a:ext cx="4729162" cy="369332"/>
          </a:xfrm>
          <a:prstGeom prst="rect">
            <a:avLst/>
          </a:prstGeom>
          <a:noFill/>
        </p:spPr>
        <p:txBody>
          <a:bodyPr wrap="square" rtlCol="0">
            <a:spAutoFit/>
          </a:bodyPr>
          <a:lstStyle/>
          <a:p>
            <a:r>
              <a:rPr lang="en-US" b="1" dirty="0">
                <a:solidFill>
                  <a:schemeClr val="tx2"/>
                </a:solidFill>
                <a:latin typeface="Arial" panose="020B0604020202020204" pitchFamily="34" charset="0"/>
                <a:cs typeface="Arial" panose="020B0604020202020204" pitchFamily="34" charset="0"/>
              </a:rPr>
              <a:t>P.F. Chang Credit Card Loss</a:t>
            </a:r>
          </a:p>
        </p:txBody>
      </p:sp>
    </p:spTree>
    <p:extLst>
      <p:ext uri="{BB962C8B-B14F-4D97-AF65-F5344CB8AC3E}">
        <p14:creationId xmlns:p14="http://schemas.microsoft.com/office/powerpoint/2010/main" val="625226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4"/>
          <p:cNvSpPr txBox="1">
            <a:spLocks/>
          </p:cNvSpPr>
          <p:nvPr/>
        </p:nvSpPr>
        <p:spPr>
          <a:xfrm>
            <a:off x="1524000" y="1752600"/>
            <a:ext cx="5715000" cy="33528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 indent="0">
              <a:spcBef>
                <a:spcPts val="600"/>
              </a:spcBef>
              <a:spcAft>
                <a:spcPts val="600"/>
              </a:spcAft>
              <a:buClr>
                <a:schemeClr val="tx2">
                  <a:lumMod val="75000"/>
                </a:schemeClr>
              </a:buClr>
              <a:buSzPct val="75000"/>
              <a:buNone/>
            </a:pPr>
            <a:endParaRPr lang="en-US" sz="18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29" name="Title 28"/>
          <p:cNvSpPr>
            <a:spLocks noGrp="1"/>
          </p:cNvSpPr>
          <p:nvPr>
            <p:ph type="title"/>
          </p:nvPr>
        </p:nvSpPr>
        <p:spPr/>
        <p:txBody>
          <a:bodyPr/>
          <a:lstStyle/>
          <a:p>
            <a:r>
              <a:rPr lang="en-US" dirty="0"/>
              <a:t>Agenda</a:t>
            </a:r>
          </a:p>
        </p:txBody>
      </p:sp>
      <p:sp>
        <p:nvSpPr>
          <p:cNvPr id="11265" name="Content Placeholder 11264"/>
          <p:cNvSpPr>
            <a:spLocks noGrp="1"/>
          </p:cNvSpPr>
          <p:nvPr>
            <p:ph sz="half" idx="4294967295"/>
          </p:nvPr>
        </p:nvSpPr>
        <p:spPr>
          <a:xfrm>
            <a:off x="609600" y="1371600"/>
            <a:ext cx="8534400" cy="4419600"/>
          </a:xfrm>
          <a:prstGeom prst="rect">
            <a:avLst/>
          </a:prstGeom>
        </p:spPr>
        <p:txBody>
          <a:bodyPr/>
          <a:lstStyle/>
          <a:p>
            <a:pPr marL="0" indent="0" fontAlgn="base">
              <a:lnSpc>
                <a:spcPct val="110000"/>
              </a:lnSpc>
              <a:spcBef>
                <a:spcPts val="1200"/>
              </a:spcBef>
              <a:spcAft>
                <a:spcPct val="0"/>
              </a:spcAft>
              <a:buNone/>
            </a:pPr>
            <a:r>
              <a:rPr lang="en-US" sz="2000" b="1" dirty="0">
                <a:solidFill>
                  <a:srgbClr val="554C45"/>
                </a:solidFill>
                <a:latin typeface="Arial" pitchFamily="34" charset="0"/>
                <a:cs typeface="Arial" pitchFamily="34" charset="0"/>
              </a:rPr>
              <a:t>The Growing World of Information Security Compliance</a:t>
            </a:r>
          </a:p>
          <a:p>
            <a:pPr marL="0" indent="0" fontAlgn="base">
              <a:lnSpc>
                <a:spcPct val="110000"/>
              </a:lnSpc>
              <a:spcBef>
                <a:spcPts val="1200"/>
              </a:spcBef>
              <a:spcAft>
                <a:spcPct val="0"/>
              </a:spcAft>
              <a:buNone/>
            </a:pPr>
            <a:r>
              <a:rPr lang="en-US" sz="2000" b="1" dirty="0">
                <a:solidFill>
                  <a:srgbClr val="554C45"/>
                </a:solidFill>
                <a:latin typeface="Arial" pitchFamily="34" charset="0"/>
                <a:cs typeface="Arial" pitchFamily="34" charset="0"/>
              </a:rPr>
              <a:t>Control Frameworks</a:t>
            </a:r>
          </a:p>
          <a:p>
            <a:pPr marL="631825" lvl="2" indent="-285750" fontAlgn="base">
              <a:lnSpc>
                <a:spcPct val="110000"/>
              </a:lnSpc>
              <a:spcBef>
                <a:spcPts val="1200"/>
              </a:spcBef>
              <a:spcAft>
                <a:spcPct val="0"/>
              </a:spcAft>
              <a:buClr>
                <a:srgbClr val="E17000"/>
              </a:buClr>
              <a:buFont typeface="Arial" pitchFamily="34" charset="0"/>
              <a:buChar char="•"/>
            </a:pPr>
            <a:r>
              <a:rPr lang="en-US" sz="1800" dirty="0">
                <a:solidFill>
                  <a:srgbClr val="554C45"/>
                </a:solidFill>
                <a:latin typeface="Arial" pitchFamily="34" charset="0"/>
                <a:cs typeface="Arial" pitchFamily="34" charset="0"/>
              </a:rPr>
              <a:t>COBIT</a:t>
            </a:r>
          </a:p>
          <a:p>
            <a:pPr marL="631825" lvl="2" indent="-285750" fontAlgn="base">
              <a:lnSpc>
                <a:spcPct val="110000"/>
              </a:lnSpc>
              <a:spcBef>
                <a:spcPts val="1200"/>
              </a:spcBef>
              <a:spcAft>
                <a:spcPct val="0"/>
              </a:spcAft>
              <a:buClr>
                <a:srgbClr val="E17000"/>
              </a:buClr>
              <a:buFont typeface="Arial" pitchFamily="34" charset="0"/>
              <a:buChar char="•"/>
            </a:pPr>
            <a:r>
              <a:rPr lang="en-US" sz="1800" dirty="0">
                <a:solidFill>
                  <a:srgbClr val="554C45"/>
                </a:solidFill>
                <a:latin typeface="Arial" pitchFamily="34" charset="0"/>
                <a:cs typeface="Arial" pitchFamily="34" charset="0"/>
              </a:rPr>
              <a:t>ISO 27000</a:t>
            </a:r>
          </a:p>
          <a:p>
            <a:pPr marL="631825" lvl="2" indent="-285750" fontAlgn="base">
              <a:lnSpc>
                <a:spcPct val="110000"/>
              </a:lnSpc>
              <a:spcBef>
                <a:spcPts val="1200"/>
              </a:spcBef>
              <a:spcAft>
                <a:spcPct val="0"/>
              </a:spcAft>
              <a:buClr>
                <a:srgbClr val="E17000"/>
              </a:buClr>
              <a:buFont typeface="Arial" pitchFamily="34" charset="0"/>
              <a:buChar char="•"/>
            </a:pPr>
            <a:r>
              <a:rPr lang="en-US" sz="1800" dirty="0">
                <a:solidFill>
                  <a:srgbClr val="554C45"/>
                </a:solidFill>
                <a:latin typeface="Arial" pitchFamily="34" charset="0"/>
                <a:cs typeface="Arial" pitchFamily="34" charset="0"/>
              </a:rPr>
              <a:t>SANS Top 20 Critical Controls</a:t>
            </a:r>
          </a:p>
          <a:p>
            <a:pPr marL="631825" lvl="2" indent="-285750" fontAlgn="base">
              <a:lnSpc>
                <a:spcPct val="110000"/>
              </a:lnSpc>
              <a:spcBef>
                <a:spcPts val="1200"/>
              </a:spcBef>
              <a:spcAft>
                <a:spcPct val="0"/>
              </a:spcAft>
              <a:buClr>
                <a:srgbClr val="E17000"/>
              </a:buClr>
              <a:buFont typeface="Arial" pitchFamily="34" charset="0"/>
              <a:buChar char="•"/>
            </a:pPr>
            <a:r>
              <a:rPr lang="en-US" sz="1800" dirty="0">
                <a:solidFill>
                  <a:srgbClr val="554C45"/>
                </a:solidFill>
                <a:latin typeface="Arial" pitchFamily="34" charset="0"/>
                <a:cs typeface="Arial" pitchFamily="34" charset="0"/>
              </a:rPr>
              <a:t>NIST Cyber Security</a:t>
            </a:r>
          </a:p>
          <a:p>
            <a:pPr marL="0" lvl="1" indent="0">
              <a:spcBef>
                <a:spcPts val="1200"/>
              </a:spcBef>
              <a:buNone/>
            </a:pPr>
            <a:r>
              <a:rPr lang="en-US" sz="2000" b="1" dirty="0"/>
              <a:t>Understanding Threats…. What Can Go Wrong</a:t>
            </a:r>
          </a:p>
          <a:p>
            <a:pPr marL="0" lvl="1" indent="0">
              <a:spcBef>
                <a:spcPts val="1200"/>
              </a:spcBef>
              <a:buNone/>
            </a:pPr>
            <a:r>
              <a:rPr lang="en-US" sz="2000" b="1" dirty="0"/>
              <a:t>Understanding Controls….. Where Are My Controls</a:t>
            </a:r>
          </a:p>
          <a:p>
            <a:pPr marL="0" lvl="1" indent="0">
              <a:spcBef>
                <a:spcPts val="1200"/>
              </a:spcBef>
              <a:buNone/>
            </a:pPr>
            <a:r>
              <a:rPr lang="en-US" sz="2000" b="1" dirty="0"/>
              <a:t>What Are My Next Steps</a:t>
            </a:r>
          </a:p>
        </p:txBody>
      </p:sp>
    </p:spTree>
    <p:extLst>
      <p:ext uri="{BB962C8B-B14F-4D97-AF65-F5344CB8AC3E}">
        <p14:creationId xmlns:p14="http://schemas.microsoft.com/office/powerpoint/2010/main" val="15781454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US" dirty="0"/>
              <a:t>Threats – Recent Data Breach Victims</a:t>
            </a:r>
          </a:p>
        </p:txBody>
      </p:sp>
      <p:sp>
        <p:nvSpPr>
          <p:cNvPr id="3" name="TextBox 2"/>
          <p:cNvSpPr txBox="1"/>
          <p:nvPr/>
        </p:nvSpPr>
        <p:spPr>
          <a:xfrm>
            <a:off x="5100638" y="1143000"/>
            <a:ext cx="3662362" cy="369332"/>
          </a:xfrm>
          <a:prstGeom prst="rect">
            <a:avLst/>
          </a:prstGeom>
          <a:noFill/>
        </p:spPr>
        <p:txBody>
          <a:bodyPr wrap="square" rtlCol="0">
            <a:spAutoFit/>
          </a:bodyPr>
          <a:lstStyle/>
          <a:p>
            <a:r>
              <a:rPr lang="en-US" b="1" dirty="0">
                <a:solidFill>
                  <a:schemeClr val="tx2"/>
                </a:solidFill>
                <a:latin typeface="Arial" panose="020B0604020202020204" pitchFamily="34" charset="0"/>
                <a:cs typeface="Arial" panose="020B0604020202020204" pitchFamily="34" charset="0"/>
              </a:rPr>
              <a:t>15000 MTA Data Records Lost</a:t>
            </a:r>
          </a:p>
        </p:txBody>
      </p:sp>
      <p:sp>
        <p:nvSpPr>
          <p:cNvPr id="15" name="TextBox 14"/>
          <p:cNvSpPr txBox="1"/>
          <p:nvPr/>
        </p:nvSpPr>
        <p:spPr>
          <a:xfrm>
            <a:off x="300038" y="5498068"/>
            <a:ext cx="4729162" cy="369332"/>
          </a:xfrm>
          <a:prstGeom prst="rect">
            <a:avLst/>
          </a:prstGeom>
          <a:noFill/>
        </p:spPr>
        <p:txBody>
          <a:bodyPr wrap="square" rtlCol="0">
            <a:spAutoFit/>
          </a:bodyPr>
          <a:lstStyle/>
          <a:p>
            <a:r>
              <a:rPr lang="en-US" b="1" dirty="0">
                <a:solidFill>
                  <a:schemeClr val="tx2"/>
                </a:solidFill>
                <a:latin typeface="Arial" panose="020B0604020202020204" pitchFamily="34" charset="0"/>
                <a:cs typeface="Arial" panose="020B0604020202020204" pitchFamily="34" charset="0"/>
              </a:rPr>
              <a:t>Credit Card Exposure at UPS Stores</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076" y="1399217"/>
            <a:ext cx="3881452" cy="3974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579007"/>
            <a:ext cx="3009399" cy="4288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74067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US" dirty="0"/>
              <a:t>Threats – Recent Municipal Data Breaches</a:t>
            </a:r>
          </a:p>
        </p:txBody>
      </p:sp>
      <p:sp>
        <p:nvSpPr>
          <p:cNvPr id="2" name="TextBox 1"/>
          <p:cNvSpPr txBox="1"/>
          <p:nvPr/>
        </p:nvSpPr>
        <p:spPr>
          <a:xfrm>
            <a:off x="304800" y="5791200"/>
            <a:ext cx="2278444" cy="276999"/>
          </a:xfrm>
          <a:prstGeom prst="rect">
            <a:avLst/>
          </a:prstGeom>
          <a:noFill/>
        </p:spPr>
        <p:txBody>
          <a:bodyPr wrap="none" rtlCol="0">
            <a:spAutoFit/>
          </a:bodyPr>
          <a:lstStyle/>
          <a:p>
            <a:r>
              <a:rPr lang="en-US" sz="1200" i="1" dirty="0">
                <a:solidFill>
                  <a:schemeClr val="tx1">
                    <a:lumMod val="50000"/>
                    <a:lumOff val="50000"/>
                  </a:schemeClr>
                </a:solidFill>
              </a:rPr>
              <a:t>Source: Norton Cyber-Crime Index</a:t>
            </a:r>
          </a:p>
        </p:txBody>
      </p:sp>
      <p:graphicFrame>
        <p:nvGraphicFramePr>
          <p:cNvPr id="3" name="Table 2"/>
          <p:cNvGraphicFramePr>
            <a:graphicFrameLocks noGrp="1"/>
          </p:cNvGraphicFramePr>
          <p:nvPr>
            <p:extLst>
              <p:ext uri="{D42A27DB-BD31-4B8C-83A1-F6EECF244321}">
                <p14:modId xmlns:p14="http://schemas.microsoft.com/office/powerpoint/2010/main" val="1221119113"/>
              </p:ext>
            </p:extLst>
          </p:nvPr>
        </p:nvGraphicFramePr>
        <p:xfrm>
          <a:off x="381000" y="1235074"/>
          <a:ext cx="5715000" cy="4572001"/>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tblGrid>
              <a:tr h="383712">
                <a:tc>
                  <a:txBody>
                    <a:bodyPr/>
                    <a:lstStyle/>
                    <a:p>
                      <a:pPr algn="ctr"/>
                      <a:r>
                        <a:rPr lang="en-US" sz="1000" dirty="0"/>
                        <a:t>City</a:t>
                      </a:r>
                    </a:p>
                  </a:txBody>
                  <a:tcPr marL="38100" marR="38100" marT="38100" marB="38100" anchor="ctr"/>
                </a:tc>
                <a:tc>
                  <a:txBody>
                    <a:bodyPr/>
                    <a:lstStyle/>
                    <a:p>
                      <a:pPr algn="ctr"/>
                      <a:r>
                        <a:rPr lang="en-US" sz="1000" dirty="0"/>
                        <a:t>Agency or division</a:t>
                      </a:r>
                    </a:p>
                  </a:txBody>
                  <a:tcPr marL="38100" marR="38100" marT="38100" marB="38100" anchor="ctr"/>
                </a:tc>
                <a:tc>
                  <a:txBody>
                    <a:bodyPr/>
                    <a:lstStyle/>
                    <a:p>
                      <a:pPr algn="ctr"/>
                      <a:r>
                        <a:rPr lang="en-US" sz="1000" dirty="0"/>
                        <a:t>No. of records breached</a:t>
                      </a:r>
                    </a:p>
                  </a:txBody>
                  <a:tcPr marL="38100" marR="38100" marT="38100" marB="38100" anchor="ctr"/>
                </a:tc>
                <a:tc>
                  <a:txBody>
                    <a:bodyPr/>
                    <a:lstStyle/>
                    <a:p>
                      <a:pPr algn="ctr"/>
                      <a:r>
                        <a:rPr lang="en-US" sz="1000" dirty="0"/>
                        <a:t>Date made public</a:t>
                      </a:r>
                    </a:p>
                  </a:txBody>
                  <a:tcPr marL="38100" marR="38100" marT="38100" marB="38100" anchor="ctr"/>
                </a:tc>
                <a:tc>
                  <a:txBody>
                    <a:bodyPr/>
                    <a:lstStyle/>
                    <a:p>
                      <a:pPr algn="ctr"/>
                      <a:r>
                        <a:rPr lang="en-US" sz="1000" dirty="0"/>
                        <a:t>Type of breach*</a:t>
                      </a:r>
                    </a:p>
                  </a:txBody>
                  <a:tcPr marL="38100" marR="38100" marT="38100" marB="38100" anchor="ctr"/>
                </a:tc>
                <a:extLst>
                  <a:ext uri="{0D108BD9-81ED-4DB2-BD59-A6C34878D82A}">
                    <a16:rowId xmlns:a16="http://schemas.microsoft.com/office/drawing/2014/main" val="10000"/>
                  </a:ext>
                </a:extLst>
              </a:tr>
              <a:tr h="301546">
                <a:tc>
                  <a:txBody>
                    <a:bodyPr/>
                    <a:lstStyle/>
                    <a:p>
                      <a:pPr algn="l"/>
                      <a:r>
                        <a:rPr lang="en-US" sz="1000" dirty="0"/>
                        <a:t>Providence, RI</a:t>
                      </a:r>
                    </a:p>
                  </a:txBody>
                  <a:tcPr marL="38100" marR="38100" marT="38100" marB="38100"/>
                </a:tc>
                <a:tc>
                  <a:txBody>
                    <a:bodyPr/>
                    <a:lstStyle/>
                    <a:p>
                      <a:pPr algn="l"/>
                      <a:r>
                        <a:rPr lang="en-US" sz="1000" dirty="0"/>
                        <a:t>City of Providence</a:t>
                      </a:r>
                    </a:p>
                  </a:txBody>
                  <a:tcPr marL="38100" marR="38100" marT="38100" marB="38100"/>
                </a:tc>
                <a:tc>
                  <a:txBody>
                    <a:bodyPr/>
                    <a:lstStyle/>
                    <a:p>
                      <a:pPr algn="l"/>
                      <a:r>
                        <a:rPr lang="en-US" sz="1000" dirty="0"/>
                        <a:t>3,000</a:t>
                      </a:r>
                    </a:p>
                  </a:txBody>
                  <a:tcPr marL="38100" marR="38100" marT="38100" marB="38100"/>
                </a:tc>
                <a:tc>
                  <a:txBody>
                    <a:bodyPr/>
                    <a:lstStyle/>
                    <a:p>
                      <a:pPr algn="l"/>
                      <a:r>
                        <a:rPr lang="en-US" sz="1000" dirty="0"/>
                        <a:t>March 21, 2012</a:t>
                      </a:r>
                    </a:p>
                  </a:txBody>
                  <a:tcPr marL="38100" marR="38100" marT="38100" marB="38100"/>
                </a:tc>
                <a:tc>
                  <a:txBody>
                    <a:bodyPr/>
                    <a:lstStyle/>
                    <a:p>
                      <a:pPr algn="l"/>
                      <a:r>
                        <a:rPr lang="en-US" sz="1000" dirty="0"/>
                        <a:t>DISC</a:t>
                      </a:r>
                    </a:p>
                  </a:txBody>
                  <a:tcPr marL="38100" marR="38100" marT="38100" marB="38100"/>
                </a:tc>
                <a:extLst>
                  <a:ext uri="{0D108BD9-81ED-4DB2-BD59-A6C34878D82A}">
                    <a16:rowId xmlns:a16="http://schemas.microsoft.com/office/drawing/2014/main" val="10001"/>
                  </a:ext>
                </a:extLst>
              </a:tr>
              <a:tr h="301546">
                <a:tc>
                  <a:txBody>
                    <a:bodyPr/>
                    <a:lstStyle/>
                    <a:p>
                      <a:pPr algn="l"/>
                      <a:r>
                        <a:rPr lang="en-US" sz="1000" dirty="0"/>
                        <a:t>Springfield, Missouri</a:t>
                      </a:r>
                    </a:p>
                  </a:txBody>
                  <a:tcPr marL="38100" marR="38100" marT="38100" marB="38100"/>
                </a:tc>
                <a:tc>
                  <a:txBody>
                    <a:bodyPr/>
                    <a:lstStyle/>
                    <a:p>
                      <a:pPr algn="l"/>
                      <a:r>
                        <a:rPr lang="en-US" sz="1000" dirty="0"/>
                        <a:t>City of Springfield</a:t>
                      </a:r>
                    </a:p>
                  </a:txBody>
                  <a:tcPr marL="38100" marR="38100" marT="38100" marB="38100"/>
                </a:tc>
                <a:tc>
                  <a:txBody>
                    <a:bodyPr/>
                    <a:lstStyle/>
                    <a:p>
                      <a:pPr algn="l"/>
                      <a:r>
                        <a:rPr lang="en-US" sz="1000" dirty="0"/>
                        <a:t>6,071</a:t>
                      </a:r>
                    </a:p>
                  </a:txBody>
                  <a:tcPr marL="38100" marR="38100" marT="38100" marB="38100"/>
                </a:tc>
                <a:tc>
                  <a:txBody>
                    <a:bodyPr/>
                    <a:lstStyle/>
                    <a:p>
                      <a:pPr algn="l"/>
                      <a:r>
                        <a:rPr lang="en-US" sz="1000" dirty="0"/>
                        <a:t>February 28, 2012</a:t>
                      </a:r>
                    </a:p>
                  </a:txBody>
                  <a:tcPr marL="38100" marR="38100" marT="38100" marB="38100"/>
                </a:tc>
                <a:tc>
                  <a:txBody>
                    <a:bodyPr/>
                    <a:lstStyle/>
                    <a:p>
                      <a:pPr algn="l"/>
                      <a:r>
                        <a:rPr lang="en-US" sz="1000" dirty="0"/>
                        <a:t>HACK</a:t>
                      </a:r>
                    </a:p>
                  </a:txBody>
                  <a:tcPr marL="38100" marR="38100" marT="38100" marB="38100"/>
                </a:tc>
                <a:extLst>
                  <a:ext uri="{0D108BD9-81ED-4DB2-BD59-A6C34878D82A}">
                    <a16:rowId xmlns:a16="http://schemas.microsoft.com/office/drawing/2014/main" val="10002"/>
                  </a:ext>
                </a:extLst>
              </a:tr>
              <a:tr h="301546">
                <a:tc>
                  <a:txBody>
                    <a:bodyPr/>
                    <a:lstStyle/>
                    <a:p>
                      <a:pPr algn="l"/>
                      <a:r>
                        <a:rPr lang="en-US" sz="1000" dirty="0"/>
                        <a:t>Provo, Utah</a:t>
                      </a:r>
                    </a:p>
                  </a:txBody>
                  <a:tcPr marL="38100" marR="38100" marT="38100" marB="38100"/>
                </a:tc>
                <a:tc>
                  <a:txBody>
                    <a:bodyPr/>
                    <a:lstStyle/>
                    <a:p>
                      <a:pPr algn="l"/>
                      <a:r>
                        <a:rPr lang="en-US" sz="1000" dirty="0"/>
                        <a:t>Provo School District</a:t>
                      </a:r>
                    </a:p>
                  </a:txBody>
                  <a:tcPr marL="38100" marR="38100" marT="38100" marB="38100"/>
                </a:tc>
                <a:tc>
                  <a:txBody>
                    <a:bodyPr/>
                    <a:lstStyle/>
                    <a:p>
                      <a:pPr algn="l"/>
                      <a:r>
                        <a:rPr lang="en-US" sz="1000" dirty="0"/>
                        <a:t>3,200</a:t>
                      </a:r>
                    </a:p>
                  </a:txBody>
                  <a:tcPr marL="38100" marR="38100" marT="38100" marB="38100"/>
                </a:tc>
                <a:tc>
                  <a:txBody>
                    <a:bodyPr/>
                    <a:lstStyle/>
                    <a:p>
                      <a:pPr algn="l"/>
                      <a:r>
                        <a:rPr lang="en-US" sz="1000" dirty="0"/>
                        <a:t>December 23, 2011</a:t>
                      </a:r>
                    </a:p>
                  </a:txBody>
                  <a:tcPr marL="38100" marR="38100" marT="38100" marB="38100"/>
                </a:tc>
                <a:tc>
                  <a:txBody>
                    <a:bodyPr/>
                    <a:lstStyle/>
                    <a:p>
                      <a:pPr algn="l"/>
                      <a:r>
                        <a:rPr lang="en-US" sz="1000" dirty="0"/>
                        <a:t>HACK</a:t>
                      </a:r>
                    </a:p>
                  </a:txBody>
                  <a:tcPr marL="38100" marR="38100" marT="38100" marB="38100"/>
                </a:tc>
                <a:extLst>
                  <a:ext uri="{0D108BD9-81ED-4DB2-BD59-A6C34878D82A}">
                    <a16:rowId xmlns:a16="http://schemas.microsoft.com/office/drawing/2014/main" val="10003"/>
                  </a:ext>
                </a:extLst>
              </a:tr>
              <a:tr h="537196">
                <a:tc>
                  <a:txBody>
                    <a:bodyPr/>
                    <a:lstStyle/>
                    <a:p>
                      <a:pPr algn="l"/>
                      <a:r>
                        <a:rPr lang="en-US" sz="1000" dirty="0"/>
                        <a:t>San Francisco, Calif.</a:t>
                      </a:r>
                    </a:p>
                  </a:txBody>
                  <a:tcPr marL="38100" marR="38100" marT="38100" marB="38100"/>
                </a:tc>
                <a:tc>
                  <a:txBody>
                    <a:bodyPr/>
                    <a:lstStyle/>
                    <a:p>
                      <a:pPr algn="l"/>
                      <a:r>
                        <a:rPr lang="en-US" sz="1000" dirty="0"/>
                        <a:t>Human Services Agency of San Francisco</a:t>
                      </a:r>
                    </a:p>
                  </a:txBody>
                  <a:tcPr marL="38100" marR="38100" marT="38100" marB="38100"/>
                </a:tc>
                <a:tc>
                  <a:txBody>
                    <a:bodyPr/>
                    <a:lstStyle/>
                    <a:p>
                      <a:pPr algn="l"/>
                      <a:r>
                        <a:rPr lang="en-US" sz="1000" dirty="0"/>
                        <a:t>2,400</a:t>
                      </a:r>
                    </a:p>
                  </a:txBody>
                  <a:tcPr marL="38100" marR="38100" marT="38100" marB="38100"/>
                </a:tc>
                <a:tc>
                  <a:txBody>
                    <a:bodyPr/>
                    <a:lstStyle/>
                    <a:p>
                      <a:pPr algn="l"/>
                      <a:r>
                        <a:rPr lang="en-US" sz="1000" dirty="0"/>
                        <a:t>February 5, 2011</a:t>
                      </a:r>
                    </a:p>
                  </a:txBody>
                  <a:tcPr marL="38100" marR="38100" marT="38100" marB="38100"/>
                </a:tc>
                <a:tc>
                  <a:txBody>
                    <a:bodyPr/>
                    <a:lstStyle/>
                    <a:p>
                      <a:pPr algn="l"/>
                      <a:r>
                        <a:rPr lang="en-US" sz="1000" dirty="0"/>
                        <a:t>INSD</a:t>
                      </a:r>
                    </a:p>
                  </a:txBody>
                  <a:tcPr marL="38100" marR="38100" marT="38100" marB="38100"/>
                </a:tc>
                <a:extLst>
                  <a:ext uri="{0D108BD9-81ED-4DB2-BD59-A6C34878D82A}">
                    <a16:rowId xmlns:a16="http://schemas.microsoft.com/office/drawing/2014/main" val="10004"/>
                  </a:ext>
                </a:extLst>
              </a:tr>
              <a:tr h="383712">
                <a:tc>
                  <a:txBody>
                    <a:bodyPr/>
                    <a:lstStyle/>
                    <a:p>
                      <a:pPr algn="l"/>
                      <a:r>
                        <a:rPr lang="en-US" sz="1000" dirty="0"/>
                        <a:t>Hingham, Mass.</a:t>
                      </a:r>
                    </a:p>
                  </a:txBody>
                  <a:tcPr marL="38100" marR="38100" marT="38100" marB="38100"/>
                </a:tc>
                <a:tc>
                  <a:txBody>
                    <a:bodyPr/>
                    <a:lstStyle/>
                    <a:p>
                      <a:pPr algn="l"/>
                      <a:r>
                        <a:rPr lang="en-US" sz="1000" dirty="0"/>
                        <a:t>Hingham City Government</a:t>
                      </a:r>
                    </a:p>
                  </a:txBody>
                  <a:tcPr marL="38100" marR="38100" marT="38100" marB="38100"/>
                </a:tc>
                <a:tc>
                  <a:txBody>
                    <a:bodyPr/>
                    <a:lstStyle/>
                    <a:p>
                      <a:pPr algn="l"/>
                      <a:r>
                        <a:rPr lang="en-US" sz="1000" dirty="0"/>
                        <a:t>1,300</a:t>
                      </a:r>
                    </a:p>
                  </a:txBody>
                  <a:tcPr marL="38100" marR="38100" marT="38100" marB="38100"/>
                </a:tc>
                <a:tc>
                  <a:txBody>
                    <a:bodyPr/>
                    <a:lstStyle/>
                    <a:p>
                      <a:pPr algn="l"/>
                      <a:r>
                        <a:rPr lang="en-US" sz="1000" dirty="0"/>
                        <a:t>August 4, 2010</a:t>
                      </a:r>
                    </a:p>
                  </a:txBody>
                  <a:tcPr marL="38100" marR="38100" marT="38100" marB="38100"/>
                </a:tc>
                <a:tc>
                  <a:txBody>
                    <a:bodyPr/>
                    <a:lstStyle/>
                    <a:p>
                      <a:pPr algn="l"/>
                      <a:r>
                        <a:rPr lang="en-US" sz="1000" dirty="0"/>
                        <a:t>DISC</a:t>
                      </a:r>
                    </a:p>
                  </a:txBody>
                  <a:tcPr marL="38100" marR="38100" marT="38100" marB="38100"/>
                </a:tc>
                <a:extLst>
                  <a:ext uri="{0D108BD9-81ED-4DB2-BD59-A6C34878D82A}">
                    <a16:rowId xmlns:a16="http://schemas.microsoft.com/office/drawing/2014/main" val="10005"/>
                  </a:ext>
                </a:extLst>
              </a:tr>
              <a:tr h="301546">
                <a:tc>
                  <a:txBody>
                    <a:bodyPr/>
                    <a:lstStyle/>
                    <a:p>
                      <a:pPr algn="l"/>
                      <a:r>
                        <a:rPr lang="en-US" sz="1000" dirty="0"/>
                        <a:t>Charlotte, NC</a:t>
                      </a:r>
                    </a:p>
                  </a:txBody>
                  <a:tcPr marL="38100" marR="38100" marT="38100" marB="38100"/>
                </a:tc>
                <a:tc>
                  <a:txBody>
                    <a:bodyPr/>
                    <a:lstStyle/>
                    <a:p>
                      <a:pPr algn="l"/>
                      <a:r>
                        <a:rPr lang="en-US" sz="1000" dirty="0"/>
                        <a:t>City of Charlotte</a:t>
                      </a:r>
                    </a:p>
                  </a:txBody>
                  <a:tcPr marL="38100" marR="38100" marT="38100" marB="38100"/>
                </a:tc>
                <a:tc>
                  <a:txBody>
                    <a:bodyPr/>
                    <a:lstStyle/>
                    <a:p>
                      <a:pPr algn="l"/>
                      <a:r>
                        <a:rPr lang="en-US" sz="1000" dirty="0"/>
                        <a:t>5,220</a:t>
                      </a:r>
                    </a:p>
                  </a:txBody>
                  <a:tcPr marL="38100" marR="38100" marT="38100" marB="38100"/>
                </a:tc>
                <a:tc>
                  <a:txBody>
                    <a:bodyPr/>
                    <a:lstStyle/>
                    <a:p>
                      <a:pPr algn="l"/>
                      <a:r>
                        <a:rPr lang="en-US" sz="1000" dirty="0"/>
                        <a:t>May 25, 2010</a:t>
                      </a:r>
                    </a:p>
                  </a:txBody>
                  <a:tcPr marL="38100" marR="38100" marT="38100" marB="38100"/>
                </a:tc>
                <a:tc>
                  <a:txBody>
                    <a:bodyPr/>
                    <a:lstStyle/>
                    <a:p>
                      <a:pPr algn="l"/>
                      <a:r>
                        <a:rPr lang="en-US" sz="1000" dirty="0"/>
                        <a:t>PHYS</a:t>
                      </a:r>
                    </a:p>
                  </a:txBody>
                  <a:tcPr marL="38100" marR="38100" marT="38100" marB="38100"/>
                </a:tc>
                <a:extLst>
                  <a:ext uri="{0D108BD9-81ED-4DB2-BD59-A6C34878D82A}">
                    <a16:rowId xmlns:a16="http://schemas.microsoft.com/office/drawing/2014/main" val="10006"/>
                  </a:ext>
                </a:extLst>
              </a:tr>
              <a:tr h="301546">
                <a:tc>
                  <a:txBody>
                    <a:bodyPr/>
                    <a:lstStyle/>
                    <a:p>
                      <a:pPr algn="l"/>
                      <a:r>
                        <a:rPr lang="en-US" sz="1000" dirty="0"/>
                        <a:t>Atlanta, Georgia</a:t>
                      </a:r>
                    </a:p>
                  </a:txBody>
                  <a:tcPr marL="38100" marR="38100" marT="38100" marB="38100"/>
                </a:tc>
                <a:tc>
                  <a:txBody>
                    <a:bodyPr/>
                    <a:lstStyle/>
                    <a:p>
                      <a:pPr algn="l"/>
                      <a:r>
                        <a:rPr lang="en-US" sz="1000" dirty="0"/>
                        <a:t>Atlanta Firefighters</a:t>
                      </a:r>
                    </a:p>
                  </a:txBody>
                  <a:tcPr marL="38100" marR="38100" marT="38100" marB="38100"/>
                </a:tc>
                <a:tc>
                  <a:txBody>
                    <a:bodyPr/>
                    <a:lstStyle/>
                    <a:p>
                      <a:pPr algn="l"/>
                      <a:r>
                        <a:rPr lang="en-US" sz="1000" dirty="0"/>
                        <a:t>1,000</a:t>
                      </a:r>
                    </a:p>
                  </a:txBody>
                  <a:tcPr marL="38100" marR="38100" marT="38100" marB="38100"/>
                </a:tc>
                <a:tc>
                  <a:txBody>
                    <a:bodyPr/>
                    <a:lstStyle/>
                    <a:p>
                      <a:pPr algn="l"/>
                      <a:r>
                        <a:rPr lang="en-US" sz="1000" dirty="0"/>
                        <a:t>April 13, 2010</a:t>
                      </a:r>
                    </a:p>
                  </a:txBody>
                  <a:tcPr marL="38100" marR="38100" marT="38100" marB="38100"/>
                </a:tc>
                <a:tc>
                  <a:txBody>
                    <a:bodyPr/>
                    <a:lstStyle/>
                    <a:p>
                      <a:pPr algn="l"/>
                      <a:r>
                        <a:rPr lang="en-US" sz="1000" dirty="0"/>
                        <a:t>DISC</a:t>
                      </a:r>
                    </a:p>
                  </a:txBody>
                  <a:tcPr marL="38100" marR="38100" marT="38100" marB="38100"/>
                </a:tc>
                <a:extLst>
                  <a:ext uri="{0D108BD9-81ED-4DB2-BD59-A6C34878D82A}">
                    <a16:rowId xmlns:a16="http://schemas.microsoft.com/office/drawing/2014/main" val="10007"/>
                  </a:ext>
                </a:extLst>
              </a:tr>
              <a:tr h="383712">
                <a:tc>
                  <a:txBody>
                    <a:bodyPr/>
                    <a:lstStyle/>
                    <a:p>
                      <a:pPr algn="l"/>
                      <a:r>
                        <a:rPr lang="en-US" sz="1000" dirty="0"/>
                        <a:t>Detroit, Mich.</a:t>
                      </a:r>
                    </a:p>
                  </a:txBody>
                  <a:tcPr marL="38100" marR="38100" marT="38100" marB="38100"/>
                </a:tc>
                <a:tc>
                  <a:txBody>
                    <a:bodyPr/>
                    <a:lstStyle/>
                    <a:p>
                      <a:pPr algn="l"/>
                      <a:r>
                        <a:rPr lang="en-US" sz="1000" dirty="0"/>
                        <a:t>Detroit Health Department</a:t>
                      </a:r>
                    </a:p>
                  </a:txBody>
                  <a:tcPr marL="38100" marR="38100" marT="38100" marB="38100"/>
                </a:tc>
                <a:tc>
                  <a:txBody>
                    <a:bodyPr/>
                    <a:lstStyle/>
                    <a:p>
                      <a:pPr algn="l"/>
                      <a:r>
                        <a:rPr lang="en-US" sz="1000" dirty="0"/>
                        <a:t>5,000</a:t>
                      </a:r>
                    </a:p>
                  </a:txBody>
                  <a:tcPr marL="38100" marR="38100" marT="38100" marB="38100"/>
                </a:tc>
                <a:tc>
                  <a:txBody>
                    <a:bodyPr/>
                    <a:lstStyle/>
                    <a:p>
                      <a:pPr algn="l"/>
                      <a:r>
                        <a:rPr lang="en-US" sz="1000" dirty="0"/>
                        <a:t>December 15, 2009</a:t>
                      </a:r>
                    </a:p>
                  </a:txBody>
                  <a:tcPr marL="38100" marR="38100" marT="38100" marB="38100"/>
                </a:tc>
                <a:tc>
                  <a:txBody>
                    <a:bodyPr/>
                    <a:lstStyle/>
                    <a:p>
                      <a:pPr algn="l"/>
                      <a:r>
                        <a:rPr lang="en-US" sz="1000" dirty="0"/>
                        <a:t>PORT</a:t>
                      </a:r>
                    </a:p>
                  </a:txBody>
                  <a:tcPr marL="38100" marR="38100" marT="38100" marB="38100"/>
                </a:tc>
                <a:extLst>
                  <a:ext uri="{0D108BD9-81ED-4DB2-BD59-A6C34878D82A}">
                    <a16:rowId xmlns:a16="http://schemas.microsoft.com/office/drawing/2014/main" val="10008"/>
                  </a:ext>
                </a:extLst>
              </a:tr>
              <a:tr h="690681">
                <a:tc>
                  <a:txBody>
                    <a:bodyPr/>
                    <a:lstStyle/>
                    <a:p>
                      <a:pPr algn="l"/>
                      <a:r>
                        <a:rPr lang="en-US" sz="1000" dirty="0"/>
                        <a:t>Indianapolis, Indiana</a:t>
                      </a:r>
                    </a:p>
                  </a:txBody>
                  <a:tcPr marL="38100" marR="38100" marT="38100" marB="38100"/>
                </a:tc>
                <a:tc>
                  <a:txBody>
                    <a:bodyPr/>
                    <a:lstStyle/>
                    <a:p>
                      <a:pPr algn="l"/>
                      <a:r>
                        <a:rPr lang="en-US" sz="1000" dirty="0"/>
                        <a:t>Indianapolis Department of Workforce Development</a:t>
                      </a:r>
                    </a:p>
                  </a:txBody>
                  <a:tcPr marL="38100" marR="38100" marT="38100" marB="38100"/>
                </a:tc>
                <a:tc>
                  <a:txBody>
                    <a:bodyPr/>
                    <a:lstStyle/>
                    <a:p>
                      <a:pPr algn="l"/>
                      <a:r>
                        <a:rPr lang="en-US" sz="1000" dirty="0"/>
                        <a:t>4,500</a:t>
                      </a:r>
                    </a:p>
                  </a:txBody>
                  <a:tcPr marL="38100" marR="38100" marT="38100" marB="38100"/>
                </a:tc>
                <a:tc>
                  <a:txBody>
                    <a:bodyPr/>
                    <a:lstStyle/>
                    <a:p>
                      <a:pPr algn="l"/>
                      <a:r>
                        <a:rPr lang="en-US" sz="1000" dirty="0"/>
                        <a:t>May 23, 2009</a:t>
                      </a:r>
                    </a:p>
                  </a:txBody>
                  <a:tcPr marL="38100" marR="38100" marT="38100" marB="38100"/>
                </a:tc>
                <a:tc>
                  <a:txBody>
                    <a:bodyPr/>
                    <a:lstStyle/>
                    <a:p>
                      <a:pPr algn="l"/>
                      <a:r>
                        <a:rPr lang="en-US" sz="1000" dirty="0"/>
                        <a:t>DISC</a:t>
                      </a:r>
                    </a:p>
                  </a:txBody>
                  <a:tcPr marL="38100" marR="38100" marT="38100" marB="38100"/>
                </a:tc>
                <a:extLst>
                  <a:ext uri="{0D108BD9-81ED-4DB2-BD59-A6C34878D82A}">
                    <a16:rowId xmlns:a16="http://schemas.microsoft.com/office/drawing/2014/main" val="10009"/>
                  </a:ext>
                </a:extLst>
              </a:tr>
              <a:tr h="301546">
                <a:tc>
                  <a:txBody>
                    <a:bodyPr/>
                    <a:lstStyle/>
                    <a:p>
                      <a:pPr algn="l"/>
                      <a:r>
                        <a:rPr lang="en-US" sz="1000" dirty="0"/>
                        <a:t>Culpeper, Va.</a:t>
                      </a:r>
                    </a:p>
                  </a:txBody>
                  <a:tcPr marL="38100" marR="38100" marT="38100" marB="38100"/>
                </a:tc>
                <a:tc>
                  <a:txBody>
                    <a:bodyPr/>
                    <a:lstStyle/>
                    <a:p>
                      <a:pPr algn="l"/>
                      <a:r>
                        <a:rPr lang="en-US" sz="1000" dirty="0"/>
                        <a:t>City of Culpeper</a:t>
                      </a:r>
                    </a:p>
                  </a:txBody>
                  <a:tcPr marL="38100" marR="38100" marT="38100" marB="38100"/>
                </a:tc>
                <a:tc>
                  <a:txBody>
                    <a:bodyPr/>
                    <a:lstStyle/>
                    <a:p>
                      <a:pPr algn="l"/>
                      <a:r>
                        <a:rPr lang="en-US" sz="1000" dirty="0"/>
                        <a:t>7,845</a:t>
                      </a:r>
                    </a:p>
                  </a:txBody>
                  <a:tcPr marL="38100" marR="38100" marT="38100" marB="38100"/>
                </a:tc>
                <a:tc>
                  <a:txBody>
                    <a:bodyPr/>
                    <a:lstStyle/>
                    <a:p>
                      <a:pPr algn="l"/>
                      <a:r>
                        <a:rPr lang="en-US" sz="1000" dirty="0"/>
                        <a:t>April 6, 2009</a:t>
                      </a:r>
                    </a:p>
                  </a:txBody>
                  <a:tcPr marL="38100" marR="38100" marT="38100" marB="38100"/>
                </a:tc>
                <a:tc>
                  <a:txBody>
                    <a:bodyPr/>
                    <a:lstStyle/>
                    <a:p>
                      <a:pPr algn="l"/>
                      <a:r>
                        <a:rPr lang="en-US" sz="1000" dirty="0"/>
                        <a:t>DISC</a:t>
                      </a:r>
                    </a:p>
                  </a:txBody>
                  <a:tcPr marL="38100" marR="38100" marT="38100" marB="38100"/>
                </a:tc>
                <a:extLst>
                  <a:ext uri="{0D108BD9-81ED-4DB2-BD59-A6C34878D82A}">
                    <a16:rowId xmlns:a16="http://schemas.microsoft.com/office/drawing/2014/main" val="10010"/>
                  </a:ext>
                </a:extLst>
              </a:tr>
              <a:tr h="383712">
                <a:tc>
                  <a:txBody>
                    <a:bodyPr/>
                    <a:lstStyle/>
                    <a:p>
                      <a:pPr algn="l"/>
                      <a:r>
                        <a:rPr lang="en-US" sz="1000" dirty="0"/>
                        <a:t>New York, NY</a:t>
                      </a:r>
                    </a:p>
                  </a:txBody>
                  <a:tcPr marL="38100" marR="38100" marT="38100" marB="38100"/>
                </a:tc>
                <a:tc>
                  <a:txBody>
                    <a:bodyPr/>
                    <a:lstStyle/>
                    <a:p>
                      <a:pPr algn="l"/>
                      <a:r>
                        <a:rPr lang="en-US" sz="1000" dirty="0"/>
                        <a:t>New York City Police Department</a:t>
                      </a:r>
                    </a:p>
                  </a:txBody>
                  <a:tcPr marL="38100" marR="38100" marT="38100" marB="38100"/>
                </a:tc>
                <a:tc>
                  <a:txBody>
                    <a:bodyPr/>
                    <a:lstStyle/>
                    <a:p>
                      <a:pPr algn="l"/>
                      <a:r>
                        <a:rPr lang="en-US" sz="1000" dirty="0"/>
                        <a:t>80,000</a:t>
                      </a:r>
                    </a:p>
                  </a:txBody>
                  <a:tcPr marL="38100" marR="38100" marT="38100" marB="38100"/>
                </a:tc>
                <a:tc>
                  <a:txBody>
                    <a:bodyPr/>
                    <a:lstStyle/>
                    <a:p>
                      <a:pPr algn="l"/>
                      <a:r>
                        <a:rPr lang="en-US" sz="1000" dirty="0"/>
                        <a:t>March 4, 2009</a:t>
                      </a:r>
                    </a:p>
                  </a:txBody>
                  <a:tcPr marL="38100" marR="38100" marT="38100" marB="38100"/>
                </a:tc>
                <a:tc>
                  <a:txBody>
                    <a:bodyPr/>
                    <a:lstStyle/>
                    <a:p>
                      <a:pPr algn="l"/>
                      <a:r>
                        <a:rPr lang="en-US" sz="1000" dirty="0"/>
                        <a:t>INSD</a:t>
                      </a:r>
                    </a:p>
                  </a:txBody>
                  <a:tcPr marL="38100" marR="38100" marT="38100" marB="38100"/>
                </a:tc>
                <a:extLst>
                  <a:ext uri="{0D108BD9-81ED-4DB2-BD59-A6C34878D82A}">
                    <a16:rowId xmlns:a16="http://schemas.microsoft.com/office/drawing/2014/main" val="10011"/>
                  </a:ext>
                </a:extLst>
              </a:tr>
            </a:tbl>
          </a:graphicData>
        </a:graphic>
      </p:graphicFrame>
      <p:sp>
        <p:nvSpPr>
          <p:cNvPr id="9" name="Rectangle 8"/>
          <p:cNvSpPr/>
          <p:nvPr/>
        </p:nvSpPr>
        <p:spPr>
          <a:xfrm>
            <a:off x="6400800" y="1235075"/>
            <a:ext cx="2514600" cy="3352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b="1" dirty="0">
                <a:solidFill>
                  <a:schemeClr val="tx2"/>
                </a:solidFill>
              </a:rPr>
              <a:t>Source: Privacy Rights Clearinghouse. </a:t>
            </a:r>
          </a:p>
          <a:p>
            <a:endParaRPr lang="en-US" sz="1400" dirty="0">
              <a:solidFill>
                <a:schemeClr val="tx2"/>
              </a:solidFill>
            </a:endParaRPr>
          </a:p>
          <a:p>
            <a:pPr>
              <a:spcAft>
                <a:spcPts val="600"/>
              </a:spcAft>
            </a:pPr>
            <a:r>
              <a:rPr lang="en-US" sz="1200" b="1" dirty="0">
                <a:solidFill>
                  <a:schemeClr val="tx2"/>
                </a:solidFill>
              </a:rPr>
              <a:t>DISC</a:t>
            </a:r>
            <a:r>
              <a:rPr lang="en-US" sz="1200" dirty="0">
                <a:solidFill>
                  <a:schemeClr val="tx2"/>
                </a:solidFill>
              </a:rPr>
              <a:t> = unintended disclosure of data; </a:t>
            </a:r>
          </a:p>
          <a:p>
            <a:pPr>
              <a:spcAft>
                <a:spcPts val="600"/>
              </a:spcAft>
            </a:pPr>
            <a:r>
              <a:rPr lang="en-US" sz="1200" b="1" dirty="0">
                <a:solidFill>
                  <a:schemeClr val="tx2"/>
                </a:solidFill>
              </a:rPr>
              <a:t>HACK</a:t>
            </a:r>
            <a:r>
              <a:rPr lang="en-US" sz="1200" dirty="0">
                <a:solidFill>
                  <a:schemeClr val="tx2"/>
                </a:solidFill>
              </a:rPr>
              <a:t> = hacking or malware; </a:t>
            </a:r>
          </a:p>
          <a:p>
            <a:pPr>
              <a:spcAft>
                <a:spcPts val="600"/>
              </a:spcAft>
            </a:pPr>
            <a:r>
              <a:rPr lang="en-US" sz="1200" b="1" dirty="0">
                <a:solidFill>
                  <a:schemeClr val="tx2"/>
                </a:solidFill>
              </a:rPr>
              <a:t>INSD</a:t>
            </a:r>
            <a:r>
              <a:rPr lang="en-US" sz="1200" dirty="0">
                <a:solidFill>
                  <a:schemeClr val="tx2"/>
                </a:solidFill>
              </a:rPr>
              <a:t> = insider malfeasance; </a:t>
            </a:r>
          </a:p>
          <a:p>
            <a:pPr>
              <a:spcAft>
                <a:spcPts val="600"/>
              </a:spcAft>
            </a:pPr>
            <a:r>
              <a:rPr lang="en-US" sz="1200" b="1" dirty="0">
                <a:solidFill>
                  <a:schemeClr val="tx2"/>
                </a:solidFill>
              </a:rPr>
              <a:t>PHYS</a:t>
            </a:r>
            <a:r>
              <a:rPr lang="en-US" sz="1200" dirty="0">
                <a:solidFill>
                  <a:schemeClr val="tx2"/>
                </a:solidFill>
              </a:rPr>
              <a:t> = lost, discarded, or stolen non-electronic records (as in paper documents); </a:t>
            </a:r>
          </a:p>
          <a:p>
            <a:pPr>
              <a:spcAft>
                <a:spcPts val="600"/>
              </a:spcAft>
            </a:pPr>
            <a:r>
              <a:rPr lang="en-US" sz="1200" b="1" dirty="0">
                <a:solidFill>
                  <a:schemeClr val="tx2"/>
                </a:solidFill>
              </a:rPr>
              <a:t>PORT</a:t>
            </a:r>
            <a:r>
              <a:rPr lang="en-US" sz="1200" dirty="0">
                <a:solidFill>
                  <a:schemeClr val="tx2"/>
                </a:solidFill>
              </a:rPr>
              <a:t> = lost, discarded, or stolen portable electronic devices (laptops, smartphones, etc.); </a:t>
            </a:r>
          </a:p>
          <a:p>
            <a:pPr>
              <a:spcAft>
                <a:spcPts val="600"/>
              </a:spcAft>
            </a:pPr>
            <a:r>
              <a:rPr lang="en-US" sz="1200" b="1" dirty="0">
                <a:solidFill>
                  <a:schemeClr val="tx2"/>
                </a:solidFill>
              </a:rPr>
              <a:t>STAT</a:t>
            </a:r>
            <a:r>
              <a:rPr lang="en-US" sz="1200" dirty="0">
                <a:solidFill>
                  <a:schemeClr val="tx2"/>
                </a:solidFill>
              </a:rPr>
              <a:t> = lost, discarded, or stolen stationary electronic devices (servers, computers, etc.).</a:t>
            </a:r>
          </a:p>
        </p:txBody>
      </p:sp>
    </p:spTree>
    <p:extLst>
      <p:ext uri="{BB962C8B-B14F-4D97-AF65-F5344CB8AC3E}">
        <p14:creationId xmlns:p14="http://schemas.microsoft.com/office/powerpoint/2010/main" val="31863341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US" dirty="0"/>
              <a:t>Threats – Recent Municipal Data Breaches</a:t>
            </a:r>
          </a:p>
        </p:txBody>
      </p:sp>
      <p:sp>
        <p:nvSpPr>
          <p:cNvPr id="2" name="TextBox 1"/>
          <p:cNvSpPr txBox="1"/>
          <p:nvPr/>
        </p:nvSpPr>
        <p:spPr>
          <a:xfrm>
            <a:off x="312356" y="5791200"/>
            <a:ext cx="2278444" cy="276999"/>
          </a:xfrm>
          <a:prstGeom prst="rect">
            <a:avLst/>
          </a:prstGeom>
          <a:noFill/>
        </p:spPr>
        <p:txBody>
          <a:bodyPr wrap="none" rtlCol="0">
            <a:spAutoFit/>
          </a:bodyPr>
          <a:lstStyle/>
          <a:p>
            <a:r>
              <a:rPr lang="en-US" sz="1200" i="1" dirty="0">
                <a:solidFill>
                  <a:schemeClr val="tx1">
                    <a:lumMod val="50000"/>
                    <a:lumOff val="50000"/>
                  </a:schemeClr>
                </a:solidFill>
              </a:rPr>
              <a:t>Source: Norton Cyber-Crime Index</a:t>
            </a:r>
          </a:p>
        </p:txBody>
      </p:sp>
      <p:graphicFrame>
        <p:nvGraphicFramePr>
          <p:cNvPr id="3" name="Table 2"/>
          <p:cNvGraphicFramePr>
            <a:graphicFrameLocks noGrp="1"/>
          </p:cNvGraphicFramePr>
          <p:nvPr>
            <p:extLst>
              <p:ext uri="{D42A27DB-BD31-4B8C-83A1-F6EECF244321}">
                <p14:modId xmlns:p14="http://schemas.microsoft.com/office/powerpoint/2010/main" val="145193438"/>
              </p:ext>
            </p:extLst>
          </p:nvPr>
        </p:nvGraphicFramePr>
        <p:xfrm>
          <a:off x="381000" y="1209831"/>
          <a:ext cx="5715000" cy="4550333"/>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tblGrid>
              <a:tr h="338573">
                <a:tc>
                  <a:txBody>
                    <a:bodyPr/>
                    <a:lstStyle/>
                    <a:p>
                      <a:pPr algn="ctr"/>
                      <a:r>
                        <a:rPr lang="en-US" sz="1000" dirty="0"/>
                        <a:t>City</a:t>
                      </a:r>
                    </a:p>
                  </a:txBody>
                  <a:tcPr marL="38100" marR="38100" marT="38100" marB="38100" anchor="ctr"/>
                </a:tc>
                <a:tc>
                  <a:txBody>
                    <a:bodyPr/>
                    <a:lstStyle/>
                    <a:p>
                      <a:pPr algn="ctr"/>
                      <a:r>
                        <a:rPr lang="en-US" sz="1000" dirty="0"/>
                        <a:t>Agency or division</a:t>
                      </a:r>
                    </a:p>
                  </a:txBody>
                  <a:tcPr marL="38100" marR="38100" marT="38100" marB="38100" anchor="ctr"/>
                </a:tc>
                <a:tc>
                  <a:txBody>
                    <a:bodyPr/>
                    <a:lstStyle/>
                    <a:p>
                      <a:pPr algn="ctr"/>
                      <a:r>
                        <a:rPr lang="en-US" sz="1000" dirty="0"/>
                        <a:t>No. of records breached</a:t>
                      </a:r>
                    </a:p>
                  </a:txBody>
                  <a:tcPr marL="38100" marR="38100" marT="38100" marB="38100" anchor="ctr"/>
                </a:tc>
                <a:tc>
                  <a:txBody>
                    <a:bodyPr/>
                    <a:lstStyle/>
                    <a:p>
                      <a:pPr algn="ctr"/>
                      <a:r>
                        <a:rPr lang="en-US" sz="1000" dirty="0"/>
                        <a:t>Date made public</a:t>
                      </a:r>
                    </a:p>
                  </a:txBody>
                  <a:tcPr marL="38100" marR="38100" marT="38100" marB="38100" anchor="ctr"/>
                </a:tc>
                <a:tc>
                  <a:txBody>
                    <a:bodyPr/>
                    <a:lstStyle/>
                    <a:p>
                      <a:pPr algn="ctr"/>
                      <a:r>
                        <a:rPr lang="en-US" sz="1000" dirty="0"/>
                        <a:t>Type of breach*</a:t>
                      </a:r>
                    </a:p>
                  </a:txBody>
                  <a:tcPr marL="38100" marR="38100" marT="38100" marB="38100" anchor="ctr"/>
                </a:tc>
                <a:extLst>
                  <a:ext uri="{0D108BD9-81ED-4DB2-BD59-A6C34878D82A}">
                    <a16:rowId xmlns:a16="http://schemas.microsoft.com/office/drawing/2014/main" val="10000"/>
                  </a:ext>
                </a:extLst>
              </a:tr>
              <a:tr h="299283">
                <a:tc>
                  <a:txBody>
                    <a:bodyPr/>
                    <a:lstStyle/>
                    <a:p>
                      <a:pPr algn="l"/>
                      <a:r>
                        <a:rPr lang="en-US" sz="1000" dirty="0"/>
                        <a:t>Muskogee, Okla.</a:t>
                      </a:r>
                    </a:p>
                  </a:txBody>
                  <a:tcPr marL="38100" marR="38100" marT="38100" marB="38100"/>
                </a:tc>
                <a:tc>
                  <a:txBody>
                    <a:bodyPr/>
                    <a:lstStyle/>
                    <a:p>
                      <a:pPr algn="l"/>
                      <a:r>
                        <a:rPr lang="en-US" sz="1000" dirty="0"/>
                        <a:t>City of Muskogee</a:t>
                      </a:r>
                    </a:p>
                  </a:txBody>
                  <a:tcPr marL="38100" marR="38100" marT="38100" marB="38100"/>
                </a:tc>
                <a:tc>
                  <a:txBody>
                    <a:bodyPr/>
                    <a:lstStyle/>
                    <a:p>
                      <a:pPr algn="l"/>
                      <a:r>
                        <a:rPr lang="en-US" sz="1000" dirty="0"/>
                        <a:t>4,500</a:t>
                      </a:r>
                    </a:p>
                  </a:txBody>
                  <a:tcPr marL="38100" marR="38100" marT="38100" marB="38100"/>
                </a:tc>
                <a:tc>
                  <a:txBody>
                    <a:bodyPr/>
                    <a:lstStyle/>
                    <a:p>
                      <a:pPr algn="l"/>
                      <a:r>
                        <a:rPr lang="en-US" sz="1000" dirty="0"/>
                        <a:t>March 1, 2009</a:t>
                      </a:r>
                    </a:p>
                  </a:txBody>
                  <a:tcPr marL="38100" marR="38100" marT="38100" marB="38100"/>
                </a:tc>
                <a:tc>
                  <a:txBody>
                    <a:bodyPr/>
                    <a:lstStyle/>
                    <a:p>
                      <a:pPr algn="l"/>
                      <a:r>
                        <a:rPr lang="en-US" sz="1000" dirty="0"/>
                        <a:t>PORT</a:t>
                      </a:r>
                    </a:p>
                  </a:txBody>
                  <a:tcPr marL="38100" marR="38100" marT="38100" marB="38100"/>
                </a:tc>
                <a:extLst>
                  <a:ext uri="{0D108BD9-81ED-4DB2-BD59-A6C34878D82A}">
                    <a16:rowId xmlns:a16="http://schemas.microsoft.com/office/drawing/2014/main" val="10001"/>
                  </a:ext>
                </a:extLst>
              </a:tr>
              <a:tr h="338573">
                <a:tc>
                  <a:txBody>
                    <a:bodyPr/>
                    <a:lstStyle/>
                    <a:p>
                      <a:pPr algn="l"/>
                      <a:r>
                        <a:rPr lang="en-US" sz="1000" dirty="0"/>
                        <a:t>Charleston, W.Va.</a:t>
                      </a:r>
                    </a:p>
                  </a:txBody>
                  <a:tcPr marL="38100" marR="38100" marT="38100" marB="38100"/>
                </a:tc>
                <a:tc>
                  <a:txBody>
                    <a:bodyPr/>
                    <a:lstStyle/>
                    <a:p>
                      <a:pPr algn="l"/>
                      <a:r>
                        <a:rPr lang="en-US" sz="1000" dirty="0"/>
                        <a:t>Kanawha-Charleston Health Department</a:t>
                      </a:r>
                    </a:p>
                  </a:txBody>
                  <a:tcPr marL="38100" marR="38100" marT="38100" marB="38100"/>
                </a:tc>
                <a:tc>
                  <a:txBody>
                    <a:bodyPr/>
                    <a:lstStyle/>
                    <a:p>
                      <a:pPr algn="l"/>
                      <a:r>
                        <a:rPr lang="en-US" sz="1000" dirty="0"/>
                        <a:t>11,000</a:t>
                      </a:r>
                    </a:p>
                  </a:txBody>
                  <a:tcPr marL="38100" marR="38100" marT="38100" marB="38100"/>
                </a:tc>
                <a:tc>
                  <a:txBody>
                    <a:bodyPr/>
                    <a:lstStyle/>
                    <a:p>
                      <a:pPr algn="l"/>
                      <a:r>
                        <a:rPr lang="en-US" sz="1000" dirty="0"/>
                        <a:t>January 20, 2009</a:t>
                      </a:r>
                    </a:p>
                  </a:txBody>
                  <a:tcPr marL="38100" marR="38100" marT="38100" marB="38100"/>
                </a:tc>
                <a:tc>
                  <a:txBody>
                    <a:bodyPr/>
                    <a:lstStyle/>
                    <a:p>
                      <a:pPr algn="l"/>
                      <a:endParaRPr lang="en-US" sz="1000" dirty="0"/>
                    </a:p>
                  </a:txBody>
                  <a:tcPr marL="38100" marR="38100" marT="38100" marB="38100"/>
                </a:tc>
                <a:extLst>
                  <a:ext uri="{0D108BD9-81ED-4DB2-BD59-A6C34878D82A}">
                    <a16:rowId xmlns:a16="http://schemas.microsoft.com/office/drawing/2014/main" val="10002"/>
                  </a:ext>
                </a:extLst>
              </a:tr>
              <a:tr h="338573">
                <a:tc>
                  <a:txBody>
                    <a:bodyPr/>
                    <a:lstStyle/>
                    <a:p>
                      <a:pPr algn="l"/>
                      <a:r>
                        <a:rPr lang="en-US" sz="1000" dirty="0"/>
                        <a:t>Charlottesville, NC</a:t>
                      </a:r>
                    </a:p>
                  </a:txBody>
                  <a:tcPr marL="38100" marR="38100" marT="38100" marB="38100"/>
                </a:tc>
                <a:tc>
                  <a:txBody>
                    <a:bodyPr/>
                    <a:lstStyle/>
                    <a:p>
                      <a:pPr algn="l"/>
                      <a:r>
                        <a:rPr lang="en-US" sz="1000" dirty="0"/>
                        <a:t>City of Charlottesville</a:t>
                      </a:r>
                    </a:p>
                  </a:txBody>
                  <a:tcPr marL="38100" marR="38100" marT="38100" marB="38100"/>
                </a:tc>
                <a:tc>
                  <a:txBody>
                    <a:bodyPr/>
                    <a:lstStyle/>
                    <a:p>
                      <a:pPr algn="l"/>
                      <a:r>
                        <a:rPr lang="en-US" sz="1000" dirty="0"/>
                        <a:t>25,000</a:t>
                      </a:r>
                    </a:p>
                  </a:txBody>
                  <a:tcPr marL="38100" marR="38100" marT="38100" marB="38100"/>
                </a:tc>
                <a:tc>
                  <a:txBody>
                    <a:bodyPr/>
                    <a:lstStyle/>
                    <a:p>
                      <a:pPr algn="l"/>
                      <a:r>
                        <a:rPr lang="en-US" sz="1000" dirty="0"/>
                        <a:t>November 9, 2008</a:t>
                      </a:r>
                    </a:p>
                  </a:txBody>
                  <a:tcPr marL="38100" marR="38100" marT="38100" marB="38100"/>
                </a:tc>
                <a:tc>
                  <a:txBody>
                    <a:bodyPr/>
                    <a:lstStyle/>
                    <a:p>
                      <a:pPr algn="l"/>
                      <a:r>
                        <a:rPr lang="en-US" sz="1000" dirty="0"/>
                        <a:t>PORT</a:t>
                      </a:r>
                    </a:p>
                  </a:txBody>
                  <a:tcPr marL="38100" marR="38100" marT="38100" marB="38100"/>
                </a:tc>
                <a:extLst>
                  <a:ext uri="{0D108BD9-81ED-4DB2-BD59-A6C34878D82A}">
                    <a16:rowId xmlns:a16="http://schemas.microsoft.com/office/drawing/2014/main" val="10003"/>
                  </a:ext>
                </a:extLst>
              </a:tr>
              <a:tr h="299283">
                <a:tc>
                  <a:txBody>
                    <a:bodyPr/>
                    <a:lstStyle/>
                    <a:p>
                      <a:pPr algn="l"/>
                      <a:r>
                        <a:rPr lang="en-US" sz="1000" dirty="0"/>
                        <a:t>Indianapolis, Indiana</a:t>
                      </a:r>
                    </a:p>
                  </a:txBody>
                  <a:tcPr marL="38100" marR="38100" marT="38100" marB="38100"/>
                </a:tc>
                <a:tc>
                  <a:txBody>
                    <a:bodyPr/>
                    <a:lstStyle/>
                    <a:p>
                      <a:pPr algn="l"/>
                      <a:r>
                        <a:rPr lang="en-US" sz="1000" dirty="0"/>
                        <a:t>City of Indianapolis</a:t>
                      </a:r>
                    </a:p>
                  </a:txBody>
                  <a:tcPr marL="38100" marR="38100" marT="38100" marB="38100"/>
                </a:tc>
                <a:tc>
                  <a:txBody>
                    <a:bodyPr/>
                    <a:lstStyle/>
                    <a:p>
                      <a:pPr algn="l"/>
                      <a:r>
                        <a:rPr lang="en-US" sz="1000" dirty="0"/>
                        <a:t>3,300</a:t>
                      </a:r>
                    </a:p>
                  </a:txBody>
                  <a:tcPr marL="38100" marR="38100" marT="38100" marB="38100"/>
                </a:tc>
                <a:tc>
                  <a:txBody>
                    <a:bodyPr/>
                    <a:lstStyle/>
                    <a:p>
                      <a:pPr algn="l"/>
                      <a:r>
                        <a:rPr lang="en-US" sz="1000" dirty="0"/>
                        <a:t>October 15, 2008</a:t>
                      </a:r>
                    </a:p>
                  </a:txBody>
                  <a:tcPr marL="38100" marR="38100" marT="38100" marB="38100"/>
                </a:tc>
                <a:tc>
                  <a:txBody>
                    <a:bodyPr/>
                    <a:lstStyle/>
                    <a:p>
                      <a:pPr algn="l"/>
                      <a:r>
                        <a:rPr lang="en-US" sz="1000" dirty="0"/>
                        <a:t>DISC</a:t>
                      </a:r>
                    </a:p>
                  </a:txBody>
                  <a:tcPr marL="38100" marR="38100" marT="38100" marB="38100"/>
                </a:tc>
                <a:extLst>
                  <a:ext uri="{0D108BD9-81ED-4DB2-BD59-A6C34878D82A}">
                    <a16:rowId xmlns:a16="http://schemas.microsoft.com/office/drawing/2014/main" val="10004"/>
                  </a:ext>
                </a:extLst>
              </a:tr>
              <a:tr h="299283">
                <a:tc>
                  <a:txBody>
                    <a:bodyPr/>
                    <a:lstStyle/>
                    <a:p>
                      <a:pPr algn="l"/>
                      <a:r>
                        <a:rPr lang="en-US" sz="1000" dirty="0"/>
                        <a:t>Chicago, Ill.</a:t>
                      </a:r>
                    </a:p>
                  </a:txBody>
                  <a:tcPr marL="38100" marR="38100" marT="38100" marB="38100"/>
                </a:tc>
                <a:tc>
                  <a:txBody>
                    <a:bodyPr/>
                    <a:lstStyle/>
                    <a:p>
                      <a:pPr algn="l"/>
                      <a:r>
                        <a:rPr lang="en-US" sz="1000" dirty="0"/>
                        <a:t>Village of Tinley Park</a:t>
                      </a:r>
                    </a:p>
                  </a:txBody>
                  <a:tcPr marL="38100" marR="38100" marT="38100" marB="38100"/>
                </a:tc>
                <a:tc>
                  <a:txBody>
                    <a:bodyPr/>
                    <a:lstStyle/>
                    <a:p>
                      <a:pPr algn="l"/>
                      <a:r>
                        <a:rPr lang="en-US" sz="1000" dirty="0"/>
                        <a:t>20,400</a:t>
                      </a:r>
                    </a:p>
                  </a:txBody>
                  <a:tcPr marL="38100" marR="38100" marT="38100" marB="38100"/>
                </a:tc>
                <a:tc>
                  <a:txBody>
                    <a:bodyPr/>
                    <a:lstStyle/>
                    <a:p>
                      <a:pPr algn="l"/>
                      <a:r>
                        <a:rPr lang="en-US" sz="1000" dirty="0"/>
                        <a:t>July 24, 2008</a:t>
                      </a:r>
                    </a:p>
                  </a:txBody>
                  <a:tcPr marL="38100" marR="38100" marT="38100" marB="38100"/>
                </a:tc>
                <a:tc>
                  <a:txBody>
                    <a:bodyPr/>
                    <a:lstStyle/>
                    <a:p>
                      <a:pPr algn="l"/>
                      <a:r>
                        <a:rPr lang="en-US" sz="1000" dirty="0"/>
                        <a:t>PORT</a:t>
                      </a:r>
                    </a:p>
                  </a:txBody>
                  <a:tcPr marL="38100" marR="38100" marT="38100" marB="38100"/>
                </a:tc>
                <a:extLst>
                  <a:ext uri="{0D108BD9-81ED-4DB2-BD59-A6C34878D82A}">
                    <a16:rowId xmlns:a16="http://schemas.microsoft.com/office/drawing/2014/main" val="10005"/>
                  </a:ext>
                </a:extLst>
              </a:tr>
              <a:tr h="338573">
                <a:tc>
                  <a:txBody>
                    <a:bodyPr/>
                    <a:lstStyle/>
                    <a:p>
                      <a:pPr algn="l"/>
                      <a:r>
                        <a:rPr lang="en-US" sz="1000" dirty="0"/>
                        <a:t>Baltimore, Md.</a:t>
                      </a:r>
                    </a:p>
                  </a:txBody>
                  <a:tcPr marL="38100" marR="38100" marT="38100" marB="38100"/>
                </a:tc>
                <a:tc>
                  <a:txBody>
                    <a:bodyPr/>
                    <a:lstStyle/>
                    <a:p>
                      <a:pPr algn="l"/>
                      <a:r>
                        <a:rPr lang="en-US" sz="1000" dirty="0"/>
                        <a:t>Baltimore Highway Administration</a:t>
                      </a:r>
                    </a:p>
                  </a:txBody>
                  <a:tcPr marL="38100" marR="38100" marT="38100" marB="38100"/>
                </a:tc>
                <a:tc>
                  <a:txBody>
                    <a:bodyPr/>
                    <a:lstStyle/>
                    <a:p>
                      <a:pPr algn="l"/>
                      <a:r>
                        <a:rPr lang="en-US" sz="1000" dirty="0"/>
                        <a:t>1,800</a:t>
                      </a:r>
                    </a:p>
                  </a:txBody>
                  <a:tcPr marL="38100" marR="38100" marT="38100" marB="38100"/>
                </a:tc>
                <a:tc>
                  <a:txBody>
                    <a:bodyPr/>
                    <a:lstStyle/>
                    <a:p>
                      <a:pPr algn="l"/>
                      <a:r>
                        <a:rPr lang="en-US" sz="1000" dirty="0"/>
                        <a:t>April 25, 2008</a:t>
                      </a:r>
                    </a:p>
                  </a:txBody>
                  <a:tcPr marL="38100" marR="38100" marT="38100" marB="38100"/>
                </a:tc>
                <a:tc>
                  <a:txBody>
                    <a:bodyPr/>
                    <a:lstStyle/>
                    <a:p>
                      <a:pPr algn="l"/>
                      <a:r>
                        <a:rPr lang="en-US" sz="1000" dirty="0"/>
                        <a:t>DISC</a:t>
                      </a:r>
                    </a:p>
                  </a:txBody>
                  <a:tcPr marL="38100" marR="38100" marT="38100" marB="38100"/>
                </a:tc>
                <a:extLst>
                  <a:ext uri="{0D108BD9-81ED-4DB2-BD59-A6C34878D82A}">
                    <a16:rowId xmlns:a16="http://schemas.microsoft.com/office/drawing/2014/main" val="10006"/>
                  </a:ext>
                </a:extLst>
              </a:tr>
              <a:tr h="299283">
                <a:tc>
                  <a:txBody>
                    <a:bodyPr/>
                    <a:lstStyle/>
                    <a:p>
                      <a:pPr algn="l"/>
                      <a:r>
                        <a:rPr lang="en-US" sz="1000" dirty="0"/>
                        <a:t>Columbus, Ohio</a:t>
                      </a:r>
                    </a:p>
                  </a:txBody>
                  <a:tcPr marL="38100" marR="38100" marT="38100" marB="38100"/>
                </a:tc>
                <a:tc>
                  <a:txBody>
                    <a:bodyPr/>
                    <a:lstStyle/>
                    <a:p>
                      <a:pPr algn="l"/>
                      <a:r>
                        <a:rPr lang="en-US" sz="1000" dirty="0"/>
                        <a:t>City of Columbus</a:t>
                      </a:r>
                    </a:p>
                  </a:txBody>
                  <a:tcPr marL="38100" marR="38100" marT="38100" marB="38100"/>
                </a:tc>
                <a:tc>
                  <a:txBody>
                    <a:bodyPr/>
                    <a:lstStyle/>
                    <a:p>
                      <a:pPr algn="l"/>
                      <a:r>
                        <a:rPr lang="en-US" sz="1000" dirty="0"/>
                        <a:t>3,500</a:t>
                      </a:r>
                    </a:p>
                  </a:txBody>
                  <a:tcPr marL="38100" marR="38100" marT="38100" marB="38100"/>
                </a:tc>
                <a:tc>
                  <a:txBody>
                    <a:bodyPr/>
                    <a:lstStyle/>
                    <a:p>
                      <a:pPr algn="l"/>
                      <a:r>
                        <a:rPr lang="en-US" sz="1000" dirty="0"/>
                        <a:t>September 21, 2007</a:t>
                      </a:r>
                    </a:p>
                  </a:txBody>
                  <a:tcPr marL="38100" marR="38100" marT="38100" marB="38100"/>
                </a:tc>
                <a:tc>
                  <a:txBody>
                    <a:bodyPr/>
                    <a:lstStyle/>
                    <a:p>
                      <a:pPr algn="l"/>
                      <a:r>
                        <a:rPr lang="en-US" sz="1000" dirty="0"/>
                        <a:t>STAT</a:t>
                      </a:r>
                    </a:p>
                  </a:txBody>
                  <a:tcPr marL="38100" marR="38100" marT="38100" marB="38100"/>
                </a:tc>
                <a:extLst>
                  <a:ext uri="{0D108BD9-81ED-4DB2-BD59-A6C34878D82A}">
                    <a16:rowId xmlns:a16="http://schemas.microsoft.com/office/drawing/2014/main" val="10007"/>
                  </a:ext>
                </a:extLst>
              </a:tr>
              <a:tr h="609432">
                <a:tc>
                  <a:txBody>
                    <a:bodyPr/>
                    <a:lstStyle/>
                    <a:p>
                      <a:pPr algn="l"/>
                      <a:r>
                        <a:rPr lang="en-US" sz="1000" dirty="0"/>
                        <a:t>New York, NY</a:t>
                      </a:r>
                    </a:p>
                  </a:txBody>
                  <a:tcPr marL="38100" marR="38100" marT="38100" marB="38100"/>
                </a:tc>
                <a:tc>
                  <a:txBody>
                    <a:bodyPr/>
                    <a:lstStyle/>
                    <a:p>
                      <a:pPr algn="l"/>
                      <a:r>
                        <a:rPr lang="en-US" sz="1000" dirty="0"/>
                        <a:t>New York City Financial Information Services Agency</a:t>
                      </a:r>
                    </a:p>
                  </a:txBody>
                  <a:tcPr marL="38100" marR="38100" marT="38100" marB="38100"/>
                </a:tc>
                <a:tc>
                  <a:txBody>
                    <a:bodyPr/>
                    <a:lstStyle/>
                    <a:p>
                      <a:pPr algn="l"/>
                      <a:r>
                        <a:rPr lang="en-US" sz="1000" dirty="0"/>
                        <a:t>280,000</a:t>
                      </a:r>
                    </a:p>
                  </a:txBody>
                  <a:tcPr marL="38100" marR="38100" marT="38100" marB="38100"/>
                </a:tc>
                <a:tc>
                  <a:txBody>
                    <a:bodyPr/>
                    <a:lstStyle/>
                    <a:p>
                      <a:pPr algn="l"/>
                      <a:r>
                        <a:rPr lang="en-US" sz="1000" dirty="0"/>
                        <a:t>August 23, 2007</a:t>
                      </a:r>
                    </a:p>
                  </a:txBody>
                  <a:tcPr marL="38100" marR="38100" marT="38100" marB="38100"/>
                </a:tc>
                <a:tc>
                  <a:txBody>
                    <a:bodyPr/>
                    <a:lstStyle/>
                    <a:p>
                      <a:pPr algn="l"/>
                      <a:r>
                        <a:rPr lang="en-US" sz="1000" dirty="0"/>
                        <a:t>PORT</a:t>
                      </a:r>
                    </a:p>
                  </a:txBody>
                  <a:tcPr marL="38100" marR="38100" marT="38100" marB="38100"/>
                </a:tc>
                <a:extLst>
                  <a:ext uri="{0D108BD9-81ED-4DB2-BD59-A6C34878D82A}">
                    <a16:rowId xmlns:a16="http://schemas.microsoft.com/office/drawing/2014/main" val="10008"/>
                  </a:ext>
                </a:extLst>
              </a:tr>
              <a:tr h="544835">
                <a:tc>
                  <a:txBody>
                    <a:bodyPr/>
                    <a:lstStyle/>
                    <a:p>
                      <a:pPr algn="l"/>
                      <a:r>
                        <a:rPr lang="en-US" sz="1000" dirty="0"/>
                        <a:t>Virginia Beach, Va.</a:t>
                      </a:r>
                    </a:p>
                  </a:txBody>
                  <a:tcPr marL="38100" marR="38100" marT="38100" marB="38100"/>
                </a:tc>
                <a:tc>
                  <a:txBody>
                    <a:bodyPr/>
                    <a:lstStyle/>
                    <a:p>
                      <a:pPr algn="l"/>
                      <a:r>
                        <a:rPr lang="en-US" sz="1000" dirty="0"/>
                        <a:t>City of Virginia Beach, Flexible Benefits</a:t>
                      </a:r>
                    </a:p>
                  </a:txBody>
                  <a:tcPr marL="38100" marR="38100" marT="38100" marB="38100"/>
                </a:tc>
                <a:tc>
                  <a:txBody>
                    <a:bodyPr/>
                    <a:lstStyle/>
                    <a:p>
                      <a:pPr algn="l"/>
                      <a:r>
                        <a:rPr lang="en-US" sz="1000" dirty="0"/>
                        <a:t>2,000</a:t>
                      </a:r>
                    </a:p>
                  </a:txBody>
                  <a:tcPr marL="38100" marR="38100" marT="38100" marB="38100"/>
                </a:tc>
                <a:tc>
                  <a:txBody>
                    <a:bodyPr/>
                    <a:lstStyle/>
                    <a:p>
                      <a:pPr algn="l"/>
                      <a:r>
                        <a:rPr lang="en-US" sz="1000" dirty="0"/>
                        <a:t>July 27, 2007</a:t>
                      </a:r>
                    </a:p>
                  </a:txBody>
                  <a:tcPr marL="38100" marR="38100" marT="38100" marB="38100"/>
                </a:tc>
                <a:tc>
                  <a:txBody>
                    <a:bodyPr/>
                    <a:lstStyle/>
                    <a:p>
                      <a:pPr algn="l"/>
                      <a:r>
                        <a:rPr lang="en-US" sz="1000" dirty="0"/>
                        <a:t>INSD</a:t>
                      </a:r>
                    </a:p>
                  </a:txBody>
                  <a:tcPr marL="38100" marR="38100" marT="38100" marB="38100"/>
                </a:tc>
                <a:extLst>
                  <a:ext uri="{0D108BD9-81ED-4DB2-BD59-A6C34878D82A}">
                    <a16:rowId xmlns:a16="http://schemas.microsoft.com/office/drawing/2014/main" val="10009"/>
                  </a:ext>
                </a:extLst>
              </a:tr>
              <a:tr h="299283">
                <a:tc>
                  <a:txBody>
                    <a:bodyPr/>
                    <a:lstStyle/>
                    <a:p>
                      <a:pPr algn="l"/>
                      <a:r>
                        <a:rPr lang="en-US" sz="1000" dirty="0"/>
                        <a:t>Encinitas, Calif.</a:t>
                      </a:r>
                    </a:p>
                  </a:txBody>
                  <a:tcPr marL="38100" marR="38100" marT="38100" marB="38100"/>
                </a:tc>
                <a:tc>
                  <a:txBody>
                    <a:bodyPr/>
                    <a:lstStyle/>
                    <a:p>
                      <a:pPr algn="l"/>
                      <a:r>
                        <a:rPr lang="en-US" sz="1000" dirty="0"/>
                        <a:t>City of Encinitas</a:t>
                      </a:r>
                    </a:p>
                  </a:txBody>
                  <a:tcPr marL="38100" marR="38100" marT="38100" marB="38100"/>
                </a:tc>
                <a:tc>
                  <a:txBody>
                    <a:bodyPr/>
                    <a:lstStyle/>
                    <a:p>
                      <a:pPr algn="l"/>
                      <a:r>
                        <a:rPr lang="en-US" sz="1000" dirty="0"/>
                        <a:t>1,200</a:t>
                      </a:r>
                    </a:p>
                  </a:txBody>
                  <a:tcPr marL="38100" marR="38100" marT="38100" marB="38100"/>
                </a:tc>
                <a:tc>
                  <a:txBody>
                    <a:bodyPr/>
                    <a:lstStyle/>
                    <a:p>
                      <a:pPr algn="l"/>
                      <a:r>
                        <a:rPr lang="en-US" sz="1000" dirty="0"/>
                        <a:t>July 13, 2007</a:t>
                      </a:r>
                    </a:p>
                  </a:txBody>
                  <a:tcPr marL="38100" marR="38100" marT="38100" marB="38100"/>
                </a:tc>
                <a:tc>
                  <a:txBody>
                    <a:bodyPr/>
                    <a:lstStyle/>
                    <a:p>
                      <a:pPr algn="l"/>
                      <a:r>
                        <a:rPr lang="en-US" sz="1000" dirty="0"/>
                        <a:t>DISC</a:t>
                      </a:r>
                    </a:p>
                  </a:txBody>
                  <a:tcPr marL="38100" marR="38100" marT="38100" marB="38100"/>
                </a:tc>
                <a:extLst>
                  <a:ext uri="{0D108BD9-81ED-4DB2-BD59-A6C34878D82A}">
                    <a16:rowId xmlns:a16="http://schemas.microsoft.com/office/drawing/2014/main" val="10010"/>
                  </a:ext>
                </a:extLst>
              </a:tr>
              <a:tr h="299283">
                <a:tc>
                  <a:txBody>
                    <a:bodyPr/>
                    <a:lstStyle/>
                    <a:p>
                      <a:pPr algn="l"/>
                      <a:r>
                        <a:rPr lang="en-US" sz="1000" dirty="0"/>
                        <a:t>Lynchburg, Va.</a:t>
                      </a:r>
                    </a:p>
                  </a:txBody>
                  <a:tcPr marL="38100" marR="38100" marT="38100" marB="38100"/>
                </a:tc>
                <a:tc>
                  <a:txBody>
                    <a:bodyPr/>
                    <a:lstStyle/>
                    <a:p>
                      <a:pPr algn="l"/>
                      <a:r>
                        <a:rPr lang="en-US" sz="1000" dirty="0"/>
                        <a:t>Lynchburg City</a:t>
                      </a:r>
                    </a:p>
                  </a:txBody>
                  <a:tcPr marL="38100" marR="38100" marT="38100" marB="38100"/>
                </a:tc>
                <a:tc>
                  <a:txBody>
                    <a:bodyPr/>
                    <a:lstStyle/>
                    <a:p>
                      <a:pPr algn="l"/>
                      <a:r>
                        <a:rPr lang="en-US" sz="1000" dirty="0"/>
                        <a:t>1,200</a:t>
                      </a:r>
                    </a:p>
                  </a:txBody>
                  <a:tcPr marL="38100" marR="38100" marT="38100" marB="38100"/>
                </a:tc>
                <a:tc>
                  <a:txBody>
                    <a:bodyPr/>
                    <a:lstStyle/>
                    <a:p>
                      <a:pPr algn="l"/>
                      <a:r>
                        <a:rPr lang="en-US" sz="1000" dirty="0"/>
                        <a:t>June 14, 2007</a:t>
                      </a:r>
                    </a:p>
                  </a:txBody>
                  <a:tcPr marL="38100" marR="38100" marT="38100" marB="38100"/>
                </a:tc>
                <a:tc>
                  <a:txBody>
                    <a:bodyPr/>
                    <a:lstStyle/>
                    <a:p>
                      <a:pPr algn="l"/>
                      <a:r>
                        <a:rPr lang="en-US" sz="1000" dirty="0"/>
                        <a:t>DISC</a:t>
                      </a:r>
                    </a:p>
                  </a:txBody>
                  <a:tcPr marL="38100" marR="38100" marT="38100" marB="38100"/>
                </a:tc>
                <a:extLst>
                  <a:ext uri="{0D108BD9-81ED-4DB2-BD59-A6C34878D82A}">
                    <a16:rowId xmlns:a16="http://schemas.microsoft.com/office/drawing/2014/main" val="10011"/>
                  </a:ext>
                </a:extLst>
              </a:tr>
            </a:tbl>
          </a:graphicData>
        </a:graphic>
      </p:graphicFrame>
      <p:sp>
        <p:nvSpPr>
          <p:cNvPr id="8" name="Rectangle 7"/>
          <p:cNvSpPr/>
          <p:nvPr/>
        </p:nvSpPr>
        <p:spPr>
          <a:xfrm>
            <a:off x="6400800" y="1235075"/>
            <a:ext cx="2514600" cy="3352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b="1" dirty="0">
                <a:solidFill>
                  <a:schemeClr val="tx2"/>
                </a:solidFill>
              </a:rPr>
              <a:t>Source: Privacy Rights Clearinghouse. </a:t>
            </a:r>
          </a:p>
          <a:p>
            <a:endParaRPr lang="en-US" sz="1400" dirty="0">
              <a:solidFill>
                <a:schemeClr val="tx2"/>
              </a:solidFill>
            </a:endParaRPr>
          </a:p>
          <a:p>
            <a:pPr>
              <a:spcAft>
                <a:spcPts val="600"/>
              </a:spcAft>
            </a:pPr>
            <a:r>
              <a:rPr lang="en-US" sz="1200" b="1" dirty="0">
                <a:solidFill>
                  <a:schemeClr val="tx2"/>
                </a:solidFill>
              </a:rPr>
              <a:t>DISC</a:t>
            </a:r>
            <a:r>
              <a:rPr lang="en-US" sz="1200" dirty="0">
                <a:solidFill>
                  <a:schemeClr val="tx2"/>
                </a:solidFill>
              </a:rPr>
              <a:t> = unintended disclosure of data; </a:t>
            </a:r>
          </a:p>
          <a:p>
            <a:pPr>
              <a:spcAft>
                <a:spcPts val="600"/>
              </a:spcAft>
            </a:pPr>
            <a:r>
              <a:rPr lang="en-US" sz="1200" b="1" dirty="0">
                <a:solidFill>
                  <a:schemeClr val="tx2"/>
                </a:solidFill>
              </a:rPr>
              <a:t>HACK</a:t>
            </a:r>
            <a:r>
              <a:rPr lang="en-US" sz="1200" dirty="0">
                <a:solidFill>
                  <a:schemeClr val="tx2"/>
                </a:solidFill>
              </a:rPr>
              <a:t> = hacking or malware; </a:t>
            </a:r>
          </a:p>
          <a:p>
            <a:pPr>
              <a:spcAft>
                <a:spcPts val="600"/>
              </a:spcAft>
            </a:pPr>
            <a:r>
              <a:rPr lang="en-US" sz="1200" b="1" dirty="0">
                <a:solidFill>
                  <a:schemeClr val="tx2"/>
                </a:solidFill>
              </a:rPr>
              <a:t>INSD</a:t>
            </a:r>
            <a:r>
              <a:rPr lang="en-US" sz="1200" dirty="0">
                <a:solidFill>
                  <a:schemeClr val="tx2"/>
                </a:solidFill>
              </a:rPr>
              <a:t> = insider malfeasance; </a:t>
            </a:r>
          </a:p>
          <a:p>
            <a:pPr>
              <a:spcAft>
                <a:spcPts val="600"/>
              </a:spcAft>
            </a:pPr>
            <a:r>
              <a:rPr lang="en-US" sz="1200" b="1" dirty="0">
                <a:solidFill>
                  <a:schemeClr val="tx2"/>
                </a:solidFill>
              </a:rPr>
              <a:t>PHYS</a:t>
            </a:r>
            <a:r>
              <a:rPr lang="en-US" sz="1200" dirty="0">
                <a:solidFill>
                  <a:schemeClr val="tx2"/>
                </a:solidFill>
              </a:rPr>
              <a:t> = lost, discarded, or stolen non-electronic records (as in paper documents); </a:t>
            </a:r>
          </a:p>
          <a:p>
            <a:pPr>
              <a:spcAft>
                <a:spcPts val="600"/>
              </a:spcAft>
            </a:pPr>
            <a:r>
              <a:rPr lang="en-US" sz="1200" b="1" dirty="0">
                <a:solidFill>
                  <a:schemeClr val="tx2"/>
                </a:solidFill>
              </a:rPr>
              <a:t>PORT</a:t>
            </a:r>
            <a:r>
              <a:rPr lang="en-US" sz="1200" dirty="0">
                <a:solidFill>
                  <a:schemeClr val="tx2"/>
                </a:solidFill>
              </a:rPr>
              <a:t> = lost, discarded, or stolen portable electronic devices (laptops, smartphones, etc.); </a:t>
            </a:r>
          </a:p>
          <a:p>
            <a:pPr>
              <a:spcAft>
                <a:spcPts val="600"/>
              </a:spcAft>
            </a:pPr>
            <a:r>
              <a:rPr lang="en-US" sz="1200" b="1" dirty="0">
                <a:solidFill>
                  <a:schemeClr val="tx2"/>
                </a:solidFill>
              </a:rPr>
              <a:t>STAT</a:t>
            </a:r>
            <a:r>
              <a:rPr lang="en-US" sz="1200" dirty="0">
                <a:solidFill>
                  <a:schemeClr val="tx2"/>
                </a:solidFill>
              </a:rPr>
              <a:t> = lost, discarded, or stolen stationary electronic devices (servers, computers, etc.).</a:t>
            </a:r>
          </a:p>
        </p:txBody>
      </p:sp>
    </p:spTree>
    <p:extLst>
      <p:ext uri="{BB962C8B-B14F-4D97-AF65-F5344CB8AC3E}">
        <p14:creationId xmlns:p14="http://schemas.microsoft.com/office/powerpoint/2010/main" val="30930692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US" dirty="0"/>
              <a:t>Threats – Recent Municipal Data Breaches</a:t>
            </a:r>
          </a:p>
        </p:txBody>
      </p:sp>
      <p:sp>
        <p:nvSpPr>
          <p:cNvPr id="2" name="TextBox 1"/>
          <p:cNvSpPr txBox="1"/>
          <p:nvPr/>
        </p:nvSpPr>
        <p:spPr>
          <a:xfrm>
            <a:off x="312356" y="5867400"/>
            <a:ext cx="2278444" cy="276999"/>
          </a:xfrm>
          <a:prstGeom prst="rect">
            <a:avLst/>
          </a:prstGeom>
          <a:noFill/>
        </p:spPr>
        <p:txBody>
          <a:bodyPr wrap="none" rtlCol="0">
            <a:spAutoFit/>
          </a:bodyPr>
          <a:lstStyle/>
          <a:p>
            <a:r>
              <a:rPr lang="en-US" sz="1200" i="1" dirty="0">
                <a:solidFill>
                  <a:schemeClr val="tx1">
                    <a:lumMod val="50000"/>
                    <a:lumOff val="50000"/>
                  </a:schemeClr>
                </a:solidFill>
              </a:rPr>
              <a:t>Source: Norton Cyber-Crime Index</a:t>
            </a:r>
          </a:p>
        </p:txBody>
      </p:sp>
      <p:graphicFrame>
        <p:nvGraphicFramePr>
          <p:cNvPr id="3" name="Table 2"/>
          <p:cNvGraphicFramePr>
            <a:graphicFrameLocks noGrp="1"/>
          </p:cNvGraphicFramePr>
          <p:nvPr>
            <p:extLst>
              <p:ext uri="{D42A27DB-BD31-4B8C-83A1-F6EECF244321}">
                <p14:modId xmlns:p14="http://schemas.microsoft.com/office/powerpoint/2010/main" val="2059246154"/>
              </p:ext>
            </p:extLst>
          </p:nvPr>
        </p:nvGraphicFramePr>
        <p:xfrm>
          <a:off x="381000" y="1226288"/>
          <a:ext cx="5715000" cy="4572000"/>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tblGrid>
              <a:tr h="381507">
                <a:tc>
                  <a:txBody>
                    <a:bodyPr/>
                    <a:lstStyle/>
                    <a:p>
                      <a:pPr algn="ctr"/>
                      <a:r>
                        <a:rPr lang="en-US" sz="1000" dirty="0"/>
                        <a:t>City</a:t>
                      </a:r>
                    </a:p>
                  </a:txBody>
                  <a:tcPr marL="38100" marR="38100" marT="38100" marB="38100" anchor="ctr"/>
                </a:tc>
                <a:tc>
                  <a:txBody>
                    <a:bodyPr/>
                    <a:lstStyle/>
                    <a:p>
                      <a:pPr algn="ctr"/>
                      <a:r>
                        <a:rPr lang="en-US" sz="1000" dirty="0"/>
                        <a:t>Agency or division</a:t>
                      </a:r>
                    </a:p>
                  </a:txBody>
                  <a:tcPr marL="38100" marR="38100" marT="38100" marB="38100" anchor="ctr"/>
                </a:tc>
                <a:tc>
                  <a:txBody>
                    <a:bodyPr/>
                    <a:lstStyle/>
                    <a:p>
                      <a:pPr algn="ctr"/>
                      <a:r>
                        <a:rPr lang="en-US" sz="1000" dirty="0"/>
                        <a:t>No. of records breached</a:t>
                      </a:r>
                    </a:p>
                  </a:txBody>
                  <a:tcPr marL="38100" marR="38100" marT="38100" marB="38100" anchor="ctr"/>
                </a:tc>
                <a:tc>
                  <a:txBody>
                    <a:bodyPr/>
                    <a:lstStyle/>
                    <a:p>
                      <a:pPr algn="ctr"/>
                      <a:r>
                        <a:rPr lang="en-US" sz="1000" dirty="0"/>
                        <a:t>Date made public</a:t>
                      </a:r>
                    </a:p>
                  </a:txBody>
                  <a:tcPr marL="38100" marR="38100" marT="38100" marB="38100" anchor="ctr"/>
                </a:tc>
                <a:tc>
                  <a:txBody>
                    <a:bodyPr/>
                    <a:lstStyle/>
                    <a:p>
                      <a:pPr algn="ctr"/>
                      <a:r>
                        <a:rPr lang="en-US" sz="1000" dirty="0"/>
                        <a:t>Type of breach*</a:t>
                      </a:r>
                    </a:p>
                  </a:txBody>
                  <a:tcPr marL="38100" marR="38100" marT="38100" marB="38100" anchor="ctr"/>
                </a:tc>
                <a:extLst>
                  <a:ext uri="{0D108BD9-81ED-4DB2-BD59-A6C34878D82A}">
                    <a16:rowId xmlns:a16="http://schemas.microsoft.com/office/drawing/2014/main" val="10000"/>
                  </a:ext>
                </a:extLst>
              </a:tr>
              <a:tr h="381507">
                <a:tc>
                  <a:txBody>
                    <a:bodyPr/>
                    <a:lstStyle/>
                    <a:p>
                      <a:pPr algn="l"/>
                      <a:r>
                        <a:rPr lang="en-US" sz="1000" dirty="0"/>
                        <a:t>Chicago, Ill.</a:t>
                      </a:r>
                    </a:p>
                  </a:txBody>
                  <a:tcPr marL="38100" marR="38100" marT="38100" marB="38100"/>
                </a:tc>
                <a:tc>
                  <a:txBody>
                    <a:bodyPr/>
                    <a:lstStyle/>
                    <a:p>
                      <a:pPr algn="l"/>
                      <a:r>
                        <a:rPr lang="en-US" sz="1000" dirty="0"/>
                        <a:t>Chicago Board of Election</a:t>
                      </a:r>
                    </a:p>
                  </a:txBody>
                  <a:tcPr marL="38100" marR="38100" marT="38100" marB="38100"/>
                </a:tc>
                <a:tc>
                  <a:txBody>
                    <a:bodyPr/>
                    <a:lstStyle/>
                    <a:p>
                      <a:pPr algn="l"/>
                      <a:r>
                        <a:rPr lang="en-US" sz="1000" dirty="0"/>
                        <a:t>1.3 million</a:t>
                      </a:r>
                    </a:p>
                  </a:txBody>
                  <a:tcPr marL="38100" marR="38100" marT="38100" marB="38100"/>
                </a:tc>
                <a:tc>
                  <a:txBody>
                    <a:bodyPr/>
                    <a:lstStyle/>
                    <a:p>
                      <a:pPr algn="l"/>
                      <a:r>
                        <a:rPr lang="en-US" sz="1000" dirty="0"/>
                        <a:t>January 22, 2007</a:t>
                      </a:r>
                    </a:p>
                  </a:txBody>
                  <a:tcPr marL="38100" marR="38100" marT="38100" marB="38100"/>
                </a:tc>
                <a:tc>
                  <a:txBody>
                    <a:bodyPr/>
                    <a:lstStyle/>
                    <a:p>
                      <a:pPr algn="l"/>
                      <a:r>
                        <a:rPr lang="en-US" sz="1000" dirty="0"/>
                        <a:t>PORT</a:t>
                      </a:r>
                    </a:p>
                  </a:txBody>
                  <a:tcPr marL="38100" marR="38100" marT="38100" marB="38100"/>
                </a:tc>
                <a:extLst>
                  <a:ext uri="{0D108BD9-81ED-4DB2-BD59-A6C34878D82A}">
                    <a16:rowId xmlns:a16="http://schemas.microsoft.com/office/drawing/2014/main" val="10001"/>
                  </a:ext>
                </a:extLst>
              </a:tr>
              <a:tr h="686713">
                <a:tc>
                  <a:txBody>
                    <a:bodyPr/>
                    <a:lstStyle/>
                    <a:p>
                      <a:pPr algn="l"/>
                      <a:r>
                        <a:rPr lang="en-US" sz="1000" dirty="0"/>
                        <a:t>New York, NY</a:t>
                      </a:r>
                    </a:p>
                  </a:txBody>
                  <a:tcPr marL="38100" marR="38100" marT="38100" marB="38100"/>
                </a:tc>
                <a:tc>
                  <a:txBody>
                    <a:bodyPr/>
                    <a:lstStyle/>
                    <a:p>
                      <a:pPr algn="l"/>
                      <a:r>
                        <a:rPr lang="en-US" sz="1000" dirty="0"/>
                        <a:t>New York City Human Resources Administration, Brooklyn, NY</a:t>
                      </a:r>
                    </a:p>
                  </a:txBody>
                  <a:tcPr marL="38100" marR="38100" marT="38100" marB="38100"/>
                </a:tc>
                <a:tc>
                  <a:txBody>
                    <a:bodyPr/>
                    <a:lstStyle/>
                    <a:p>
                      <a:pPr algn="l"/>
                      <a:r>
                        <a:rPr lang="en-US" sz="1000" dirty="0"/>
                        <a:t>7,800</a:t>
                      </a:r>
                    </a:p>
                  </a:txBody>
                  <a:tcPr marL="38100" marR="38100" marT="38100" marB="38100"/>
                </a:tc>
                <a:tc>
                  <a:txBody>
                    <a:bodyPr/>
                    <a:lstStyle/>
                    <a:p>
                      <a:pPr algn="l"/>
                      <a:r>
                        <a:rPr lang="en-US" sz="1000" dirty="0"/>
                        <a:t>December 21, 2006</a:t>
                      </a:r>
                    </a:p>
                  </a:txBody>
                  <a:tcPr marL="38100" marR="38100" marT="38100" marB="38100"/>
                </a:tc>
                <a:tc>
                  <a:txBody>
                    <a:bodyPr/>
                    <a:lstStyle/>
                    <a:p>
                      <a:pPr algn="l"/>
                      <a:r>
                        <a:rPr lang="en-US" sz="1000" dirty="0"/>
                        <a:t>PORT</a:t>
                      </a:r>
                    </a:p>
                  </a:txBody>
                  <a:tcPr marL="38100" marR="38100" marT="38100" marB="38100"/>
                </a:tc>
                <a:extLst>
                  <a:ext uri="{0D108BD9-81ED-4DB2-BD59-A6C34878D82A}">
                    <a16:rowId xmlns:a16="http://schemas.microsoft.com/office/drawing/2014/main" val="10002"/>
                  </a:ext>
                </a:extLst>
              </a:tr>
              <a:tr h="340313">
                <a:tc>
                  <a:txBody>
                    <a:bodyPr/>
                    <a:lstStyle/>
                    <a:p>
                      <a:pPr algn="l"/>
                      <a:r>
                        <a:rPr lang="en-US" sz="1000" dirty="0"/>
                        <a:t>Lubbock, Texas</a:t>
                      </a:r>
                    </a:p>
                  </a:txBody>
                  <a:tcPr marL="38100" marR="38100" marT="38100" marB="38100"/>
                </a:tc>
                <a:tc>
                  <a:txBody>
                    <a:bodyPr/>
                    <a:lstStyle/>
                    <a:p>
                      <a:pPr algn="l"/>
                      <a:r>
                        <a:rPr lang="en-US" sz="1000" dirty="0"/>
                        <a:t>City of Lubbock</a:t>
                      </a:r>
                    </a:p>
                  </a:txBody>
                  <a:tcPr marL="38100" marR="38100" marT="38100" marB="38100"/>
                </a:tc>
                <a:tc>
                  <a:txBody>
                    <a:bodyPr/>
                    <a:lstStyle/>
                    <a:p>
                      <a:pPr algn="l"/>
                      <a:r>
                        <a:rPr lang="en-US" sz="1000" dirty="0"/>
                        <a:t>5,800</a:t>
                      </a:r>
                    </a:p>
                  </a:txBody>
                  <a:tcPr marL="38100" marR="38100" marT="38100" marB="38100"/>
                </a:tc>
                <a:tc>
                  <a:txBody>
                    <a:bodyPr/>
                    <a:lstStyle/>
                    <a:p>
                      <a:pPr algn="l"/>
                      <a:r>
                        <a:rPr lang="en-US" sz="1000" dirty="0"/>
                        <a:t>November 7, 2006</a:t>
                      </a:r>
                    </a:p>
                  </a:txBody>
                  <a:tcPr marL="38100" marR="38100" marT="38100" marB="38100"/>
                </a:tc>
                <a:tc>
                  <a:txBody>
                    <a:bodyPr/>
                    <a:lstStyle/>
                    <a:p>
                      <a:pPr algn="l"/>
                      <a:r>
                        <a:rPr lang="en-US" sz="1000" dirty="0"/>
                        <a:t>HACK</a:t>
                      </a:r>
                    </a:p>
                  </a:txBody>
                  <a:tcPr marL="38100" marR="38100" marT="38100" marB="38100"/>
                </a:tc>
                <a:extLst>
                  <a:ext uri="{0D108BD9-81ED-4DB2-BD59-A6C34878D82A}">
                    <a16:rowId xmlns:a16="http://schemas.microsoft.com/office/drawing/2014/main" val="10003"/>
                  </a:ext>
                </a:extLst>
              </a:tr>
              <a:tr h="381507">
                <a:tc>
                  <a:txBody>
                    <a:bodyPr/>
                    <a:lstStyle/>
                    <a:p>
                      <a:pPr algn="l"/>
                      <a:r>
                        <a:rPr lang="en-US" sz="1000" dirty="0"/>
                        <a:t>Chicago, Ill.</a:t>
                      </a:r>
                    </a:p>
                  </a:txBody>
                  <a:tcPr marL="38100" marR="38100" marT="38100" marB="38100"/>
                </a:tc>
                <a:tc>
                  <a:txBody>
                    <a:bodyPr/>
                    <a:lstStyle/>
                    <a:p>
                      <a:pPr algn="l"/>
                      <a:r>
                        <a:rPr lang="en-US" sz="1000" dirty="0"/>
                        <a:t>Chicago Voter Database</a:t>
                      </a:r>
                    </a:p>
                  </a:txBody>
                  <a:tcPr marL="38100" marR="38100" marT="38100" marB="38100"/>
                </a:tc>
                <a:tc>
                  <a:txBody>
                    <a:bodyPr/>
                    <a:lstStyle/>
                    <a:p>
                      <a:pPr algn="l"/>
                      <a:r>
                        <a:rPr lang="en-US" sz="1000" dirty="0"/>
                        <a:t>1.35 million </a:t>
                      </a:r>
                    </a:p>
                  </a:txBody>
                  <a:tcPr marL="38100" marR="38100" marT="38100" marB="38100"/>
                </a:tc>
                <a:tc>
                  <a:txBody>
                    <a:bodyPr/>
                    <a:lstStyle/>
                    <a:p>
                      <a:pPr algn="l"/>
                      <a:r>
                        <a:rPr lang="en-US" sz="1000" dirty="0"/>
                        <a:t>October 23, 2006</a:t>
                      </a:r>
                    </a:p>
                  </a:txBody>
                  <a:tcPr marL="38100" marR="38100" marT="38100" marB="38100"/>
                </a:tc>
                <a:tc>
                  <a:txBody>
                    <a:bodyPr/>
                    <a:lstStyle/>
                    <a:p>
                      <a:pPr algn="l"/>
                      <a:r>
                        <a:rPr lang="en-US" sz="1000" dirty="0"/>
                        <a:t>DISC</a:t>
                      </a:r>
                    </a:p>
                  </a:txBody>
                  <a:tcPr marL="38100" marR="38100" marT="38100" marB="38100"/>
                </a:tc>
                <a:extLst>
                  <a:ext uri="{0D108BD9-81ED-4DB2-BD59-A6C34878D82A}">
                    <a16:rowId xmlns:a16="http://schemas.microsoft.com/office/drawing/2014/main" val="10004"/>
                  </a:ext>
                </a:extLst>
              </a:tr>
              <a:tr h="340313">
                <a:tc>
                  <a:txBody>
                    <a:bodyPr/>
                    <a:lstStyle/>
                    <a:p>
                      <a:pPr algn="l"/>
                      <a:r>
                        <a:rPr lang="en-US" sz="1000" dirty="0"/>
                        <a:t>Savannah, Georgia</a:t>
                      </a:r>
                    </a:p>
                  </a:txBody>
                  <a:tcPr marL="38100" marR="38100" marT="38100" marB="38100"/>
                </a:tc>
                <a:tc>
                  <a:txBody>
                    <a:bodyPr/>
                    <a:lstStyle/>
                    <a:p>
                      <a:pPr algn="l"/>
                      <a:r>
                        <a:rPr lang="en-US" sz="1000" dirty="0"/>
                        <a:t>City of Savannah</a:t>
                      </a:r>
                    </a:p>
                  </a:txBody>
                  <a:tcPr marL="38100" marR="38100" marT="38100" marB="38100"/>
                </a:tc>
                <a:tc>
                  <a:txBody>
                    <a:bodyPr/>
                    <a:lstStyle/>
                    <a:p>
                      <a:pPr algn="l"/>
                      <a:r>
                        <a:rPr lang="en-US" sz="1000" dirty="0"/>
                        <a:t>8,800</a:t>
                      </a:r>
                    </a:p>
                  </a:txBody>
                  <a:tcPr marL="38100" marR="38100" marT="38100" marB="38100"/>
                </a:tc>
                <a:tc>
                  <a:txBody>
                    <a:bodyPr/>
                    <a:lstStyle/>
                    <a:p>
                      <a:pPr algn="l"/>
                      <a:r>
                        <a:rPr lang="en-US" sz="1000" dirty="0"/>
                        <a:t>September 20, 2006</a:t>
                      </a:r>
                    </a:p>
                  </a:txBody>
                  <a:tcPr marL="38100" marR="38100" marT="38100" marB="38100"/>
                </a:tc>
                <a:tc>
                  <a:txBody>
                    <a:bodyPr/>
                    <a:lstStyle/>
                    <a:p>
                      <a:pPr algn="l"/>
                      <a:r>
                        <a:rPr lang="en-US" sz="1000" dirty="0"/>
                        <a:t>DISC</a:t>
                      </a:r>
                    </a:p>
                  </a:txBody>
                  <a:tcPr marL="38100" marR="38100" marT="38100" marB="38100"/>
                </a:tc>
                <a:extLst>
                  <a:ext uri="{0D108BD9-81ED-4DB2-BD59-A6C34878D82A}">
                    <a16:rowId xmlns:a16="http://schemas.microsoft.com/office/drawing/2014/main" val="10005"/>
                  </a:ext>
                </a:extLst>
              </a:tr>
              <a:tr h="839317">
                <a:tc>
                  <a:txBody>
                    <a:bodyPr/>
                    <a:lstStyle/>
                    <a:p>
                      <a:pPr algn="l"/>
                      <a:r>
                        <a:rPr lang="en-US" sz="1000" dirty="0"/>
                        <a:t>Chicago, Ill.</a:t>
                      </a:r>
                    </a:p>
                  </a:txBody>
                  <a:tcPr marL="38100" marR="38100" marT="38100" marB="38100"/>
                </a:tc>
                <a:tc>
                  <a:txBody>
                    <a:bodyPr/>
                    <a:lstStyle/>
                    <a:p>
                      <a:pPr algn="l"/>
                      <a:r>
                        <a:rPr lang="en-US" sz="1000" dirty="0"/>
                        <a:t>City of Chicago via contractor Nationwide Retirement Solutions Inc.</a:t>
                      </a:r>
                    </a:p>
                  </a:txBody>
                  <a:tcPr marL="38100" marR="38100" marT="38100" marB="38100"/>
                </a:tc>
                <a:tc>
                  <a:txBody>
                    <a:bodyPr/>
                    <a:lstStyle/>
                    <a:p>
                      <a:pPr algn="l"/>
                      <a:r>
                        <a:rPr lang="en-US" sz="1000" dirty="0"/>
                        <a:t>38,443</a:t>
                      </a:r>
                    </a:p>
                  </a:txBody>
                  <a:tcPr marL="38100" marR="38100" marT="38100" marB="38100"/>
                </a:tc>
                <a:tc>
                  <a:txBody>
                    <a:bodyPr/>
                    <a:lstStyle/>
                    <a:p>
                      <a:pPr algn="l"/>
                      <a:r>
                        <a:rPr lang="en-US" sz="1000" dirty="0"/>
                        <a:t>September 1, 2006</a:t>
                      </a:r>
                    </a:p>
                  </a:txBody>
                  <a:tcPr marL="38100" marR="38100" marT="38100" marB="38100"/>
                </a:tc>
                <a:tc>
                  <a:txBody>
                    <a:bodyPr/>
                    <a:lstStyle/>
                    <a:p>
                      <a:pPr algn="l"/>
                      <a:r>
                        <a:rPr lang="en-US" sz="1000" dirty="0"/>
                        <a:t>PORT</a:t>
                      </a:r>
                    </a:p>
                  </a:txBody>
                  <a:tcPr marL="38100" marR="38100" marT="38100" marB="38100"/>
                </a:tc>
                <a:extLst>
                  <a:ext uri="{0D108BD9-81ED-4DB2-BD59-A6C34878D82A}">
                    <a16:rowId xmlns:a16="http://schemas.microsoft.com/office/drawing/2014/main" val="10006"/>
                  </a:ext>
                </a:extLst>
              </a:tr>
              <a:tr h="534110">
                <a:tc>
                  <a:txBody>
                    <a:bodyPr/>
                    <a:lstStyle/>
                    <a:p>
                      <a:pPr algn="l"/>
                      <a:r>
                        <a:rPr lang="en-US" sz="1000" dirty="0"/>
                        <a:t>New York, NY</a:t>
                      </a:r>
                    </a:p>
                  </a:txBody>
                  <a:tcPr marL="38100" marR="38100" marT="38100" marB="38100"/>
                </a:tc>
                <a:tc>
                  <a:txBody>
                    <a:bodyPr/>
                    <a:lstStyle/>
                    <a:p>
                      <a:pPr algn="l"/>
                      <a:r>
                        <a:rPr lang="en-US" sz="1000" dirty="0"/>
                        <a:t>New York City Department of Homeless Services</a:t>
                      </a:r>
                    </a:p>
                  </a:txBody>
                  <a:tcPr marL="38100" marR="38100" marT="38100" marB="38100"/>
                </a:tc>
                <a:tc>
                  <a:txBody>
                    <a:bodyPr/>
                    <a:lstStyle/>
                    <a:p>
                      <a:pPr algn="l"/>
                      <a:r>
                        <a:rPr lang="en-US" sz="1000" dirty="0"/>
                        <a:t>8,400</a:t>
                      </a:r>
                    </a:p>
                  </a:txBody>
                  <a:tcPr marL="38100" marR="38100" marT="38100" marB="38100"/>
                </a:tc>
                <a:tc>
                  <a:txBody>
                    <a:bodyPr/>
                    <a:lstStyle/>
                    <a:p>
                      <a:pPr algn="l"/>
                      <a:r>
                        <a:rPr lang="en-US" sz="1000" dirty="0"/>
                        <a:t>July 24, 2006</a:t>
                      </a:r>
                    </a:p>
                  </a:txBody>
                  <a:tcPr marL="38100" marR="38100" marT="38100" marB="38100"/>
                </a:tc>
                <a:tc>
                  <a:txBody>
                    <a:bodyPr/>
                    <a:lstStyle/>
                    <a:p>
                      <a:pPr algn="l"/>
                      <a:r>
                        <a:rPr lang="en-US" sz="1000" dirty="0"/>
                        <a:t>DISC</a:t>
                      </a:r>
                    </a:p>
                  </a:txBody>
                  <a:tcPr marL="38100" marR="38100" marT="38100" marB="38100"/>
                </a:tc>
                <a:extLst>
                  <a:ext uri="{0D108BD9-81ED-4DB2-BD59-A6C34878D82A}">
                    <a16:rowId xmlns:a16="http://schemas.microsoft.com/office/drawing/2014/main" val="10007"/>
                  </a:ext>
                </a:extLst>
              </a:tr>
              <a:tr h="686713">
                <a:tc>
                  <a:txBody>
                    <a:bodyPr/>
                    <a:lstStyle/>
                    <a:p>
                      <a:pPr algn="l"/>
                      <a:r>
                        <a:rPr lang="en-US" sz="1000" dirty="0"/>
                        <a:t>Hampton, Va.</a:t>
                      </a:r>
                    </a:p>
                  </a:txBody>
                  <a:tcPr marL="38100" marR="38100" marT="38100" marB="38100"/>
                </a:tc>
                <a:tc>
                  <a:txBody>
                    <a:bodyPr/>
                    <a:lstStyle/>
                    <a:p>
                      <a:pPr algn="l"/>
                      <a:r>
                        <a:rPr lang="en-US" sz="1000" dirty="0"/>
                        <a:t>Hampton Circuit Court Clerk, Treasurer's computer </a:t>
                      </a:r>
                    </a:p>
                  </a:txBody>
                  <a:tcPr marL="38100" marR="38100" marT="38100" marB="38100"/>
                </a:tc>
                <a:tc>
                  <a:txBody>
                    <a:bodyPr/>
                    <a:lstStyle/>
                    <a:p>
                      <a:pPr algn="l"/>
                      <a:r>
                        <a:rPr lang="en-US" sz="1000" dirty="0"/>
                        <a:t>Over 100,000</a:t>
                      </a:r>
                    </a:p>
                  </a:txBody>
                  <a:tcPr marL="38100" marR="38100" marT="38100" marB="38100"/>
                </a:tc>
                <a:tc>
                  <a:txBody>
                    <a:bodyPr/>
                    <a:lstStyle/>
                    <a:p>
                      <a:pPr algn="l"/>
                      <a:r>
                        <a:rPr lang="en-US" sz="1000" dirty="0"/>
                        <a:t>July 14, 2006</a:t>
                      </a:r>
                    </a:p>
                  </a:txBody>
                  <a:tcPr marL="38100" marR="38100" marT="38100" marB="38100"/>
                </a:tc>
                <a:tc>
                  <a:txBody>
                    <a:bodyPr/>
                    <a:lstStyle/>
                    <a:p>
                      <a:pPr algn="l"/>
                      <a:r>
                        <a:rPr lang="en-US" sz="1000" dirty="0"/>
                        <a:t>DISC</a:t>
                      </a:r>
                    </a:p>
                  </a:txBody>
                  <a:tcPr marL="38100" marR="38100" marT="38100" marB="38100"/>
                </a:tc>
                <a:extLst>
                  <a:ext uri="{0D108BD9-81ED-4DB2-BD59-A6C34878D82A}">
                    <a16:rowId xmlns:a16="http://schemas.microsoft.com/office/drawing/2014/main" val="10008"/>
                  </a:ext>
                </a:extLst>
              </a:tr>
            </a:tbl>
          </a:graphicData>
        </a:graphic>
      </p:graphicFrame>
      <p:sp>
        <p:nvSpPr>
          <p:cNvPr id="4" name="Rectangle 3"/>
          <p:cNvSpPr/>
          <p:nvPr/>
        </p:nvSpPr>
        <p:spPr>
          <a:xfrm>
            <a:off x="6400800" y="1219200"/>
            <a:ext cx="2514600" cy="3352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b="1" dirty="0">
                <a:solidFill>
                  <a:schemeClr val="tx2"/>
                </a:solidFill>
              </a:rPr>
              <a:t>Source: Privacy Rights Clearinghouse. </a:t>
            </a:r>
          </a:p>
          <a:p>
            <a:endParaRPr lang="en-US" sz="1400" dirty="0">
              <a:solidFill>
                <a:schemeClr val="tx2"/>
              </a:solidFill>
            </a:endParaRPr>
          </a:p>
          <a:p>
            <a:pPr>
              <a:spcAft>
                <a:spcPts val="600"/>
              </a:spcAft>
            </a:pPr>
            <a:r>
              <a:rPr lang="en-US" sz="1200" b="1" dirty="0">
                <a:solidFill>
                  <a:schemeClr val="tx2"/>
                </a:solidFill>
              </a:rPr>
              <a:t>DISC</a:t>
            </a:r>
            <a:r>
              <a:rPr lang="en-US" sz="1200" dirty="0">
                <a:solidFill>
                  <a:schemeClr val="tx2"/>
                </a:solidFill>
              </a:rPr>
              <a:t> = unintended disclosure of data; </a:t>
            </a:r>
          </a:p>
          <a:p>
            <a:pPr>
              <a:spcAft>
                <a:spcPts val="600"/>
              </a:spcAft>
            </a:pPr>
            <a:r>
              <a:rPr lang="en-US" sz="1200" b="1" dirty="0">
                <a:solidFill>
                  <a:schemeClr val="tx2"/>
                </a:solidFill>
              </a:rPr>
              <a:t>HACK</a:t>
            </a:r>
            <a:r>
              <a:rPr lang="en-US" sz="1200" dirty="0">
                <a:solidFill>
                  <a:schemeClr val="tx2"/>
                </a:solidFill>
              </a:rPr>
              <a:t> = hacking or malware; </a:t>
            </a:r>
          </a:p>
          <a:p>
            <a:pPr>
              <a:spcAft>
                <a:spcPts val="600"/>
              </a:spcAft>
            </a:pPr>
            <a:r>
              <a:rPr lang="en-US" sz="1200" b="1" dirty="0">
                <a:solidFill>
                  <a:schemeClr val="tx2"/>
                </a:solidFill>
              </a:rPr>
              <a:t>INSD</a:t>
            </a:r>
            <a:r>
              <a:rPr lang="en-US" sz="1200" dirty="0">
                <a:solidFill>
                  <a:schemeClr val="tx2"/>
                </a:solidFill>
              </a:rPr>
              <a:t> = insider malfeasance; </a:t>
            </a:r>
          </a:p>
          <a:p>
            <a:pPr>
              <a:spcAft>
                <a:spcPts val="600"/>
              </a:spcAft>
            </a:pPr>
            <a:r>
              <a:rPr lang="en-US" sz="1200" b="1" dirty="0">
                <a:solidFill>
                  <a:schemeClr val="tx2"/>
                </a:solidFill>
              </a:rPr>
              <a:t>PHYS</a:t>
            </a:r>
            <a:r>
              <a:rPr lang="en-US" sz="1200" dirty="0">
                <a:solidFill>
                  <a:schemeClr val="tx2"/>
                </a:solidFill>
              </a:rPr>
              <a:t> = lost, discarded, or stolen non-electronic records (as in paper documents); </a:t>
            </a:r>
          </a:p>
          <a:p>
            <a:pPr>
              <a:spcAft>
                <a:spcPts val="600"/>
              </a:spcAft>
            </a:pPr>
            <a:r>
              <a:rPr lang="en-US" sz="1200" b="1" dirty="0">
                <a:solidFill>
                  <a:schemeClr val="tx2"/>
                </a:solidFill>
              </a:rPr>
              <a:t>PORT</a:t>
            </a:r>
            <a:r>
              <a:rPr lang="en-US" sz="1200" dirty="0">
                <a:solidFill>
                  <a:schemeClr val="tx2"/>
                </a:solidFill>
              </a:rPr>
              <a:t> = lost, discarded, or stolen portable electronic devices (laptops, smartphones, etc.); </a:t>
            </a:r>
          </a:p>
          <a:p>
            <a:pPr>
              <a:spcAft>
                <a:spcPts val="600"/>
              </a:spcAft>
            </a:pPr>
            <a:r>
              <a:rPr lang="en-US" sz="1200" b="1" dirty="0">
                <a:solidFill>
                  <a:schemeClr val="tx2"/>
                </a:solidFill>
              </a:rPr>
              <a:t>STAT</a:t>
            </a:r>
            <a:r>
              <a:rPr lang="en-US" sz="1200" dirty="0">
                <a:solidFill>
                  <a:schemeClr val="tx2"/>
                </a:solidFill>
              </a:rPr>
              <a:t> = lost, discarded, or stolen stationary electronic devices (servers, computers, etc.).</a:t>
            </a:r>
          </a:p>
        </p:txBody>
      </p:sp>
    </p:spTree>
    <p:extLst>
      <p:ext uri="{BB962C8B-B14F-4D97-AF65-F5344CB8AC3E}">
        <p14:creationId xmlns:p14="http://schemas.microsoft.com/office/powerpoint/2010/main" val="14893934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660" y="1143000"/>
            <a:ext cx="7306340" cy="4881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itle 18"/>
          <p:cNvSpPr>
            <a:spLocks noGrp="1"/>
          </p:cNvSpPr>
          <p:nvPr>
            <p:ph type="title"/>
          </p:nvPr>
        </p:nvSpPr>
        <p:spPr/>
        <p:txBody>
          <a:bodyPr/>
          <a:lstStyle/>
          <a:p>
            <a:r>
              <a:rPr lang="en-US" dirty="0"/>
              <a:t>External Threats Profile</a:t>
            </a:r>
          </a:p>
        </p:txBody>
      </p:sp>
    </p:spTree>
    <p:extLst>
      <p:ext uri="{BB962C8B-B14F-4D97-AF65-F5344CB8AC3E}">
        <p14:creationId xmlns:p14="http://schemas.microsoft.com/office/powerpoint/2010/main" val="21323429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67762" y="1295400"/>
            <a:ext cx="8283954" cy="3777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65234" y="5041757"/>
            <a:ext cx="8382000" cy="923330"/>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For smaller organizations, employees directly handling cash/payments (cashiers, waiters, and tellers, etc.) are often more responsible for breaches. </a:t>
            </a:r>
          </a:p>
          <a:p>
            <a:pPr algn="ctr"/>
            <a:r>
              <a:rPr lang="en-US" dirty="0">
                <a:latin typeface="Arial" panose="020B0604020202020204" pitchFamily="34" charset="0"/>
                <a:cs typeface="Arial" panose="020B0604020202020204" pitchFamily="34" charset="0"/>
              </a:rPr>
              <a:t>In larger organizations, it is the administrators that take the lead. </a:t>
            </a:r>
          </a:p>
        </p:txBody>
      </p:sp>
      <p:sp>
        <p:nvSpPr>
          <p:cNvPr id="22" name="Title 21"/>
          <p:cNvSpPr>
            <a:spLocks noGrp="1"/>
          </p:cNvSpPr>
          <p:nvPr>
            <p:ph type="title"/>
          </p:nvPr>
        </p:nvSpPr>
        <p:spPr/>
        <p:txBody>
          <a:bodyPr/>
          <a:lstStyle/>
          <a:p>
            <a:r>
              <a:rPr lang="en-US" dirty="0"/>
              <a:t>Internal Threats Profile</a:t>
            </a:r>
          </a:p>
        </p:txBody>
      </p:sp>
      <p:sp>
        <p:nvSpPr>
          <p:cNvPr id="4" name="TextBox 3"/>
          <p:cNvSpPr txBox="1"/>
          <p:nvPr/>
        </p:nvSpPr>
        <p:spPr>
          <a:xfrm>
            <a:off x="3581400" y="3626224"/>
            <a:ext cx="533400" cy="369332"/>
          </a:xfrm>
          <a:prstGeom prst="rect">
            <a:avLst/>
          </a:prstGeom>
          <a:solidFill>
            <a:schemeClr val="bg1"/>
          </a:solidFill>
        </p:spPr>
        <p:txBody>
          <a:bodyPr wrap="square" rtlCol="0">
            <a:spAutoFit/>
          </a:bodyPr>
          <a:lstStyle/>
          <a:p>
            <a:endParaRPr lang="en-US" dirty="0"/>
          </a:p>
        </p:txBody>
      </p:sp>
      <p:sp>
        <p:nvSpPr>
          <p:cNvPr id="5" name="TextBox 4"/>
          <p:cNvSpPr txBox="1"/>
          <p:nvPr/>
        </p:nvSpPr>
        <p:spPr>
          <a:xfrm>
            <a:off x="5943600" y="3626224"/>
            <a:ext cx="533400"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0164024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r>
              <a:rPr lang="en-US" dirty="0"/>
              <a:t>Cyber Crime – State Statistics</a:t>
            </a:r>
          </a:p>
        </p:txBody>
      </p:sp>
      <p:pic>
        <p:nvPicPr>
          <p:cNvPr id="5"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219200" y="1143000"/>
            <a:ext cx="627533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00534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a:t>97% of Breaches Were Avoidable </a:t>
            </a:r>
          </a:p>
        </p:txBody>
      </p:sp>
      <p:sp>
        <p:nvSpPr>
          <p:cNvPr id="9" name="Content Placeholder 6"/>
          <p:cNvSpPr txBox="1">
            <a:spLocks/>
          </p:cNvSpPr>
          <p:nvPr/>
        </p:nvSpPr>
        <p:spPr>
          <a:xfrm>
            <a:off x="685800" y="1143000"/>
            <a:ext cx="4038600" cy="2065245"/>
          </a:xfrm>
          <a:prstGeom prst="rect">
            <a:avLst/>
          </a:prstGeom>
        </p:spPr>
        <p:txBody>
          <a:bodyPr/>
          <a:lstStyle>
            <a:lvl1pPr marL="0" indent="0" algn="l" rtl="0" eaLnBrk="1" fontAlgn="base" hangingPunct="1">
              <a:lnSpc>
                <a:spcPct val="110000"/>
              </a:lnSpc>
              <a:spcBef>
                <a:spcPts val="0"/>
              </a:spcBef>
              <a:spcAft>
                <a:spcPct val="0"/>
              </a:spcAft>
              <a:buFont typeface="+mj-lt"/>
              <a:defRPr sz="1800" b="1" kern="1200">
                <a:solidFill>
                  <a:srgbClr val="554C45"/>
                </a:solidFill>
                <a:latin typeface="Arial" pitchFamily="34" charset="0"/>
                <a:ea typeface="+mn-ea"/>
                <a:cs typeface="Arial" pitchFamily="34" charset="0"/>
              </a:defRPr>
            </a:lvl1pPr>
            <a:lvl2pPr marL="285750" indent="-285750" algn="l" rtl="0" eaLnBrk="1" fontAlgn="base" hangingPunct="1">
              <a:lnSpc>
                <a:spcPct val="110000"/>
              </a:lnSpc>
              <a:spcBef>
                <a:spcPts val="0"/>
              </a:spcBef>
              <a:spcAft>
                <a:spcPct val="0"/>
              </a:spcAft>
              <a:buClr>
                <a:srgbClr val="E17000"/>
              </a:buClr>
              <a:buFont typeface="Arial" pitchFamily="34" charset="0"/>
              <a:buChar char="•"/>
              <a:defRPr sz="1600" kern="1200">
                <a:solidFill>
                  <a:srgbClr val="554C45"/>
                </a:solidFill>
                <a:latin typeface="Arial" pitchFamily="34" charset="0"/>
                <a:ea typeface="+mn-ea"/>
                <a:cs typeface="Arial" pitchFamily="34" charset="0"/>
              </a:defRPr>
            </a:lvl2pPr>
            <a:lvl3pPr marL="631825" indent="-285750" algn="l" rtl="0" eaLnBrk="1" fontAlgn="base" hangingPunct="1">
              <a:lnSpc>
                <a:spcPct val="110000"/>
              </a:lnSpc>
              <a:spcBef>
                <a:spcPts val="0"/>
              </a:spcBef>
              <a:spcAft>
                <a:spcPct val="0"/>
              </a:spcAft>
              <a:buClr>
                <a:srgbClr val="E17000"/>
              </a:buClr>
              <a:buFont typeface="Arial" pitchFamily="34" charset="0"/>
              <a:buChar char="•"/>
              <a:defRPr sz="1600" kern="1200">
                <a:solidFill>
                  <a:srgbClr val="554C45"/>
                </a:solidFill>
                <a:latin typeface="Arial" pitchFamily="34" charset="0"/>
                <a:ea typeface="+mn-ea"/>
                <a:cs typeface="Arial" pitchFamily="34" charset="0"/>
              </a:defRPr>
            </a:lvl3pPr>
            <a:lvl4pPr marL="1089025" indent="-285750" algn="l" rtl="0" eaLnBrk="1" fontAlgn="base" hangingPunct="1">
              <a:lnSpc>
                <a:spcPct val="110000"/>
              </a:lnSpc>
              <a:spcBef>
                <a:spcPts val="0"/>
              </a:spcBef>
              <a:spcAft>
                <a:spcPct val="0"/>
              </a:spcAft>
              <a:buClr>
                <a:srgbClr val="E17000"/>
              </a:buClr>
              <a:buFont typeface="Arial" pitchFamily="34" charset="0"/>
              <a:buChar char="•"/>
              <a:defRPr sz="1600" kern="1200">
                <a:solidFill>
                  <a:srgbClr val="554C45"/>
                </a:solidFill>
                <a:latin typeface="Arial" pitchFamily="34" charset="0"/>
                <a:ea typeface="+mn-ea"/>
                <a:cs typeface="Arial" pitchFamily="34" charset="0"/>
              </a:defRPr>
            </a:lvl4pPr>
            <a:lvl5pPr marL="1546225" indent="-285750" algn="l" rtl="0" eaLnBrk="1" fontAlgn="base" hangingPunct="1">
              <a:lnSpc>
                <a:spcPct val="110000"/>
              </a:lnSpc>
              <a:spcBef>
                <a:spcPts val="0"/>
              </a:spcBef>
              <a:spcAft>
                <a:spcPct val="0"/>
              </a:spcAft>
              <a:buClr>
                <a:srgbClr val="E17000"/>
              </a:buClr>
              <a:buFont typeface="Arial" pitchFamily="34" charset="0"/>
              <a:buChar char="•"/>
              <a:defRPr sz="1600" kern="1200">
                <a:solidFill>
                  <a:srgbClr val="554C45"/>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10000"/>
              </a:lnSpc>
              <a:spcBef>
                <a:spcPts val="600"/>
              </a:spcBef>
              <a:spcAft>
                <a:spcPts val="600"/>
              </a:spcAft>
              <a:buClrTx/>
              <a:buSzTx/>
              <a:buFont typeface="+mj-lt"/>
              <a:buNone/>
              <a:tabLst/>
              <a:defRPr/>
            </a:pPr>
            <a:r>
              <a:rPr kumimoji="0" lang="en-US" sz="1800" b="1" i="0" u="none" strike="noStrike" kern="1200" cap="none" spc="0" normalizeH="0" baseline="0" noProof="0" dirty="0">
                <a:ln>
                  <a:noFill/>
                </a:ln>
                <a:solidFill>
                  <a:srgbClr val="554C45"/>
                </a:solidFill>
                <a:effectLst/>
                <a:uLnTx/>
                <a:uFillTx/>
                <a:latin typeface="Arial" pitchFamily="34" charset="0"/>
                <a:cs typeface="Arial" pitchFamily="34" charset="0"/>
              </a:rPr>
              <a:t>Most victims aren’t overpowered by unknowable and unstoppable attacks. For the most part, we know them well enough and we also know how to stop them.</a:t>
            </a:r>
          </a:p>
          <a:p>
            <a:pPr marL="0" marR="0" lvl="0" indent="0" algn="l" defTabSz="914400" rtl="0" eaLnBrk="1" fontAlgn="base" latinLnBrk="0" hangingPunct="1">
              <a:lnSpc>
                <a:spcPct val="110000"/>
              </a:lnSpc>
              <a:spcBef>
                <a:spcPts val="600"/>
              </a:spcBef>
              <a:spcAft>
                <a:spcPts val="1200"/>
              </a:spcAft>
              <a:buClrTx/>
              <a:buSzTx/>
              <a:buFont typeface="+mj-lt"/>
              <a:buNone/>
              <a:tabLst/>
              <a:defRPr/>
            </a:pPr>
            <a:r>
              <a:rPr kumimoji="0" lang="en-US" sz="1400" b="0" i="1" u="none" strike="noStrike" kern="1200" cap="none" spc="0" normalizeH="0" baseline="0" noProof="0" dirty="0">
                <a:ln>
                  <a:noFill/>
                </a:ln>
                <a:solidFill>
                  <a:srgbClr val="554C45"/>
                </a:solidFill>
                <a:effectLst/>
                <a:uLnTx/>
                <a:uFillTx/>
                <a:latin typeface="Arial" pitchFamily="34" charset="0"/>
                <a:cs typeface="Arial" pitchFamily="34" charset="0"/>
              </a:rPr>
              <a:t>Verizon Data Breach Investigations Report</a:t>
            </a:r>
          </a:p>
        </p:txBody>
      </p:sp>
      <p:sp>
        <p:nvSpPr>
          <p:cNvPr id="10" name="Content Placeholder 20"/>
          <p:cNvSpPr txBox="1">
            <a:spLocks/>
          </p:cNvSpPr>
          <p:nvPr/>
        </p:nvSpPr>
        <p:spPr>
          <a:xfrm>
            <a:off x="4800600" y="1143000"/>
            <a:ext cx="4038600" cy="4876800"/>
          </a:xfrm>
          <a:prstGeom prst="rect">
            <a:avLst/>
          </a:prstGeom>
        </p:spPr>
        <p:txBody>
          <a:bodyPr/>
          <a:lstStyle>
            <a:lvl1pPr marL="0" indent="0" algn="l" rtl="0" eaLnBrk="1" fontAlgn="base" hangingPunct="1">
              <a:lnSpc>
                <a:spcPct val="110000"/>
              </a:lnSpc>
              <a:spcBef>
                <a:spcPts val="600"/>
              </a:spcBef>
              <a:spcAft>
                <a:spcPct val="0"/>
              </a:spcAft>
              <a:buFont typeface="+mj-lt"/>
              <a:defRPr sz="1800" b="1" kern="1200">
                <a:solidFill>
                  <a:srgbClr val="554C45"/>
                </a:solidFill>
                <a:latin typeface="Arial" pitchFamily="34" charset="0"/>
                <a:ea typeface="+mn-ea"/>
                <a:cs typeface="Arial" pitchFamily="34" charset="0"/>
              </a:defRPr>
            </a:lvl1pPr>
            <a:lvl2pPr marL="285750" indent="-285750" algn="l" rtl="0" eaLnBrk="1" fontAlgn="base" hangingPunct="1">
              <a:lnSpc>
                <a:spcPct val="110000"/>
              </a:lnSpc>
              <a:spcBef>
                <a:spcPts val="0"/>
              </a:spcBef>
              <a:spcAft>
                <a:spcPct val="0"/>
              </a:spcAft>
              <a:buClr>
                <a:srgbClr val="E17000"/>
              </a:buClr>
              <a:buFont typeface="Arial" pitchFamily="34" charset="0"/>
              <a:buChar char="•"/>
              <a:defRPr sz="1600" kern="1200">
                <a:solidFill>
                  <a:srgbClr val="554C45"/>
                </a:solidFill>
                <a:latin typeface="Arial" pitchFamily="34" charset="0"/>
                <a:ea typeface="+mn-ea"/>
                <a:cs typeface="Arial" pitchFamily="34" charset="0"/>
              </a:defRPr>
            </a:lvl2pPr>
            <a:lvl3pPr marL="631825" indent="-285750" algn="l" rtl="0" eaLnBrk="1" fontAlgn="base" hangingPunct="1">
              <a:lnSpc>
                <a:spcPct val="110000"/>
              </a:lnSpc>
              <a:spcBef>
                <a:spcPts val="0"/>
              </a:spcBef>
              <a:spcAft>
                <a:spcPct val="0"/>
              </a:spcAft>
              <a:buClr>
                <a:srgbClr val="E17000"/>
              </a:buClr>
              <a:buFont typeface="Arial" pitchFamily="34" charset="0"/>
              <a:buChar char="•"/>
              <a:defRPr sz="1600" kern="1200">
                <a:solidFill>
                  <a:srgbClr val="554C45"/>
                </a:solidFill>
                <a:latin typeface="Arial" pitchFamily="34" charset="0"/>
                <a:ea typeface="+mn-ea"/>
                <a:cs typeface="Arial" pitchFamily="34" charset="0"/>
              </a:defRPr>
            </a:lvl3pPr>
            <a:lvl4pPr marL="1089025" indent="-285750" algn="l" rtl="0" eaLnBrk="1" fontAlgn="base" hangingPunct="1">
              <a:lnSpc>
                <a:spcPct val="110000"/>
              </a:lnSpc>
              <a:spcBef>
                <a:spcPts val="0"/>
              </a:spcBef>
              <a:spcAft>
                <a:spcPct val="0"/>
              </a:spcAft>
              <a:buClr>
                <a:srgbClr val="E17000"/>
              </a:buClr>
              <a:buFont typeface="Arial" pitchFamily="34" charset="0"/>
              <a:buChar char="•"/>
              <a:defRPr sz="1600" kern="1200">
                <a:solidFill>
                  <a:srgbClr val="554C45"/>
                </a:solidFill>
                <a:latin typeface="Arial" pitchFamily="34" charset="0"/>
                <a:ea typeface="+mn-ea"/>
                <a:cs typeface="Arial" pitchFamily="34" charset="0"/>
              </a:defRPr>
            </a:lvl4pPr>
            <a:lvl5pPr marL="1546225" indent="-285750" algn="l" rtl="0" eaLnBrk="1" fontAlgn="base" hangingPunct="1">
              <a:lnSpc>
                <a:spcPct val="110000"/>
              </a:lnSpc>
              <a:spcBef>
                <a:spcPts val="0"/>
              </a:spcBef>
              <a:spcAft>
                <a:spcPct val="0"/>
              </a:spcAft>
              <a:buClr>
                <a:srgbClr val="E17000"/>
              </a:buClr>
              <a:buFont typeface="Arial" pitchFamily="34" charset="0"/>
              <a:buChar char="•"/>
              <a:defRPr sz="1600" kern="1200">
                <a:solidFill>
                  <a:srgbClr val="554C45"/>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10000"/>
              </a:lnSpc>
              <a:spcBef>
                <a:spcPts val="600"/>
              </a:spcBef>
              <a:spcAft>
                <a:spcPct val="0"/>
              </a:spcAft>
              <a:buClrTx/>
              <a:buSzTx/>
              <a:buFont typeface="+mj-lt"/>
              <a:buNone/>
              <a:tabLst/>
              <a:defRPr/>
            </a:pPr>
            <a:r>
              <a:rPr kumimoji="0" lang="en-US" sz="1600" b="1" i="0" u="none" strike="noStrike" kern="1200" cap="none" spc="0" normalizeH="0" baseline="0" noProof="0" dirty="0">
                <a:ln>
                  <a:noFill/>
                </a:ln>
                <a:solidFill>
                  <a:srgbClr val="554C45"/>
                </a:solidFill>
                <a:effectLst/>
                <a:uLnTx/>
                <a:uFillTx/>
                <a:latin typeface="Arial" pitchFamily="34" charset="0"/>
                <a:cs typeface="Arial" pitchFamily="34" charset="0"/>
              </a:rPr>
              <a:t>Weak Infrastructure</a:t>
            </a:r>
          </a:p>
          <a:p>
            <a:pPr marL="285750" marR="0" lvl="1" indent="-285750" algn="l" defTabSz="914400" rtl="0" eaLnBrk="1" fontAlgn="base" latinLnBrk="0" hangingPunct="1">
              <a:lnSpc>
                <a:spcPct val="110000"/>
              </a:lnSpc>
              <a:spcBef>
                <a:spcPts val="0"/>
              </a:spcBef>
              <a:spcAft>
                <a:spcPct val="0"/>
              </a:spcAft>
              <a:buClr>
                <a:srgbClr val="E17000"/>
              </a:buClr>
              <a:buSzTx/>
              <a:buFont typeface="Arial" pitchFamily="34" charset="0"/>
              <a:buChar char="•"/>
              <a:tabLst/>
              <a:defRPr/>
            </a:pPr>
            <a:r>
              <a:rPr kumimoji="0" lang="en-US" sz="1400" b="0" i="0" u="none" strike="noStrike" kern="1200" cap="none" spc="0" normalizeH="0" baseline="0" noProof="0" dirty="0">
                <a:ln>
                  <a:noFill/>
                </a:ln>
                <a:solidFill>
                  <a:srgbClr val="554C45"/>
                </a:solidFill>
                <a:effectLst/>
                <a:uLnTx/>
                <a:uFillTx/>
                <a:latin typeface="Arial" pitchFamily="34" charset="0"/>
                <a:cs typeface="Arial" pitchFamily="34" charset="0"/>
              </a:rPr>
              <a:t>Weak design (firewalls, wireless routers)</a:t>
            </a:r>
          </a:p>
          <a:p>
            <a:pPr marL="285750" marR="0" lvl="1" indent="-285750" algn="l" defTabSz="914400" rtl="0" eaLnBrk="1" fontAlgn="base" latinLnBrk="0" hangingPunct="1">
              <a:lnSpc>
                <a:spcPct val="110000"/>
              </a:lnSpc>
              <a:spcBef>
                <a:spcPts val="0"/>
              </a:spcBef>
              <a:spcAft>
                <a:spcPct val="0"/>
              </a:spcAft>
              <a:buClr>
                <a:srgbClr val="E17000"/>
              </a:buClr>
              <a:buSzTx/>
              <a:buFont typeface="Arial" pitchFamily="34" charset="0"/>
              <a:buChar char="•"/>
              <a:tabLst/>
              <a:defRPr/>
            </a:pPr>
            <a:r>
              <a:rPr kumimoji="0" lang="en-US" sz="1400" b="0" i="0" u="none" strike="noStrike" kern="1200" cap="none" spc="0" normalizeH="0" baseline="0" noProof="0" dirty="0">
                <a:ln>
                  <a:noFill/>
                </a:ln>
                <a:solidFill>
                  <a:srgbClr val="554C45"/>
                </a:solidFill>
                <a:effectLst/>
                <a:uLnTx/>
                <a:uFillTx/>
                <a:latin typeface="Arial" pitchFamily="34" charset="0"/>
                <a:cs typeface="Arial" pitchFamily="34" charset="0"/>
              </a:rPr>
              <a:t>Weak user authentication (users, passwords)</a:t>
            </a:r>
          </a:p>
          <a:p>
            <a:pPr marL="285750" marR="0" lvl="1" indent="-285750" algn="l" defTabSz="914400" rtl="0" eaLnBrk="1" fontAlgn="base" latinLnBrk="0" hangingPunct="1">
              <a:lnSpc>
                <a:spcPct val="110000"/>
              </a:lnSpc>
              <a:spcBef>
                <a:spcPts val="0"/>
              </a:spcBef>
              <a:spcAft>
                <a:spcPct val="0"/>
              </a:spcAft>
              <a:buClr>
                <a:srgbClr val="E17000"/>
              </a:buClr>
              <a:buSzTx/>
              <a:buFont typeface="Arial" pitchFamily="34" charset="0"/>
              <a:buChar char="•"/>
              <a:tabLst/>
              <a:defRPr/>
            </a:pPr>
            <a:r>
              <a:rPr kumimoji="0" lang="en-US" sz="1400" b="0" i="0" u="none" strike="noStrike" kern="1200" cap="none" spc="0" normalizeH="0" baseline="0" noProof="0" dirty="0">
                <a:ln>
                  <a:noFill/>
                </a:ln>
                <a:solidFill>
                  <a:srgbClr val="554C45"/>
                </a:solidFill>
                <a:effectLst/>
                <a:uLnTx/>
                <a:uFillTx/>
                <a:latin typeface="Arial" pitchFamily="34" charset="0"/>
                <a:cs typeface="Arial" pitchFamily="34" charset="0"/>
              </a:rPr>
              <a:t>Encryption (VPN, secure portals)</a:t>
            </a:r>
          </a:p>
          <a:p>
            <a:pPr marL="285750" marR="0" lvl="1" indent="-285750" algn="l" defTabSz="914400" rtl="0" eaLnBrk="1" fontAlgn="base" latinLnBrk="0" hangingPunct="1">
              <a:lnSpc>
                <a:spcPct val="110000"/>
              </a:lnSpc>
              <a:spcBef>
                <a:spcPts val="0"/>
              </a:spcBef>
              <a:spcAft>
                <a:spcPct val="0"/>
              </a:spcAft>
              <a:buClr>
                <a:srgbClr val="E17000"/>
              </a:buClr>
              <a:buSzTx/>
              <a:buFont typeface="Arial" pitchFamily="34" charset="0"/>
              <a:buChar char="•"/>
              <a:tabLst/>
              <a:defRPr/>
            </a:pPr>
            <a:r>
              <a:rPr kumimoji="0" lang="en-US" sz="1400" b="0" i="0" u="none" strike="noStrike" kern="1200" cap="none" spc="0" normalizeH="0" baseline="0" noProof="0" dirty="0">
                <a:ln>
                  <a:noFill/>
                </a:ln>
                <a:solidFill>
                  <a:srgbClr val="554C45"/>
                </a:solidFill>
                <a:effectLst/>
                <a:uLnTx/>
                <a:uFillTx/>
                <a:latin typeface="Arial" pitchFamily="34" charset="0"/>
                <a:cs typeface="Arial" pitchFamily="34" charset="0"/>
              </a:rPr>
              <a:t>Out-dated (patch management/anti-virus)</a:t>
            </a:r>
          </a:p>
          <a:p>
            <a:pPr marL="285750" marR="0" lvl="1" indent="-285750" algn="l" defTabSz="914400" rtl="0" eaLnBrk="1" fontAlgn="base" latinLnBrk="0" hangingPunct="1">
              <a:lnSpc>
                <a:spcPct val="110000"/>
              </a:lnSpc>
              <a:spcBef>
                <a:spcPts val="0"/>
              </a:spcBef>
              <a:spcAft>
                <a:spcPct val="0"/>
              </a:spcAft>
              <a:buClr>
                <a:srgbClr val="E17000"/>
              </a:buClr>
              <a:buSzTx/>
              <a:buFont typeface="Arial" pitchFamily="34" charset="0"/>
              <a:buChar char="•"/>
              <a:tabLst/>
              <a:defRPr/>
            </a:pPr>
            <a:r>
              <a:rPr kumimoji="0" lang="en-US" sz="1400" b="0" i="0" u="none" strike="noStrike" kern="1200" cap="none" spc="0" normalizeH="0" baseline="0" noProof="0" dirty="0">
                <a:ln>
                  <a:noFill/>
                </a:ln>
                <a:solidFill>
                  <a:srgbClr val="554C45"/>
                </a:solidFill>
                <a:effectLst/>
                <a:uLnTx/>
                <a:uFillTx/>
                <a:latin typeface="Arial" pitchFamily="34" charset="0"/>
                <a:cs typeface="Arial" pitchFamily="34" charset="0"/>
              </a:rPr>
              <a:t>Lack of periodic testing</a:t>
            </a:r>
          </a:p>
          <a:p>
            <a:pPr marL="0" marR="0" lvl="0" indent="0" algn="l" defTabSz="914400" rtl="0" eaLnBrk="1" fontAlgn="base" latinLnBrk="0" hangingPunct="1">
              <a:lnSpc>
                <a:spcPct val="110000"/>
              </a:lnSpc>
              <a:spcBef>
                <a:spcPts val="600"/>
              </a:spcBef>
              <a:spcAft>
                <a:spcPct val="0"/>
              </a:spcAft>
              <a:buClrTx/>
              <a:buSzTx/>
              <a:buFont typeface="+mj-lt"/>
              <a:buNone/>
              <a:tabLst/>
              <a:defRPr/>
            </a:pPr>
            <a:r>
              <a:rPr kumimoji="0" lang="en-US" sz="1600" b="1" i="0" u="none" strike="noStrike" kern="1200" cap="none" spc="0" normalizeH="0" baseline="0" noProof="0" dirty="0">
                <a:ln>
                  <a:noFill/>
                </a:ln>
                <a:solidFill>
                  <a:srgbClr val="554C45"/>
                </a:solidFill>
                <a:effectLst/>
                <a:uLnTx/>
                <a:uFillTx/>
                <a:latin typeface="Arial" pitchFamily="34" charset="0"/>
                <a:cs typeface="Arial" pitchFamily="34" charset="0"/>
              </a:rPr>
              <a:t>User Ignorance</a:t>
            </a:r>
          </a:p>
          <a:p>
            <a:pPr marL="285750" marR="0" lvl="1" indent="-285750" algn="l" defTabSz="914400" rtl="0" eaLnBrk="1" fontAlgn="base" latinLnBrk="0" hangingPunct="1">
              <a:lnSpc>
                <a:spcPct val="110000"/>
              </a:lnSpc>
              <a:spcBef>
                <a:spcPts val="0"/>
              </a:spcBef>
              <a:spcAft>
                <a:spcPct val="0"/>
              </a:spcAft>
              <a:buClr>
                <a:srgbClr val="E17000"/>
              </a:buClr>
              <a:buSzTx/>
              <a:buFont typeface="Arial" pitchFamily="34" charset="0"/>
              <a:buChar char="•"/>
              <a:tabLst/>
              <a:defRPr/>
            </a:pPr>
            <a:r>
              <a:rPr kumimoji="0" lang="en-US" sz="1400" b="0" i="0" u="none" strike="noStrike" kern="1200" cap="none" spc="0" normalizeH="0" baseline="0" noProof="0" dirty="0">
                <a:ln>
                  <a:noFill/>
                </a:ln>
                <a:solidFill>
                  <a:srgbClr val="554C45"/>
                </a:solidFill>
                <a:effectLst/>
                <a:uLnTx/>
                <a:uFillTx/>
                <a:latin typeface="Arial" pitchFamily="34" charset="0"/>
                <a:cs typeface="Arial" pitchFamily="34" charset="0"/>
              </a:rPr>
              <a:t>Weak user passwords</a:t>
            </a:r>
          </a:p>
          <a:p>
            <a:pPr marL="285750" marR="0" lvl="1" indent="-285750" algn="l" defTabSz="914400" rtl="0" eaLnBrk="1" fontAlgn="base" latinLnBrk="0" hangingPunct="1">
              <a:lnSpc>
                <a:spcPct val="110000"/>
              </a:lnSpc>
              <a:spcBef>
                <a:spcPts val="0"/>
              </a:spcBef>
              <a:spcAft>
                <a:spcPct val="0"/>
              </a:spcAft>
              <a:buClr>
                <a:srgbClr val="E17000"/>
              </a:buClr>
              <a:buSzTx/>
              <a:buFont typeface="Arial" pitchFamily="34" charset="0"/>
              <a:buChar char="•"/>
              <a:tabLst/>
              <a:defRPr/>
            </a:pPr>
            <a:r>
              <a:rPr kumimoji="0" lang="en-US" sz="1400" b="0" i="0" u="none" strike="noStrike" kern="1200" cap="none" spc="0" normalizeH="0" baseline="0" noProof="0" dirty="0">
                <a:ln>
                  <a:noFill/>
                </a:ln>
                <a:solidFill>
                  <a:srgbClr val="554C45"/>
                </a:solidFill>
                <a:effectLst/>
                <a:uLnTx/>
                <a:uFillTx/>
                <a:latin typeface="Arial" pitchFamily="34" charset="0"/>
                <a:cs typeface="Arial" pitchFamily="34" charset="0"/>
              </a:rPr>
              <a:t>Poor judgment</a:t>
            </a:r>
          </a:p>
          <a:p>
            <a:pPr marL="285750" marR="0" lvl="1" indent="-285750" algn="l" defTabSz="914400" rtl="0" eaLnBrk="1" fontAlgn="base" latinLnBrk="0" hangingPunct="1">
              <a:lnSpc>
                <a:spcPct val="110000"/>
              </a:lnSpc>
              <a:spcBef>
                <a:spcPts val="0"/>
              </a:spcBef>
              <a:spcAft>
                <a:spcPct val="0"/>
              </a:spcAft>
              <a:buClr>
                <a:srgbClr val="E17000"/>
              </a:buClr>
              <a:buSzTx/>
              <a:buFont typeface="Arial" pitchFamily="34" charset="0"/>
              <a:buChar char="•"/>
              <a:tabLst/>
              <a:defRPr/>
            </a:pPr>
            <a:r>
              <a:rPr kumimoji="0" lang="en-US" sz="1400" b="0" i="0" u="none" strike="noStrike" kern="1200" cap="none" spc="0" normalizeH="0" baseline="0" noProof="0" dirty="0">
                <a:ln>
                  <a:noFill/>
                </a:ln>
                <a:solidFill>
                  <a:srgbClr val="554C45"/>
                </a:solidFill>
                <a:effectLst/>
                <a:uLnTx/>
                <a:uFillTx/>
                <a:latin typeface="Arial" pitchFamily="34" charset="0"/>
                <a:cs typeface="Arial" pitchFamily="34" charset="0"/>
              </a:rPr>
              <a:t>Social media</a:t>
            </a:r>
          </a:p>
          <a:p>
            <a:pPr marL="285750" marR="0" lvl="1" indent="-285750" algn="l" defTabSz="914400" rtl="0" eaLnBrk="1" fontAlgn="base" latinLnBrk="0" hangingPunct="1">
              <a:lnSpc>
                <a:spcPct val="110000"/>
              </a:lnSpc>
              <a:spcBef>
                <a:spcPts val="0"/>
              </a:spcBef>
              <a:spcAft>
                <a:spcPct val="0"/>
              </a:spcAft>
              <a:buClr>
                <a:srgbClr val="E17000"/>
              </a:buClr>
              <a:buSzTx/>
              <a:buFont typeface="Arial" pitchFamily="34" charset="0"/>
              <a:buChar char="•"/>
              <a:tabLst/>
              <a:defRPr/>
            </a:pPr>
            <a:r>
              <a:rPr kumimoji="0" lang="en-US" sz="1400" b="0" i="0" u="none" strike="noStrike" kern="1200" cap="none" spc="0" normalizeH="0" baseline="0" noProof="0" dirty="0">
                <a:ln>
                  <a:noFill/>
                </a:ln>
                <a:solidFill>
                  <a:srgbClr val="554C45"/>
                </a:solidFill>
                <a:effectLst/>
                <a:uLnTx/>
                <a:uFillTx/>
                <a:latin typeface="Arial" pitchFamily="34" charset="0"/>
                <a:cs typeface="Arial" pitchFamily="34" charset="0"/>
              </a:rPr>
              <a:t>Phishing attacks</a:t>
            </a:r>
          </a:p>
          <a:p>
            <a:pPr marL="0" marR="0" lvl="0" indent="0" algn="l" defTabSz="914400" rtl="0" eaLnBrk="1" fontAlgn="base" latinLnBrk="0" hangingPunct="1">
              <a:lnSpc>
                <a:spcPct val="110000"/>
              </a:lnSpc>
              <a:spcBef>
                <a:spcPts val="600"/>
              </a:spcBef>
              <a:spcAft>
                <a:spcPct val="0"/>
              </a:spcAft>
              <a:buClrTx/>
              <a:buSzTx/>
              <a:buFont typeface="+mj-lt"/>
              <a:buNone/>
              <a:tabLst/>
              <a:defRPr/>
            </a:pPr>
            <a:r>
              <a:rPr kumimoji="0" lang="en-US" sz="1600" b="1" i="0" u="none" strike="noStrike" kern="1200" cap="none" spc="0" normalizeH="0" baseline="0" noProof="0" dirty="0">
                <a:ln>
                  <a:noFill/>
                </a:ln>
                <a:solidFill>
                  <a:srgbClr val="554C45"/>
                </a:solidFill>
                <a:effectLst/>
                <a:uLnTx/>
                <a:uFillTx/>
                <a:latin typeface="Arial" pitchFamily="34" charset="0"/>
                <a:cs typeface="Arial" pitchFamily="34" charset="0"/>
              </a:rPr>
              <a:t>Third-Party Vendors</a:t>
            </a:r>
          </a:p>
          <a:p>
            <a:pPr marL="285750" marR="0" lvl="1" indent="-285750" algn="l" defTabSz="914400" rtl="0" eaLnBrk="1" fontAlgn="base" latinLnBrk="0" hangingPunct="1">
              <a:lnSpc>
                <a:spcPct val="110000"/>
              </a:lnSpc>
              <a:spcBef>
                <a:spcPts val="0"/>
              </a:spcBef>
              <a:spcAft>
                <a:spcPct val="0"/>
              </a:spcAft>
              <a:buClr>
                <a:srgbClr val="E17000"/>
              </a:buClr>
              <a:buSzTx/>
              <a:buFont typeface="Arial" pitchFamily="34" charset="0"/>
              <a:buChar char="•"/>
              <a:tabLst/>
              <a:defRPr/>
            </a:pPr>
            <a:r>
              <a:rPr kumimoji="0" lang="en-US" sz="1400" b="0" i="0" u="none" strike="noStrike" kern="1200" cap="none" spc="0" normalizeH="0" baseline="0" noProof="0" dirty="0">
                <a:ln>
                  <a:noFill/>
                </a:ln>
                <a:solidFill>
                  <a:srgbClr val="554C45"/>
                </a:solidFill>
                <a:effectLst/>
                <a:uLnTx/>
                <a:uFillTx/>
                <a:latin typeface="Arial" pitchFamily="34" charset="0"/>
                <a:cs typeface="Arial" pitchFamily="34" charset="0"/>
              </a:rPr>
              <a:t>Weak due diligence</a:t>
            </a:r>
          </a:p>
          <a:p>
            <a:pPr marL="285750" marR="0" lvl="1" indent="-285750" algn="l" defTabSz="914400" rtl="0" eaLnBrk="1" fontAlgn="base" latinLnBrk="0" hangingPunct="1">
              <a:lnSpc>
                <a:spcPct val="110000"/>
              </a:lnSpc>
              <a:spcBef>
                <a:spcPts val="0"/>
              </a:spcBef>
              <a:spcAft>
                <a:spcPct val="0"/>
              </a:spcAft>
              <a:buClr>
                <a:srgbClr val="E17000"/>
              </a:buClr>
              <a:buSzTx/>
              <a:buFont typeface="Arial" pitchFamily="34" charset="0"/>
              <a:buChar char="•"/>
              <a:tabLst/>
              <a:defRPr/>
            </a:pPr>
            <a:r>
              <a:rPr kumimoji="0" lang="en-US" sz="1400" b="0" i="0" u="none" strike="noStrike" kern="1200" cap="none" spc="0" normalizeH="0" baseline="0" noProof="0" dirty="0">
                <a:ln>
                  <a:noFill/>
                </a:ln>
                <a:solidFill>
                  <a:srgbClr val="554C45"/>
                </a:solidFill>
                <a:effectLst/>
                <a:uLnTx/>
                <a:uFillTx/>
                <a:latin typeface="Arial" pitchFamily="34" charset="0"/>
                <a:cs typeface="Arial" pitchFamily="34" charset="0"/>
              </a:rPr>
              <a:t>Breach notification</a:t>
            </a:r>
          </a:p>
          <a:p>
            <a:pPr marL="285750" marR="0" lvl="1" indent="-285750" algn="l" defTabSz="914400" rtl="0" eaLnBrk="1" fontAlgn="base" latinLnBrk="0" hangingPunct="1">
              <a:lnSpc>
                <a:spcPct val="110000"/>
              </a:lnSpc>
              <a:spcBef>
                <a:spcPts val="0"/>
              </a:spcBef>
              <a:spcAft>
                <a:spcPct val="0"/>
              </a:spcAft>
              <a:buClr>
                <a:srgbClr val="E17000"/>
              </a:buClr>
              <a:buSzTx/>
              <a:buFont typeface="Arial" pitchFamily="34" charset="0"/>
              <a:buChar char="•"/>
              <a:tabLst/>
              <a:defRPr/>
            </a:pPr>
            <a:r>
              <a:rPr kumimoji="0" lang="en-US" sz="1400" b="0" i="0" u="none" strike="noStrike" kern="1200" cap="none" spc="0" normalizeH="0" baseline="0" noProof="0" dirty="0">
                <a:ln>
                  <a:noFill/>
                </a:ln>
                <a:solidFill>
                  <a:srgbClr val="554C45"/>
                </a:solidFill>
                <a:effectLst/>
                <a:uLnTx/>
                <a:uFillTx/>
                <a:latin typeface="Arial" pitchFamily="34" charset="0"/>
                <a:cs typeface="Arial" pitchFamily="34" charset="0"/>
              </a:rPr>
              <a:t>Annual breach confirmation</a:t>
            </a:r>
          </a:p>
          <a:p>
            <a:pPr marL="0" marR="0" lvl="0" indent="0" algn="l" defTabSz="914400" rtl="0" eaLnBrk="1" fontAlgn="base" latinLnBrk="0" hangingPunct="1">
              <a:lnSpc>
                <a:spcPct val="110000"/>
              </a:lnSpc>
              <a:spcBef>
                <a:spcPts val="600"/>
              </a:spcBef>
              <a:spcAft>
                <a:spcPct val="0"/>
              </a:spcAft>
              <a:buClrTx/>
              <a:buSzTx/>
              <a:buFont typeface="+mj-lt"/>
              <a:buNone/>
              <a:tabLst/>
              <a:defRPr/>
            </a:pPr>
            <a:r>
              <a:rPr kumimoji="0" lang="en-US" sz="1600" b="1" i="0" u="none" strike="noStrike" kern="1200" cap="none" spc="0" normalizeH="0" baseline="0" noProof="0" dirty="0">
                <a:ln>
                  <a:noFill/>
                </a:ln>
                <a:solidFill>
                  <a:srgbClr val="554C45"/>
                </a:solidFill>
                <a:effectLst/>
                <a:uLnTx/>
                <a:uFillTx/>
                <a:latin typeface="Arial" pitchFamily="34" charset="0"/>
                <a:cs typeface="Arial" pitchFamily="34" charset="0"/>
              </a:rPr>
              <a:t>Technology Advances</a:t>
            </a:r>
          </a:p>
          <a:p>
            <a:pPr marL="285750" marR="0" lvl="1" indent="-285750" algn="l" defTabSz="914400" rtl="0" eaLnBrk="1" fontAlgn="base" latinLnBrk="0" hangingPunct="1">
              <a:lnSpc>
                <a:spcPct val="110000"/>
              </a:lnSpc>
              <a:spcBef>
                <a:spcPts val="0"/>
              </a:spcBef>
              <a:spcAft>
                <a:spcPct val="0"/>
              </a:spcAft>
              <a:buClr>
                <a:srgbClr val="E17000"/>
              </a:buClr>
              <a:buSzTx/>
              <a:buFont typeface="Arial" pitchFamily="34" charset="0"/>
              <a:buChar char="•"/>
              <a:tabLst/>
              <a:defRPr/>
            </a:pPr>
            <a:r>
              <a:rPr kumimoji="0" lang="en-US" sz="1400" b="0" i="0" u="none" strike="noStrike" kern="1200" cap="none" spc="0" normalizeH="0" baseline="0" noProof="0" dirty="0">
                <a:ln>
                  <a:noFill/>
                </a:ln>
                <a:solidFill>
                  <a:srgbClr val="554C45"/>
                </a:solidFill>
                <a:effectLst/>
                <a:uLnTx/>
                <a:uFillTx/>
                <a:latin typeface="Arial" pitchFamily="34" charset="0"/>
                <a:cs typeface="Arial" pitchFamily="34" charset="0"/>
              </a:rPr>
              <a:t>Mobile devices</a:t>
            </a:r>
          </a:p>
          <a:p>
            <a:pPr marL="285750" marR="0" lvl="1" indent="-285750" algn="l" defTabSz="914400" rtl="0" eaLnBrk="1" fontAlgn="base" latinLnBrk="0" hangingPunct="1">
              <a:lnSpc>
                <a:spcPct val="110000"/>
              </a:lnSpc>
              <a:spcBef>
                <a:spcPts val="0"/>
              </a:spcBef>
              <a:spcAft>
                <a:spcPct val="0"/>
              </a:spcAft>
              <a:buClr>
                <a:srgbClr val="E17000"/>
              </a:buClr>
              <a:buSzTx/>
              <a:buFont typeface="Arial" pitchFamily="34" charset="0"/>
              <a:buChar char="•"/>
              <a:tabLst/>
              <a:defRPr/>
            </a:pPr>
            <a:r>
              <a:rPr kumimoji="0" lang="en-US" sz="1400" b="0" i="0" u="none" strike="noStrike" kern="1200" cap="none" spc="0" normalizeH="0" baseline="0" noProof="0" dirty="0">
                <a:ln>
                  <a:noFill/>
                </a:ln>
                <a:solidFill>
                  <a:srgbClr val="554C45"/>
                </a:solidFill>
                <a:effectLst/>
                <a:uLnTx/>
                <a:uFillTx/>
                <a:latin typeface="Arial" pitchFamily="34" charset="0"/>
                <a:cs typeface="Arial" pitchFamily="34" charset="0"/>
              </a:rPr>
              <a:t>Cloud computing/public portals</a:t>
            </a:r>
          </a:p>
          <a:p>
            <a:pPr marL="285750" marR="0" lvl="1" indent="-285750" algn="l" defTabSz="914400" rtl="0" eaLnBrk="1" fontAlgn="base" latinLnBrk="0" hangingPunct="1">
              <a:lnSpc>
                <a:spcPct val="110000"/>
              </a:lnSpc>
              <a:spcBef>
                <a:spcPts val="0"/>
              </a:spcBef>
              <a:spcAft>
                <a:spcPct val="0"/>
              </a:spcAft>
              <a:buClr>
                <a:srgbClr val="E17000"/>
              </a:buClr>
              <a:buSzTx/>
              <a:buFont typeface="Arial" pitchFamily="34" charset="0"/>
              <a:buChar char="•"/>
              <a:tabLst/>
              <a:defRPr/>
            </a:pPr>
            <a:endParaRPr kumimoji="0" lang="en-US" sz="1400" b="0" i="0" u="none" strike="noStrike" kern="1200" cap="none" spc="0" normalizeH="0" baseline="0" noProof="0" dirty="0">
              <a:ln>
                <a:noFill/>
              </a:ln>
              <a:solidFill>
                <a:srgbClr val="554C45"/>
              </a:solidFill>
              <a:effectLst/>
              <a:uLnTx/>
              <a:uFillTx/>
              <a:latin typeface="Arial" pitchFamily="34" charset="0"/>
              <a:cs typeface="Arial" pitchFamily="34" charset="0"/>
            </a:endParaRPr>
          </a:p>
          <a:p>
            <a:pPr marL="0" marR="0" lvl="0" indent="0" algn="l" defTabSz="914400" rtl="0" eaLnBrk="1" fontAlgn="base" latinLnBrk="0" hangingPunct="1">
              <a:lnSpc>
                <a:spcPct val="110000"/>
              </a:lnSpc>
              <a:spcBef>
                <a:spcPts val="600"/>
              </a:spcBef>
              <a:spcAft>
                <a:spcPct val="0"/>
              </a:spcAft>
              <a:buClrTx/>
              <a:buSzTx/>
              <a:buFont typeface="+mj-lt"/>
              <a:buNone/>
              <a:tabLst/>
              <a:defRPr/>
            </a:pPr>
            <a:endParaRPr kumimoji="0" lang="en-US" sz="1800" b="1" i="0" u="none" strike="noStrike" kern="1200" cap="none" spc="0" normalizeH="0" baseline="0" noProof="0" dirty="0">
              <a:ln>
                <a:noFill/>
              </a:ln>
              <a:solidFill>
                <a:srgbClr val="554C45"/>
              </a:solidFill>
              <a:effectLst/>
              <a:uLnTx/>
              <a:uFillTx/>
              <a:latin typeface="Arial" pitchFamily="34" charset="0"/>
              <a:cs typeface="Arial" pitchFamily="34" charset="0"/>
            </a:endParaRPr>
          </a:p>
          <a:p>
            <a:pPr marL="0" marR="0" lvl="0" indent="0" algn="l" defTabSz="914400" rtl="0" eaLnBrk="1" fontAlgn="base" latinLnBrk="0" hangingPunct="1">
              <a:lnSpc>
                <a:spcPct val="110000"/>
              </a:lnSpc>
              <a:spcBef>
                <a:spcPts val="600"/>
              </a:spcBef>
              <a:spcAft>
                <a:spcPct val="0"/>
              </a:spcAft>
              <a:buClrTx/>
              <a:buSzTx/>
              <a:buFont typeface="+mj-lt"/>
              <a:buNone/>
              <a:tabLst/>
              <a:defRPr/>
            </a:pPr>
            <a:endParaRPr kumimoji="0" lang="en-US" sz="1800" b="1" i="0" u="none" strike="noStrike" kern="1200" cap="none" spc="0" normalizeH="0" baseline="0" noProof="0" dirty="0">
              <a:ln>
                <a:noFill/>
              </a:ln>
              <a:solidFill>
                <a:srgbClr val="554C45"/>
              </a:solidFill>
              <a:effectLst/>
              <a:uLnTx/>
              <a:uFillTx/>
              <a:latin typeface="Arial" pitchFamily="34" charset="0"/>
              <a:cs typeface="Arial" pitchFamily="34" charset="0"/>
            </a:endParaRPr>
          </a:p>
        </p:txBody>
      </p:sp>
      <p:sp>
        <p:nvSpPr>
          <p:cNvPr id="11" name="Slide Number Placeholder 2"/>
          <p:cNvSpPr txBox="1">
            <a:spLocks/>
          </p:cNvSpPr>
          <p:nvPr/>
        </p:nvSpPr>
        <p:spPr>
          <a:xfrm>
            <a:off x="5880100" y="6096000"/>
            <a:ext cx="5334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ctr" defTabSz="914400" rtl="0" eaLnBrk="1" latinLnBrk="0" hangingPunct="1">
              <a:defRPr sz="1000" kern="1200">
                <a:solidFill>
                  <a:schemeClr val="bg1"/>
                </a:solidFill>
                <a:latin typeface="Arial"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9B2C6CB-AB80-4732-A4FD-BD518260A93B}" type="slidenum">
              <a:rPr kumimoji="0" lang="en-US" sz="1000" b="0" i="0" u="none" strike="noStrike" kern="1200" cap="none" spc="0" normalizeH="0" baseline="0" noProof="0" smtClean="0">
                <a:ln>
                  <a:noFill/>
                </a:ln>
                <a:solidFill>
                  <a:prstClr val="white"/>
                </a:solidFill>
                <a:effectLst/>
                <a:uLnTx/>
                <a:uFillTx/>
                <a:latin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1000" b="0" i="0" u="none" strike="noStrike" kern="1200" cap="none" spc="0" normalizeH="0" baseline="0" noProof="0" dirty="0">
              <a:ln>
                <a:noFill/>
              </a:ln>
              <a:solidFill>
                <a:prstClr val="white"/>
              </a:solidFill>
              <a:effectLst/>
              <a:uLnTx/>
              <a:uFillTx/>
              <a:latin typeface="Arial" pitchFamily="34" charset="0"/>
            </a:endParaRPr>
          </a:p>
        </p:txBody>
      </p:sp>
      <p:pic>
        <p:nvPicPr>
          <p:cNvPr id="12" name="Picture 11"/>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12074"/>
          <a:stretch/>
        </p:blipFill>
        <p:spPr>
          <a:xfrm>
            <a:off x="762000" y="3156697"/>
            <a:ext cx="3505199" cy="2989911"/>
          </a:xfrm>
          <a:prstGeom prst="rect">
            <a:avLst/>
          </a:prstGeom>
        </p:spPr>
      </p:pic>
    </p:spTree>
    <p:extLst>
      <p:ext uri="{BB962C8B-B14F-4D97-AF65-F5344CB8AC3E}">
        <p14:creationId xmlns:p14="http://schemas.microsoft.com/office/powerpoint/2010/main" val="24632324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a:t>97% of Breaches Were Avoidable </a:t>
            </a:r>
          </a:p>
        </p:txBody>
      </p:sp>
      <p:sp>
        <p:nvSpPr>
          <p:cNvPr id="11" name="Rectangle 10"/>
          <p:cNvSpPr/>
          <p:nvPr/>
        </p:nvSpPr>
        <p:spPr>
          <a:xfrm>
            <a:off x="1464366" y="1676400"/>
            <a:ext cx="6695536" cy="261610"/>
          </a:xfrm>
          <a:prstGeom prst="rect">
            <a:avLst/>
          </a:prstGeom>
        </p:spPr>
        <p:txBody>
          <a:bodyPr wrap="square">
            <a:spAutoFit/>
          </a:bodyPr>
          <a:lstStyle/>
          <a:p>
            <a:pPr lvl="0"/>
            <a:r>
              <a:rPr lang="en-GB" sz="1100" i="1" dirty="0">
                <a:solidFill>
                  <a:schemeClr val="tx1">
                    <a:lumMod val="75000"/>
                  </a:schemeClr>
                </a:solidFill>
              </a:rPr>
              <a:t>Source: 2012 Verizon Data Breach Investigations Report</a:t>
            </a:r>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00199"/>
            <a:ext cx="5715000" cy="3857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4038600" y="5486400"/>
            <a:ext cx="4876800" cy="246221"/>
          </a:xfrm>
          <a:prstGeom prst="rect">
            <a:avLst/>
          </a:prstGeom>
          <a:noFill/>
        </p:spPr>
        <p:txBody>
          <a:bodyPr wrap="square" rtlCol="0">
            <a:spAutoFit/>
          </a:bodyPr>
          <a:lstStyle/>
          <a:p>
            <a:r>
              <a:rPr lang="en-US" sz="1000" dirty="0"/>
              <a:t>Symantec Annual Study Global Cost of a Breach – June 5</a:t>
            </a:r>
            <a:r>
              <a:rPr lang="en-US" sz="1000" baseline="30000" dirty="0"/>
              <a:t>th</a:t>
            </a:r>
            <a:r>
              <a:rPr lang="en-US" sz="1000" dirty="0"/>
              <a:t> 2013</a:t>
            </a:r>
          </a:p>
        </p:txBody>
      </p:sp>
      <p:pic>
        <p:nvPicPr>
          <p:cNvPr id="14" name="Picture 8" descr="https://encrypted-tbn3.gstatic.com/images?q=tbn:ANd9GcSV-8cpBc4r1re5Rmqcsax-A_pMVz_SodfRKSpjaOq-Z_3W6dEYP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4386" y="2382368"/>
            <a:ext cx="1623979" cy="1490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98640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http://www.businesscommunicationtools.com/wp-content/uploads/2012/07/Data-Protect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95250"/>
            <a:ext cx="9220199" cy="69532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76200" y="304800"/>
            <a:ext cx="9220200" cy="1066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solidFill>
                <a:srgbClr val="FFFFFF"/>
              </a:solidFill>
              <a:cs typeface="Arial" pitchFamily="34" charset="0"/>
            </a:endParaRPr>
          </a:p>
        </p:txBody>
      </p:sp>
      <p:sp>
        <p:nvSpPr>
          <p:cNvPr id="2" name="Title 1"/>
          <p:cNvSpPr>
            <a:spLocks noGrp="1"/>
          </p:cNvSpPr>
          <p:nvPr>
            <p:ph type="title"/>
          </p:nvPr>
        </p:nvSpPr>
        <p:spPr>
          <a:xfrm>
            <a:off x="609600" y="381000"/>
            <a:ext cx="7162800" cy="914400"/>
          </a:xfrm>
        </p:spPr>
        <p:txBody>
          <a:bodyPr/>
          <a:lstStyle/>
          <a:p>
            <a:r>
              <a:rPr lang="en-US" dirty="0"/>
              <a:t>Where Are My Controls?</a:t>
            </a:r>
          </a:p>
        </p:txBody>
      </p:sp>
      <p:pic>
        <p:nvPicPr>
          <p:cNvPr id="11" name="Picture 2" descr="http://www.wpclipart.com/education/supplies/paper/notepad_pa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62673">
            <a:off x="4453233" y="967311"/>
            <a:ext cx="3470518" cy="500477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rot="876129">
            <a:off x="5114447" y="989314"/>
            <a:ext cx="2446080" cy="5016758"/>
          </a:xfrm>
          <a:prstGeom prst="rect">
            <a:avLst/>
          </a:prstGeom>
          <a:noFill/>
        </p:spPr>
        <p:txBody>
          <a:bodyPr wrap="square" rtlCol="0">
            <a:noAutofit/>
          </a:bodyPr>
          <a:lstStyle/>
          <a:p>
            <a:pPr>
              <a:lnSpc>
                <a:spcPts val="2400"/>
              </a:lnSpc>
            </a:pPr>
            <a:r>
              <a:rPr lang="en-US" b="1" dirty="0">
                <a:solidFill>
                  <a:schemeClr val="accent1">
                    <a:lumMod val="75000"/>
                  </a:schemeClr>
                </a:solidFill>
                <a:latin typeface="Mistral" panose="03090702030407020403" pitchFamily="66" charset="0"/>
                <a:cs typeface="Browallia New" panose="020B0604020202020204" pitchFamily="34" charset="-34"/>
              </a:rPr>
              <a:t>What would you perceive as your weakest link in cyber security?</a:t>
            </a:r>
          </a:p>
          <a:p>
            <a:pPr>
              <a:lnSpc>
                <a:spcPts val="2400"/>
              </a:lnSpc>
            </a:pPr>
            <a:endParaRPr lang="en-US" b="1" dirty="0">
              <a:solidFill>
                <a:schemeClr val="accent1">
                  <a:lumMod val="75000"/>
                </a:schemeClr>
              </a:solidFill>
              <a:latin typeface="Mistral" panose="03090702030407020403" pitchFamily="66" charset="0"/>
              <a:cs typeface="Browallia New" panose="020B0604020202020204" pitchFamily="34" charset="-34"/>
            </a:endParaRPr>
          </a:p>
          <a:p>
            <a:pPr marL="342900" indent="-342900">
              <a:lnSpc>
                <a:spcPts val="2200"/>
              </a:lnSpc>
              <a:buAutoNum type="alphaLcParenR"/>
            </a:pPr>
            <a:r>
              <a:rPr lang="en-US" sz="1600" dirty="0">
                <a:solidFill>
                  <a:schemeClr val="accent1">
                    <a:lumMod val="75000"/>
                  </a:schemeClr>
                </a:solidFill>
                <a:latin typeface="Mistral" panose="03090702030407020403" pitchFamily="66" charset="0"/>
                <a:cs typeface="Browallia New" panose="020B0604020202020204" pitchFamily="34" charset="-34"/>
              </a:rPr>
              <a:t>IT Infrastructure</a:t>
            </a:r>
          </a:p>
          <a:p>
            <a:pPr>
              <a:lnSpc>
                <a:spcPts val="2200"/>
              </a:lnSpc>
            </a:pPr>
            <a:endParaRPr lang="en-US" sz="1600" dirty="0">
              <a:solidFill>
                <a:schemeClr val="accent1">
                  <a:lumMod val="75000"/>
                </a:schemeClr>
              </a:solidFill>
              <a:latin typeface="Mistral" panose="03090702030407020403" pitchFamily="66" charset="0"/>
              <a:cs typeface="Browallia New" panose="020B0604020202020204" pitchFamily="34" charset="-34"/>
            </a:endParaRPr>
          </a:p>
          <a:p>
            <a:pPr>
              <a:lnSpc>
                <a:spcPts val="2200"/>
              </a:lnSpc>
            </a:pPr>
            <a:endParaRPr lang="en-US" sz="2800" dirty="0">
              <a:solidFill>
                <a:schemeClr val="accent1">
                  <a:lumMod val="75000"/>
                </a:schemeClr>
              </a:solidFill>
              <a:latin typeface="Mistral" panose="03090702030407020403" pitchFamily="66" charset="0"/>
              <a:cs typeface="Browallia New" panose="020B0604020202020204" pitchFamily="34" charset="-34"/>
            </a:endParaRPr>
          </a:p>
          <a:p>
            <a:pPr marL="342900" indent="-342900">
              <a:lnSpc>
                <a:spcPts val="2200"/>
              </a:lnSpc>
              <a:buFont typeface="+mj-lt"/>
              <a:buAutoNum type="alphaLcParenR" startAt="2"/>
            </a:pPr>
            <a:r>
              <a:rPr lang="en-US" sz="1600" dirty="0">
                <a:solidFill>
                  <a:schemeClr val="accent1">
                    <a:lumMod val="75000"/>
                  </a:schemeClr>
                </a:solidFill>
                <a:latin typeface="Mistral" panose="03090702030407020403" pitchFamily="66" charset="0"/>
                <a:cs typeface="Browallia New" panose="020B0604020202020204" pitchFamily="34" charset="-34"/>
              </a:rPr>
              <a:t>End Users</a:t>
            </a:r>
          </a:p>
          <a:p>
            <a:pPr marL="342900" indent="-342900">
              <a:lnSpc>
                <a:spcPts val="2200"/>
              </a:lnSpc>
              <a:buAutoNum type="alphaLcParenR" startAt="2"/>
            </a:pPr>
            <a:endParaRPr lang="en-US" sz="1600" dirty="0">
              <a:solidFill>
                <a:schemeClr val="accent1">
                  <a:lumMod val="75000"/>
                </a:schemeClr>
              </a:solidFill>
              <a:latin typeface="Mistral" panose="03090702030407020403" pitchFamily="66" charset="0"/>
              <a:cs typeface="Browallia New" panose="020B0604020202020204" pitchFamily="34" charset="-34"/>
            </a:endParaRPr>
          </a:p>
          <a:p>
            <a:pPr marL="342900" indent="-342900">
              <a:lnSpc>
                <a:spcPts val="2200"/>
              </a:lnSpc>
              <a:buAutoNum type="alphaLcParenR" startAt="2"/>
            </a:pPr>
            <a:endParaRPr lang="en-US" sz="1600" dirty="0">
              <a:solidFill>
                <a:schemeClr val="accent1">
                  <a:lumMod val="75000"/>
                </a:schemeClr>
              </a:solidFill>
              <a:latin typeface="Mistral" panose="03090702030407020403" pitchFamily="66" charset="0"/>
              <a:cs typeface="Browallia New" panose="020B0604020202020204" pitchFamily="34" charset="-34"/>
            </a:endParaRPr>
          </a:p>
          <a:p>
            <a:pPr marL="342900" indent="-342900">
              <a:lnSpc>
                <a:spcPts val="2200"/>
              </a:lnSpc>
              <a:buAutoNum type="alphaLcParenR" startAt="2"/>
            </a:pPr>
            <a:r>
              <a:rPr lang="en-US" sz="1600" dirty="0">
                <a:solidFill>
                  <a:schemeClr val="accent1">
                    <a:lumMod val="75000"/>
                  </a:schemeClr>
                </a:solidFill>
                <a:latin typeface="Mistral" panose="03090702030407020403" pitchFamily="66" charset="0"/>
                <a:cs typeface="Browallia New" panose="020B0604020202020204" pitchFamily="34" charset="-34"/>
              </a:rPr>
              <a:t>Third-party Vendors</a:t>
            </a:r>
            <a:br>
              <a:rPr lang="en-US" sz="1600" dirty="0">
                <a:solidFill>
                  <a:schemeClr val="accent1">
                    <a:lumMod val="75000"/>
                  </a:schemeClr>
                </a:solidFill>
                <a:latin typeface="Mistral" panose="03090702030407020403" pitchFamily="66" charset="0"/>
                <a:cs typeface="Browallia New" panose="020B0604020202020204" pitchFamily="34" charset="-34"/>
              </a:rPr>
            </a:br>
            <a:br>
              <a:rPr lang="en-US" sz="1600" dirty="0">
                <a:solidFill>
                  <a:schemeClr val="accent1">
                    <a:lumMod val="75000"/>
                  </a:schemeClr>
                </a:solidFill>
                <a:latin typeface="Mistral" panose="03090702030407020403" pitchFamily="66" charset="0"/>
                <a:cs typeface="Browallia New" panose="020B0604020202020204" pitchFamily="34" charset="-34"/>
              </a:rPr>
            </a:br>
            <a:endParaRPr lang="en-US" sz="1600" dirty="0">
              <a:solidFill>
                <a:schemeClr val="accent1">
                  <a:lumMod val="75000"/>
                </a:schemeClr>
              </a:solidFill>
              <a:latin typeface="Mistral" panose="03090702030407020403" pitchFamily="66" charset="0"/>
              <a:cs typeface="Browallia New" panose="020B0604020202020204" pitchFamily="34" charset="-34"/>
            </a:endParaRPr>
          </a:p>
          <a:p>
            <a:pPr marL="342900" indent="-342900">
              <a:lnSpc>
                <a:spcPts val="2200"/>
              </a:lnSpc>
              <a:buAutoNum type="alphaLcParenR" startAt="2"/>
            </a:pPr>
            <a:r>
              <a:rPr lang="en-US" sz="1600" dirty="0">
                <a:solidFill>
                  <a:schemeClr val="accent1">
                    <a:lumMod val="75000"/>
                  </a:schemeClr>
                </a:solidFill>
                <a:latin typeface="Mistral" panose="03090702030407020403" pitchFamily="66" charset="0"/>
                <a:cs typeface="Browallia New" panose="020B0604020202020204" pitchFamily="34" charset="-34"/>
              </a:rPr>
              <a:t>Emerging Technologies</a:t>
            </a:r>
          </a:p>
          <a:p>
            <a:pPr marL="342900" indent="-342900">
              <a:lnSpc>
                <a:spcPts val="2200"/>
              </a:lnSpc>
              <a:buAutoNum type="alphaLcParenR" startAt="2"/>
            </a:pPr>
            <a:endParaRPr lang="en-US" sz="1600" dirty="0">
              <a:solidFill>
                <a:schemeClr val="accent1">
                  <a:lumMod val="75000"/>
                </a:schemeClr>
              </a:solidFill>
              <a:latin typeface="Mistral" panose="03090702030407020403" pitchFamily="66" charset="0"/>
              <a:cs typeface="Browallia New" panose="020B0604020202020204" pitchFamily="34" charset="-34"/>
            </a:endParaRPr>
          </a:p>
        </p:txBody>
      </p:sp>
    </p:spTree>
    <p:extLst>
      <p:ext uri="{BB962C8B-B14F-4D97-AF65-F5344CB8AC3E}">
        <p14:creationId xmlns:p14="http://schemas.microsoft.com/office/powerpoint/2010/main" val="1711629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Understanding of Information Security </a:t>
            </a:r>
          </a:p>
        </p:txBody>
      </p:sp>
      <p:sp>
        <p:nvSpPr>
          <p:cNvPr id="10" name="TextBox 9"/>
          <p:cNvSpPr txBox="1"/>
          <p:nvPr/>
        </p:nvSpPr>
        <p:spPr>
          <a:xfrm>
            <a:off x="304800" y="1235075"/>
            <a:ext cx="3505200" cy="408623"/>
          </a:xfrm>
          <a:prstGeom prst="roundRect">
            <a:avLst/>
          </a:prstGeom>
          <a:solidFill>
            <a:schemeClr val="bg1">
              <a:lumMod val="95000"/>
            </a:schemeClr>
          </a:solidFill>
        </p:spPr>
        <p:txBody>
          <a:bodyPr wrap="square" rtlCol="0">
            <a:spAutoFit/>
          </a:bodyPr>
          <a:lstStyle/>
          <a:p>
            <a:r>
              <a:rPr lang="en-US" b="1" dirty="0"/>
              <a:t>The Growing World of Security</a:t>
            </a:r>
          </a:p>
        </p:txBody>
      </p:sp>
      <p:sp>
        <p:nvSpPr>
          <p:cNvPr id="11" name="Flowchart: Connector 10"/>
          <p:cNvSpPr/>
          <p:nvPr/>
        </p:nvSpPr>
        <p:spPr>
          <a:xfrm>
            <a:off x="457200" y="1920875"/>
            <a:ext cx="1097280" cy="1097280"/>
          </a:xfrm>
          <a:prstGeom prst="flowChartConnector">
            <a:avLst/>
          </a:prstGeom>
          <a:solidFill>
            <a:schemeClr val="accent1"/>
          </a:solidFill>
        </p:spPr>
        <p:style>
          <a:lnRef idx="1">
            <a:schemeClr val="accent4"/>
          </a:lnRef>
          <a:fillRef idx="3">
            <a:schemeClr val="accent4"/>
          </a:fillRef>
          <a:effectRef idx="2">
            <a:schemeClr val="accent4"/>
          </a:effectRef>
          <a:fontRef idx="minor">
            <a:schemeClr val="lt1"/>
          </a:fontRef>
        </p:style>
        <p:txBody>
          <a:bodyPr rtlCol="0" anchor="ctr"/>
          <a:lstStyle/>
          <a:p>
            <a:pPr algn="ctr"/>
            <a:r>
              <a:rPr lang="en-US" b="1" dirty="0"/>
              <a:t>HIPAA</a:t>
            </a:r>
          </a:p>
        </p:txBody>
      </p:sp>
      <p:sp>
        <p:nvSpPr>
          <p:cNvPr id="12" name="Flowchart: Connector 11"/>
          <p:cNvSpPr/>
          <p:nvPr/>
        </p:nvSpPr>
        <p:spPr>
          <a:xfrm>
            <a:off x="6111240" y="2332355"/>
            <a:ext cx="1188720" cy="1188720"/>
          </a:xfrm>
          <a:prstGeom prst="flowChartConnector">
            <a:avLst/>
          </a:prstGeom>
          <a:solidFill>
            <a:schemeClr val="accent1"/>
          </a:solidFill>
        </p:spPr>
        <p:style>
          <a:lnRef idx="1">
            <a:schemeClr val="accent4"/>
          </a:lnRef>
          <a:fillRef idx="3">
            <a:schemeClr val="accent4"/>
          </a:fillRef>
          <a:effectRef idx="2">
            <a:schemeClr val="accent4"/>
          </a:effectRef>
          <a:fontRef idx="minor">
            <a:schemeClr val="lt1"/>
          </a:fontRef>
        </p:style>
        <p:txBody>
          <a:bodyPr rtlCol="0" anchor="ctr"/>
          <a:lstStyle/>
          <a:p>
            <a:pPr algn="ctr"/>
            <a:r>
              <a:rPr lang="en-US" b="1" dirty="0"/>
              <a:t>PCI</a:t>
            </a:r>
          </a:p>
        </p:txBody>
      </p:sp>
      <p:sp>
        <p:nvSpPr>
          <p:cNvPr id="13" name="Flowchart: Connector 12"/>
          <p:cNvSpPr/>
          <p:nvPr/>
        </p:nvSpPr>
        <p:spPr>
          <a:xfrm>
            <a:off x="2198813" y="3599734"/>
            <a:ext cx="1188720" cy="1188720"/>
          </a:xfrm>
          <a:prstGeom prst="flowChartConnector">
            <a:avLst/>
          </a:prstGeom>
          <a:solidFill>
            <a:schemeClr val="bg2">
              <a:lumMod val="50000"/>
            </a:schemeClr>
          </a:solidFill>
        </p:spPr>
        <p:style>
          <a:lnRef idx="1">
            <a:schemeClr val="accent4"/>
          </a:lnRef>
          <a:fillRef idx="3">
            <a:schemeClr val="accent4"/>
          </a:fillRef>
          <a:effectRef idx="2">
            <a:schemeClr val="accent4"/>
          </a:effectRef>
          <a:fontRef idx="minor">
            <a:schemeClr val="lt1"/>
          </a:fontRef>
        </p:style>
        <p:txBody>
          <a:bodyPr rtlCol="0" anchor="ctr"/>
          <a:lstStyle/>
          <a:p>
            <a:pPr algn="ctr"/>
            <a:r>
              <a:rPr lang="en-US" b="1" dirty="0"/>
              <a:t>FISMA</a:t>
            </a:r>
          </a:p>
        </p:txBody>
      </p:sp>
      <p:sp>
        <p:nvSpPr>
          <p:cNvPr id="14" name="Flowchart: Connector 13"/>
          <p:cNvSpPr/>
          <p:nvPr/>
        </p:nvSpPr>
        <p:spPr>
          <a:xfrm>
            <a:off x="4102750" y="3005374"/>
            <a:ext cx="1097280" cy="1097280"/>
          </a:xfrm>
          <a:prstGeom prst="flowChartConnector">
            <a:avLst/>
          </a:prstGeom>
          <a:solidFill>
            <a:schemeClr val="accent1"/>
          </a:solidFill>
        </p:spPr>
        <p:style>
          <a:lnRef idx="1">
            <a:schemeClr val="accent4"/>
          </a:lnRef>
          <a:fillRef idx="3">
            <a:schemeClr val="accent4"/>
          </a:fillRef>
          <a:effectRef idx="2">
            <a:schemeClr val="accent4"/>
          </a:effectRef>
          <a:fontRef idx="minor">
            <a:schemeClr val="lt1"/>
          </a:fontRef>
        </p:style>
        <p:txBody>
          <a:bodyPr rtlCol="0" anchor="ctr"/>
          <a:lstStyle/>
          <a:p>
            <a:pPr algn="ctr"/>
            <a:r>
              <a:rPr lang="en-US" b="1" dirty="0"/>
              <a:t>FERPA</a:t>
            </a:r>
          </a:p>
        </p:txBody>
      </p:sp>
      <p:sp>
        <p:nvSpPr>
          <p:cNvPr id="15" name="Flowchart: Connector 14"/>
          <p:cNvSpPr/>
          <p:nvPr/>
        </p:nvSpPr>
        <p:spPr>
          <a:xfrm>
            <a:off x="2362200" y="1889686"/>
            <a:ext cx="1280160" cy="1280160"/>
          </a:xfrm>
          <a:prstGeom prst="flowChartConnector">
            <a:avLst/>
          </a:prstGeom>
          <a:solidFill>
            <a:schemeClr val="accent6"/>
          </a:solidFill>
        </p:spPr>
        <p:style>
          <a:lnRef idx="1">
            <a:schemeClr val="accent4"/>
          </a:lnRef>
          <a:fillRef idx="3">
            <a:schemeClr val="accent4"/>
          </a:fillRef>
          <a:effectRef idx="2">
            <a:schemeClr val="accent4"/>
          </a:effectRef>
          <a:fontRef idx="minor">
            <a:schemeClr val="lt1"/>
          </a:fontRef>
        </p:style>
        <p:txBody>
          <a:bodyPr rtlCol="0" anchor="ctr"/>
          <a:lstStyle/>
          <a:p>
            <a:pPr algn="ctr"/>
            <a:r>
              <a:rPr lang="en-US" b="1" dirty="0"/>
              <a:t>GLBA</a:t>
            </a:r>
          </a:p>
        </p:txBody>
      </p:sp>
      <p:sp>
        <p:nvSpPr>
          <p:cNvPr id="18" name="Flowchart: Connector 17"/>
          <p:cNvSpPr/>
          <p:nvPr/>
        </p:nvSpPr>
        <p:spPr>
          <a:xfrm>
            <a:off x="152400" y="3412601"/>
            <a:ext cx="1463040" cy="1463040"/>
          </a:xfrm>
          <a:prstGeom prst="flowChartConnector">
            <a:avLst/>
          </a:prstGeom>
          <a:solidFill>
            <a:srgbClr val="CC0000"/>
          </a:solidFill>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400" b="1" dirty="0"/>
              <a:t>State Regulation</a:t>
            </a:r>
          </a:p>
        </p:txBody>
      </p:sp>
      <p:sp>
        <p:nvSpPr>
          <p:cNvPr id="19" name="Flowchart: Connector 18"/>
          <p:cNvSpPr/>
          <p:nvPr/>
        </p:nvSpPr>
        <p:spPr>
          <a:xfrm>
            <a:off x="4248061" y="1092953"/>
            <a:ext cx="1554480" cy="1554480"/>
          </a:xfrm>
          <a:prstGeom prst="flowChartConnector">
            <a:avLst/>
          </a:prstGeom>
          <a:solidFill>
            <a:schemeClr val="accent2">
              <a:lumMod val="75000"/>
            </a:schemeClr>
          </a:solidFill>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b="1" dirty="0"/>
              <a:t>Sarbanes Oxley</a:t>
            </a:r>
          </a:p>
        </p:txBody>
      </p:sp>
      <p:sp>
        <p:nvSpPr>
          <p:cNvPr id="20" name="Flowchart: Connector 19"/>
          <p:cNvSpPr/>
          <p:nvPr/>
        </p:nvSpPr>
        <p:spPr>
          <a:xfrm>
            <a:off x="3371230" y="4913897"/>
            <a:ext cx="1280160" cy="1280160"/>
          </a:xfrm>
          <a:prstGeom prst="flowChartConnector">
            <a:avLst/>
          </a:prstGeom>
          <a:solidFill>
            <a:schemeClr val="accent1"/>
          </a:solidFill>
        </p:spPr>
        <p:style>
          <a:lnRef idx="1">
            <a:schemeClr val="accent4"/>
          </a:lnRef>
          <a:fillRef idx="3">
            <a:schemeClr val="accent4"/>
          </a:fillRef>
          <a:effectRef idx="2">
            <a:schemeClr val="accent4"/>
          </a:effectRef>
          <a:fontRef idx="minor">
            <a:schemeClr val="lt1"/>
          </a:fontRef>
        </p:style>
        <p:txBody>
          <a:bodyPr rtlCol="0" anchor="ctr"/>
          <a:lstStyle/>
          <a:p>
            <a:pPr algn="ctr"/>
            <a:r>
              <a:rPr lang="en-US" b="1" dirty="0"/>
              <a:t>21 CRF Part 11</a:t>
            </a:r>
          </a:p>
        </p:txBody>
      </p:sp>
      <p:sp>
        <p:nvSpPr>
          <p:cNvPr id="21" name="Flowchart: Connector 20"/>
          <p:cNvSpPr/>
          <p:nvPr/>
        </p:nvSpPr>
        <p:spPr>
          <a:xfrm>
            <a:off x="7561156" y="3894987"/>
            <a:ext cx="1280160" cy="1280160"/>
          </a:xfrm>
          <a:prstGeom prst="flowChartConnector">
            <a:avLst/>
          </a:prstGeom>
          <a:solidFill>
            <a:srgbClr val="EA7616"/>
          </a:solidFill>
        </p:spPr>
        <p:style>
          <a:lnRef idx="1">
            <a:schemeClr val="accent4"/>
          </a:lnRef>
          <a:fillRef idx="3">
            <a:schemeClr val="accent4"/>
          </a:fillRef>
          <a:effectRef idx="2">
            <a:schemeClr val="accent4"/>
          </a:effectRef>
          <a:fontRef idx="minor">
            <a:schemeClr val="lt1"/>
          </a:fontRef>
        </p:style>
        <p:txBody>
          <a:bodyPr rtlCol="0" anchor="ctr"/>
          <a:lstStyle/>
          <a:p>
            <a:pPr algn="ctr"/>
            <a:r>
              <a:rPr lang="en-US" b="1" dirty="0"/>
              <a:t>Japan - PIP</a:t>
            </a:r>
          </a:p>
        </p:txBody>
      </p:sp>
      <p:sp>
        <p:nvSpPr>
          <p:cNvPr id="22" name="Flowchart: Connector 21"/>
          <p:cNvSpPr/>
          <p:nvPr/>
        </p:nvSpPr>
        <p:spPr>
          <a:xfrm>
            <a:off x="7299960" y="1184393"/>
            <a:ext cx="1371600" cy="1371600"/>
          </a:xfrm>
          <a:prstGeom prst="flowChartConnector">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400" b="1" dirty="0"/>
              <a:t>95/46/EU DPD</a:t>
            </a:r>
          </a:p>
        </p:txBody>
      </p:sp>
      <p:sp>
        <p:nvSpPr>
          <p:cNvPr id="23" name="Flowchart: Connector 22"/>
          <p:cNvSpPr/>
          <p:nvPr/>
        </p:nvSpPr>
        <p:spPr>
          <a:xfrm>
            <a:off x="1295400" y="5057934"/>
            <a:ext cx="1188720" cy="1188720"/>
          </a:xfrm>
          <a:prstGeom prst="flowChartConnector">
            <a:avLst/>
          </a:prstGeom>
          <a:solidFill>
            <a:schemeClr val="accent1"/>
          </a:solidFill>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400" b="1" dirty="0"/>
              <a:t>Canada - PIPEDA</a:t>
            </a:r>
          </a:p>
        </p:txBody>
      </p:sp>
      <p:sp>
        <p:nvSpPr>
          <p:cNvPr id="24" name="Flowchart: Connector 23"/>
          <p:cNvSpPr/>
          <p:nvPr/>
        </p:nvSpPr>
        <p:spPr>
          <a:xfrm>
            <a:off x="5394960" y="3712107"/>
            <a:ext cx="1463040" cy="1463040"/>
          </a:xfrm>
          <a:prstGeom prst="flowChartConnector">
            <a:avLst/>
          </a:prstGeom>
          <a:solidFill>
            <a:srgbClr val="7030A0"/>
          </a:solidFill>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400" b="1" dirty="0"/>
              <a:t>Australia – Federal Privacy Act</a:t>
            </a:r>
          </a:p>
        </p:txBody>
      </p:sp>
      <p:sp>
        <p:nvSpPr>
          <p:cNvPr id="25" name="TextBox 24"/>
          <p:cNvSpPr txBox="1"/>
          <p:nvPr/>
        </p:nvSpPr>
        <p:spPr>
          <a:xfrm>
            <a:off x="5181600" y="5553977"/>
            <a:ext cx="2895600" cy="408623"/>
          </a:xfrm>
          <a:prstGeom prst="roundRect">
            <a:avLst/>
          </a:prstGeom>
          <a:solidFill>
            <a:schemeClr val="bg1">
              <a:lumMod val="95000"/>
            </a:schemeClr>
          </a:solidFill>
        </p:spPr>
        <p:txBody>
          <a:bodyPr wrap="square" rtlCol="0">
            <a:spAutoFit/>
          </a:bodyPr>
          <a:lstStyle/>
          <a:p>
            <a:pPr algn="r"/>
            <a:r>
              <a:rPr lang="en-US" b="1" dirty="0"/>
              <a:t>Are You in Compliance? </a:t>
            </a:r>
          </a:p>
        </p:txBody>
      </p:sp>
    </p:spTree>
    <p:extLst>
      <p:ext uri="{BB962C8B-B14F-4D97-AF65-F5344CB8AC3E}">
        <p14:creationId xmlns:p14="http://schemas.microsoft.com/office/powerpoint/2010/main" val="13395920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264"/>
          <p:cNvSpPr txBox="1">
            <a:spLocks/>
          </p:cNvSpPr>
          <p:nvPr/>
        </p:nvSpPr>
        <p:spPr>
          <a:xfrm>
            <a:off x="762000" y="1600200"/>
            <a:ext cx="8267700" cy="2603790"/>
          </a:xfrm>
          <a:prstGeom prst="rect">
            <a:avLst/>
          </a:prstGeom>
        </p:spPr>
        <p:txBody>
          <a:bodyPr/>
          <a:lstStyle>
            <a:lvl1pPr marL="514350" indent="-514350" algn="l" rtl="0" eaLnBrk="1" fontAlgn="base" hangingPunct="1">
              <a:lnSpc>
                <a:spcPct val="110000"/>
              </a:lnSpc>
              <a:spcBef>
                <a:spcPts val="1200"/>
              </a:spcBef>
              <a:spcAft>
                <a:spcPct val="0"/>
              </a:spcAft>
              <a:buFont typeface="+mj-lt"/>
              <a:defRPr sz="2000" b="1" kern="1200">
                <a:solidFill>
                  <a:srgbClr val="554C45"/>
                </a:solidFill>
                <a:latin typeface="Arial" pitchFamily="34" charset="0"/>
                <a:ea typeface="+mn-ea"/>
                <a:cs typeface="Arial" pitchFamily="34" charset="0"/>
              </a:defRPr>
            </a:lvl1pPr>
            <a:lvl2pPr marL="285750" indent="-285750" algn="l" rtl="0" eaLnBrk="1" fontAlgn="base" hangingPunct="1">
              <a:lnSpc>
                <a:spcPct val="110000"/>
              </a:lnSpc>
              <a:spcBef>
                <a:spcPts val="1200"/>
              </a:spcBef>
              <a:spcAft>
                <a:spcPct val="0"/>
              </a:spcAft>
              <a:buClr>
                <a:srgbClr val="E17000"/>
              </a:buClr>
              <a:buFont typeface="Arial" pitchFamily="34" charset="0"/>
              <a:buChar char="•"/>
              <a:defRPr kern="1200">
                <a:solidFill>
                  <a:srgbClr val="554C45"/>
                </a:solidFill>
                <a:latin typeface="Arial" pitchFamily="34" charset="0"/>
                <a:ea typeface="+mn-ea"/>
                <a:cs typeface="Arial" pitchFamily="34" charset="0"/>
              </a:defRPr>
            </a:lvl2pPr>
            <a:lvl3pPr marL="631825" indent="-285750" algn="l" rtl="0" eaLnBrk="1" fontAlgn="base" hangingPunct="1">
              <a:lnSpc>
                <a:spcPct val="110000"/>
              </a:lnSpc>
              <a:spcBef>
                <a:spcPts val="1200"/>
              </a:spcBef>
              <a:spcAft>
                <a:spcPct val="0"/>
              </a:spcAft>
              <a:buClr>
                <a:srgbClr val="E17000"/>
              </a:buClr>
              <a:buFont typeface="Arial" pitchFamily="34" charset="0"/>
              <a:buChar char="•"/>
              <a:defRPr kern="1200">
                <a:solidFill>
                  <a:srgbClr val="554C45"/>
                </a:solidFill>
                <a:latin typeface="Arial" pitchFamily="34" charset="0"/>
                <a:ea typeface="+mn-ea"/>
                <a:cs typeface="Arial" pitchFamily="34" charset="0"/>
              </a:defRPr>
            </a:lvl3pPr>
            <a:lvl4pPr marL="1089025" indent="-285750" algn="l" rtl="0" eaLnBrk="1" fontAlgn="base" hangingPunct="1">
              <a:lnSpc>
                <a:spcPct val="110000"/>
              </a:lnSpc>
              <a:spcBef>
                <a:spcPts val="1200"/>
              </a:spcBef>
              <a:spcAft>
                <a:spcPct val="0"/>
              </a:spcAft>
              <a:buClr>
                <a:srgbClr val="E17000"/>
              </a:buClr>
              <a:buFont typeface="Arial" pitchFamily="34" charset="0"/>
              <a:buChar char="•"/>
              <a:defRPr kern="1200">
                <a:solidFill>
                  <a:srgbClr val="554C45"/>
                </a:solidFill>
                <a:latin typeface="Arial" pitchFamily="34" charset="0"/>
                <a:ea typeface="+mn-ea"/>
                <a:cs typeface="Arial" pitchFamily="34" charset="0"/>
              </a:defRPr>
            </a:lvl4pPr>
            <a:lvl5pPr marL="1546225" indent="-285750" algn="l" rtl="0" eaLnBrk="1" fontAlgn="base" hangingPunct="1">
              <a:lnSpc>
                <a:spcPct val="110000"/>
              </a:lnSpc>
              <a:spcBef>
                <a:spcPts val="1200"/>
              </a:spcBef>
              <a:spcAft>
                <a:spcPct val="0"/>
              </a:spcAft>
              <a:buClr>
                <a:srgbClr val="E17000"/>
              </a:buClr>
              <a:buFont typeface="Arial" pitchFamily="34" charset="0"/>
              <a:buChar char="•"/>
              <a:defRPr kern="1200">
                <a:solidFill>
                  <a:srgbClr val="554C45"/>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mj-lt"/>
              <a:buAutoNum type="arabicPeriod"/>
            </a:pPr>
            <a:r>
              <a:rPr lang="en-US" sz="1800" dirty="0"/>
              <a:t>Layer Your Network </a:t>
            </a:r>
            <a:r>
              <a:rPr lang="en-US" sz="1800" b="0" dirty="0"/>
              <a:t>– Public, Sensitive, Confidential, Private</a:t>
            </a:r>
          </a:p>
          <a:p>
            <a:pPr>
              <a:buFont typeface="+mj-lt"/>
              <a:buAutoNum type="arabicPeriod"/>
            </a:pPr>
            <a:r>
              <a:rPr lang="en-US" sz="1800" dirty="0"/>
              <a:t>Perimeter Security </a:t>
            </a:r>
            <a:r>
              <a:rPr lang="en-US" sz="1800" b="0" dirty="0"/>
              <a:t>– Firewalls, IDS/IPS</a:t>
            </a:r>
          </a:p>
          <a:p>
            <a:pPr>
              <a:buFont typeface="+mj-lt"/>
              <a:buAutoNum type="arabicPeriod"/>
            </a:pPr>
            <a:r>
              <a:rPr lang="en-US" sz="1800" dirty="0"/>
              <a:t>Wireless Security </a:t>
            </a:r>
            <a:r>
              <a:rPr lang="en-US" sz="1800" b="0" dirty="0"/>
              <a:t>– SSID, Encryption, Default Password</a:t>
            </a:r>
          </a:p>
          <a:p>
            <a:pPr>
              <a:buFont typeface="+mj-lt"/>
              <a:buAutoNum type="arabicPeriod"/>
            </a:pPr>
            <a:r>
              <a:rPr lang="en-US" sz="1800" dirty="0"/>
              <a:t>Authentication </a:t>
            </a:r>
            <a:r>
              <a:rPr lang="en-US" sz="1800" b="0" dirty="0"/>
              <a:t>– Users &amp; Passwords</a:t>
            </a:r>
          </a:p>
          <a:p>
            <a:pPr>
              <a:buFont typeface="+mj-lt"/>
              <a:buAutoNum type="arabicPeriod"/>
            </a:pPr>
            <a:r>
              <a:rPr lang="en-US" sz="1800" dirty="0"/>
              <a:t>Encryption </a:t>
            </a:r>
            <a:r>
              <a:rPr lang="en-US" sz="1800" b="0" dirty="0"/>
              <a:t>– Connectivity &amp; Storage</a:t>
            </a:r>
          </a:p>
          <a:p>
            <a:pPr>
              <a:buFont typeface="+mj-lt"/>
              <a:buAutoNum type="arabicPeriod"/>
            </a:pPr>
            <a:r>
              <a:rPr lang="en-US" sz="1800" dirty="0"/>
              <a:t>Anti-virus</a:t>
            </a:r>
          </a:p>
          <a:p>
            <a:pPr>
              <a:buFont typeface="+mj-lt"/>
              <a:buAutoNum type="arabicPeriod"/>
            </a:pPr>
            <a:r>
              <a:rPr lang="en-US" sz="1800" dirty="0"/>
              <a:t>Patch Management</a:t>
            </a:r>
          </a:p>
          <a:p>
            <a:pPr>
              <a:buFont typeface="+mj-lt"/>
              <a:buAutoNum type="arabicPeriod"/>
            </a:pPr>
            <a:r>
              <a:rPr lang="en-US" sz="1800" dirty="0"/>
              <a:t>Remote Access</a:t>
            </a:r>
          </a:p>
          <a:p>
            <a:pPr>
              <a:buFont typeface="+mj-lt"/>
              <a:buAutoNum type="arabicPeriod"/>
            </a:pPr>
            <a:r>
              <a:rPr lang="en-US" sz="1800" dirty="0"/>
              <a:t>Network Monitoring</a:t>
            </a:r>
          </a:p>
          <a:p>
            <a:pPr>
              <a:buFont typeface="+mj-lt"/>
              <a:buAutoNum type="arabicPeriod"/>
            </a:pPr>
            <a:r>
              <a:rPr lang="en-US" sz="1800" dirty="0"/>
              <a:t>Annual Testing </a:t>
            </a:r>
            <a:r>
              <a:rPr lang="en-US" sz="1800" b="0" dirty="0"/>
              <a:t>– External Penetration &amp; Internal Security Assessment</a:t>
            </a:r>
          </a:p>
          <a:p>
            <a:endParaRPr lang="en-US" sz="1600" b="0" dirty="0"/>
          </a:p>
        </p:txBody>
      </p:sp>
      <p:sp>
        <p:nvSpPr>
          <p:cNvPr id="3" name="Title 2"/>
          <p:cNvSpPr>
            <a:spLocks noGrp="1"/>
          </p:cNvSpPr>
          <p:nvPr>
            <p:ph type="title"/>
          </p:nvPr>
        </p:nvSpPr>
        <p:spPr/>
        <p:txBody>
          <a:bodyPr/>
          <a:lstStyle/>
          <a:p>
            <a:r>
              <a:rPr lang="en-US" dirty="0"/>
              <a:t>Secure Network Infrastructure</a:t>
            </a:r>
            <a:endParaRPr lang="en-US" sz="1400" dirty="0"/>
          </a:p>
        </p:txBody>
      </p:sp>
      <p:pic>
        <p:nvPicPr>
          <p:cNvPr id="1030" name="Picture 6" descr="http://yourit.ru/wp-content/uploads/2013/09/networking-VirtualConnect.png"/>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953000" y="2743200"/>
            <a:ext cx="3852726" cy="2621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7254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grayscl/>
            <a:extLst>
              <a:ext uri="{28A0092B-C50C-407E-A947-70E740481C1C}">
                <a14:useLocalDpi xmlns:a14="http://schemas.microsoft.com/office/drawing/2010/main" val="0"/>
              </a:ext>
            </a:extLst>
          </a:blip>
          <a:stretch>
            <a:fillRect/>
          </a:stretch>
        </p:blipFill>
        <p:spPr>
          <a:xfrm>
            <a:off x="536440" y="1447800"/>
            <a:ext cx="8071120" cy="3739904"/>
          </a:xfrm>
          <a:prstGeom prst="rect">
            <a:avLst/>
          </a:prstGeom>
        </p:spPr>
      </p:pic>
      <p:sp>
        <p:nvSpPr>
          <p:cNvPr id="4" name="Title 3"/>
          <p:cNvSpPr>
            <a:spLocks noGrp="1"/>
          </p:cNvSpPr>
          <p:nvPr>
            <p:ph type="title"/>
          </p:nvPr>
        </p:nvSpPr>
        <p:spPr/>
        <p:txBody>
          <a:bodyPr/>
          <a:lstStyle/>
          <a:p>
            <a:r>
              <a:rPr lang="en-US" dirty="0"/>
              <a:t>User Access Management</a:t>
            </a:r>
          </a:p>
        </p:txBody>
      </p:sp>
      <p:sp>
        <p:nvSpPr>
          <p:cNvPr id="5" name="Content Placeholder 11264"/>
          <p:cNvSpPr txBox="1">
            <a:spLocks/>
          </p:cNvSpPr>
          <p:nvPr/>
        </p:nvSpPr>
        <p:spPr>
          <a:xfrm>
            <a:off x="1905000" y="4335260"/>
            <a:ext cx="2362200" cy="1962872"/>
          </a:xfrm>
          <a:prstGeom prst="rect">
            <a:avLst/>
          </a:prstGeom>
        </p:spPr>
        <p:txBody>
          <a:bodyPr/>
          <a:lstStyle>
            <a:lvl1pPr marL="514350" indent="-514350" algn="l" rtl="0" eaLnBrk="1" fontAlgn="base" hangingPunct="1">
              <a:lnSpc>
                <a:spcPct val="110000"/>
              </a:lnSpc>
              <a:spcBef>
                <a:spcPts val="1200"/>
              </a:spcBef>
              <a:spcAft>
                <a:spcPct val="0"/>
              </a:spcAft>
              <a:buFont typeface="+mj-lt"/>
              <a:defRPr sz="2000" b="1" kern="1200">
                <a:solidFill>
                  <a:srgbClr val="554C45"/>
                </a:solidFill>
                <a:latin typeface="Arial" pitchFamily="34" charset="0"/>
                <a:ea typeface="+mn-ea"/>
                <a:cs typeface="Arial" pitchFamily="34" charset="0"/>
              </a:defRPr>
            </a:lvl1pPr>
            <a:lvl2pPr marL="285750" indent="-285750" algn="l" rtl="0" eaLnBrk="1" fontAlgn="base" hangingPunct="1">
              <a:lnSpc>
                <a:spcPct val="110000"/>
              </a:lnSpc>
              <a:spcBef>
                <a:spcPts val="1200"/>
              </a:spcBef>
              <a:spcAft>
                <a:spcPct val="0"/>
              </a:spcAft>
              <a:buClr>
                <a:srgbClr val="E17000"/>
              </a:buClr>
              <a:buFont typeface="Arial" pitchFamily="34" charset="0"/>
              <a:buChar char="•"/>
              <a:defRPr kern="1200">
                <a:solidFill>
                  <a:srgbClr val="554C45"/>
                </a:solidFill>
                <a:latin typeface="Arial" pitchFamily="34" charset="0"/>
                <a:ea typeface="+mn-ea"/>
                <a:cs typeface="Arial" pitchFamily="34" charset="0"/>
              </a:defRPr>
            </a:lvl2pPr>
            <a:lvl3pPr marL="631825" indent="-285750" algn="l" rtl="0" eaLnBrk="1" fontAlgn="base" hangingPunct="1">
              <a:lnSpc>
                <a:spcPct val="110000"/>
              </a:lnSpc>
              <a:spcBef>
                <a:spcPts val="1200"/>
              </a:spcBef>
              <a:spcAft>
                <a:spcPct val="0"/>
              </a:spcAft>
              <a:buClr>
                <a:srgbClr val="E17000"/>
              </a:buClr>
              <a:buFont typeface="Arial" pitchFamily="34" charset="0"/>
              <a:buChar char="•"/>
              <a:defRPr kern="1200">
                <a:solidFill>
                  <a:srgbClr val="554C45"/>
                </a:solidFill>
                <a:latin typeface="Arial" pitchFamily="34" charset="0"/>
                <a:ea typeface="+mn-ea"/>
                <a:cs typeface="Arial" pitchFamily="34" charset="0"/>
              </a:defRPr>
            </a:lvl3pPr>
            <a:lvl4pPr marL="1089025" indent="-285750" algn="l" rtl="0" eaLnBrk="1" fontAlgn="base" hangingPunct="1">
              <a:lnSpc>
                <a:spcPct val="110000"/>
              </a:lnSpc>
              <a:spcBef>
                <a:spcPts val="1200"/>
              </a:spcBef>
              <a:spcAft>
                <a:spcPct val="0"/>
              </a:spcAft>
              <a:buClr>
                <a:srgbClr val="E17000"/>
              </a:buClr>
              <a:buFont typeface="Arial" pitchFamily="34" charset="0"/>
              <a:buChar char="•"/>
              <a:defRPr kern="1200">
                <a:solidFill>
                  <a:srgbClr val="554C45"/>
                </a:solidFill>
                <a:latin typeface="Arial" pitchFamily="34" charset="0"/>
                <a:ea typeface="+mn-ea"/>
                <a:cs typeface="Arial" pitchFamily="34" charset="0"/>
              </a:defRPr>
            </a:lvl4pPr>
            <a:lvl5pPr marL="1546225" indent="-285750" algn="l" rtl="0" eaLnBrk="1" fontAlgn="base" hangingPunct="1">
              <a:lnSpc>
                <a:spcPct val="110000"/>
              </a:lnSpc>
              <a:spcBef>
                <a:spcPts val="1200"/>
              </a:spcBef>
              <a:spcAft>
                <a:spcPct val="0"/>
              </a:spcAft>
              <a:buClr>
                <a:srgbClr val="E17000"/>
              </a:buClr>
              <a:buFont typeface="Arial" pitchFamily="34" charset="0"/>
              <a:buChar char="•"/>
              <a:defRPr kern="1200">
                <a:solidFill>
                  <a:srgbClr val="554C45"/>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6075" lvl="2" indent="-233363">
              <a:spcBef>
                <a:spcPts val="600"/>
              </a:spcBef>
            </a:pPr>
            <a:r>
              <a:rPr lang="en-US" sz="1100" dirty="0"/>
              <a:t>Need to know basis/able to perform job responsibilities</a:t>
            </a:r>
          </a:p>
          <a:p>
            <a:pPr marL="346075" lvl="2" indent="-233363">
              <a:spcBef>
                <a:spcPts val="600"/>
              </a:spcBef>
            </a:pPr>
            <a:r>
              <a:rPr lang="en-US" sz="1100" dirty="0"/>
              <a:t>Segregation of duties</a:t>
            </a:r>
          </a:p>
          <a:p>
            <a:pPr marL="346075" lvl="2" indent="-233363">
              <a:spcBef>
                <a:spcPts val="600"/>
              </a:spcBef>
            </a:pPr>
            <a:r>
              <a:rPr lang="en-US" sz="1100" dirty="0"/>
              <a:t>Administrative access</a:t>
            </a:r>
          </a:p>
          <a:p>
            <a:pPr marL="346075" lvl="2" indent="-233363">
              <a:spcBef>
                <a:spcPts val="600"/>
              </a:spcBef>
            </a:pPr>
            <a:r>
              <a:rPr lang="en-US" sz="1100" dirty="0"/>
              <a:t>Super-user access</a:t>
            </a:r>
          </a:p>
          <a:p>
            <a:pPr marL="346075" lvl="2" indent="-233363">
              <a:spcBef>
                <a:spcPts val="600"/>
              </a:spcBef>
            </a:pPr>
            <a:r>
              <a:rPr lang="en-US" sz="1100" dirty="0"/>
              <a:t>Internet vs. corporate system access</a:t>
            </a:r>
          </a:p>
        </p:txBody>
      </p:sp>
      <p:sp>
        <p:nvSpPr>
          <p:cNvPr id="6" name="Content Placeholder 11264"/>
          <p:cNvSpPr txBox="1">
            <a:spLocks/>
          </p:cNvSpPr>
          <p:nvPr/>
        </p:nvSpPr>
        <p:spPr>
          <a:xfrm>
            <a:off x="5635760" y="2109224"/>
            <a:ext cx="2971800" cy="1981200"/>
          </a:xfrm>
          <a:prstGeom prst="rect">
            <a:avLst/>
          </a:prstGeom>
        </p:spPr>
        <p:txBody>
          <a:bodyPr/>
          <a:lstStyle>
            <a:lvl1pPr marL="514350" indent="-514350" algn="l" rtl="0" eaLnBrk="1" fontAlgn="base" hangingPunct="1">
              <a:lnSpc>
                <a:spcPct val="110000"/>
              </a:lnSpc>
              <a:spcBef>
                <a:spcPts val="1200"/>
              </a:spcBef>
              <a:spcAft>
                <a:spcPct val="0"/>
              </a:spcAft>
              <a:buFont typeface="+mj-lt"/>
              <a:defRPr sz="2000" b="1" kern="1200">
                <a:solidFill>
                  <a:srgbClr val="554C45"/>
                </a:solidFill>
                <a:latin typeface="Arial" pitchFamily="34" charset="0"/>
                <a:ea typeface="+mn-ea"/>
                <a:cs typeface="Arial" pitchFamily="34" charset="0"/>
              </a:defRPr>
            </a:lvl1pPr>
            <a:lvl2pPr marL="285750" indent="-285750" algn="l" rtl="0" eaLnBrk="1" fontAlgn="base" hangingPunct="1">
              <a:lnSpc>
                <a:spcPct val="110000"/>
              </a:lnSpc>
              <a:spcBef>
                <a:spcPts val="1200"/>
              </a:spcBef>
              <a:spcAft>
                <a:spcPct val="0"/>
              </a:spcAft>
              <a:buClr>
                <a:srgbClr val="E17000"/>
              </a:buClr>
              <a:buFont typeface="Arial" pitchFamily="34" charset="0"/>
              <a:buChar char="•"/>
              <a:defRPr kern="1200">
                <a:solidFill>
                  <a:srgbClr val="554C45"/>
                </a:solidFill>
                <a:latin typeface="Arial" pitchFamily="34" charset="0"/>
                <a:ea typeface="+mn-ea"/>
                <a:cs typeface="Arial" pitchFamily="34" charset="0"/>
              </a:defRPr>
            </a:lvl2pPr>
            <a:lvl3pPr marL="631825" indent="-285750" algn="l" rtl="0" eaLnBrk="1" fontAlgn="base" hangingPunct="1">
              <a:lnSpc>
                <a:spcPct val="110000"/>
              </a:lnSpc>
              <a:spcBef>
                <a:spcPts val="1200"/>
              </a:spcBef>
              <a:spcAft>
                <a:spcPct val="0"/>
              </a:spcAft>
              <a:buClr>
                <a:srgbClr val="E17000"/>
              </a:buClr>
              <a:buFont typeface="Arial" pitchFamily="34" charset="0"/>
              <a:buChar char="•"/>
              <a:defRPr kern="1200">
                <a:solidFill>
                  <a:srgbClr val="554C45"/>
                </a:solidFill>
                <a:latin typeface="Arial" pitchFamily="34" charset="0"/>
                <a:ea typeface="+mn-ea"/>
                <a:cs typeface="Arial" pitchFamily="34" charset="0"/>
              </a:defRPr>
            </a:lvl3pPr>
            <a:lvl4pPr marL="1089025" indent="-285750" algn="l" rtl="0" eaLnBrk="1" fontAlgn="base" hangingPunct="1">
              <a:lnSpc>
                <a:spcPct val="110000"/>
              </a:lnSpc>
              <a:spcBef>
                <a:spcPts val="1200"/>
              </a:spcBef>
              <a:spcAft>
                <a:spcPct val="0"/>
              </a:spcAft>
              <a:buClr>
                <a:srgbClr val="E17000"/>
              </a:buClr>
              <a:buFont typeface="Arial" pitchFamily="34" charset="0"/>
              <a:buChar char="•"/>
              <a:defRPr kern="1200">
                <a:solidFill>
                  <a:srgbClr val="554C45"/>
                </a:solidFill>
                <a:latin typeface="Arial" pitchFamily="34" charset="0"/>
                <a:ea typeface="+mn-ea"/>
                <a:cs typeface="Arial" pitchFamily="34" charset="0"/>
              </a:defRPr>
            </a:lvl4pPr>
            <a:lvl5pPr marL="1546225" indent="-285750" algn="l" rtl="0" eaLnBrk="1" fontAlgn="base" hangingPunct="1">
              <a:lnSpc>
                <a:spcPct val="110000"/>
              </a:lnSpc>
              <a:spcBef>
                <a:spcPts val="1200"/>
              </a:spcBef>
              <a:spcAft>
                <a:spcPct val="0"/>
              </a:spcAft>
              <a:buClr>
                <a:srgbClr val="E17000"/>
              </a:buClr>
              <a:buFont typeface="Arial" pitchFamily="34" charset="0"/>
              <a:buChar char="•"/>
              <a:defRPr kern="1200">
                <a:solidFill>
                  <a:srgbClr val="554C45"/>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6263" lvl="2" indent="-230188">
              <a:spcBef>
                <a:spcPts val="600"/>
              </a:spcBef>
            </a:pPr>
            <a:r>
              <a:rPr lang="en-US" sz="1100" dirty="0"/>
              <a:t>Ad hoc vs. formal repeatable process</a:t>
            </a:r>
          </a:p>
          <a:p>
            <a:pPr marL="576263" lvl="2" indent="-230188">
              <a:spcBef>
                <a:spcPts val="600"/>
              </a:spcBef>
            </a:pPr>
            <a:r>
              <a:rPr lang="en-US" sz="1100" dirty="0"/>
              <a:t>Single sign-on</a:t>
            </a:r>
          </a:p>
          <a:p>
            <a:pPr marL="576263" lvl="2" indent="-230188">
              <a:spcBef>
                <a:spcPts val="600"/>
              </a:spcBef>
            </a:pPr>
            <a:r>
              <a:rPr lang="en-US" sz="1100" dirty="0"/>
              <a:t>User IDs/passwords</a:t>
            </a:r>
          </a:p>
          <a:p>
            <a:pPr marL="576263" lvl="2" indent="-230188">
              <a:spcBef>
                <a:spcPts val="600"/>
              </a:spcBef>
            </a:pPr>
            <a:r>
              <a:rPr lang="en-US" sz="1100" dirty="0"/>
              <a:t>Use of technology (tokens, firewalls, access points, encryption, etc.)</a:t>
            </a:r>
          </a:p>
          <a:p>
            <a:endParaRPr lang="en-US" sz="1200" dirty="0"/>
          </a:p>
        </p:txBody>
      </p:sp>
      <p:sp>
        <p:nvSpPr>
          <p:cNvPr id="9" name="Content Placeholder 11264"/>
          <p:cNvSpPr txBox="1">
            <a:spLocks/>
          </p:cNvSpPr>
          <p:nvPr/>
        </p:nvSpPr>
        <p:spPr>
          <a:xfrm>
            <a:off x="1778000" y="2099064"/>
            <a:ext cx="4089400" cy="2099036"/>
          </a:xfrm>
          <a:prstGeom prst="rect">
            <a:avLst/>
          </a:prstGeom>
        </p:spPr>
        <p:txBody>
          <a:bodyPr/>
          <a:lstStyle>
            <a:lvl1pPr marL="514350" indent="-514350" algn="l" rtl="0" eaLnBrk="1" fontAlgn="base" hangingPunct="1">
              <a:lnSpc>
                <a:spcPct val="110000"/>
              </a:lnSpc>
              <a:spcBef>
                <a:spcPts val="1200"/>
              </a:spcBef>
              <a:spcAft>
                <a:spcPct val="0"/>
              </a:spcAft>
              <a:buFont typeface="+mj-lt"/>
              <a:defRPr sz="2000" b="1" kern="1200">
                <a:solidFill>
                  <a:srgbClr val="554C45"/>
                </a:solidFill>
                <a:latin typeface="Arial" pitchFamily="34" charset="0"/>
                <a:ea typeface="+mn-ea"/>
                <a:cs typeface="Arial" pitchFamily="34" charset="0"/>
              </a:defRPr>
            </a:lvl1pPr>
            <a:lvl2pPr marL="285750" indent="-285750" algn="l" rtl="0" eaLnBrk="1" fontAlgn="base" hangingPunct="1">
              <a:lnSpc>
                <a:spcPct val="110000"/>
              </a:lnSpc>
              <a:spcBef>
                <a:spcPts val="1200"/>
              </a:spcBef>
              <a:spcAft>
                <a:spcPct val="0"/>
              </a:spcAft>
              <a:buClr>
                <a:srgbClr val="E17000"/>
              </a:buClr>
              <a:buFont typeface="Arial" pitchFamily="34" charset="0"/>
              <a:buChar char="•"/>
              <a:defRPr kern="1200">
                <a:solidFill>
                  <a:srgbClr val="554C45"/>
                </a:solidFill>
                <a:latin typeface="Arial" pitchFamily="34" charset="0"/>
                <a:ea typeface="+mn-ea"/>
                <a:cs typeface="Arial" pitchFamily="34" charset="0"/>
              </a:defRPr>
            </a:lvl2pPr>
            <a:lvl3pPr marL="631825" indent="-285750" algn="l" rtl="0" eaLnBrk="1" fontAlgn="base" hangingPunct="1">
              <a:lnSpc>
                <a:spcPct val="110000"/>
              </a:lnSpc>
              <a:spcBef>
                <a:spcPts val="1200"/>
              </a:spcBef>
              <a:spcAft>
                <a:spcPct val="0"/>
              </a:spcAft>
              <a:buClr>
                <a:srgbClr val="E17000"/>
              </a:buClr>
              <a:buFont typeface="Arial" pitchFamily="34" charset="0"/>
              <a:buChar char="•"/>
              <a:defRPr kern="1200">
                <a:solidFill>
                  <a:srgbClr val="554C45"/>
                </a:solidFill>
                <a:latin typeface="Arial" pitchFamily="34" charset="0"/>
                <a:ea typeface="+mn-ea"/>
                <a:cs typeface="Arial" pitchFamily="34" charset="0"/>
              </a:defRPr>
            </a:lvl3pPr>
            <a:lvl4pPr marL="1089025" indent="-285750" algn="l" rtl="0" eaLnBrk="1" fontAlgn="base" hangingPunct="1">
              <a:lnSpc>
                <a:spcPct val="110000"/>
              </a:lnSpc>
              <a:spcBef>
                <a:spcPts val="1200"/>
              </a:spcBef>
              <a:spcAft>
                <a:spcPct val="0"/>
              </a:spcAft>
              <a:buClr>
                <a:srgbClr val="E17000"/>
              </a:buClr>
              <a:buFont typeface="Arial" pitchFamily="34" charset="0"/>
              <a:buChar char="•"/>
              <a:defRPr kern="1200">
                <a:solidFill>
                  <a:srgbClr val="554C45"/>
                </a:solidFill>
                <a:latin typeface="Arial" pitchFamily="34" charset="0"/>
                <a:ea typeface="+mn-ea"/>
                <a:cs typeface="Arial" pitchFamily="34" charset="0"/>
              </a:defRPr>
            </a:lvl4pPr>
            <a:lvl5pPr marL="1546225" indent="-285750" algn="l" rtl="0" eaLnBrk="1" fontAlgn="base" hangingPunct="1">
              <a:lnSpc>
                <a:spcPct val="110000"/>
              </a:lnSpc>
              <a:spcBef>
                <a:spcPts val="1200"/>
              </a:spcBef>
              <a:spcAft>
                <a:spcPct val="0"/>
              </a:spcAft>
              <a:buClr>
                <a:srgbClr val="E17000"/>
              </a:buClr>
              <a:buFont typeface="Arial" pitchFamily="34" charset="0"/>
              <a:buChar char="•"/>
              <a:defRPr kern="1200">
                <a:solidFill>
                  <a:srgbClr val="554C45"/>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6075" lvl="2" indent="-234950">
              <a:spcBef>
                <a:spcPts val="600"/>
              </a:spcBef>
            </a:pPr>
            <a:r>
              <a:rPr lang="en-US" sz="1100" dirty="0"/>
              <a:t>Full-time employees</a:t>
            </a:r>
          </a:p>
          <a:p>
            <a:pPr marL="346075" lvl="2" indent="-234950">
              <a:spcBef>
                <a:spcPts val="600"/>
              </a:spcBef>
            </a:pPr>
            <a:r>
              <a:rPr lang="en-US" sz="1100" dirty="0"/>
              <a:t>Part-time employees and contractors</a:t>
            </a:r>
          </a:p>
          <a:p>
            <a:pPr marL="346075" lvl="2" indent="-234950">
              <a:spcBef>
                <a:spcPts val="600"/>
              </a:spcBef>
            </a:pPr>
            <a:r>
              <a:rPr lang="en-US" sz="1100" dirty="0"/>
              <a:t>Consultants and vendors</a:t>
            </a:r>
          </a:p>
          <a:p>
            <a:pPr marL="346075" lvl="2" indent="-234950">
              <a:spcBef>
                <a:spcPts val="600"/>
              </a:spcBef>
            </a:pPr>
            <a:r>
              <a:rPr lang="en-US" sz="1100" dirty="0"/>
              <a:t>Customers</a:t>
            </a:r>
          </a:p>
          <a:p>
            <a:pPr marL="346075" lvl="2" indent="-234950">
              <a:spcBef>
                <a:spcPts val="600"/>
              </a:spcBef>
            </a:pPr>
            <a:r>
              <a:rPr lang="en-US" sz="1100" dirty="0"/>
              <a:t>Visitors</a:t>
            </a:r>
          </a:p>
        </p:txBody>
      </p:sp>
      <p:sp>
        <p:nvSpPr>
          <p:cNvPr id="10" name="Content Placeholder 11264"/>
          <p:cNvSpPr txBox="1">
            <a:spLocks/>
          </p:cNvSpPr>
          <p:nvPr/>
        </p:nvSpPr>
        <p:spPr>
          <a:xfrm>
            <a:off x="5638800" y="4335260"/>
            <a:ext cx="2971800" cy="2345964"/>
          </a:xfrm>
          <a:prstGeom prst="rect">
            <a:avLst/>
          </a:prstGeom>
        </p:spPr>
        <p:txBody>
          <a:bodyPr/>
          <a:lstStyle>
            <a:lvl1pPr marL="514350" indent="-514350" algn="l" rtl="0" eaLnBrk="1" fontAlgn="base" hangingPunct="1">
              <a:lnSpc>
                <a:spcPct val="110000"/>
              </a:lnSpc>
              <a:spcBef>
                <a:spcPts val="1200"/>
              </a:spcBef>
              <a:spcAft>
                <a:spcPct val="0"/>
              </a:spcAft>
              <a:buFont typeface="+mj-lt"/>
              <a:defRPr sz="2000" b="1" kern="1200">
                <a:solidFill>
                  <a:srgbClr val="554C45"/>
                </a:solidFill>
                <a:latin typeface="Arial" pitchFamily="34" charset="0"/>
                <a:ea typeface="+mn-ea"/>
                <a:cs typeface="Arial" pitchFamily="34" charset="0"/>
              </a:defRPr>
            </a:lvl1pPr>
            <a:lvl2pPr marL="285750" indent="-285750" algn="l" rtl="0" eaLnBrk="1" fontAlgn="base" hangingPunct="1">
              <a:lnSpc>
                <a:spcPct val="110000"/>
              </a:lnSpc>
              <a:spcBef>
                <a:spcPts val="1200"/>
              </a:spcBef>
              <a:spcAft>
                <a:spcPct val="0"/>
              </a:spcAft>
              <a:buClr>
                <a:srgbClr val="E17000"/>
              </a:buClr>
              <a:buFont typeface="Arial" pitchFamily="34" charset="0"/>
              <a:buChar char="•"/>
              <a:defRPr kern="1200">
                <a:solidFill>
                  <a:srgbClr val="554C45"/>
                </a:solidFill>
                <a:latin typeface="Arial" pitchFamily="34" charset="0"/>
                <a:ea typeface="+mn-ea"/>
                <a:cs typeface="Arial" pitchFamily="34" charset="0"/>
              </a:defRPr>
            </a:lvl2pPr>
            <a:lvl3pPr marL="631825" indent="-285750" algn="l" rtl="0" eaLnBrk="1" fontAlgn="base" hangingPunct="1">
              <a:lnSpc>
                <a:spcPct val="110000"/>
              </a:lnSpc>
              <a:spcBef>
                <a:spcPts val="1200"/>
              </a:spcBef>
              <a:spcAft>
                <a:spcPct val="0"/>
              </a:spcAft>
              <a:buClr>
                <a:srgbClr val="E17000"/>
              </a:buClr>
              <a:buFont typeface="Arial" pitchFamily="34" charset="0"/>
              <a:buChar char="•"/>
              <a:defRPr kern="1200">
                <a:solidFill>
                  <a:srgbClr val="554C45"/>
                </a:solidFill>
                <a:latin typeface="Arial" pitchFamily="34" charset="0"/>
                <a:ea typeface="+mn-ea"/>
                <a:cs typeface="Arial" pitchFamily="34" charset="0"/>
              </a:defRPr>
            </a:lvl3pPr>
            <a:lvl4pPr marL="1089025" indent="-285750" algn="l" rtl="0" eaLnBrk="1" fontAlgn="base" hangingPunct="1">
              <a:lnSpc>
                <a:spcPct val="110000"/>
              </a:lnSpc>
              <a:spcBef>
                <a:spcPts val="1200"/>
              </a:spcBef>
              <a:spcAft>
                <a:spcPct val="0"/>
              </a:spcAft>
              <a:buClr>
                <a:srgbClr val="E17000"/>
              </a:buClr>
              <a:buFont typeface="Arial" pitchFamily="34" charset="0"/>
              <a:buChar char="•"/>
              <a:defRPr kern="1200">
                <a:solidFill>
                  <a:srgbClr val="554C45"/>
                </a:solidFill>
                <a:latin typeface="Arial" pitchFamily="34" charset="0"/>
                <a:ea typeface="+mn-ea"/>
                <a:cs typeface="Arial" pitchFamily="34" charset="0"/>
              </a:defRPr>
            </a:lvl4pPr>
            <a:lvl5pPr marL="1546225" indent="-285750" algn="l" rtl="0" eaLnBrk="1" fontAlgn="base" hangingPunct="1">
              <a:lnSpc>
                <a:spcPct val="110000"/>
              </a:lnSpc>
              <a:spcBef>
                <a:spcPts val="1200"/>
              </a:spcBef>
              <a:spcAft>
                <a:spcPct val="0"/>
              </a:spcAft>
              <a:buClr>
                <a:srgbClr val="E17000"/>
              </a:buClr>
              <a:buFont typeface="Arial" pitchFamily="34" charset="0"/>
              <a:buChar char="•"/>
              <a:defRPr kern="1200">
                <a:solidFill>
                  <a:srgbClr val="554C45"/>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68325" lvl="2" indent="-222250">
              <a:spcBef>
                <a:spcPts val="600"/>
              </a:spcBef>
            </a:pPr>
            <a:r>
              <a:rPr lang="en-US" sz="1100" dirty="0"/>
              <a:t>Only when an issue is noted</a:t>
            </a:r>
          </a:p>
          <a:p>
            <a:pPr marL="568325" lvl="2" indent="-222250">
              <a:spcBef>
                <a:spcPts val="600"/>
              </a:spcBef>
            </a:pPr>
            <a:r>
              <a:rPr lang="en-US" sz="1100" dirty="0"/>
              <a:t>User access logs</a:t>
            </a:r>
          </a:p>
          <a:p>
            <a:pPr marL="568325" lvl="2" indent="-222250">
              <a:spcBef>
                <a:spcPts val="600"/>
              </a:spcBef>
            </a:pPr>
            <a:r>
              <a:rPr lang="en-US" sz="1100" dirty="0"/>
              <a:t>Annual review of access</a:t>
            </a:r>
          </a:p>
          <a:p>
            <a:pPr marL="568325" lvl="2" indent="-222250">
              <a:spcBef>
                <a:spcPts val="600"/>
              </a:spcBef>
            </a:pPr>
            <a:r>
              <a:rPr lang="en-US" sz="1100" dirty="0"/>
              <a:t>Proactive review of user activity</a:t>
            </a:r>
          </a:p>
          <a:p>
            <a:pPr marL="568325" lvl="2" indent="-222250">
              <a:spcBef>
                <a:spcPts val="600"/>
              </a:spcBef>
            </a:pPr>
            <a:r>
              <a:rPr lang="en-US" sz="1100" dirty="0"/>
              <a:t>Real-time monitoring of unauthorized access or use of information systems</a:t>
            </a:r>
          </a:p>
        </p:txBody>
      </p:sp>
    </p:spTree>
    <p:extLst>
      <p:ext uri="{BB962C8B-B14F-4D97-AF65-F5344CB8AC3E}">
        <p14:creationId xmlns:p14="http://schemas.microsoft.com/office/powerpoint/2010/main" val="30579366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blogwillis.zippykid.netdna-cdn.com/wp-content/uploads/2013/05/woman-computer-w-dog_645x400.jpg">
            <a:hlinkClick r:id="rId2"/>
          </p:cNvPr>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l="42397" t="29673" r="17313"/>
          <a:stretch/>
        </p:blipFill>
        <p:spPr bwMode="auto">
          <a:xfrm>
            <a:off x="4549587" y="1349188"/>
            <a:ext cx="4455459" cy="4823012"/>
          </a:xfrm>
          <a:prstGeom prst="rect">
            <a:avLst/>
          </a:prstGeom>
          <a:noFill/>
          <a:extLst>
            <a:ext uri="{909E8E84-426E-40DD-AFC4-6F175D3DCCD1}">
              <a14:hiddenFill xmlns:a14="http://schemas.microsoft.com/office/drawing/2010/main">
                <a:solidFill>
                  <a:srgbClr val="FFFFFF"/>
                </a:solidFill>
              </a14:hiddenFill>
            </a:ext>
          </a:extLst>
        </p:spPr>
      </p:pic>
      <p:sp>
        <p:nvSpPr>
          <p:cNvPr id="9" name="Title 8"/>
          <p:cNvSpPr>
            <a:spLocks noGrp="1"/>
          </p:cNvSpPr>
          <p:nvPr>
            <p:ph type="title"/>
          </p:nvPr>
        </p:nvSpPr>
        <p:spPr/>
        <p:txBody>
          <a:bodyPr/>
          <a:lstStyle/>
          <a:p>
            <a:r>
              <a:rPr lang="en-US" dirty="0"/>
              <a:t>User Security Awareness</a:t>
            </a:r>
          </a:p>
        </p:txBody>
      </p:sp>
      <p:sp>
        <p:nvSpPr>
          <p:cNvPr id="20" name="Cloud Callout 19"/>
          <p:cNvSpPr/>
          <p:nvPr/>
        </p:nvSpPr>
        <p:spPr>
          <a:xfrm>
            <a:off x="6629400" y="1120588"/>
            <a:ext cx="2209800" cy="1524000"/>
          </a:xfrm>
          <a:prstGeom prst="cloudCallout">
            <a:avLst>
              <a:gd name="adj1" fmla="val -50321"/>
              <a:gd name="adj2" fmla="val 69396"/>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I’m flattered, really I am. But you probably shouldn’t use my name as your password.</a:t>
            </a:r>
          </a:p>
        </p:txBody>
      </p:sp>
      <p:sp>
        <p:nvSpPr>
          <p:cNvPr id="8" name="Content Placeholder 9"/>
          <p:cNvSpPr txBox="1">
            <a:spLocks/>
          </p:cNvSpPr>
          <p:nvPr/>
        </p:nvSpPr>
        <p:spPr>
          <a:xfrm>
            <a:off x="304799" y="1752600"/>
            <a:ext cx="4244787" cy="538916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4675" indent="-234950">
              <a:buClr>
                <a:srgbClr val="E17000"/>
              </a:buClr>
              <a:buFont typeface="Arial" panose="020B0604020202020204" pitchFamily="34" charset="0"/>
              <a:buChar char="•"/>
            </a:pPr>
            <a:r>
              <a:rPr lang="en-US" sz="1800" dirty="0"/>
              <a:t>Strong password practices</a:t>
            </a:r>
          </a:p>
          <a:p>
            <a:pPr marL="574675" indent="-234950">
              <a:buClr>
                <a:srgbClr val="E17000"/>
              </a:buClr>
              <a:buFont typeface="Arial" panose="020B0604020202020204" pitchFamily="34" charset="0"/>
              <a:buChar char="•"/>
            </a:pPr>
            <a:r>
              <a:rPr lang="en-US" sz="1800" dirty="0"/>
              <a:t>Device security</a:t>
            </a:r>
          </a:p>
          <a:p>
            <a:pPr marL="574675" indent="-234950">
              <a:buClr>
                <a:srgbClr val="E17000"/>
              </a:buClr>
              <a:buFont typeface="Arial" panose="020B0604020202020204" pitchFamily="34" charset="0"/>
              <a:buChar char="•"/>
            </a:pPr>
            <a:r>
              <a:rPr lang="en-US" sz="1800" dirty="0"/>
              <a:t>Accessing from public places</a:t>
            </a:r>
          </a:p>
          <a:p>
            <a:pPr marL="574675" indent="-234950">
              <a:buClr>
                <a:srgbClr val="E17000"/>
              </a:buClr>
              <a:buFont typeface="Arial" panose="020B0604020202020204" pitchFamily="34" charset="0"/>
              <a:buChar char="•"/>
            </a:pPr>
            <a:r>
              <a:rPr lang="en-US" sz="1800" dirty="0"/>
              <a:t>Sharing data with outside parties</a:t>
            </a:r>
          </a:p>
          <a:p>
            <a:pPr marL="574675" indent="-234950">
              <a:buClr>
                <a:srgbClr val="E17000"/>
              </a:buClr>
              <a:buFont typeface="Arial" panose="020B0604020202020204" pitchFamily="34" charset="0"/>
              <a:buChar char="•"/>
            </a:pPr>
            <a:r>
              <a:rPr lang="en-US" sz="1800" dirty="0"/>
              <a:t>Loss of hardware</a:t>
            </a:r>
          </a:p>
          <a:p>
            <a:pPr marL="574675" indent="-234950">
              <a:buClr>
                <a:srgbClr val="E17000"/>
              </a:buClr>
              <a:buFont typeface="Arial" panose="020B0604020202020204" pitchFamily="34" charset="0"/>
              <a:buChar char="•"/>
            </a:pPr>
            <a:r>
              <a:rPr lang="en-US" sz="1800" dirty="0"/>
              <a:t>Disposal of devices</a:t>
            </a:r>
          </a:p>
          <a:p>
            <a:pPr marL="574675" indent="-234950">
              <a:buClr>
                <a:srgbClr val="E17000"/>
              </a:buClr>
              <a:buFont typeface="Arial" panose="020B0604020202020204" pitchFamily="34" charset="0"/>
              <a:buChar char="•"/>
            </a:pPr>
            <a:r>
              <a:rPr lang="en-US" sz="1800" dirty="0"/>
              <a:t>Use of mobile technology</a:t>
            </a:r>
          </a:p>
          <a:p>
            <a:pPr marL="574675" indent="-234950">
              <a:buClr>
                <a:srgbClr val="E17000"/>
              </a:buClr>
              <a:buFont typeface="Arial" panose="020B0604020202020204" pitchFamily="34" charset="0"/>
              <a:buChar char="•"/>
            </a:pPr>
            <a:r>
              <a:rPr lang="en-US" sz="1800" dirty="0"/>
              <a:t>Use of online portals</a:t>
            </a:r>
            <a:br>
              <a:rPr lang="en-US" sz="1800" dirty="0"/>
            </a:br>
            <a:endParaRPr lang="en-US" dirty="0">
              <a:solidFill>
                <a:schemeClr val="accent2"/>
              </a:solidFill>
            </a:endParaRPr>
          </a:p>
          <a:p>
            <a:pPr marL="0" indent="0" algn="ctr" fontAlgn="base">
              <a:lnSpc>
                <a:spcPct val="110000"/>
              </a:lnSpc>
              <a:spcBef>
                <a:spcPts val="1200"/>
              </a:spcBef>
              <a:spcAft>
                <a:spcPct val="0"/>
              </a:spcAft>
              <a:buNone/>
            </a:pPr>
            <a:r>
              <a:rPr lang="en-US" sz="2000" b="1" dirty="0">
                <a:solidFill>
                  <a:schemeClr val="accent1"/>
                </a:solidFill>
                <a:latin typeface="Arial" pitchFamily="34" charset="0"/>
                <a:cs typeface="Arial" pitchFamily="34" charset="0"/>
              </a:rPr>
              <a:t>1-800 DATA BREACH</a:t>
            </a:r>
          </a:p>
          <a:p>
            <a:endParaRPr lang="en-US" dirty="0"/>
          </a:p>
        </p:txBody>
      </p:sp>
    </p:spTree>
    <p:extLst>
      <p:ext uri="{BB962C8B-B14F-4D97-AF65-F5344CB8AC3E}">
        <p14:creationId xmlns:p14="http://schemas.microsoft.com/office/powerpoint/2010/main" val="20557933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itadel-information.com/wp-content/uploads/2012/07/infosec-toothbrus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524000"/>
            <a:ext cx="3414473" cy="4419600"/>
          </a:xfrm>
          <a:prstGeom prst="rect">
            <a:avLst/>
          </a:prstGeom>
          <a:noFill/>
          <a:ln w="15875">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http://static.wixstatic.com/media/757396_b6ea6a9dd0ea77d55a8d2efe56e447c8.jpg_srz_466_720_85_22_0.50_1.20_0.00_jpg_sr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6024" y="1524001"/>
            <a:ext cx="2860176" cy="441959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14" name="Title 13"/>
          <p:cNvSpPr>
            <a:spLocks noGrp="1"/>
          </p:cNvSpPr>
          <p:nvPr>
            <p:ph type="title"/>
          </p:nvPr>
        </p:nvSpPr>
        <p:spPr/>
        <p:txBody>
          <a:bodyPr/>
          <a:lstStyle/>
          <a:p>
            <a:r>
              <a:rPr lang="en-US" dirty="0"/>
              <a:t>Security Awareness Posters</a:t>
            </a:r>
          </a:p>
        </p:txBody>
      </p:sp>
    </p:spTree>
    <p:extLst>
      <p:ext uri="{BB962C8B-B14F-4D97-AF65-F5344CB8AC3E}">
        <p14:creationId xmlns:p14="http://schemas.microsoft.com/office/powerpoint/2010/main" val="19020663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Cloud Computing</a:t>
            </a:r>
          </a:p>
        </p:txBody>
      </p:sp>
      <p:sp>
        <p:nvSpPr>
          <p:cNvPr id="12" name="Rectangle 11"/>
          <p:cNvSpPr/>
          <p:nvPr/>
        </p:nvSpPr>
        <p:spPr>
          <a:xfrm>
            <a:off x="2083489" y="329625"/>
            <a:ext cx="6863141" cy="584775"/>
          </a:xfrm>
          <a:prstGeom prst="rect">
            <a:avLst/>
          </a:prstGeom>
        </p:spPr>
        <p:txBody>
          <a:bodyPr wrap="square">
            <a:spAutoFit/>
          </a:bodyPr>
          <a:lstStyle/>
          <a:p>
            <a:pPr algn="ctr"/>
            <a:endParaRPr lang="en-US" sz="3200" b="1" spc="300" dirty="0">
              <a:solidFill>
                <a:schemeClr val="bg1">
                  <a:lumMod val="95000"/>
                </a:schemeClr>
              </a:solidFill>
              <a:latin typeface="Univers Condensed" panose="020B0606020202060204" pitchFamily="34" charset="0"/>
            </a:endParaRPr>
          </a:p>
        </p:txBody>
      </p:sp>
      <p:sp>
        <p:nvSpPr>
          <p:cNvPr id="7" name="Content Placeholder 4"/>
          <p:cNvSpPr txBox="1">
            <a:spLocks/>
          </p:cNvSpPr>
          <p:nvPr/>
        </p:nvSpPr>
        <p:spPr bwMode="auto">
          <a:xfrm>
            <a:off x="685800" y="1143000"/>
            <a:ext cx="3505200" cy="54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0" indent="0" algn="l" rtl="0" eaLnBrk="1" fontAlgn="base" hangingPunct="1">
              <a:lnSpc>
                <a:spcPct val="110000"/>
              </a:lnSpc>
              <a:spcBef>
                <a:spcPts val="1200"/>
              </a:spcBef>
              <a:spcAft>
                <a:spcPct val="0"/>
              </a:spcAft>
              <a:buFont typeface="+mj-lt"/>
              <a:defRPr sz="2000" b="1" kern="1200">
                <a:solidFill>
                  <a:srgbClr val="554C45"/>
                </a:solidFill>
                <a:latin typeface="Arial" pitchFamily="34" charset="0"/>
                <a:ea typeface="+mn-ea"/>
                <a:cs typeface="Arial" pitchFamily="34" charset="0"/>
              </a:defRPr>
            </a:lvl1pPr>
            <a:lvl2pPr marL="285750" indent="-285750" algn="l" rtl="0" eaLnBrk="1" fontAlgn="base" hangingPunct="1">
              <a:lnSpc>
                <a:spcPct val="110000"/>
              </a:lnSpc>
              <a:spcBef>
                <a:spcPts val="600"/>
              </a:spcBef>
              <a:spcAft>
                <a:spcPct val="0"/>
              </a:spcAft>
              <a:buClr>
                <a:srgbClr val="E17000"/>
              </a:buClr>
              <a:buFont typeface="Arial" pitchFamily="34" charset="0"/>
              <a:buChar char="•"/>
              <a:defRPr sz="1800" kern="1200">
                <a:solidFill>
                  <a:srgbClr val="554C45"/>
                </a:solidFill>
                <a:latin typeface="Arial" pitchFamily="34" charset="0"/>
                <a:ea typeface="+mn-ea"/>
                <a:cs typeface="Arial" pitchFamily="34" charset="0"/>
              </a:defRPr>
            </a:lvl2pPr>
            <a:lvl3pPr marL="631825" indent="-285750" algn="l" rtl="0" eaLnBrk="1" fontAlgn="base" hangingPunct="1">
              <a:lnSpc>
                <a:spcPct val="110000"/>
              </a:lnSpc>
              <a:spcBef>
                <a:spcPts val="600"/>
              </a:spcBef>
              <a:spcAft>
                <a:spcPct val="0"/>
              </a:spcAft>
              <a:buClr>
                <a:srgbClr val="E17000"/>
              </a:buClr>
              <a:buFont typeface="Arial" pitchFamily="34" charset="0"/>
              <a:buChar char="•"/>
              <a:defRPr sz="1800" kern="1200">
                <a:solidFill>
                  <a:srgbClr val="554C45"/>
                </a:solidFill>
                <a:latin typeface="Arial" pitchFamily="34" charset="0"/>
                <a:ea typeface="+mn-ea"/>
                <a:cs typeface="Arial" pitchFamily="34" charset="0"/>
              </a:defRPr>
            </a:lvl3pPr>
            <a:lvl4pPr marL="1089025" indent="-285750" algn="l" rtl="0" eaLnBrk="1" fontAlgn="base" hangingPunct="1">
              <a:lnSpc>
                <a:spcPct val="110000"/>
              </a:lnSpc>
              <a:spcBef>
                <a:spcPts val="600"/>
              </a:spcBef>
              <a:spcAft>
                <a:spcPct val="0"/>
              </a:spcAft>
              <a:buClr>
                <a:srgbClr val="E17000"/>
              </a:buClr>
              <a:buFont typeface="Arial" pitchFamily="34" charset="0"/>
              <a:buChar char="•"/>
              <a:defRPr sz="1800" kern="1200">
                <a:solidFill>
                  <a:srgbClr val="554C45"/>
                </a:solidFill>
                <a:latin typeface="Arial" pitchFamily="34" charset="0"/>
                <a:ea typeface="+mn-ea"/>
                <a:cs typeface="Arial" pitchFamily="34" charset="0"/>
              </a:defRPr>
            </a:lvl4pPr>
            <a:lvl5pPr marL="1546225" indent="-285750" algn="l" rtl="0" eaLnBrk="1" fontAlgn="base" hangingPunct="1">
              <a:lnSpc>
                <a:spcPct val="110000"/>
              </a:lnSpc>
              <a:spcBef>
                <a:spcPts val="600"/>
              </a:spcBef>
              <a:spcAft>
                <a:spcPct val="0"/>
              </a:spcAft>
              <a:buClr>
                <a:srgbClr val="E17000"/>
              </a:buClr>
              <a:buFont typeface="Arial" pitchFamily="34" charset="0"/>
              <a:buChar char="•"/>
              <a:defRPr sz="1800" kern="1200">
                <a:solidFill>
                  <a:srgbClr val="554C45"/>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600"/>
              </a:spcBef>
              <a:spcAft>
                <a:spcPct val="0"/>
              </a:spcAft>
              <a:buClrTx/>
              <a:buSzTx/>
              <a:buFont typeface="+mj-lt"/>
              <a:buNone/>
              <a:tabLst/>
              <a:defRPr/>
            </a:pPr>
            <a:r>
              <a:rPr kumimoji="0" lang="en-US" sz="1600" b="1" i="0" u="none" strike="noStrike" kern="1200" cap="none" spc="0" normalizeH="0" baseline="0" noProof="0" dirty="0">
                <a:ln>
                  <a:noFill/>
                </a:ln>
                <a:solidFill>
                  <a:srgbClr val="554C45"/>
                </a:solidFill>
                <a:effectLst/>
                <a:uLnTx/>
                <a:uFillTx/>
                <a:latin typeface="Arial" pitchFamily="34" charset="0"/>
                <a:cs typeface="Arial" pitchFamily="34" charset="0"/>
              </a:rPr>
              <a:t>Choosing a Cloud Vendor</a:t>
            </a:r>
          </a:p>
          <a:p>
            <a:pPr marL="285750" marR="0" lvl="1" indent="-285750" algn="l" defTabSz="914400" rtl="0" eaLnBrk="1" fontAlgn="base" latinLnBrk="0" hangingPunct="1">
              <a:lnSpc>
                <a:spcPct val="100000"/>
              </a:lnSpc>
              <a:spcBef>
                <a:spcPts val="600"/>
              </a:spcBef>
              <a:spcAft>
                <a:spcPct val="0"/>
              </a:spcAft>
              <a:buClr>
                <a:srgbClr val="E17000"/>
              </a:buClr>
              <a:buSzTx/>
              <a:buFont typeface="Arial" pitchFamily="34" charset="0"/>
              <a:buChar char="•"/>
              <a:tabLst/>
              <a:defRPr/>
            </a:pPr>
            <a:r>
              <a:rPr kumimoji="0" lang="en-US" sz="1600" b="0" i="0" u="none" strike="noStrike" kern="1200" cap="none" spc="0" normalizeH="0" baseline="0" noProof="0" dirty="0">
                <a:ln>
                  <a:noFill/>
                </a:ln>
                <a:solidFill>
                  <a:srgbClr val="554C45"/>
                </a:solidFill>
                <a:effectLst/>
                <a:uLnTx/>
                <a:uFillTx/>
                <a:latin typeface="Arial" pitchFamily="34" charset="0"/>
                <a:cs typeface="Arial" pitchFamily="34" charset="0"/>
              </a:rPr>
              <a:t>Internal controls at cloud provider</a:t>
            </a:r>
          </a:p>
          <a:p>
            <a:pPr marL="285750" marR="0" lvl="1" indent="-285750" algn="l" defTabSz="914400" rtl="0" eaLnBrk="1" fontAlgn="base" latinLnBrk="0" hangingPunct="1">
              <a:lnSpc>
                <a:spcPct val="100000"/>
              </a:lnSpc>
              <a:spcBef>
                <a:spcPts val="600"/>
              </a:spcBef>
              <a:spcAft>
                <a:spcPct val="0"/>
              </a:spcAft>
              <a:buClr>
                <a:srgbClr val="E17000"/>
              </a:buClr>
              <a:buSzTx/>
              <a:buFont typeface="Arial" pitchFamily="34" charset="0"/>
              <a:buChar char="•"/>
              <a:tabLst/>
              <a:defRPr/>
            </a:pPr>
            <a:r>
              <a:rPr kumimoji="0" lang="en-US" sz="1600" b="0" i="0" u="none" strike="noStrike" kern="1200" cap="none" spc="0" normalizeH="0" baseline="0" noProof="0" dirty="0">
                <a:ln>
                  <a:noFill/>
                </a:ln>
                <a:solidFill>
                  <a:srgbClr val="554C45"/>
                </a:solidFill>
                <a:effectLst/>
                <a:uLnTx/>
                <a:uFillTx/>
                <a:latin typeface="Arial" pitchFamily="34" charset="0"/>
                <a:cs typeface="Arial" pitchFamily="34" charset="0"/>
              </a:rPr>
              <a:t>Secure connections/encryption</a:t>
            </a:r>
          </a:p>
          <a:p>
            <a:pPr marL="285750" marR="0" lvl="1" indent="-285750" algn="l" defTabSz="914400" rtl="0" eaLnBrk="1" fontAlgn="base" latinLnBrk="0" hangingPunct="1">
              <a:lnSpc>
                <a:spcPct val="100000"/>
              </a:lnSpc>
              <a:spcBef>
                <a:spcPts val="600"/>
              </a:spcBef>
              <a:spcAft>
                <a:spcPct val="0"/>
              </a:spcAft>
              <a:buClr>
                <a:srgbClr val="E17000"/>
              </a:buClr>
              <a:buSzTx/>
              <a:buFont typeface="Arial" pitchFamily="34" charset="0"/>
              <a:buChar char="•"/>
              <a:tabLst/>
              <a:defRPr/>
            </a:pPr>
            <a:r>
              <a:rPr kumimoji="0" lang="en-US" sz="1600" b="0" i="0" u="none" strike="noStrike" kern="1200" cap="none" spc="0" normalizeH="0" baseline="0" noProof="0" dirty="0">
                <a:ln>
                  <a:noFill/>
                </a:ln>
                <a:solidFill>
                  <a:srgbClr val="554C45"/>
                </a:solidFill>
                <a:effectLst/>
                <a:uLnTx/>
                <a:uFillTx/>
                <a:latin typeface="Arial" pitchFamily="34" charset="0"/>
                <a:cs typeface="Arial" pitchFamily="34" charset="0"/>
              </a:rPr>
              <a:t>User account management</a:t>
            </a:r>
          </a:p>
          <a:p>
            <a:pPr marL="285750" marR="0" lvl="1" indent="-285750" algn="l" defTabSz="914400" rtl="0" eaLnBrk="1" fontAlgn="base" latinLnBrk="0" hangingPunct="1">
              <a:lnSpc>
                <a:spcPct val="100000"/>
              </a:lnSpc>
              <a:spcBef>
                <a:spcPts val="600"/>
              </a:spcBef>
              <a:spcAft>
                <a:spcPct val="0"/>
              </a:spcAft>
              <a:buClr>
                <a:srgbClr val="E17000"/>
              </a:buClr>
              <a:buSzTx/>
              <a:buFont typeface="Arial" pitchFamily="34" charset="0"/>
              <a:buChar char="•"/>
              <a:tabLst/>
              <a:defRPr/>
            </a:pPr>
            <a:r>
              <a:rPr kumimoji="0" lang="en-US" sz="1600" b="0" i="0" u="none" strike="noStrike" kern="1200" cap="none" spc="0" normalizeH="0" baseline="0" noProof="0" dirty="0">
                <a:ln>
                  <a:noFill/>
                </a:ln>
                <a:solidFill>
                  <a:srgbClr val="554C45"/>
                </a:solidFill>
                <a:effectLst/>
                <a:uLnTx/>
                <a:uFillTx/>
                <a:latin typeface="Arial" pitchFamily="34" charset="0"/>
                <a:cs typeface="Arial" pitchFamily="34" charset="0"/>
              </a:rPr>
              <a:t>Shared servers vs. dedicated servers</a:t>
            </a:r>
          </a:p>
          <a:p>
            <a:pPr marL="285750" marR="0" lvl="1" indent="-285750" algn="l" defTabSz="914400" rtl="0" eaLnBrk="1" fontAlgn="base" latinLnBrk="0" hangingPunct="1">
              <a:lnSpc>
                <a:spcPct val="100000"/>
              </a:lnSpc>
              <a:spcBef>
                <a:spcPts val="600"/>
              </a:spcBef>
              <a:spcAft>
                <a:spcPct val="0"/>
              </a:spcAft>
              <a:buClr>
                <a:srgbClr val="E17000"/>
              </a:buClr>
              <a:buSzTx/>
              <a:buFont typeface="Arial" pitchFamily="34" charset="0"/>
              <a:buChar char="•"/>
              <a:tabLst/>
              <a:defRPr/>
            </a:pPr>
            <a:r>
              <a:rPr kumimoji="0" lang="en-US" sz="1600" b="0" i="0" u="none" strike="noStrike" kern="1200" cap="none" spc="0" normalizeH="0" baseline="0" noProof="0" dirty="0">
                <a:ln>
                  <a:noFill/>
                </a:ln>
                <a:solidFill>
                  <a:srgbClr val="554C45"/>
                </a:solidFill>
                <a:effectLst/>
                <a:uLnTx/>
                <a:uFillTx/>
                <a:latin typeface="Arial" pitchFamily="34" charset="0"/>
                <a:cs typeface="Arial" pitchFamily="34" charset="0"/>
              </a:rPr>
              <a:t>Locations of your data</a:t>
            </a:r>
          </a:p>
          <a:p>
            <a:pPr marL="285750" marR="0" lvl="1" indent="-285750" algn="l" defTabSz="914400" rtl="0" eaLnBrk="1" fontAlgn="base" latinLnBrk="0" hangingPunct="1">
              <a:lnSpc>
                <a:spcPct val="100000"/>
              </a:lnSpc>
              <a:spcBef>
                <a:spcPts val="600"/>
              </a:spcBef>
              <a:spcAft>
                <a:spcPct val="0"/>
              </a:spcAft>
              <a:buClr>
                <a:srgbClr val="E17000"/>
              </a:buClr>
              <a:buSzTx/>
              <a:buFont typeface="Arial" pitchFamily="34" charset="0"/>
              <a:buChar char="•"/>
              <a:tabLst/>
              <a:defRPr/>
            </a:pPr>
            <a:r>
              <a:rPr kumimoji="0" lang="en-US" sz="1600" b="0" i="0" u="none" strike="noStrike" kern="1200" cap="none" spc="0" normalizeH="0" baseline="0" noProof="0" dirty="0">
                <a:ln>
                  <a:noFill/>
                </a:ln>
                <a:solidFill>
                  <a:srgbClr val="554C45"/>
                </a:solidFill>
                <a:effectLst/>
                <a:uLnTx/>
                <a:uFillTx/>
                <a:latin typeface="Arial" pitchFamily="34" charset="0"/>
                <a:cs typeface="Arial" pitchFamily="34" charset="0"/>
              </a:rPr>
              <a:t>Data ownership</a:t>
            </a:r>
          </a:p>
          <a:p>
            <a:pPr marL="285750" marR="0" lvl="1" indent="-285750" algn="l" defTabSz="914400" rtl="0" eaLnBrk="1" fontAlgn="base" latinLnBrk="0" hangingPunct="1">
              <a:lnSpc>
                <a:spcPct val="100000"/>
              </a:lnSpc>
              <a:spcBef>
                <a:spcPts val="600"/>
              </a:spcBef>
              <a:spcAft>
                <a:spcPct val="0"/>
              </a:spcAft>
              <a:buClr>
                <a:srgbClr val="E17000"/>
              </a:buClr>
              <a:buSzTx/>
              <a:buFont typeface="Arial" pitchFamily="34" charset="0"/>
              <a:buChar char="•"/>
              <a:tabLst/>
              <a:defRPr/>
            </a:pPr>
            <a:r>
              <a:rPr kumimoji="0" lang="en-US" sz="1600" b="0" i="0" u="none" strike="noStrike" kern="1200" cap="none" spc="0" normalizeH="0" baseline="0" noProof="0" dirty="0">
                <a:ln>
                  <a:noFill/>
                </a:ln>
                <a:solidFill>
                  <a:srgbClr val="554C45"/>
                </a:solidFill>
                <a:effectLst/>
                <a:uLnTx/>
                <a:uFillTx/>
                <a:latin typeface="Arial" pitchFamily="34" charset="0"/>
                <a:cs typeface="Arial" pitchFamily="34" charset="0"/>
              </a:rPr>
              <a:t>Cost of switch vendors</a:t>
            </a:r>
          </a:p>
          <a:p>
            <a:pPr marL="285750" marR="0" lvl="1" indent="-285750" algn="l" defTabSz="914400" rtl="0" eaLnBrk="1" fontAlgn="base" latinLnBrk="0" hangingPunct="1">
              <a:lnSpc>
                <a:spcPct val="100000"/>
              </a:lnSpc>
              <a:spcBef>
                <a:spcPts val="600"/>
              </a:spcBef>
              <a:spcAft>
                <a:spcPct val="0"/>
              </a:spcAft>
              <a:buClr>
                <a:srgbClr val="E17000"/>
              </a:buClr>
              <a:buSzTx/>
              <a:buFont typeface="Arial" pitchFamily="34" charset="0"/>
              <a:buChar char="•"/>
              <a:tabLst/>
              <a:defRPr/>
            </a:pPr>
            <a:r>
              <a:rPr kumimoji="0" lang="en-US" sz="1600" b="0" i="0" u="none" strike="noStrike" kern="1200" cap="none" spc="0" normalizeH="0" baseline="0" noProof="0" dirty="0">
                <a:ln>
                  <a:noFill/>
                </a:ln>
                <a:solidFill>
                  <a:srgbClr val="554C45"/>
                </a:solidFill>
                <a:effectLst/>
                <a:uLnTx/>
                <a:uFillTx/>
                <a:latin typeface="Arial" pitchFamily="34" charset="0"/>
                <a:cs typeface="Arial" pitchFamily="34" charset="0"/>
              </a:rPr>
              <a:t>Other third-parties involved</a:t>
            </a:r>
          </a:p>
          <a:p>
            <a:pPr marL="285750" marR="0" lvl="1" indent="-285750" algn="l" defTabSz="914400" rtl="0" eaLnBrk="1" fontAlgn="base" latinLnBrk="0" hangingPunct="1">
              <a:lnSpc>
                <a:spcPct val="100000"/>
              </a:lnSpc>
              <a:spcBef>
                <a:spcPts val="600"/>
              </a:spcBef>
              <a:spcAft>
                <a:spcPct val="0"/>
              </a:spcAft>
              <a:buClr>
                <a:srgbClr val="E17000"/>
              </a:buClr>
              <a:buSzTx/>
              <a:buFont typeface="Arial" pitchFamily="34" charset="0"/>
              <a:buChar char="•"/>
              <a:tabLst/>
              <a:defRPr/>
            </a:pPr>
            <a:r>
              <a:rPr kumimoji="0" lang="en-US" sz="1600" b="0" i="0" u="none" strike="noStrike" kern="1200" cap="none" spc="0" normalizeH="0" baseline="0" noProof="0" dirty="0">
                <a:ln>
                  <a:noFill/>
                </a:ln>
                <a:solidFill>
                  <a:srgbClr val="554C45"/>
                </a:solidFill>
                <a:effectLst/>
                <a:uLnTx/>
                <a:uFillTx/>
                <a:latin typeface="Arial" pitchFamily="34" charset="0"/>
                <a:cs typeface="Arial" pitchFamily="34" charset="0"/>
              </a:rPr>
              <a:t>Service Organization Controls (SOC) reports</a:t>
            </a:r>
          </a:p>
          <a:p>
            <a:pPr marL="285750" marR="0" lvl="1" indent="-285750" algn="l" defTabSz="914400" rtl="0" eaLnBrk="1" fontAlgn="base" latinLnBrk="0" hangingPunct="1">
              <a:lnSpc>
                <a:spcPct val="100000"/>
              </a:lnSpc>
              <a:spcBef>
                <a:spcPts val="600"/>
              </a:spcBef>
              <a:spcAft>
                <a:spcPct val="0"/>
              </a:spcAft>
              <a:buClr>
                <a:srgbClr val="E17000"/>
              </a:buClr>
              <a:buSzTx/>
              <a:buFont typeface="Arial" pitchFamily="34" charset="0"/>
              <a:buChar char="•"/>
              <a:tabLst/>
              <a:defRPr/>
            </a:pPr>
            <a:r>
              <a:rPr kumimoji="0" lang="en-US" sz="1600" b="0" i="0" u="none" strike="noStrike" kern="1200" cap="none" spc="0" normalizeH="0" baseline="0" noProof="0" dirty="0">
                <a:ln>
                  <a:noFill/>
                </a:ln>
                <a:solidFill>
                  <a:srgbClr val="554C45"/>
                </a:solidFill>
                <a:effectLst/>
                <a:uLnTx/>
                <a:uFillTx/>
                <a:latin typeface="Arial" pitchFamily="34" charset="0"/>
                <a:cs typeface="Arial" pitchFamily="34" charset="0"/>
              </a:rPr>
              <a:t>Independent network security/ penetration testing (ask for summary report)</a:t>
            </a:r>
          </a:p>
          <a:p>
            <a:pPr marL="285750" marR="0" lvl="1" indent="-285750" algn="l" defTabSz="914400" rtl="0" eaLnBrk="1" fontAlgn="base" latinLnBrk="0" hangingPunct="1">
              <a:lnSpc>
                <a:spcPct val="100000"/>
              </a:lnSpc>
              <a:spcBef>
                <a:spcPts val="600"/>
              </a:spcBef>
              <a:spcAft>
                <a:spcPct val="0"/>
              </a:spcAft>
              <a:buClr>
                <a:srgbClr val="E17000"/>
              </a:buClr>
              <a:buSzTx/>
              <a:buFont typeface="Arial" pitchFamily="34" charset="0"/>
              <a:buChar char="•"/>
              <a:tabLst/>
              <a:defRPr/>
            </a:pPr>
            <a:r>
              <a:rPr kumimoji="0" lang="en-US" sz="1600" b="0" i="0" u="none" strike="noStrike" kern="1200" cap="none" spc="0" normalizeH="0" baseline="0" noProof="0" dirty="0">
                <a:ln>
                  <a:noFill/>
                </a:ln>
                <a:solidFill>
                  <a:srgbClr val="554C45"/>
                </a:solidFill>
                <a:effectLst/>
                <a:uLnTx/>
                <a:uFillTx/>
                <a:latin typeface="Arial" pitchFamily="34" charset="0"/>
                <a:cs typeface="Arial" pitchFamily="34" charset="0"/>
              </a:rPr>
              <a:t>Web application testing (if applicable)</a:t>
            </a:r>
          </a:p>
          <a:p>
            <a:pPr marL="0" marR="0" lvl="1" indent="0" algn="l" defTabSz="914400" rtl="0" eaLnBrk="1" fontAlgn="base" latinLnBrk="0" hangingPunct="1">
              <a:lnSpc>
                <a:spcPct val="100000"/>
              </a:lnSpc>
              <a:spcBef>
                <a:spcPts val="600"/>
              </a:spcBef>
              <a:spcAft>
                <a:spcPct val="0"/>
              </a:spcAft>
              <a:buClr>
                <a:srgbClr val="E17000"/>
              </a:buClr>
              <a:buSzTx/>
              <a:buFont typeface="Arial" pitchFamily="34" charset="0"/>
              <a:buNone/>
              <a:tabLst/>
              <a:defRPr/>
            </a:pPr>
            <a:endParaRPr kumimoji="0" lang="en-US" sz="1600" b="0" i="0" u="none" strike="noStrike" kern="1200" cap="none" spc="0" normalizeH="0" baseline="0" noProof="0" dirty="0">
              <a:ln>
                <a:noFill/>
              </a:ln>
              <a:solidFill>
                <a:srgbClr val="554C45"/>
              </a:solidFill>
              <a:effectLst/>
              <a:uLnTx/>
              <a:uFillTx/>
              <a:latin typeface="Arial" pitchFamily="34" charset="0"/>
              <a:cs typeface="Arial" pitchFamily="34" charset="0"/>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8729" y="1616392"/>
            <a:ext cx="5071453" cy="3797494"/>
          </a:xfrm>
          <a:prstGeom prst="rect">
            <a:avLst/>
          </a:prstGeom>
        </p:spPr>
      </p:pic>
    </p:spTree>
    <p:extLst>
      <p:ext uri="{BB962C8B-B14F-4D97-AF65-F5344CB8AC3E}">
        <p14:creationId xmlns:p14="http://schemas.microsoft.com/office/powerpoint/2010/main" val="26986189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Cloud Computing - Vendor Due Diligence</a:t>
            </a:r>
          </a:p>
        </p:txBody>
      </p:sp>
      <p:sp>
        <p:nvSpPr>
          <p:cNvPr id="7" name="TextBox 6"/>
          <p:cNvSpPr txBox="1"/>
          <p:nvPr/>
        </p:nvSpPr>
        <p:spPr>
          <a:xfrm>
            <a:off x="381001" y="1143000"/>
            <a:ext cx="838199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8" name="Content Placeholder 14"/>
          <p:cNvSpPr txBox="1">
            <a:spLocks/>
          </p:cNvSpPr>
          <p:nvPr/>
        </p:nvSpPr>
        <p:spPr bwMode="auto">
          <a:xfrm>
            <a:off x="841420" y="1243852"/>
            <a:ext cx="7239000" cy="47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0" indent="0" algn="l" rtl="0" eaLnBrk="1" fontAlgn="base" hangingPunct="1">
              <a:lnSpc>
                <a:spcPct val="110000"/>
              </a:lnSpc>
              <a:spcBef>
                <a:spcPts val="1200"/>
              </a:spcBef>
              <a:spcAft>
                <a:spcPct val="0"/>
              </a:spcAft>
              <a:buFont typeface="+mj-lt"/>
              <a:defRPr sz="2000" b="1" kern="1200">
                <a:solidFill>
                  <a:srgbClr val="554C45"/>
                </a:solidFill>
                <a:latin typeface="Arial" pitchFamily="34" charset="0"/>
                <a:ea typeface="+mn-ea"/>
                <a:cs typeface="Arial" pitchFamily="34" charset="0"/>
              </a:defRPr>
            </a:lvl1pPr>
            <a:lvl2pPr marL="285750" indent="-285750" algn="l" rtl="0" eaLnBrk="1" fontAlgn="base" hangingPunct="1">
              <a:lnSpc>
                <a:spcPct val="110000"/>
              </a:lnSpc>
              <a:spcBef>
                <a:spcPts val="600"/>
              </a:spcBef>
              <a:spcAft>
                <a:spcPct val="0"/>
              </a:spcAft>
              <a:buClr>
                <a:srgbClr val="E17000"/>
              </a:buClr>
              <a:buFont typeface="Arial" pitchFamily="34" charset="0"/>
              <a:buChar char="•"/>
              <a:defRPr sz="1800" kern="1200">
                <a:solidFill>
                  <a:srgbClr val="554C45"/>
                </a:solidFill>
                <a:latin typeface="Arial" pitchFamily="34" charset="0"/>
                <a:ea typeface="+mn-ea"/>
                <a:cs typeface="Arial" pitchFamily="34" charset="0"/>
              </a:defRPr>
            </a:lvl2pPr>
            <a:lvl3pPr marL="631825" indent="-285750" algn="l" rtl="0" eaLnBrk="1" fontAlgn="base" hangingPunct="1">
              <a:lnSpc>
                <a:spcPct val="110000"/>
              </a:lnSpc>
              <a:spcBef>
                <a:spcPts val="600"/>
              </a:spcBef>
              <a:spcAft>
                <a:spcPct val="0"/>
              </a:spcAft>
              <a:buClr>
                <a:srgbClr val="E17000"/>
              </a:buClr>
              <a:buFont typeface="Arial" pitchFamily="34" charset="0"/>
              <a:buChar char="•"/>
              <a:defRPr sz="1800" kern="1200">
                <a:solidFill>
                  <a:srgbClr val="554C45"/>
                </a:solidFill>
                <a:latin typeface="Arial" pitchFamily="34" charset="0"/>
                <a:ea typeface="+mn-ea"/>
                <a:cs typeface="Arial" pitchFamily="34" charset="0"/>
              </a:defRPr>
            </a:lvl3pPr>
            <a:lvl4pPr marL="1089025" indent="-285750" algn="l" rtl="0" eaLnBrk="1" fontAlgn="base" hangingPunct="1">
              <a:lnSpc>
                <a:spcPct val="110000"/>
              </a:lnSpc>
              <a:spcBef>
                <a:spcPts val="600"/>
              </a:spcBef>
              <a:spcAft>
                <a:spcPct val="0"/>
              </a:spcAft>
              <a:buClr>
                <a:srgbClr val="E17000"/>
              </a:buClr>
              <a:buFont typeface="Arial" pitchFamily="34" charset="0"/>
              <a:buChar char="•"/>
              <a:defRPr sz="1800" kern="1200">
                <a:solidFill>
                  <a:srgbClr val="554C45"/>
                </a:solidFill>
                <a:latin typeface="Arial" pitchFamily="34" charset="0"/>
                <a:ea typeface="+mn-ea"/>
                <a:cs typeface="Arial" pitchFamily="34" charset="0"/>
              </a:defRPr>
            </a:lvl4pPr>
            <a:lvl5pPr marL="1546225" indent="-285750" algn="l" rtl="0" eaLnBrk="1" fontAlgn="base" hangingPunct="1">
              <a:lnSpc>
                <a:spcPct val="110000"/>
              </a:lnSpc>
              <a:spcBef>
                <a:spcPts val="600"/>
              </a:spcBef>
              <a:spcAft>
                <a:spcPct val="0"/>
              </a:spcAft>
              <a:buClr>
                <a:srgbClr val="E17000"/>
              </a:buClr>
              <a:buFont typeface="Arial" pitchFamily="34" charset="0"/>
              <a:buChar char="•"/>
              <a:defRPr sz="1800" kern="1200">
                <a:solidFill>
                  <a:srgbClr val="554C45"/>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marR="0" lvl="1" indent="0" algn="l" defTabSz="914400" rtl="0" eaLnBrk="1" fontAlgn="base" latinLnBrk="0" hangingPunct="1">
              <a:lnSpc>
                <a:spcPct val="100000"/>
              </a:lnSpc>
              <a:spcBef>
                <a:spcPts val="600"/>
              </a:spcBef>
              <a:spcAft>
                <a:spcPct val="0"/>
              </a:spcAft>
              <a:buClr>
                <a:srgbClr val="E17000"/>
              </a:buClr>
              <a:buSzTx/>
              <a:buFont typeface="+mj-lt"/>
              <a:buNone/>
              <a:tabLst/>
              <a:defRPr/>
            </a:pPr>
            <a:r>
              <a:rPr kumimoji="0" lang="en-US" sz="1600" b="1" i="0" u="none" strike="noStrike" kern="1200" cap="none" spc="0" normalizeH="0" baseline="0" noProof="0" dirty="0">
                <a:ln>
                  <a:noFill/>
                </a:ln>
                <a:solidFill>
                  <a:srgbClr val="554C45"/>
                </a:solidFill>
                <a:effectLst/>
                <a:uLnTx/>
                <a:uFillTx/>
                <a:latin typeface="Arial" pitchFamily="34" charset="0"/>
                <a:cs typeface="Arial" pitchFamily="34" charset="0"/>
              </a:rPr>
              <a:t>Due Diligence</a:t>
            </a:r>
          </a:p>
          <a:p>
            <a:pPr marL="285750" marR="0" lvl="1" indent="-285750" algn="l" defTabSz="914400" rtl="0" eaLnBrk="1" fontAlgn="base" latinLnBrk="0" hangingPunct="1">
              <a:lnSpc>
                <a:spcPct val="100000"/>
              </a:lnSpc>
              <a:spcBef>
                <a:spcPts val="600"/>
              </a:spcBef>
              <a:spcAft>
                <a:spcPct val="0"/>
              </a:spcAft>
              <a:buClr>
                <a:srgbClr val="E17000"/>
              </a:buClr>
              <a:buSzTx/>
              <a:buFont typeface="Arial" pitchFamily="34" charset="0"/>
              <a:buChar char="•"/>
              <a:tabLst/>
              <a:defRPr/>
            </a:pPr>
            <a:r>
              <a:rPr kumimoji="0" lang="en-US" sz="1600" b="0" i="0" u="none" strike="noStrike" kern="1200" cap="none" spc="0" normalizeH="0" baseline="0" noProof="0" dirty="0">
                <a:ln>
                  <a:noFill/>
                </a:ln>
                <a:solidFill>
                  <a:srgbClr val="554C45"/>
                </a:solidFill>
                <a:effectLst/>
                <a:uLnTx/>
                <a:uFillTx/>
                <a:latin typeface="Arial" pitchFamily="34" charset="0"/>
                <a:cs typeface="Arial" pitchFamily="34" charset="0"/>
              </a:rPr>
              <a:t>Existence and corporate history, strategy, and reputation</a:t>
            </a:r>
          </a:p>
          <a:p>
            <a:pPr marL="285750" marR="0" lvl="1" indent="-285750" algn="l" defTabSz="914400" rtl="0" eaLnBrk="1" fontAlgn="base" latinLnBrk="0" hangingPunct="1">
              <a:lnSpc>
                <a:spcPct val="100000"/>
              </a:lnSpc>
              <a:spcBef>
                <a:spcPts val="600"/>
              </a:spcBef>
              <a:spcAft>
                <a:spcPct val="0"/>
              </a:spcAft>
              <a:buClr>
                <a:srgbClr val="E17000"/>
              </a:buClr>
              <a:buSzTx/>
              <a:buFont typeface="Arial" pitchFamily="34" charset="0"/>
              <a:buChar char="•"/>
              <a:tabLst/>
              <a:defRPr/>
            </a:pPr>
            <a:r>
              <a:rPr kumimoji="0" lang="en-US" sz="1600" b="0" i="0" u="none" strike="noStrike" kern="1200" cap="none" spc="0" normalizeH="0" baseline="0" noProof="0" dirty="0">
                <a:ln>
                  <a:noFill/>
                </a:ln>
                <a:solidFill>
                  <a:srgbClr val="554C45"/>
                </a:solidFill>
                <a:effectLst/>
                <a:uLnTx/>
                <a:uFillTx/>
                <a:latin typeface="Arial" pitchFamily="34" charset="0"/>
                <a:cs typeface="Arial" pitchFamily="34" charset="0"/>
              </a:rPr>
              <a:t>References, qualifications, backgrounds, and reputations of company principals, including criminal background checks</a:t>
            </a:r>
          </a:p>
          <a:p>
            <a:pPr marL="285750" marR="0" lvl="1" indent="-285750" algn="l" defTabSz="914400" rtl="0" eaLnBrk="1" fontAlgn="base" latinLnBrk="0" hangingPunct="1">
              <a:lnSpc>
                <a:spcPct val="100000"/>
              </a:lnSpc>
              <a:spcBef>
                <a:spcPts val="600"/>
              </a:spcBef>
              <a:spcAft>
                <a:spcPct val="0"/>
              </a:spcAft>
              <a:buClr>
                <a:srgbClr val="E17000"/>
              </a:buClr>
              <a:buSzTx/>
              <a:buFont typeface="Arial" pitchFamily="34" charset="0"/>
              <a:buChar char="•"/>
              <a:tabLst/>
              <a:defRPr/>
            </a:pPr>
            <a:r>
              <a:rPr kumimoji="0" lang="en-US" sz="1600" b="0" i="0" u="none" strike="noStrike" kern="1200" cap="none" spc="0" normalizeH="0" baseline="0" noProof="0" dirty="0">
                <a:ln>
                  <a:noFill/>
                </a:ln>
                <a:solidFill>
                  <a:srgbClr val="554C45"/>
                </a:solidFill>
                <a:effectLst/>
                <a:uLnTx/>
                <a:uFillTx/>
                <a:latin typeface="Arial" pitchFamily="34" charset="0"/>
                <a:cs typeface="Arial" pitchFamily="34" charset="0"/>
              </a:rPr>
              <a:t>Financial status, including reviews of audited financial statements</a:t>
            </a:r>
          </a:p>
          <a:p>
            <a:pPr marL="285750" marR="0" lvl="1" indent="-285750" algn="l" defTabSz="914400" rtl="0" eaLnBrk="1" fontAlgn="base" latinLnBrk="0" hangingPunct="1">
              <a:lnSpc>
                <a:spcPct val="100000"/>
              </a:lnSpc>
              <a:spcBef>
                <a:spcPts val="600"/>
              </a:spcBef>
              <a:spcAft>
                <a:spcPct val="0"/>
              </a:spcAft>
              <a:buClr>
                <a:srgbClr val="E17000"/>
              </a:buClr>
              <a:buSzTx/>
              <a:buFont typeface="Arial" pitchFamily="34" charset="0"/>
              <a:buChar char="•"/>
              <a:tabLst/>
              <a:defRPr/>
            </a:pPr>
            <a:r>
              <a:rPr kumimoji="0" lang="en-US" sz="1600" b="0" i="0" u="none" strike="noStrike" kern="1200" cap="none" spc="0" normalizeH="0" baseline="0" noProof="0" dirty="0">
                <a:ln>
                  <a:noFill/>
                </a:ln>
                <a:solidFill>
                  <a:srgbClr val="554C45"/>
                </a:solidFill>
                <a:effectLst/>
                <a:uLnTx/>
                <a:uFillTx/>
                <a:latin typeface="Arial" pitchFamily="34" charset="0"/>
                <a:cs typeface="Arial" pitchFamily="34" charset="0"/>
              </a:rPr>
              <a:t>Internal controls environment, security history, and audit coverage (SOC Reports)</a:t>
            </a:r>
          </a:p>
          <a:p>
            <a:pPr marL="285750" marR="0" lvl="1" indent="-285750" algn="l" defTabSz="914400" rtl="0" eaLnBrk="1" fontAlgn="base" latinLnBrk="0" hangingPunct="1">
              <a:lnSpc>
                <a:spcPct val="100000"/>
              </a:lnSpc>
              <a:spcBef>
                <a:spcPts val="600"/>
              </a:spcBef>
              <a:spcAft>
                <a:spcPct val="0"/>
              </a:spcAft>
              <a:buClr>
                <a:srgbClr val="E17000"/>
              </a:buClr>
              <a:buSzTx/>
              <a:buFont typeface="Arial" pitchFamily="34" charset="0"/>
              <a:buChar char="•"/>
              <a:tabLst/>
              <a:defRPr/>
            </a:pPr>
            <a:r>
              <a:rPr kumimoji="0" lang="en-US" sz="1600" b="0" i="0" u="none" strike="noStrike" kern="1200" cap="none" spc="0" normalizeH="0" baseline="0" noProof="0" dirty="0">
                <a:ln>
                  <a:noFill/>
                </a:ln>
                <a:solidFill>
                  <a:srgbClr val="554C45"/>
                </a:solidFill>
                <a:effectLst/>
                <a:uLnTx/>
                <a:uFillTx/>
                <a:latin typeface="Arial" pitchFamily="34" charset="0"/>
                <a:cs typeface="Arial" pitchFamily="34" charset="0"/>
              </a:rPr>
              <a:t>Policies vs. procedures</a:t>
            </a:r>
          </a:p>
          <a:p>
            <a:pPr marL="285750" marR="0" lvl="1" indent="-285750" algn="l" defTabSz="914400" rtl="0" eaLnBrk="1" fontAlgn="base" latinLnBrk="0" hangingPunct="1">
              <a:lnSpc>
                <a:spcPct val="100000"/>
              </a:lnSpc>
              <a:spcBef>
                <a:spcPts val="600"/>
              </a:spcBef>
              <a:spcAft>
                <a:spcPct val="0"/>
              </a:spcAft>
              <a:buClr>
                <a:srgbClr val="E17000"/>
              </a:buClr>
              <a:buSzTx/>
              <a:buFont typeface="Arial" pitchFamily="34" charset="0"/>
              <a:buChar char="•"/>
              <a:tabLst/>
              <a:defRPr/>
            </a:pPr>
            <a:r>
              <a:rPr kumimoji="0" lang="en-US" sz="1600" b="0" i="0" u="none" strike="noStrike" kern="1200" cap="none" spc="0" normalizeH="0" baseline="0" noProof="0" dirty="0">
                <a:ln>
                  <a:noFill/>
                </a:ln>
                <a:solidFill>
                  <a:srgbClr val="554C45"/>
                </a:solidFill>
                <a:effectLst/>
                <a:uLnTx/>
                <a:uFillTx/>
                <a:latin typeface="Arial" pitchFamily="34" charset="0"/>
                <a:cs typeface="Arial" pitchFamily="34" charset="0"/>
              </a:rPr>
              <a:t>Legal complaints, litigation, or regulatory actions</a:t>
            </a:r>
          </a:p>
          <a:p>
            <a:pPr marL="285750" marR="0" lvl="1" indent="-285750" algn="l" defTabSz="914400" rtl="0" eaLnBrk="1" fontAlgn="base" latinLnBrk="0" hangingPunct="1">
              <a:lnSpc>
                <a:spcPct val="100000"/>
              </a:lnSpc>
              <a:spcBef>
                <a:spcPts val="600"/>
              </a:spcBef>
              <a:spcAft>
                <a:spcPct val="0"/>
              </a:spcAft>
              <a:buClr>
                <a:srgbClr val="E17000"/>
              </a:buClr>
              <a:buSzTx/>
              <a:buFont typeface="Arial" pitchFamily="34" charset="0"/>
              <a:buChar char="•"/>
              <a:tabLst/>
              <a:defRPr/>
            </a:pPr>
            <a:r>
              <a:rPr kumimoji="0" lang="en-US" sz="1600" b="0" i="0" u="none" strike="noStrike" kern="1200" cap="none" spc="0" normalizeH="0" baseline="0" noProof="0" dirty="0">
                <a:ln>
                  <a:noFill/>
                </a:ln>
                <a:solidFill>
                  <a:srgbClr val="554C45"/>
                </a:solidFill>
                <a:effectLst/>
                <a:uLnTx/>
                <a:uFillTx/>
                <a:latin typeface="Arial" pitchFamily="34" charset="0"/>
                <a:cs typeface="Arial" pitchFamily="34" charset="0"/>
              </a:rPr>
              <a:t>Insurance coverage</a:t>
            </a:r>
          </a:p>
          <a:p>
            <a:pPr marL="285750" marR="0" lvl="1" indent="-285750" algn="l" defTabSz="914400" rtl="0" eaLnBrk="1" fontAlgn="base" latinLnBrk="0" hangingPunct="1">
              <a:lnSpc>
                <a:spcPct val="100000"/>
              </a:lnSpc>
              <a:spcBef>
                <a:spcPts val="600"/>
              </a:spcBef>
              <a:spcAft>
                <a:spcPts val="1200"/>
              </a:spcAft>
              <a:buClr>
                <a:srgbClr val="E17000"/>
              </a:buClr>
              <a:buSzTx/>
              <a:buFont typeface="Arial" pitchFamily="34" charset="0"/>
              <a:buChar char="•"/>
              <a:tabLst/>
              <a:defRPr/>
            </a:pPr>
            <a:r>
              <a:rPr kumimoji="0" lang="en-US" sz="1600" b="0" i="0" u="none" strike="noStrike" kern="1200" cap="none" spc="0" normalizeH="0" baseline="0" noProof="0" dirty="0">
                <a:ln>
                  <a:noFill/>
                </a:ln>
                <a:solidFill>
                  <a:srgbClr val="554C45"/>
                </a:solidFill>
                <a:effectLst/>
                <a:uLnTx/>
                <a:uFillTx/>
                <a:latin typeface="Arial" pitchFamily="34" charset="0"/>
                <a:cs typeface="Arial" pitchFamily="34" charset="0"/>
              </a:rPr>
              <a:t>Ability to meet disaster recovery and business continuity requirements</a:t>
            </a:r>
          </a:p>
          <a:p>
            <a:pPr marL="0" marR="0" lvl="0" indent="0" algn="l" defTabSz="914400" rtl="0" eaLnBrk="1" fontAlgn="base" latinLnBrk="0" hangingPunct="1">
              <a:lnSpc>
                <a:spcPct val="100000"/>
              </a:lnSpc>
              <a:spcBef>
                <a:spcPts val="600"/>
              </a:spcBef>
              <a:spcAft>
                <a:spcPct val="0"/>
              </a:spcAft>
              <a:buClrTx/>
              <a:buSzTx/>
              <a:buFont typeface="+mj-lt"/>
              <a:buNone/>
              <a:tabLst/>
              <a:defRPr/>
            </a:pPr>
            <a:r>
              <a:rPr kumimoji="0" lang="en-US" sz="1600" b="1" i="0" u="none" strike="noStrike" kern="1200" cap="none" spc="0" normalizeH="0" baseline="0" noProof="0" dirty="0">
                <a:ln>
                  <a:noFill/>
                </a:ln>
                <a:solidFill>
                  <a:srgbClr val="554C45"/>
                </a:solidFill>
                <a:effectLst/>
                <a:uLnTx/>
                <a:uFillTx/>
                <a:latin typeface="Arial" pitchFamily="34" charset="0"/>
                <a:cs typeface="Arial" pitchFamily="34" charset="0"/>
              </a:rPr>
              <a:t>Breach Notification</a:t>
            </a:r>
          </a:p>
          <a:p>
            <a:pPr marL="285750" marR="0" lvl="1" indent="-285750" algn="l" defTabSz="914400" rtl="0" eaLnBrk="1" fontAlgn="base" latinLnBrk="0" hangingPunct="1">
              <a:lnSpc>
                <a:spcPct val="100000"/>
              </a:lnSpc>
              <a:spcBef>
                <a:spcPts val="600"/>
              </a:spcBef>
              <a:spcAft>
                <a:spcPct val="0"/>
              </a:spcAft>
              <a:buClr>
                <a:srgbClr val="E17000"/>
              </a:buClr>
              <a:buSzTx/>
              <a:buFont typeface="Arial" pitchFamily="34" charset="0"/>
              <a:buChar char="•"/>
              <a:tabLst/>
              <a:defRPr/>
            </a:pPr>
            <a:r>
              <a:rPr kumimoji="0" lang="en-US" sz="1600" b="0" i="0" u="none" strike="noStrike" kern="1200" cap="none" spc="0" normalizeH="0" baseline="0" noProof="0" dirty="0">
                <a:ln>
                  <a:noFill/>
                </a:ln>
                <a:solidFill>
                  <a:srgbClr val="554C45"/>
                </a:solidFill>
                <a:effectLst/>
                <a:uLnTx/>
                <a:uFillTx/>
                <a:latin typeface="Arial" pitchFamily="34" charset="0"/>
                <a:cs typeface="Arial" pitchFamily="34" charset="0"/>
              </a:rPr>
              <a:t>Contract language should include breach notification requirement</a:t>
            </a:r>
          </a:p>
          <a:p>
            <a:pPr marL="285750" marR="0" lvl="1" indent="-285750" algn="l" defTabSz="914400" rtl="0" eaLnBrk="1" fontAlgn="base" latinLnBrk="0" hangingPunct="1">
              <a:lnSpc>
                <a:spcPct val="100000"/>
              </a:lnSpc>
              <a:spcBef>
                <a:spcPts val="600"/>
              </a:spcBef>
              <a:spcAft>
                <a:spcPct val="0"/>
              </a:spcAft>
              <a:buClr>
                <a:srgbClr val="E17000"/>
              </a:buClr>
              <a:buSzTx/>
              <a:buFont typeface="Arial" pitchFamily="34" charset="0"/>
              <a:buChar char="•"/>
              <a:tabLst/>
              <a:defRPr/>
            </a:pPr>
            <a:r>
              <a:rPr kumimoji="0" lang="en-US" sz="1600" b="0" i="0" u="none" strike="noStrike" kern="1200" cap="none" spc="0" normalizeH="0" baseline="0" noProof="0" dirty="0">
                <a:ln>
                  <a:noFill/>
                </a:ln>
                <a:solidFill>
                  <a:srgbClr val="554C45"/>
                </a:solidFill>
                <a:effectLst/>
                <a:uLnTx/>
                <a:uFillTx/>
                <a:latin typeface="Arial" pitchFamily="34" charset="0"/>
                <a:cs typeface="Arial" pitchFamily="34" charset="0"/>
              </a:rPr>
              <a:t>Annual confirmation of breaches by CEO or other C-level executive at the vendor</a:t>
            </a:r>
          </a:p>
        </p:txBody>
      </p:sp>
    </p:spTree>
    <p:extLst>
      <p:ext uri="{BB962C8B-B14F-4D97-AF65-F5344CB8AC3E}">
        <p14:creationId xmlns:p14="http://schemas.microsoft.com/office/powerpoint/2010/main" val="39832400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1581" y="1447800"/>
            <a:ext cx="8381999" cy="369332"/>
          </a:xfrm>
          <a:prstGeom prst="rect">
            <a:avLst/>
          </a:prstGeom>
          <a:noFill/>
        </p:spPr>
        <p:txBody>
          <a:bodyPr wrap="square" rtlCol="0">
            <a:spAutoFit/>
          </a:bodyPr>
          <a:lstStyle/>
          <a:p>
            <a:endParaRPr lang="en-US" dirty="0"/>
          </a:p>
        </p:txBody>
      </p:sp>
      <p:sp>
        <p:nvSpPr>
          <p:cNvPr id="4" name="Title 3"/>
          <p:cNvSpPr>
            <a:spLocks noGrp="1"/>
          </p:cNvSpPr>
          <p:nvPr>
            <p:ph type="title"/>
          </p:nvPr>
        </p:nvSpPr>
        <p:spPr/>
        <p:txBody>
          <a:bodyPr/>
          <a:lstStyle/>
          <a:p>
            <a:r>
              <a:rPr lang="en-US" dirty="0"/>
              <a:t>Cloud Computing - Vendor Due Diligence</a:t>
            </a:r>
          </a:p>
        </p:txBody>
      </p:sp>
      <p:pic>
        <p:nvPicPr>
          <p:cNvPr id="7" name="Picture 17" descr="cotton-clou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65750" y="4687888"/>
            <a:ext cx="1720850" cy="102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descr="cotton-clou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23150" y="4687888"/>
            <a:ext cx="1720850" cy="102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404032" y="1524000"/>
            <a:ext cx="7918260" cy="400110"/>
          </a:xfrm>
          <a:prstGeom prst="rect">
            <a:avLst/>
          </a:prstGeom>
          <a:noFill/>
        </p:spPr>
        <p:txBody>
          <a:bodyPr wrap="square" rtlCol="0">
            <a:spAutoFit/>
          </a:bodyPr>
          <a:lstStyle/>
          <a:p>
            <a:r>
              <a:rPr lang="en-US" sz="2000" b="1" dirty="0"/>
              <a:t>Security Concerns</a:t>
            </a:r>
          </a:p>
        </p:txBody>
      </p:sp>
      <p:sp>
        <p:nvSpPr>
          <p:cNvPr id="12" name="TextBox 11"/>
          <p:cNvSpPr txBox="1"/>
          <p:nvPr/>
        </p:nvSpPr>
        <p:spPr>
          <a:xfrm>
            <a:off x="5603875" y="4940300"/>
            <a:ext cx="1331005" cy="584775"/>
          </a:xfrm>
          <a:prstGeom prst="rect">
            <a:avLst/>
          </a:prstGeom>
          <a:noFill/>
        </p:spPr>
        <p:txBody>
          <a:bodyPr wrap="none">
            <a:spAutoFit/>
          </a:bodyPr>
          <a:lstStyle/>
          <a:p>
            <a:pPr>
              <a:defRPr/>
            </a:pPr>
            <a:r>
              <a:rPr lang="en-US" sz="3200" b="1" dirty="0">
                <a:solidFill>
                  <a:schemeClr val="tx2"/>
                </a:solidFill>
                <a:latin typeface="+mj-lt"/>
                <a:ea typeface="ＭＳ Ｐゴシック" pitchFamily="34" charset="-128"/>
                <a:cs typeface="Arial" charset="0"/>
              </a:rPr>
              <a:t>Where</a:t>
            </a:r>
          </a:p>
        </p:txBody>
      </p:sp>
      <p:sp>
        <p:nvSpPr>
          <p:cNvPr id="13" name="AutoShape 12"/>
          <p:cNvSpPr>
            <a:spLocks noChangeArrowheads="1"/>
          </p:cNvSpPr>
          <p:nvPr/>
        </p:nvSpPr>
        <p:spPr bwMode="auto">
          <a:xfrm rot="10800000">
            <a:off x="6119813" y="4216400"/>
            <a:ext cx="2235200" cy="198438"/>
          </a:xfrm>
          <a:prstGeom prst="triangle">
            <a:avLst>
              <a:gd name="adj" fmla="val 50000"/>
            </a:avLst>
          </a:prstGeom>
          <a:solidFill>
            <a:schemeClr val="tx2">
              <a:lumMod val="60000"/>
              <a:lumOff val="40000"/>
            </a:schemeClr>
          </a:solidFill>
          <a:ln>
            <a:noFill/>
          </a:ln>
        </p:spPr>
        <p:txBody>
          <a:bodyPr rot="10800000" wrap="none" anchor="ctr"/>
          <a:lstStyle/>
          <a:p>
            <a:pPr>
              <a:spcBef>
                <a:spcPct val="50000"/>
              </a:spcBef>
              <a:defRPr/>
            </a:pPr>
            <a:endParaRPr lang="en-US" sz="1200" dirty="0">
              <a:solidFill>
                <a:srgbClr val="E1E8F0"/>
              </a:solidFill>
              <a:ea typeface="ＭＳ Ｐゴシック" pitchFamily="34" charset="-128"/>
            </a:endParaRPr>
          </a:p>
        </p:txBody>
      </p:sp>
      <p:pic>
        <p:nvPicPr>
          <p:cNvPr id="14" name="Picture 5" descr="C:\Users\kskap\AppData\Local\Microsoft\Windows\Temporary Internet Files\Content.IE5\DOP9QQB0\MC900318880[1].wmf"/>
          <p:cNvPicPr>
            <a:picLocks noChangeAspect="1" noChangeArrowheads="1"/>
          </p:cNvPicPr>
          <p:nvPr/>
        </p:nvPicPr>
        <p:blipFill>
          <a:blip r:embed="rId3" cstate="print">
            <a:duotone>
              <a:schemeClr val="accent1">
                <a:shade val="45000"/>
                <a:satMod val="135000"/>
              </a:schemeClr>
              <a:prstClr val="white"/>
            </a:duotone>
            <a:extLst/>
          </a:blip>
          <a:srcRect/>
          <a:stretch>
            <a:fillRect/>
          </a:stretch>
        </p:blipFill>
        <p:spPr bwMode="auto">
          <a:xfrm>
            <a:off x="6325275" y="2480975"/>
            <a:ext cx="1824228" cy="1598371"/>
          </a:xfrm>
          <a:prstGeom prst="rect">
            <a:avLst/>
          </a:prstGeom>
          <a:noFill/>
          <a:extLst/>
        </p:spPr>
      </p:pic>
      <p:sp>
        <p:nvSpPr>
          <p:cNvPr id="16" name="TextBox 15"/>
          <p:cNvSpPr txBox="1"/>
          <p:nvPr/>
        </p:nvSpPr>
        <p:spPr>
          <a:xfrm>
            <a:off x="5645150" y="2168525"/>
            <a:ext cx="1000125" cy="260350"/>
          </a:xfrm>
          <a:prstGeom prst="rect">
            <a:avLst/>
          </a:prstGeom>
          <a:noFill/>
        </p:spPr>
        <p:txBody>
          <a:bodyPr wrap="none">
            <a:spAutoFit/>
          </a:bodyPr>
          <a:lstStyle/>
          <a:p>
            <a:pPr>
              <a:defRPr/>
            </a:pPr>
            <a:r>
              <a:rPr lang="en-US" sz="1100" dirty="0">
                <a:solidFill>
                  <a:schemeClr val="tx1">
                    <a:lumMod val="75000"/>
                    <a:lumOff val="25000"/>
                  </a:schemeClr>
                </a:solidFill>
                <a:latin typeface="Arial" charset="0"/>
                <a:ea typeface="ＭＳ Ｐゴシック" pitchFamily="34" charset="-128"/>
                <a:cs typeface="Arial" charset="0"/>
              </a:rPr>
              <a:t>Traditional IT</a:t>
            </a:r>
          </a:p>
        </p:txBody>
      </p:sp>
      <p:sp>
        <p:nvSpPr>
          <p:cNvPr id="17" name="TextBox 16"/>
          <p:cNvSpPr txBox="1"/>
          <p:nvPr/>
        </p:nvSpPr>
        <p:spPr>
          <a:xfrm>
            <a:off x="7826375" y="2168525"/>
            <a:ext cx="936625" cy="260350"/>
          </a:xfrm>
          <a:prstGeom prst="rect">
            <a:avLst/>
          </a:prstGeom>
          <a:noFill/>
        </p:spPr>
        <p:txBody>
          <a:bodyPr wrap="none">
            <a:spAutoFit/>
          </a:bodyPr>
          <a:lstStyle/>
          <a:p>
            <a:pPr>
              <a:defRPr/>
            </a:pPr>
            <a:r>
              <a:rPr lang="en-US" sz="1100" dirty="0">
                <a:solidFill>
                  <a:schemeClr val="tx1">
                    <a:lumMod val="75000"/>
                    <a:lumOff val="25000"/>
                  </a:schemeClr>
                </a:solidFill>
                <a:latin typeface="Arial" charset="0"/>
                <a:ea typeface="ＭＳ Ｐゴシック" pitchFamily="34" charset="-128"/>
                <a:cs typeface="Arial" charset="0"/>
              </a:rPr>
              <a:t>In the Cloud</a:t>
            </a:r>
          </a:p>
        </p:txBody>
      </p:sp>
      <p:cxnSp>
        <p:nvCxnSpPr>
          <p:cNvPr id="18" name="Straight Connector 17"/>
          <p:cNvCxnSpPr/>
          <p:nvPr/>
        </p:nvCxnSpPr>
        <p:spPr>
          <a:xfrm>
            <a:off x="6513513" y="2481263"/>
            <a:ext cx="104775" cy="28257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7826375" y="2481263"/>
            <a:ext cx="104775" cy="28257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265863" y="1600200"/>
            <a:ext cx="1928812" cy="517525"/>
          </a:xfrm>
          <a:prstGeom prst="rect">
            <a:avLst/>
          </a:prstGeom>
          <a:noFill/>
        </p:spPr>
        <p:txBody>
          <a:bodyPr wrap="none">
            <a:spAutoFit/>
          </a:bodyPr>
          <a:lstStyle/>
          <a:p>
            <a:pPr algn="ctr">
              <a:defRPr/>
            </a:pPr>
            <a:r>
              <a:rPr lang="en-US" sz="1400" b="1" dirty="0">
                <a:solidFill>
                  <a:schemeClr val="tx1">
                    <a:lumMod val="75000"/>
                    <a:lumOff val="25000"/>
                  </a:schemeClr>
                </a:solidFill>
                <a:latin typeface="Arial" charset="0"/>
                <a:ea typeface="ＭＳ Ｐゴシック" pitchFamily="34" charset="-128"/>
                <a:cs typeface="Arial" charset="0"/>
              </a:rPr>
              <a:t>Security and Privacy</a:t>
            </a:r>
          </a:p>
          <a:p>
            <a:pPr algn="ctr">
              <a:defRPr/>
            </a:pPr>
            <a:r>
              <a:rPr lang="en-US" sz="1400" b="1" dirty="0">
                <a:solidFill>
                  <a:schemeClr val="tx1">
                    <a:lumMod val="75000"/>
                    <a:lumOff val="25000"/>
                  </a:schemeClr>
                </a:solidFill>
                <a:latin typeface="Arial" charset="0"/>
                <a:ea typeface="ＭＳ Ｐゴシック" pitchFamily="34" charset="-128"/>
                <a:cs typeface="Arial" charset="0"/>
              </a:rPr>
              <a:t>Expectations</a:t>
            </a:r>
          </a:p>
        </p:txBody>
      </p:sp>
      <p:sp>
        <p:nvSpPr>
          <p:cNvPr id="21" name="TextBox 20"/>
          <p:cNvSpPr txBox="1"/>
          <p:nvPr/>
        </p:nvSpPr>
        <p:spPr>
          <a:xfrm>
            <a:off x="7944493" y="4900612"/>
            <a:ext cx="970907" cy="584775"/>
          </a:xfrm>
          <a:prstGeom prst="rect">
            <a:avLst/>
          </a:prstGeom>
          <a:noFill/>
        </p:spPr>
        <p:txBody>
          <a:bodyPr wrap="none">
            <a:spAutoFit/>
          </a:bodyPr>
          <a:lstStyle/>
          <a:p>
            <a:pPr>
              <a:defRPr/>
            </a:pPr>
            <a:r>
              <a:rPr lang="en-US" sz="3200" b="1" dirty="0">
                <a:solidFill>
                  <a:schemeClr val="tx2"/>
                </a:solidFill>
                <a:latin typeface="+mj-lt"/>
                <a:ea typeface="ＭＳ Ｐゴシック" pitchFamily="34" charset="-128"/>
                <a:cs typeface="Arial" charset="0"/>
              </a:rPr>
              <a:t>How</a:t>
            </a:r>
          </a:p>
        </p:txBody>
      </p:sp>
      <p:sp>
        <p:nvSpPr>
          <p:cNvPr id="22" name="Rectangle 21"/>
          <p:cNvSpPr/>
          <p:nvPr/>
        </p:nvSpPr>
        <p:spPr>
          <a:xfrm>
            <a:off x="398093" y="2816027"/>
            <a:ext cx="5053381" cy="2975173"/>
          </a:xfrm>
          <a:prstGeom prst="rect">
            <a:avLst/>
          </a:prstGeom>
        </p:spPr>
        <p:txBody>
          <a:bodyPr wrap="square">
            <a:spAutoFit/>
          </a:bodyPr>
          <a:lstStyle/>
          <a:p>
            <a:pPr marL="192088" indent="-192088">
              <a:spcBef>
                <a:spcPts val="800"/>
              </a:spcBef>
              <a:spcAft>
                <a:spcPts val="1200"/>
              </a:spcAft>
              <a:buClr>
                <a:schemeClr val="accent2"/>
              </a:buClr>
              <a:buSzPct val="110000"/>
              <a:buFont typeface="Wingdings" pitchFamily="2" charset="2"/>
              <a:buChar char="§"/>
              <a:defRPr/>
            </a:pPr>
            <a:r>
              <a:rPr lang="en-US" sz="1400" b="1" kern="0" dirty="0">
                <a:solidFill>
                  <a:srgbClr val="000000"/>
                </a:solidFill>
                <a:cs typeface="Arial" pitchFamily="34" charset="0"/>
                <a:sym typeface="Helvetica" charset="0"/>
              </a:rPr>
              <a:t>LOSS OF GOVERNANCE: </a:t>
            </a:r>
            <a:r>
              <a:rPr lang="en-US" sz="1400" kern="0" dirty="0">
                <a:solidFill>
                  <a:srgbClr val="000000"/>
                </a:solidFill>
                <a:cs typeface="Arial" pitchFamily="34" charset="0"/>
                <a:sym typeface="Helvetica" charset="0"/>
              </a:rPr>
              <a:t> Customer relinquishes some control over the infrastructure.  TRUST in the provider is paramount.</a:t>
            </a:r>
          </a:p>
          <a:p>
            <a:pPr marL="192088" indent="-192088">
              <a:spcBef>
                <a:spcPts val="800"/>
              </a:spcBef>
              <a:spcAft>
                <a:spcPts val="1200"/>
              </a:spcAft>
              <a:buClr>
                <a:schemeClr val="accent2"/>
              </a:buClr>
              <a:buSzPct val="110000"/>
              <a:buFont typeface="Wingdings" pitchFamily="2" charset="2"/>
              <a:buChar char="§"/>
              <a:defRPr/>
            </a:pPr>
            <a:r>
              <a:rPr lang="en-US" sz="1400" b="1" kern="0" dirty="0">
                <a:solidFill>
                  <a:srgbClr val="000000"/>
                </a:solidFill>
                <a:cs typeface="Arial" pitchFamily="34" charset="0"/>
                <a:sym typeface="Helvetica" charset="0"/>
              </a:rPr>
              <a:t>COMPLIANCE RISKS: </a:t>
            </a:r>
            <a:r>
              <a:rPr lang="en-US" sz="1400" kern="0" dirty="0">
                <a:solidFill>
                  <a:srgbClr val="000000"/>
                </a:solidFill>
                <a:cs typeface="Arial" pitchFamily="34" charset="0"/>
                <a:sym typeface="Helvetica" charset="0"/>
              </a:rPr>
              <a:t>The providers operational characteristics directly affect the ability for a customer to achieve compliance with appropriate regulations and industry standards.</a:t>
            </a:r>
          </a:p>
          <a:p>
            <a:pPr marL="192088" lvl="1" indent="-192088">
              <a:spcBef>
                <a:spcPts val="800"/>
              </a:spcBef>
              <a:spcAft>
                <a:spcPts val="1200"/>
              </a:spcAft>
              <a:buClr>
                <a:schemeClr val="accent2"/>
              </a:buClr>
              <a:buSzPct val="110000"/>
              <a:buFont typeface="Wingdings" pitchFamily="2" charset="2"/>
              <a:buChar char="§"/>
              <a:defRPr/>
            </a:pPr>
            <a:r>
              <a:rPr lang="en-US" sz="1400" b="1" kern="0" dirty="0">
                <a:solidFill>
                  <a:srgbClr val="000000"/>
                </a:solidFill>
                <a:cs typeface="Arial" pitchFamily="34" charset="0"/>
                <a:sym typeface="Helvetica" charset="0"/>
              </a:rPr>
              <a:t>DATA PROTECTION</a:t>
            </a:r>
            <a:r>
              <a:rPr lang="en-US" sz="1400" kern="0" dirty="0">
                <a:solidFill>
                  <a:srgbClr val="000000"/>
                </a:solidFill>
                <a:cs typeface="Arial" pitchFamily="34" charset="0"/>
                <a:sym typeface="Helvetica" charset="0"/>
              </a:rPr>
              <a:t>:  The customer relinquishes control over their data to the provider.  The provider must give demonstrable assurances to the customer that their data is maintained securely from other tenants of the cloud.  </a:t>
            </a:r>
            <a:endParaRPr lang="en-US" sz="1400" kern="0" dirty="0">
              <a:solidFill>
                <a:srgbClr val="000000"/>
              </a:solidFill>
              <a:ea typeface="ヒラギノ角ゴ ProN W3" charset="0"/>
              <a:cs typeface="Arial" pitchFamily="34" charset="0"/>
              <a:sym typeface="Helvetica" charset="0"/>
            </a:endParaRPr>
          </a:p>
        </p:txBody>
      </p:sp>
      <p:sp>
        <p:nvSpPr>
          <p:cNvPr id="23" name="TextBox 22"/>
          <p:cNvSpPr txBox="1"/>
          <p:nvPr/>
        </p:nvSpPr>
        <p:spPr>
          <a:xfrm>
            <a:off x="152401" y="1981200"/>
            <a:ext cx="5492750" cy="954107"/>
          </a:xfrm>
          <a:prstGeom prst="rect">
            <a:avLst/>
          </a:prstGeom>
          <a:noFill/>
        </p:spPr>
        <p:txBody>
          <a:bodyPr wrap="square" rtlCol="0">
            <a:spAutoFit/>
          </a:bodyPr>
          <a:lstStyle/>
          <a:p>
            <a:r>
              <a:rPr lang="en-US" sz="1400" dirty="0">
                <a:ea typeface="ＭＳ Ｐゴシック" pitchFamily="34" charset="-128"/>
              </a:rPr>
              <a:t>To gain the trust of organizations, cloud-based services must deliver security and privacy expectations that meet or exceed what is available in traditional IT environments.</a:t>
            </a:r>
          </a:p>
          <a:p>
            <a:endParaRPr lang="en-US" sz="1400" dirty="0"/>
          </a:p>
        </p:txBody>
      </p:sp>
    </p:spTree>
    <p:extLst>
      <p:ext uri="{BB962C8B-B14F-4D97-AF65-F5344CB8AC3E}">
        <p14:creationId xmlns:p14="http://schemas.microsoft.com/office/powerpoint/2010/main" val="38784017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Mobile Devices</a:t>
            </a:r>
          </a:p>
        </p:txBody>
      </p:sp>
      <p:sp>
        <p:nvSpPr>
          <p:cNvPr id="13" name="Content Placeholder 4"/>
          <p:cNvSpPr txBox="1">
            <a:spLocks/>
          </p:cNvSpPr>
          <p:nvPr/>
        </p:nvSpPr>
        <p:spPr bwMode="auto">
          <a:xfrm>
            <a:off x="685800" y="1235075"/>
            <a:ext cx="3886200" cy="5075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0" indent="0" algn="l" rtl="0" eaLnBrk="1" fontAlgn="base" hangingPunct="1">
              <a:lnSpc>
                <a:spcPct val="110000"/>
              </a:lnSpc>
              <a:spcBef>
                <a:spcPts val="0"/>
              </a:spcBef>
              <a:spcAft>
                <a:spcPct val="0"/>
              </a:spcAft>
              <a:buFont typeface="+mj-lt"/>
              <a:defRPr sz="1800" b="1" kern="1200">
                <a:solidFill>
                  <a:srgbClr val="554C45"/>
                </a:solidFill>
                <a:latin typeface="Arial" pitchFamily="34" charset="0"/>
                <a:ea typeface="+mn-ea"/>
                <a:cs typeface="Arial" pitchFamily="34" charset="0"/>
              </a:defRPr>
            </a:lvl1pPr>
            <a:lvl2pPr marL="285750" indent="-285750" algn="l" rtl="0" eaLnBrk="1" fontAlgn="base" hangingPunct="1">
              <a:lnSpc>
                <a:spcPct val="110000"/>
              </a:lnSpc>
              <a:spcBef>
                <a:spcPts val="0"/>
              </a:spcBef>
              <a:spcAft>
                <a:spcPct val="0"/>
              </a:spcAft>
              <a:buClr>
                <a:srgbClr val="E17000"/>
              </a:buClr>
              <a:buFont typeface="Arial" pitchFamily="34" charset="0"/>
              <a:buChar char="•"/>
              <a:defRPr sz="1600" kern="1200">
                <a:solidFill>
                  <a:srgbClr val="554C45"/>
                </a:solidFill>
                <a:latin typeface="Arial" pitchFamily="34" charset="0"/>
                <a:ea typeface="+mn-ea"/>
                <a:cs typeface="Arial" pitchFamily="34" charset="0"/>
              </a:defRPr>
            </a:lvl2pPr>
            <a:lvl3pPr marL="631825" indent="-285750" algn="l" rtl="0" eaLnBrk="1" fontAlgn="base" hangingPunct="1">
              <a:lnSpc>
                <a:spcPct val="110000"/>
              </a:lnSpc>
              <a:spcBef>
                <a:spcPts val="0"/>
              </a:spcBef>
              <a:spcAft>
                <a:spcPct val="0"/>
              </a:spcAft>
              <a:buClr>
                <a:srgbClr val="E17000"/>
              </a:buClr>
              <a:buFont typeface="Arial" pitchFamily="34" charset="0"/>
              <a:buChar char="•"/>
              <a:defRPr sz="1600" kern="1200">
                <a:solidFill>
                  <a:srgbClr val="554C45"/>
                </a:solidFill>
                <a:latin typeface="Arial" pitchFamily="34" charset="0"/>
                <a:ea typeface="+mn-ea"/>
                <a:cs typeface="Arial" pitchFamily="34" charset="0"/>
              </a:defRPr>
            </a:lvl3pPr>
            <a:lvl4pPr marL="1089025" indent="-285750" algn="l" rtl="0" eaLnBrk="1" fontAlgn="base" hangingPunct="1">
              <a:lnSpc>
                <a:spcPct val="110000"/>
              </a:lnSpc>
              <a:spcBef>
                <a:spcPts val="0"/>
              </a:spcBef>
              <a:spcAft>
                <a:spcPct val="0"/>
              </a:spcAft>
              <a:buClr>
                <a:srgbClr val="E17000"/>
              </a:buClr>
              <a:buFont typeface="Arial" pitchFamily="34" charset="0"/>
              <a:buChar char="•"/>
              <a:defRPr sz="1600" kern="1200">
                <a:solidFill>
                  <a:srgbClr val="554C45"/>
                </a:solidFill>
                <a:latin typeface="Arial" pitchFamily="34" charset="0"/>
                <a:ea typeface="+mn-ea"/>
                <a:cs typeface="Arial" pitchFamily="34" charset="0"/>
              </a:defRPr>
            </a:lvl4pPr>
            <a:lvl5pPr marL="1546225" indent="-285750" algn="l" rtl="0" eaLnBrk="1" fontAlgn="base" hangingPunct="1">
              <a:lnSpc>
                <a:spcPct val="110000"/>
              </a:lnSpc>
              <a:spcBef>
                <a:spcPts val="0"/>
              </a:spcBef>
              <a:spcAft>
                <a:spcPct val="0"/>
              </a:spcAft>
              <a:buClr>
                <a:srgbClr val="E17000"/>
              </a:buClr>
              <a:buFont typeface="Arial" pitchFamily="34" charset="0"/>
              <a:buChar char="•"/>
              <a:defRPr sz="1600" kern="1200">
                <a:solidFill>
                  <a:srgbClr val="554C45"/>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600"/>
              </a:spcBef>
              <a:spcAft>
                <a:spcPct val="0"/>
              </a:spcAft>
              <a:buClrTx/>
              <a:buSzTx/>
              <a:buFont typeface="+mj-lt"/>
              <a:buNone/>
              <a:tabLst/>
              <a:defRPr/>
            </a:pPr>
            <a:r>
              <a:rPr kumimoji="0" lang="en-US" sz="1600" b="1" i="0" u="none" strike="noStrike" kern="1200" cap="none" spc="0" normalizeH="0" baseline="0" noProof="0" dirty="0">
                <a:ln>
                  <a:noFill/>
                </a:ln>
                <a:solidFill>
                  <a:srgbClr val="554C45"/>
                </a:solidFill>
                <a:effectLst/>
                <a:uLnTx/>
                <a:uFillTx/>
                <a:latin typeface="Arial" pitchFamily="34" charset="0"/>
                <a:cs typeface="Arial" pitchFamily="34" charset="0"/>
              </a:rPr>
              <a:t>Device Security</a:t>
            </a:r>
          </a:p>
          <a:p>
            <a:pPr marL="285750" marR="0" lvl="1" indent="-285750" algn="l" defTabSz="914400" rtl="0" eaLnBrk="1" fontAlgn="base" latinLnBrk="0" hangingPunct="1">
              <a:lnSpc>
                <a:spcPct val="100000"/>
              </a:lnSpc>
              <a:spcBef>
                <a:spcPts val="600"/>
              </a:spcBef>
              <a:spcAft>
                <a:spcPct val="0"/>
              </a:spcAft>
              <a:buClr>
                <a:srgbClr val="E17000"/>
              </a:buClr>
              <a:buSzTx/>
              <a:buFont typeface="Arial" pitchFamily="34" charset="0"/>
              <a:buChar char="•"/>
              <a:tabLst/>
              <a:defRPr/>
            </a:pPr>
            <a:r>
              <a:rPr kumimoji="0" lang="en-US" sz="1600" b="0" i="0" u="none" strike="noStrike" kern="1200" cap="none" spc="0" normalizeH="0" baseline="0" noProof="0" dirty="0">
                <a:ln>
                  <a:noFill/>
                </a:ln>
                <a:solidFill>
                  <a:srgbClr val="554C45"/>
                </a:solidFill>
                <a:effectLst/>
                <a:uLnTx/>
                <a:uFillTx/>
                <a:latin typeface="Arial" pitchFamily="34" charset="0"/>
                <a:cs typeface="Arial" pitchFamily="34" charset="0"/>
              </a:rPr>
              <a:t>Physical security of device</a:t>
            </a:r>
          </a:p>
          <a:p>
            <a:pPr marL="285750" marR="0" lvl="1" indent="-285750" algn="l" defTabSz="914400" rtl="0" eaLnBrk="1" fontAlgn="base" latinLnBrk="0" hangingPunct="1">
              <a:lnSpc>
                <a:spcPct val="100000"/>
              </a:lnSpc>
              <a:spcBef>
                <a:spcPts val="600"/>
              </a:spcBef>
              <a:spcAft>
                <a:spcPct val="0"/>
              </a:spcAft>
              <a:buClr>
                <a:srgbClr val="E17000"/>
              </a:buClr>
              <a:buSzTx/>
              <a:buFont typeface="Arial" pitchFamily="34" charset="0"/>
              <a:buChar char="•"/>
              <a:tabLst/>
              <a:defRPr/>
            </a:pPr>
            <a:r>
              <a:rPr kumimoji="0" lang="en-US" sz="1600" b="0" i="0" u="none" strike="noStrike" kern="1200" cap="none" spc="0" normalizeH="0" baseline="0" noProof="0" dirty="0">
                <a:ln>
                  <a:noFill/>
                </a:ln>
                <a:solidFill>
                  <a:srgbClr val="554C45"/>
                </a:solidFill>
                <a:effectLst/>
                <a:uLnTx/>
                <a:uFillTx/>
                <a:latin typeface="Arial" pitchFamily="34" charset="0"/>
                <a:cs typeface="Arial" pitchFamily="34" charset="0"/>
              </a:rPr>
              <a:t>Passwords not pins</a:t>
            </a:r>
          </a:p>
          <a:p>
            <a:pPr marL="285750" marR="0" lvl="1" indent="-285750" algn="l" defTabSz="914400" rtl="0" eaLnBrk="1" fontAlgn="base" latinLnBrk="0" hangingPunct="1">
              <a:lnSpc>
                <a:spcPct val="100000"/>
              </a:lnSpc>
              <a:spcBef>
                <a:spcPts val="600"/>
              </a:spcBef>
              <a:spcAft>
                <a:spcPct val="0"/>
              </a:spcAft>
              <a:buClr>
                <a:srgbClr val="E17000"/>
              </a:buClr>
              <a:buSzTx/>
              <a:buFont typeface="Arial" pitchFamily="34" charset="0"/>
              <a:buChar char="•"/>
              <a:tabLst/>
              <a:defRPr/>
            </a:pPr>
            <a:r>
              <a:rPr kumimoji="0" lang="en-US" sz="1600" b="0" i="0" u="none" strike="noStrike" kern="1200" cap="none" spc="0" normalizeH="0" baseline="0" noProof="0" dirty="0">
                <a:ln>
                  <a:noFill/>
                </a:ln>
                <a:solidFill>
                  <a:srgbClr val="554C45"/>
                </a:solidFill>
                <a:effectLst/>
                <a:uLnTx/>
                <a:uFillTx/>
                <a:latin typeface="Arial" pitchFamily="34" charset="0"/>
                <a:cs typeface="Arial" pitchFamily="34" charset="0"/>
              </a:rPr>
              <a:t>Enable auto lock</a:t>
            </a:r>
          </a:p>
          <a:p>
            <a:pPr marL="285750" marR="0" lvl="1" indent="-285750" algn="l" defTabSz="914400" rtl="0" eaLnBrk="1" fontAlgn="base" latinLnBrk="0" hangingPunct="1">
              <a:lnSpc>
                <a:spcPct val="100000"/>
              </a:lnSpc>
              <a:spcBef>
                <a:spcPts val="600"/>
              </a:spcBef>
              <a:spcAft>
                <a:spcPct val="0"/>
              </a:spcAft>
              <a:buClr>
                <a:srgbClr val="E17000"/>
              </a:buClr>
              <a:buSzTx/>
              <a:buFont typeface="Arial" pitchFamily="34" charset="0"/>
              <a:buChar char="•"/>
              <a:tabLst/>
              <a:defRPr/>
            </a:pPr>
            <a:r>
              <a:rPr kumimoji="0" lang="en-US" sz="1600" b="0" i="0" u="none" strike="noStrike" kern="1200" cap="none" spc="0" normalizeH="0" baseline="0" noProof="0" dirty="0">
                <a:ln>
                  <a:noFill/>
                </a:ln>
                <a:solidFill>
                  <a:srgbClr val="554C45"/>
                </a:solidFill>
                <a:effectLst/>
                <a:uLnTx/>
                <a:uFillTx/>
                <a:latin typeface="Arial" pitchFamily="34" charset="0"/>
                <a:cs typeface="Arial" pitchFamily="34" charset="0"/>
              </a:rPr>
              <a:t>Secure e-mail/calendar (including sync)</a:t>
            </a:r>
          </a:p>
          <a:p>
            <a:pPr marL="285750" marR="0" lvl="1" indent="-285750" algn="l" defTabSz="914400" rtl="0" eaLnBrk="1" fontAlgn="base" latinLnBrk="0" hangingPunct="1">
              <a:lnSpc>
                <a:spcPct val="100000"/>
              </a:lnSpc>
              <a:spcBef>
                <a:spcPts val="600"/>
              </a:spcBef>
              <a:spcAft>
                <a:spcPct val="0"/>
              </a:spcAft>
              <a:buClr>
                <a:srgbClr val="E17000"/>
              </a:buClr>
              <a:buSzTx/>
              <a:buFont typeface="Arial" pitchFamily="34" charset="0"/>
              <a:buChar char="•"/>
              <a:tabLst/>
              <a:defRPr/>
            </a:pPr>
            <a:r>
              <a:rPr kumimoji="0" lang="en-US" sz="1600" b="0" i="0" u="none" strike="noStrike" kern="1200" cap="none" spc="0" normalizeH="0" baseline="0" noProof="0" dirty="0">
                <a:ln>
                  <a:noFill/>
                </a:ln>
                <a:solidFill>
                  <a:srgbClr val="554C45"/>
                </a:solidFill>
                <a:effectLst/>
                <a:uLnTx/>
                <a:uFillTx/>
                <a:latin typeface="Arial" pitchFamily="34" charset="0"/>
                <a:cs typeface="Arial" pitchFamily="34" charset="0"/>
              </a:rPr>
              <a:t>Keep Bluetooth devices to “non-discoverable” (will not impact authenticated connections)</a:t>
            </a:r>
          </a:p>
          <a:p>
            <a:pPr marL="285750" marR="0" lvl="1" indent="-285750" algn="l" defTabSz="914400" rtl="0" eaLnBrk="1" fontAlgn="base" latinLnBrk="0" hangingPunct="1">
              <a:lnSpc>
                <a:spcPct val="100000"/>
              </a:lnSpc>
              <a:spcBef>
                <a:spcPts val="600"/>
              </a:spcBef>
              <a:spcAft>
                <a:spcPct val="0"/>
              </a:spcAft>
              <a:buClr>
                <a:srgbClr val="E17000"/>
              </a:buClr>
              <a:buSzTx/>
              <a:buFont typeface="Arial" pitchFamily="34" charset="0"/>
              <a:buChar char="•"/>
              <a:tabLst/>
              <a:defRPr/>
            </a:pPr>
            <a:r>
              <a:rPr kumimoji="0" lang="en-US" sz="1600" b="0" i="0" u="none" strike="noStrike" kern="1200" cap="none" spc="0" normalizeH="0" baseline="0" noProof="0" dirty="0">
                <a:ln>
                  <a:noFill/>
                </a:ln>
                <a:solidFill>
                  <a:srgbClr val="554C45"/>
                </a:solidFill>
                <a:effectLst/>
                <a:uLnTx/>
                <a:uFillTx/>
                <a:latin typeface="Arial" pitchFamily="34" charset="0"/>
                <a:cs typeface="Arial" pitchFamily="34" charset="0"/>
              </a:rPr>
              <a:t>Remote wipe</a:t>
            </a:r>
          </a:p>
          <a:p>
            <a:pPr marL="285750" marR="0" lvl="1" indent="-285750" algn="l" defTabSz="914400" rtl="0" eaLnBrk="1" fontAlgn="base" latinLnBrk="0" hangingPunct="1">
              <a:lnSpc>
                <a:spcPct val="100000"/>
              </a:lnSpc>
              <a:spcBef>
                <a:spcPts val="600"/>
              </a:spcBef>
              <a:spcAft>
                <a:spcPct val="0"/>
              </a:spcAft>
              <a:buClr>
                <a:srgbClr val="E17000"/>
              </a:buClr>
              <a:buSzTx/>
              <a:buFont typeface="Arial" pitchFamily="34" charset="0"/>
              <a:buChar char="•"/>
              <a:tabLst/>
              <a:defRPr/>
            </a:pPr>
            <a:r>
              <a:rPr kumimoji="0" lang="en-US" sz="1600" b="0" i="0" u="none" strike="noStrike" kern="1200" cap="none" spc="0" normalizeH="0" baseline="0" noProof="0" dirty="0">
                <a:ln>
                  <a:noFill/>
                </a:ln>
                <a:solidFill>
                  <a:srgbClr val="554C45"/>
                </a:solidFill>
                <a:effectLst/>
                <a:uLnTx/>
                <a:uFillTx/>
                <a:latin typeface="Arial" pitchFamily="34" charset="0"/>
                <a:cs typeface="Arial" pitchFamily="34" charset="0"/>
              </a:rPr>
              <a:t>Failed attempts lock/wipe</a:t>
            </a:r>
          </a:p>
          <a:p>
            <a:pPr marL="285750" marR="0" lvl="1" indent="-285750" algn="l" defTabSz="914400" rtl="0" eaLnBrk="1" fontAlgn="base" latinLnBrk="0" hangingPunct="1">
              <a:lnSpc>
                <a:spcPct val="100000"/>
              </a:lnSpc>
              <a:spcBef>
                <a:spcPts val="600"/>
              </a:spcBef>
              <a:spcAft>
                <a:spcPct val="0"/>
              </a:spcAft>
              <a:buClr>
                <a:srgbClr val="E17000"/>
              </a:buClr>
              <a:buSzTx/>
              <a:buFont typeface="Arial" pitchFamily="34" charset="0"/>
              <a:buChar char="•"/>
              <a:tabLst/>
              <a:defRPr/>
            </a:pPr>
            <a:r>
              <a:rPr kumimoji="0" lang="en-US" sz="1600" b="0" i="0" u="none" strike="noStrike" kern="1200" cap="none" spc="0" normalizeH="0" baseline="0" noProof="0" dirty="0">
                <a:ln>
                  <a:noFill/>
                </a:ln>
                <a:solidFill>
                  <a:srgbClr val="554C45"/>
                </a:solidFill>
                <a:effectLst/>
                <a:uLnTx/>
                <a:uFillTx/>
                <a:latin typeface="Arial" pitchFamily="34" charset="0"/>
                <a:cs typeface="Arial" pitchFamily="34" charset="0"/>
              </a:rPr>
              <a:t>Secure backup data on mobile device</a:t>
            </a:r>
          </a:p>
          <a:p>
            <a:pPr marL="285750" marR="0" lvl="1" indent="-285750" algn="l" defTabSz="914400" rtl="0" eaLnBrk="1" fontAlgn="base" latinLnBrk="0" hangingPunct="1">
              <a:lnSpc>
                <a:spcPct val="100000"/>
              </a:lnSpc>
              <a:spcBef>
                <a:spcPts val="600"/>
              </a:spcBef>
              <a:spcAft>
                <a:spcPct val="0"/>
              </a:spcAft>
              <a:buClr>
                <a:srgbClr val="E17000"/>
              </a:buClr>
              <a:buSzTx/>
              <a:buFont typeface="Arial" pitchFamily="34" charset="0"/>
              <a:buChar char="•"/>
              <a:tabLst/>
              <a:defRPr/>
            </a:pPr>
            <a:r>
              <a:rPr kumimoji="0" lang="en-US" sz="1600" b="0" i="0" u="none" strike="noStrike" kern="1200" cap="none" spc="0" normalizeH="0" baseline="0" noProof="0" dirty="0">
                <a:ln>
                  <a:noFill/>
                </a:ln>
                <a:solidFill>
                  <a:srgbClr val="554C45"/>
                </a:solidFill>
                <a:effectLst/>
                <a:uLnTx/>
                <a:uFillTx/>
                <a:latin typeface="Arial" pitchFamily="34" charset="0"/>
                <a:cs typeface="Arial" pitchFamily="34" charset="0"/>
              </a:rPr>
              <a:t>Keep all system/applications patches up-to-date</a:t>
            </a:r>
          </a:p>
          <a:p>
            <a:pPr marL="285750" marR="0" lvl="1" indent="-285750" algn="l" defTabSz="914400" rtl="0" eaLnBrk="1" fontAlgn="base" latinLnBrk="0" hangingPunct="1">
              <a:lnSpc>
                <a:spcPct val="100000"/>
              </a:lnSpc>
              <a:spcBef>
                <a:spcPts val="600"/>
              </a:spcBef>
              <a:spcAft>
                <a:spcPct val="0"/>
              </a:spcAft>
              <a:buClr>
                <a:srgbClr val="E17000"/>
              </a:buClr>
              <a:buSzTx/>
              <a:buFont typeface="Arial" pitchFamily="34" charset="0"/>
              <a:buChar char="•"/>
              <a:tabLst/>
              <a:defRPr/>
            </a:pPr>
            <a:r>
              <a:rPr kumimoji="0" lang="en-US" sz="1600" b="0" i="0" u="none" strike="noStrike" kern="1200" cap="none" spc="0" normalizeH="0" baseline="0" noProof="0" dirty="0">
                <a:ln>
                  <a:noFill/>
                </a:ln>
                <a:solidFill>
                  <a:srgbClr val="554C45"/>
                </a:solidFill>
                <a:effectLst/>
                <a:uLnTx/>
                <a:uFillTx/>
                <a:latin typeface="Arial" pitchFamily="34" charset="0"/>
                <a:cs typeface="Arial" pitchFamily="34" charset="0"/>
              </a:rPr>
              <a:t>Keep “apps” version current</a:t>
            </a:r>
          </a:p>
          <a:p>
            <a:pPr marL="0" marR="0" lvl="0" indent="0" algn="l" defTabSz="914400" rtl="0" eaLnBrk="1" fontAlgn="base" latinLnBrk="0" hangingPunct="1">
              <a:lnSpc>
                <a:spcPct val="110000"/>
              </a:lnSpc>
              <a:spcBef>
                <a:spcPts val="0"/>
              </a:spcBef>
              <a:spcAft>
                <a:spcPct val="0"/>
              </a:spcAft>
              <a:buClrTx/>
              <a:buSzTx/>
              <a:buFont typeface="+mj-lt"/>
              <a:buNone/>
              <a:tabLst/>
              <a:defRPr/>
            </a:pPr>
            <a:endParaRPr kumimoji="0" lang="en-US" sz="1600" b="1" i="0" u="none" strike="noStrike" kern="1200" cap="none" spc="0" normalizeH="0" baseline="0" noProof="0" dirty="0">
              <a:ln>
                <a:noFill/>
              </a:ln>
              <a:solidFill>
                <a:srgbClr val="554C45"/>
              </a:solidFill>
              <a:effectLst/>
              <a:uLnTx/>
              <a:uFillTx/>
              <a:latin typeface="Arial" pitchFamily="34" charset="0"/>
              <a:cs typeface="Arial" pitchFamily="34" charset="0"/>
            </a:endParaRPr>
          </a:p>
          <a:p>
            <a:pPr marL="285750" marR="0" lvl="1" indent="-285750" algn="l" defTabSz="914400" rtl="0" eaLnBrk="1" fontAlgn="base" latinLnBrk="0" hangingPunct="1">
              <a:lnSpc>
                <a:spcPct val="110000"/>
              </a:lnSpc>
              <a:spcBef>
                <a:spcPts val="0"/>
              </a:spcBef>
              <a:spcAft>
                <a:spcPct val="0"/>
              </a:spcAft>
              <a:buClr>
                <a:srgbClr val="E17000"/>
              </a:buClr>
              <a:buSzTx/>
              <a:buFont typeface="Arial" pitchFamily="34" charset="0"/>
              <a:buChar char="•"/>
              <a:tabLst/>
              <a:defRPr/>
            </a:pPr>
            <a:endParaRPr kumimoji="0" lang="en-US" sz="1600" b="0" i="0" u="none" strike="noStrike" kern="1200" cap="none" spc="0" normalizeH="0" baseline="0" noProof="0" dirty="0">
              <a:ln>
                <a:noFill/>
              </a:ln>
              <a:solidFill>
                <a:srgbClr val="554C45"/>
              </a:solidFill>
              <a:effectLst/>
              <a:uLnTx/>
              <a:uFillTx/>
              <a:latin typeface="Arial" pitchFamily="34" charset="0"/>
              <a:cs typeface="Arial" pitchFamily="34" charset="0"/>
            </a:endParaRPr>
          </a:p>
        </p:txBody>
      </p:sp>
      <p:sp>
        <p:nvSpPr>
          <p:cNvPr id="15" name="Content Placeholder 4"/>
          <p:cNvSpPr txBox="1">
            <a:spLocks/>
          </p:cNvSpPr>
          <p:nvPr/>
        </p:nvSpPr>
        <p:spPr bwMode="auto">
          <a:xfrm>
            <a:off x="4800600" y="1235075"/>
            <a:ext cx="4038600" cy="264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0" indent="0" algn="l" rtl="0" eaLnBrk="1" fontAlgn="base" hangingPunct="1">
              <a:lnSpc>
                <a:spcPct val="110000"/>
              </a:lnSpc>
              <a:spcBef>
                <a:spcPts val="600"/>
              </a:spcBef>
              <a:spcAft>
                <a:spcPct val="0"/>
              </a:spcAft>
              <a:buFont typeface="+mj-lt"/>
              <a:defRPr sz="1800" b="1" kern="1200">
                <a:solidFill>
                  <a:srgbClr val="554C45"/>
                </a:solidFill>
                <a:latin typeface="Arial" pitchFamily="34" charset="0"/>
                <a:ea typeface="+mn-ea"/>
                <a:cs typeface="Arial" pitchFamily="34" charset="0"/>
              </a:defRPr>
            </a:lvl1pPr>
            <a:lvl2pPr marL="285750" indent="-285750" algn="l" rtl="0" eaLnBrk="1" fontAlgn="base" hangingPunct="1">
              <a:lnSpc>
                <a:spcPct val="110000"/>
              </a:lnSpc>
              <a:spcBef>
                <a:spcPts val="0"/>
              </a:spcBef>
              <a:spcAft>
                <a:spcPct val="0"/>
              </a:spcAft>
              <a:buClr>
                <a:srgbClr val="E17000"/>
              </a:buClr>
              <a:buFont typeface="Arial" pitchFamily="34" charset="0"/>
              <a:buChar char="•"/>
              <a:defRPr sz="1600" kern="1200">
                <a:solidFill>
                  <a:srgbClr val="554C45"/>
                </a:solidFill>
                <a:latin typeface="Arial" pitchFamily="34" charset="0"/>
                <a:ea typeface="+mn-ea"/>
                <a:cs typeface="Arial" pitchFamily="34" charset="0"/>
              </a:defRPr>
            </a:lvl2pPr>
            <a:lvl3pPr marL="631825" indent="-285750" algn="l" rtl="0" eaLnBrk="1" fontAlgn="base" hangingPunct="1">
              <a:lnSpc>
                <a:spcPct val="110000"/>
              </a:lnSpc>
              <a:spcBef>
                <a:spcPts val="0"/>
              </a:spcBef>
              <a:spcAft>
                <a:spcPct val="0"/>
              </a:spcAft>
              <a:buClr>
                <a:srgbClr val="E17000"/>
              </a:buClr>
              <a:buFont typeface="Arial" pitchFamily="34" charset="0"/>
              <a:buChar char="•"/>
              <a:defRPr sz="1600" kern="1200">
                <a:solidFill>
                  <a:srgbClr val="554C45"/>
                </a:solidFill>
                <a:latin typeface="Arial" pitchFamily="34" charset="0"/>
                <a:ea typeface="+mn-ea"/>
                <a:cs typeface="Arial" pitchFamily="34" charset="0"/>
              </a:defRPr>
            </a:lvl3pPr>
            <a:lvl4pPr marL="1089025" indent="-285750" algn="l" rtl="0" eaLnBrk="1" fontAlgn="base" hangingPunct="1">
              <a:lnSpc>
                <a:spcPct val="110000"/>
              </a:lnSpc>
              <a:spcBef>
                <a:spcPts val="0"/>
              </a:spcBef>
              <a:spcAft>
                <a:spcPct val="0"/>
              </a:spcAft>
              <a:buClr>
                <a:srgbClr val="E17000"/>
              </a:buClr>
              <a:buFont typeface="Arial" pitchFamily="34" charset="0"/>
              <a:buChar char="•"/>
              <a:defRPr sz="1600" kern="1200">
                <a:solidFill>
                  <a:srgbClr val="554C45"/>
                </a:solidFill>
                <a:latin typeface="Arial" pitchFamily="34" charset="0"/>
                <a:ea typeface="+mn-ea"/>
                <a:cs typeface="Arial" pitchFamily="34" charset="0"/>
              </a:defRPr>
            </a:lvl4pPr>
            <a:lvl5pPr marL="1546225" indent="-285750" algn="l" rtl="0" eaLnBrk="1" fontAlgn="base" hangingPunct="1">
              <a:lnSpc>
                <a:spcPct val="110000"/>
              </a:lnSpc>
              <a:spcBef>
                <a:spcPts val="0"/>
              </a:spcBef>
              <a:spcAft>
                <a:spcPct val="0"/>
              </a:spcAft>
              <a:buClr>
                <a:srgbClr val="E17000"/>
              </a:buClr>
              <a:buFont typeface="Arial" pitchFamily="34" charset="0"/>
              <a:buChar char="•"/>
              <a:defRPr sz="1600" kern="1200">
                <a:solidFill>
                  <a:srgbClr val="554C45"/>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600"/>
              </a:spcBef>
              <a:spcAft>
                <a:spcPct val="0"/>
              </a:spcAft>
              <a:buClrTx/>
              <a:buSzTx/>
              <a:buFont typeface="+mj-lt"/>
              <a:buNone/>
              <a:tabLst/>
              <a:defRPr/>
            </a:pPr>
            <a:r>
              <a:rPr kumimoji="0" lang="en-US" sz="1600" b="1" i="0" u="none" strike="noStrike" kern="1200" cap="none" spc="0" normalizeH="0" baseline="0" noProof="0" dirty="0">
                <a:ln>
                  <a:noFill/>
                </a:ln>
                <a:solidFill>
                  <a:srgbClr val="554C45"/>
                </a:solidFill>
                <a:effectLst/>
                <a:uLnTx/>
                <a:uFillTx/>
                <a:latin typeface="Arial" pitchFamily="34" charset="0"/>
                <a:cs typeface="Arial" pitchFamily="34" charset="0"/>
              </a:rPr>
              <a:t>Encryption</a:t>
            </a:r>
          </a:p>
          <a:p>
            <a:pPr marL="285750" marR="0" lvl="1" indent="-285750" algn="l" defTabSz="914400" rtl="0" eaLnBrk="1" fontAlgn="base" latinLnBrk="0" hangingPunct="1">
              <a:lnSpc>
                <a:spcPct val="100000"/>
              </a:lnSpc>
              <a:spcBef>
                <a:spcPts val="600"/>
              </a:spcBef>
              <a:spcAft>
                <a:spcPct val="0"/>
              </a:spcAft>
              <a:buClr>
                <a:srgbClr val="E17000"/>
              </a:buClr>
              <a:buSzTx/>
              <a:buFont typeface="Arial" pitchFamily="34" charset="0"/>
              <a:buChar char="•"/>
              <a:tabLst/>
              <a:defRPr/>
            </a:pPr>
            <a:r>
              <a:rPr kumimoji="0" lang="en-US" sz="1600" b="0" i="0" u="none" strike="noStrike" kern="1200" cap="none" spc="0" normalizeH="0" baseline="0" noProof="0" dirty="0">
                <a:ln>
                  <a:noFill/>
                </a:ln>
                <a:solidFill>
                  <a:srgbClr val="554C45"/>
                </a:solidFill>
                <a:effectLst/>
                <a:uLnTx/>
                <a:uFillTx/>
                <a:latin typeface="Arial" pitchFamily="34" charset="0"/>
                <a:cs typeface="Arial" pitchFamily="34" charset="0"/>
              </a:rPr>
              <a:t>Passwords enable native encryption</a:t>
            </a:r>
          </a:p>
          <a:p>
            <a:pPr marL="285750" marR="0" lvl="1" indent="-285750" algn="l" defTabSz="914400" rtl="0" eaLnBrk="1" fontAlgn="base" latinLnBrk="0" hangingPunct="1">
              <a:lnSpc>
                <a:spcPct val="100000"/>
              </a:lnSpc>
              <a:spcBef>
                <a:spcPts val="600"/>
              </a:spcBef>
              <a:spcAft>
                <a:spcPct val="0"/>
              </a:spcAft>
              <a:buClr>
                <a:srgbClr val="E17000"/>
              </a:buClr>
              <a:buSzTx/>
              <a:buFont typeface="Arial" pitchFamily="34" charset="0"/>
              <a:buChar char="•"/>
              <a:tabLst/>
              <a:defRPr/>
            </a:pPr>
            <a:r>
              <a:rPr kumimoji="0" lang="en-US" sz="1600" b="0" i="0" u="none" strike="noStrike" kern="1200" cap="none" spc="0" normalizeH="0" baseline="0" noProof="0" dirty="0">
                <a:ln>
                  <a:noFill/>
                </a:ln>
                <a:solidFill>
                  <a:srgbClr val="554C45"/>
                </a:solidFill>
                <a:effectLst/>
                <a:uLnTx/>
                <a:uFillTx/>
                <a:latin typeface="Arial" pitchFamily="34" charset="0"/>
                <a:cs typeface="Arial" pitchFamily="34" charset="0"/>
              </a:rPr>
              <a:t>Encrypted transmission</a:t>
            </a:r>
          </a:p>
          <a:p>
            <a:pPr marL="285750" marR="0" lvl="1" indent="-285750" algn="l" defTabSz="914400" rtl="0" eaLnBrk="1" fontAlgn="base" latinLnBrk="0" hangingPunct="1">
              <a:lnSpc>
                <a:spcPct val="100000"/>
              </a:lnSpc>
              <a:spcBef>
                <a:spcPts val="600"/>
              </a:spcBef>
              <a:spcAft>
                <a:spcPts val="1200"/>
              </a:spcAft>
              <a:buClr>
                <a:srgbClr val="E17000"/>
              </a:buClr>
              <a:buSzTx/>
              <a:buFont typeface="Arial" pitchFamily="34" charset="0"/>
              <a:buChar char="•"/>
              <a:tabLst/>
              <a:defRPr/>
            </a:pPr>
            <a:r>
              <a:rPr kumimoji="0" lang="en-US" sz="1600" b="0" i="0" u="none" strike="noStrike" kern="1200" cap="none" spc="0" normalizeH="0" baseline="0" noProof="0" dirty="0">
                <a:ln>
                  <a:noFill/>
                </a:ln>
                <a:solidFill>
                  <a:srgbClr val="554C45"/>
                </a:solidFill>
                <a:effectLst/>
                <a:uLnTx/>
                <a:uFillTx/>
                <a:latin typeface="Arial" pitchFamily="34" charset="0"/>
                <a:cs typeface="Arial" pitchFamily="34" charset="0"/>
              </a:rPr>
              <a:t>Memory encryption</a:t>
            </a:r>
          </a:p>
          <a:p>
            <a:pPr marL="0" marR="0" lvl="0" indent="0" algn="l" defTabSz="914400" rtl="0" eaLnBrk="1" fontAlgn="base" latinLnBrk="0" hangingPunct="1">
              <a:lnSpc>
                <a:spcPct val="100000"/>
              </a:lnSpc>
              <a:spcBef>
                <a:spcPts val="600"/>
              </a:spcBef>
              <a:spcAft>
                <a:spcPct val="0"/>
              </a:spcAft>
              <a:buClrTx/>
              <a:buSzTx/>
              <a:buFont typeface="+mj-lt"/>
              <a:buNone/>
              <a:tabLst/>
              <a:defRPr/>
            </a:pPr>
            <a:r>
              <a:rPr kumimoji="0" lang="en-US" sz="1600" b="1" i="0" u="none" strike="noStrike" kern="1200" cap="none" spc="0" normalizeH="0" baseline="0" noProof="0" dirty="0">
                <a:ln>
                  <a:noFill/>
                </a:ln>
                <a:solidFill>
                  <a:srgbClr val="554C45"/>
                </a:solidFill>
                <a:effectLst/>
                <a:uLnTx/>
                <a:uFillTx/>
                <a:latin typeface="Arial" pitchFamily="34" charset="0"/>
                <a:cs typeface="Arial" pitchFamily="34" charset="0"/>
              </a:rPr>
              <a:t>Mobile Device Management</a:t>
            </a:r>
          </a:p>
          <a:p>
            <a:pPr marL="285750" marR="0" lvl="1" indent="-285750" algn="l" defTabSz="914400" rtl="0" eaLnBrk="1" fontAlgn="base" latinLnBrk="0" hangingPunct="1">
              <a:lnSpc>
                <a:spcPct val="100000"/>
              </a:lnSpc>
              <a:spcBef>
                <a:spcPts val="600"/>
              </a:spcBef>
              <a:spcAft>
                <a:spcPct val="0"/>
              </a:spcAft>
              <a:buClr>
                <a:srgbClr val="E17000"/>
              </a:buClr>
              <a:buSzTx/>
              <a:buFont typeface="Arial" pitchFamily="34" charset="0"/>
              <a:buChar char="•"/>
              <a:tabLst/>
              <a:defRPr/>
            </a:pPr>
            <a:r>
              <a:rPr kumimoji="0" lang="en-US" sz="1600" b="0" i="0" u="none" strike="noStrike" kern="1200" cap="none" spc="0" normalizeH="0" baseline="0" noProof="0" dirty="0">
                <a:ln>
                  <a:noFill/>
                </a:ln>
                <a:solidFill>
                  <a:srgbClr val="554C45"/>
                </a:solidFill>
                <a:effectLst/>
                <a:uLnTx/>
                <a:uFillTx/>
                <a:latin typeface="Arial" pitchFamily="34" charset="0"/>
                <a:cs typeface="Arial" pitchFamily="34" charset="0"/>
              </a:rPr>
              <a:t>Great way to manage company owned devices</a:t>
            </a:r>
          </a:p>
          <a:p>
            <a:pPr marL="285750" marR="0" lvl="1" indent="-285750" algn="l" defTabSz="914400" rtl="0" eaLnBrk="1" fontAlgn="base" latinLnBrk="0" hangingPunct="1">
              <a:lnSpc>
                <a:spcPct val="100000"/>
              </a:lnSpc>
              <a:spcBef>
                <a:spcPts val="600"/>
              </a:spcBef>
              <a:spcAft>
                <a:spcPct val="0"/>
              </a:spcAft>
              <a:buClr>
                <a:srgbClr val="E17000"/>
              </a:buClr>
              <a:buSzTx/>
              <a:buFont typeface="Arial" pitchFamily="34" charset="0"/>
              <a:buChar char="•"/>
              <a:tabLst/>
              <a:defRPr/>
            </a:pPr>
            <a:endParaRPr kumimoji="0" lang="en-US" sz="1400" b="0" i="0" u="none" strike="noStrike" kern="1200" cap="none" spc="0" normalizeH="0" baseline="0" noProof="0" dirty="0">
              <a:ln>
                <a:noFill/>
              </a:ln>
              <a:solidFill>
                <a:srgbClr val="554C45"/>
              </a:solidFill>
              <a:effectLst/>
              <a:uLnTx/>
              <a:uFillTx/>
              <a:latin typeface="Arial" pitchFamily="34" charset="0"/>
              <a:cs typeface="Arial" pitchFamily="34" charset="0"/>
            </a:endParaRPr>
          </a:p>
        </p:txBody>
      </p:sp>
      <p:pic>
        <p:nvPicPr>
          <p:cNvPr id="17" name="Picture 4" descr="http://mdmserver.org/wp-content/uploads/2013/01/mobile-device-management-services.png">
            <a:hlinkClick r:id="rId2"/>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4648200" y="3825875"/>
            <a:ext cx="4424515"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11436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Mobile Devices</a:t>
            </a:r>
          </a:p>
        </p:txBody>
      </p:sp>
      <p:graphicFrame>
        <p:nvGraphicFramePr>
          <p:cNvPr id="11" name="Table 10"/>
          <p:cNvGraphicFramePr>
            <a:graphicFrameLocks noGrp="1"/>
          </p:cNvGraphicFramePr>
          <p:nvPr>
            <p:extLst>
              <p:ext uri="{D42A27DB-BD31-4B8C-83A1-F6EECF244321}">
                <p14:modId xmlns:p14="http://schemas.microsoft.com/office/powerpoint/2010/main" val="1659782789"/>
              </p:ext>
            </p:extLst>
          </p:nvPr>
        </p:nvGraphicFramePr>
        <p:xfrm>
          <a:off x="685800" y="1600200"/>
          <a:ext cx="8001000" cy="3769360"/>
        </p:xfrm>
        <a:graphic>
          <a:graphicData uri="http://schemas.openxmlformats.org/drawingml/2006/table">
            <a:tbl>
              <a:tblPr firstRow="1" bandRow="1">
                <a:tableStyleId>{00A15C55-8517-42AA-B614-E9B94910E393}</a:tableStyleId>
              </a:tblPr>
              <a:tblGrid>
                <a:gridCol w="4000500">
                  <a:extLst>
                    <a:ext uri="{9D8B030D-6E8A-4147-A177-3AD203B41FA5}">
                      <a16:colId xmlns:a16="http://schemas.microsoft.com/office/drawing/2014/main" val="20000"/>
                    </a:ext>
                  </a:extLst>
                </a:gridCol>
                <a:gridCol w="4000500">
                  <a:extLst>
                    <a:ext uri="{9D8B030D-6E8A-4147-A177-3AD203B41FA5}">
                      <a16:colId xmlns:a16="http://schemas.microsoft.com/office/drawing/2014/main" val="20001"/>
                    </a:ext>
                  </a:extLst>
                </a:gridCol>
              </a:tblGrid>
              <a:tr h="320040">
                <a:tc gridSpan="2">
                  <a:txBody>
                    <a:bodyPr/>
                    <a:lstStyle/>
                    <a:p>
                      <a:pPr algn="ctr"/>
                      <a:r>
                        <a:rPr lang="en-US" dirty="0"/>
                        <a:t>Mobile</a:t>
                      </a:r>
                      <a:r>
                        <a:rPr lang="en-US" baseline="0" dirty="0"/>
                        <a:t> Device Considerations</a:t>
                      </a:r>
                      <a:endParaRPr lang="en-US" dirty="0"/>
                    </a:p>
                  </a:txBody>
                  <a:tcPr>
                    <a:solidFill>
                      <a:schemeClr val="accent1"/>
                    </a:solidFill>
                  </a:tcPr>
                </a:tc>
                <a:tc hMerge="1">
                  <a:txBody>
                    <a:bodyPr/>
                    <a:lstStyle/>
                    <a:p>
                      <a:endParaRPr lang="en-US" dirty="0"/>
                    </a:p>
                  </a:txBody>
                  <a:tcPr/>
                </a:tc>
                <a:extLst>
                  <a:ext uri="{0D108BD9-81ED-4DB2-BD59-A6C34878D82A}">
                    <a16:rowId xmlns:a16="http://schemas.microsoft.com/office/drawing/2014/main" val="10000"/>
                  </a:ext>
                </a:extLst>
              </a:tr>
              <a:tr h="1996440">
                <a:tc>
                  <a:txBody>
                    <a:bodyPr/>
                    <a:lstStyle/>
                    <a:p>
                      <a:r>
                        <a:rPr lang="en-US" sz="1400" b="1" dirty="0">
                          <a:solidFill>
                            <a:schemeClr val="tx2"/>
                          </a:solidFill>
                        </a:rPr>
                        <a:t>Who has access &amp; how is it controlled?</a:t>
                      </a:r>
                    </a:p>
                  </a:txBody>
                  <a:tcPr>
                    <a:noFill/>
                  </a:tcPr>
                </a:tc>
                <a:tc>
                  <a:txBody>
                    <a:bodyPr/>
                    <a:lstStyle/>
                    <a:p>
                      <a:pPr marL="171450" marR="0"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US" sz="1400" dirty="0">
                          <a:solidFill>
                            <a:schemeClr val="tx2"/>
                          </a:solidFill>
                        </a:rPr>
                        <a:t>Apps can send data in the clear – unencrypted -- without user knowledge.</a:t>
                      </a:r>
                    </a:p>
                    <a:p>
                      <a:pPr marL="171450" marR="0"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US" sz="1400" dirty="0">
                          <a:solidFill>
                            <a:schemeClr val="tx2"/>
                          </a:solidFill>
                        </a:rPr>
                        <a:t>Many apps connect to several third-party sites without user knowledge.</a:t>
                      </a:r>
                    </a:p>
                    <a:p>
                      <a:pPr marL="171450" marR="0"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US" sz="1400" dirty="0">
                          <a:solidFill>
                            <a:schemeClr val="tx2"/>
                          </a:solidFill>
                        </a:rPr>
                        <a:t>Unencrypted connections potentially expose sensitive and embarrassing data to everyone on a network.</a:t>
                      </a:r>
                    </a:p>
                  </a:txBody>
                  <a:tcPr>
                    <a:noFill/>
                  </a:tcPr>
                </a:tc>
                <a:extLst>
                  <a:ext uri="{0D108BD9-81ED-4DB2-BD59-A6C34878D82A}">
                    <a16:rowId xmlns:a16="http://schemas.microsoft.com/office/drawing/2014/main" val="10001"/>
                  </a:ext>
                </a:extLst>
              </a:tr>
              <a:tr h="370840">
                <a:tc>
                  <a:txBody>
                    <a:bodyPr/>
                    <a:lstStyle/>
                    <a:p>
                      <a:r>
                        <a:rPr lang="en-US" sz="1400" b="1" kern="1200" dirty="0">
                          <a:solidFill>
                            <a:schemeClr val="tx2"/>
                          </a:solidFill>
                        </a:rPr>
                        <a:t>Segregation of personal &amp; bank data</a:t>
                      </a:r>
                      <a:endParaRPr lang="en-US" sz="1400" b="1" dirty="0">
                        <a:solidFill>
                          <a:schemeClr val="tx2"/>
                        </a:solidFill>
                      </a:endParaRPr>
                    </a:p>
                  </a:txBody>
                  <a:tcPr>
                    <a:no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kern="1200" dirty="0">
                          <a:solidFill>
                            <a:schemeClr val="tx2"/>
                          </a:solidFill>
                        </a:rPr>
                        <a:t>72% of apps present medium (32%) to high (40%) risk regarding personal privacy.</a:t>
                      </a:r>
                      <a:r>
                        <a:rPr lang="en-US" sz="1400" kern="1200" baseline="30000" dirty="0">
                          <a:solidFill>
                            <a:schemeClr val="tx2"/>
                          </a:solidFill>
                        </a:rPr>
                        <a:t> 1</a:t>
                      </a:r>
                      <a:endParaRPr lang="en-US" sz="1400" kern="1200" baseline="30000" dirty="0">
                        <a:solidFill>
                          <a:schemeClr val="tx2"/>
                        </a:solidFill>
                        <a:latin typeface="+mn-lt"/>
                        <a:ea typeface="+mn-ea"/>
                        <a:cs typeface="+mn-cs"/>
                      </a:endParaRPr>
                    </a:p>
                  </a:txBody>
                  <a:tcPr>
                    <a:noFill/>
                  </a:tcPr>
                </a:tc>
                <a:extLst>
                  <a:ext uri="{0D108BD9-81ED-4DB2-BD59-A6C34878D82A}">
                    <a16:rowId xmlns:a16="http://schemas.microsoft.com/office/drawing/2014/main" val="10002"/>
                  </a:ext>
                </a:extLst>
              </a:tr>
              <a:tr h="37084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tx2"/>
                        </a:solidFill>
                        <a:latin typeface="+mn-lt"/>
                        <a:ea typeface="+mn-ea"/>
                        <a:cs typeface="Arial"/>
                      </a:endParaRPr>
                    </a:p>
                  </a:txBody>
                  <a:tcPr>
                    <a:noFill/>
                  </a:tcPr>
                </a:tc>
                <a:tc>
                  <a:txBody>
                    <a:bodyPr/>
                    <a:lstStyle/>
                    <a:p>
                      <a:endParaRPr lang="en-US" dirty="0">
                        <a:solidFill>
                          <a:schemeClr val="tx2"/>
                        </a:solidFill>
                      </a:endParaRPr>
                    </a:p>
                  </a:txBody>
                  <a:tcPr>
                    <a:noFill/>
                  </a:tcPr>
                </a:tc>
                <a:extLst>
                  <a:ext uri="{0D108BD9-81ED-4DB2-BD59-A6C34878D82A}">
                    <a16:rowId xmlns:a16="http://schemas.microsoft.com/office/drawing/2014/main" val="10003"/>
                  </a:ext>
                </a:extLst>
              </a:tr>
              <a:tr h="37084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2"/>
                          </a:solidFill>
                        </a:rPr>
                        <a:t>Lost device &amp; remote wipe management</a:t>
                      </a:r>
                      <a:endParaRPr lang="en-US" sz="1400" b="1" kern="1200" dirty="0">
                        <a:solidFill>
                          <a:schemeClr val="tx2"/>
                        </a:solidFill>
                        <a:latin typeface="+mn-lt"/>
                        <a:ea typeface="+mn-ea"/>
                        <a:cs typeface="Arial"/>
                      </a:endParaRPr>
                    </a:p>
                  </a:txBody>
                  <a:tcPr>
                    <a:no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kern="1200" dirty="0">
                          <a:solidFill>
                            <a:schemeClr val="tx2"/>
                          </a:solidFill>
                        </a:rPr>
                        <a:t>Only 55% of those allowing personal mobiles in the work place have password policies in place.</a:t>
                      </a:r>
                      <a:r>
                        <a:rPr lang="en-US" sz="1400" kern="1200" baseline="30000" dirty="0">
                          <a:solidFill>
                            <a:schemeClr val="tx2"/>
                          </a:solidFill>
                        </a:rPr>
                        <a:t>1</a:t>
                      </a:r>
                      <a:endParaRPr lang="en-US" sz="1400" kern="1200" baseline="30000" dirty="0">
                        <a:solidFill>
                          <a:schemeClr val="tx2"/>
                        </a:solidFill>
                        <a:latin typeface="+mn-lt"/>
                        <a:ea typeface="+mn-ea"/>
                        <a:cs typeface="+mn-cs"/>
                      </a:endParaRPr>
                    </a:p>
                  </a:txBody>
                  <a:tcPr>
                    <a:noFill/>
                  </a:tcPr>
                </a:tc>
                <a:extLst>
                  <a:ext uri="{0D108BD9-81ED-4DB2-BD59-A6C34878D82A}">
                    <a16:rowId xmlns:a16="http://schemas.microsoft.com/office/drawing/2014/main" val="10004"/>
                  </a:ext>
                </a:extLst>
              </a:tr>
            </a:tbl>
          </a:graphicData>
        </a:graphic>
      </p:graphicFrame>
      <p:sp>
        <p:nvSpPr>
          <p:cNvPr id="12" name="TextBox 11"/>
          <p:cNvSpPr txBox="1"/>
          <p:nvPr/>
        </p:nvSpPr>
        <p:spPr>
          <a:xfrm>
            <a:off x="762000" y="5849779"/>
            <a:ext cx="2057400" cy="246221"/>
          </a:xfrm>
          <a:prstGeom prst="rect">
            <a:avLst/>
          </a:prstGeom>
          <a:noFill/>
        </p:spPr>
        <p:txBody>
          <a:bodyPr wrap="square" rtlCol="0">
            <a:spAutoFit/>
          </a:bodyPr>
          <a:lstStyle/>
          <a:p>
            <a:r>
              <a:rPr lang="en-US" sz="1000" dirty="0">
                <a:solidFill>
                  <a:srgbClr val="54534A"/>
                </a:solidFill>
                <a:cs typeface="Arial"/>
              </a:rPr>
              <a:t>1- net-security.org</a:t>
            </a:r>
          </a:p>
        </p:txBody>
      </p:sp>
    </p:spTree>
    <p:extLst>
      <p:ext uri="{BB962C8B-B14F-4D97-AF65-F5344CB8AC3E}">
        <p14:creationId xmlns:p14="http://schemas.microsoft.com/office/powerpoint/2010/main" val="19230254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Mobile Devices</a:t>
            </a:r>
          </a:p>
        </p:txBody>
      </p:sp>
      <p:sp>
        <p:nvSpPr>
          <p:cNvPr id="11" name="Content Placeholder 2"/>
          <p:cNvSpPr txBox="1">
            <a:spLocks/>
          </p:cNvSpPr>
          <p:nvPr/>
        </p:nvSpPr>
        <p:spPr>
          <a:xfrm>
            <a:off x="1371600" y="1447800"/>
            <a:ext cx="6096000" cy="401558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Font typeface="Arial"/>
              <a:buNone/>
            </a:pPr>
            <a:r>
              <a:rPr lang="en-US" sz="1800" dirty="0">
                <a:solidFill>
                  <a:srgbClr val="54534A"/>
                </a:solidFill>
                <a:cs typeface="Arial"/>
              </a:rPr>
              <a:t>In the mobile world, control over customer data is dependent upon:</a:t>
            </a:r>
          </a:p>
          <a:p>
            <a:pPr lvl="1">
              <a:spcBef>
                <a:spcPts val="1200"/>
              </a:spcBef>
            </a:pPr>
            <a:r>
              <a:rPr lang="en-US" sz="1800" dirty="0">
                <a:solidFill>
                  <a:srgbClr val="54534A"/>
                </a:solidFill>
              </a:rPr>
              <a:t>Device Physical Security</a:t>
            </a:r>
          </a:p>
          <a:p>
            <a:pPr lvl="1">
              <a:spcBef>
                <a:spcPts val="1200"/>
              </a:spcBef>
            </a:pPr>
            <a:r>
              <a:rPr lang="en-US" sz="1800" dirty="0">
                <a:solidFill>
                  <a:srgbClr val="54534A"/>
                </a:solidFill>
              </a:rPr>
              <a:t>Device Logical Security</a:t>
            </a:r>
          </a:p>
          <a:p>
            <a:pPr lvl="1">
              <a:spcBef>
                <a:spcPts val="1200"/>
              </a:spcBef>
            </a:pPr>
            <a:r>
              <a:rPr lang="en-US" sz="1800" dirty="0">
                <a:solidFill>
                  <a:srgbClr val="54534A"/>
                </a:solidFill>
              </a:rPr>
              <a:t>App Security</a:t>
            </a:r>
          </a:p>
          <a:p>
            <a:pPr marL="114300" indent="0">
              <a:spcBef>
                <a:spcPts val="1200"/>
              </a:spcBef>
              <a:buFont typeface="Arial"/>
              <a:buNone/>
            </a:pPr>
            <a:r>
              <a:rPr lang="en-US" sz="1800" dirty="0">
                <a:solidFill>
                  <a:srgbClr val="54534A"/>
                </a:solidFill>
                <a:cs typeface="Arial"/>
              </a:rPr>
              <a:t>Each of which overwhelmingly rely upon an </a:t>
            </a:r>
            <a:r>
              <a:rPr lang="en-US" sz="2800" dirty="0">
                <a:solidFill>
                  <a:srgbClr val="54534A"/>
                </a:solidFill>
                <a:cs typeface="Arial"/>
              </a:rPr>
              <a:t>educated end user </a:t>
            </a:r>
            <a:r>
              <a:rPr lang="en-US" sz="1800" dirty="0">
                <a:solidFill>
                  <a:srgbClr val="54534A"/>
                </a:solidFill>
                <a:cs typeface="Arial"/>
              </a:rPr>
              <a:t>to be effective</a:t>
            </a:r>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883" y="4691581"/>
            <a:ext cx="4469743" cy="1103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descr="3,325% increase in Android malware from 52 to 13,3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201" y="4710239"/>
            <a:ext cx="1297390" cy="1026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761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73569" y="1358205"/>
            <a:ext cx="8565631" cy="584775"/>
          </a:xfrm>
          <a:prstGeom prst="rect">
            <a:avLst/>
          </a:prstGeom>
        </p:spPr>
        <p:txBody>
          <a:bodyPr wrap="square">
            <a:spAutoFit/>
          </a:bodyPr>
          <a:lstStyle/>
          <a:p>
            <a:endParaRPr lang="en-US" sz="1600" dirty="0"/>
          </a:p>
          <a:p>
            <a:endParaRPr lang="en-US" sz="1600" dirty="0"/>
          </a:p>
        </p:txBody>
      </p:sp>
      <p:pic>
        <p:nvPicPr>
          <p:cNvPr id="11267" name="Picture 3"/>
          <p:cNvPicPr>
            <a:picLocks noChangeAspect="1" noChangeArrowheads="1"/>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sharpenSoften amount="50000"/>
                    </a14:imgEffect>
                    <a14:imgEffect>
                      <a14:colorTemperature colorTemp="11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219200" y="2286000"/>
            <a:ext cx="5410200" cy="4003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a:xfrm>
            <a:off x="457200" y="228600"/>
            <a:ext cx="8229600" cy="1143000"/>
          </a:xfrm>
        </p:spPr>
        <p:txBody>
          <a:bodyPr/>
          <a:lstStyle/>
          <a:p>
            <a:r>
              <a:rPr lang="en-US" sz="2400" dirty="0"/>
              <a:t>Plante Moran’s </a:t>
            </a:r>
            <a:br>
              <a:rPr lang="en-US" sz="2400" dirty="0"/>
            </a:br>
            <a:r>
              <a:rPr lang="en-US" sz="2400" dirty="0"/>
              <a:t>Information Security Governance Model</a:t>
            </a:r>
          </a:p>
        </p:txBody>
      </p:sp>
      <p:sp>
        <p:nvSpPr>
          <p:cNvPr id="17" name="Content Placeholder 16"/>
          <p:cNvSpPr>
            <a:spLocks noGrp="1"/>
          </p:cNvSpPr>
          <p:nvPr>
            <p:ph sz="half" idx="4294967295"/>
          </p:nvPr>
        </p:nvSpPr>
        <p:spPr>
          <a:xfrm>
            <a:off x="457200" y="1219200"/>
            <a:ext cx="8686800" cy="1633538"/>
          </a:xfrm>
          <a:prstGeom prst="rect">
            <a:avLst/>
          </a:prstGeom>
        </p:spPr>
        <p:txBody>
          <a:bodyPr/>
          <a:lstStyle/>
          <a:p>
            <a:pPr marL="0" indent="0">
              <a:buNone/>
            </a:pPr>
            <a:r>
              <a:rPr lang="en-US" sz="1600" b="0" dirty="0"/>
              <a:t>Different organizations view information security differently. Some of the differences are related to varied risk and threat profiles impacting an organization — based on factors such as industry, location, products/services, etc. Other differences are related to management’s view of security based on its experience with prior security incidents. </a:t>
            </a:r>
          </a:p>
          <a:p>
            <a:endParaRPr lang="en-US" sz="1800" dirty="0"/>
          </a:p>
        </p:txBody>
      </p:sp>
    </p:spTree>
    <p:extLst>
      <p:ext uri="{BB962C8B-B14F-4D97-AF65-F5344CB8AC3E}">
        <p14:creationId xmlns:p14="http://schemas.microsoft.com/office/powerpoint/2010/main" val="23275535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http://www.businesscommunicationtools.com/wp-content/uploads/2012/07/Data-Protect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95250"/>
            <a:ext cx="9220199" cy="69532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76200" y="304800"/>
            <a:ext cx="9220200" cy="1066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solidFill>
                <a:srgbClr val="FFFFFF"/>
              </a:solidFill>
              <a:cs typeface="Arial" pitchFamily="34" charset="0"/>
            </a:endParaRPr>
          </a:p>
        </p:txBody>
      </p:sp>
      <p:sp>
        <p:nvSpPr>
          <p:cNvPr id="2" name="Title 1"/>
          <p:cNvSpPr>
            <a:spLocks noGrp="1"/>
          </p:cNvSpPr>
          <p:nvPr>
            <p:ph type="title"/>
          </p:nvPr>
        </p:nvSpPr>
        <p:spPr/>
        <p:txBody>
          <a:bodyPr/>
          <a:lstStyle/>
          <a:p>
            <a:r>
              <a:rPr lang="en-US" dirty="0"/>
              <a:t>So What Do We Do?</a:t>
            </a:r>
          </a:p>
        </p:txBody>
      </p:sp>
      <p:pic>
        <p:nvPicPr>
          <p:cNvPr id="11" name="Picture 2" descr="http://www.wpclipart.com/education/supplies/paper/notepad_pa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62673">
            <a:off x="4453233" y="967311"/>
            <a:ext cx="3470518" cy="500477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rot="876129">
            <a:off x="5114447" y="989314"/>
            <a:ext cx="2446080" cy="5016758"/>
          </a:xfrm>
          <a:prstGeom prst="rect">
            <a:avLst/>
          </a:prstGeom>
          <a:noFill/>
        </p:spPr>
        <p:txBody>
          <a:bodyPr wrap="square" rtlCol="0">
            <a:noAutofit/>
          </a:bodyPr>
          <a:lstStyle/>
          <a:p>
            <a:pPr>
              <a:lnSpc>
                <a:spcPts val="2400"/>
              </a:lnSpc>
            </a:pPr>
            <a:r>
              <a:rPr lang="en-US" b="1" dirty="0">
                <a:solidFill>
                  <a:schemeClr val="accent1">
                    <a:lumMod val="75000"/>
                  </a:schemeClr>
                </a:solidFill>
                <a:latin typeface="Mistral" panose="03090702030407020403" pitchFamily="66" charset="0"/>
                <a:cs typeface="Browallia New" panose="020B0604020202020204" pitchFamily="34" charset="-34"/>
              </a:rPr>
              <a:t>How can I reduce my risk?</a:t>
            </a:r>
          </a:p>
          <a:p>
            <a:pPr>
              <a:lnSpc>
                <a:spcPts val="2400"/>
              </a:lnSpc>
            </a:pPr>
            <a:endParaRPr lang="en-US" b="1" dirty="0">
              <a:solidFill>
                <a:schemeClr val="accent1">
                  <a:lumMod val="75000"/>
                </a:schemeClr>
              </a:solidFill>
              <a:latin typeface="Mistral" panose="03090702030407020403" pitchFamily="66" charset="0"/>
              <a:cs typeface="Browallia New" panose="020B0604020202020204" pitchFamily="34" charset="-34"/>
            </a:endParaRPr>
          </a:p>
          <a:p>
            <a:pPr marL="342900" indent="-342900">
              <a:lnSpc>
                <a:spcPts val="2200"/>
              </a:lnSpc>
              <a:buAutoNum type="alphaLcParenR"/>
            </a:pPr>
            <a:r>
              <a:rPr lang="en-US" sz="1600" dirty="0">
                <a:solidFill>
                  <a:schemeClr val="accent1">
                    <a:lumMod val="75000"/>
                  </a:schemeClr>
                </a:solidFill>
                <a:latin typeface="Mistral" panose="03090702030407020403" pitchFamily="66" charset="0"/>
                <a:cs typeface="Browallia New" panose="020B0604020202020204" pitchFamily="34" charset="-34"/>
              </a:rPr>
              <a:t>Information Security Program</a:t>
            </a:r>
          </a:p>
          <a:p>
            <a:pPr>
              <a:lnSpc>
                <a:spcPts val="2200"/>
              </a:lnSpc>
            </a:pPr>
            <a:endParaRPr lang="en-US" sz="1600" dirty="0">
              <a:solidFill>
                <a:schemeClr val="accent1">
                  <a:lumMod val="75000"/>
                </a:schemeClr>
              </a:solidFill>
              <a:latin typeface="Mistral" panose="03090702030407020403" pitchFamily="66" charset="0"/>
              <a:cs typeface="Browallia New" panose="020B0604020202020204" pitchFamily="34" charset="-34"/>
            </a:endParaRPr>
          </a:p>
          <a:p>
            <a:pPr>
              <a:lnSpc>
                <a:spcPts val="2200"/>
              </a:lnSpc>
            </a:pPr>
            <a:endParaRPr lang="en-US" sz="2800" dirty="0">
              <a:solidFill>
                <a:schemeClr val="accent1">
                  <a:lumMod val="75000"/>
                </a:schemeClr>
              </a:solidFill>
              <a:latin typeface="Mistral" panose="03090702030407020403" pitchFamily="66" charset="0"/>
              <a:cs typeface="Browallia New" panose="020B0604020202020204" pitchFamily="34" charset="-34"/>
            </a:endParaRPr>
          </a:p>
          <a:p>
            <a:pPr marL="342900" indent="-342900">
              <a:lnSpc>
                <a:spcPts val="2200"/>
              </a:lnSpc>
              <a:buFont typeface="+mj-lt"/>
              <a:buAutoNum type="alphaLcParenR" startAt="2"/>
            </a:pPr>
            <a:r>
              <a:rPr lang="en-US" sz="1600" dirty="0">
                <a:solidFill>
                  <a:schemeClr val="accent1">
                    <a:lumMod val="75000"/>
                  </a:schemeClr>
                </a:solidFill>
                <a:latin typeface="Mistral" panose="03090702030407020403" pitchFamily="66" charset="0"/>
                <a:cs typeface="Browallia New" panose="020B0604020202020204" pitchFamily="34" charset="-34"/>
              </a:rPr>
              <a:t>Risk Assessment</a:t>
            </a:r>
          </a:p>
          <a:p>
            <a:pPr marL="342900" indent="-342900">
              <a:lnSpc>
                <a:spcPts val="2200"/>
              </a:lnSpc>
              <a:buAutoNum type="alphaLcParenR" startAt="2"/>
            </a:pPr>
            <a:endParaRPr lang="en-US" sz="1600" dirty="0">
              <a:solidFill>
                <a:schemeClr val="accent1">
                  <a:lumMod val="75000"/>
                </a:schemeClr>
              </a:solidFill>
              <a:latin typeface="Mistral" panose="03090702030407020403" pitchFamily="66" charset="0"/>
              <a:cs typeface="Browallia New" panose="020B0604020202020204" pitchFamily="34" charset="-34"/>
            </a:endParaRPr>
          </a:p>
          <a:p>
            <a:pPr marL="342900" indent="-342900">
              <a:lnSpc>
                <a:spcPts val="2200"/>
              </a:lnSpc>
              <a:buAutoNum type="alphaLcParenR" startAt="2"/>
            </a:pPr>
            <a:endParaRPr lang="en-US" sz="1600" dirty="0">
              <a:solidFill>
                <a:schemeClr val="accent1">
                  <a:lumMod val="75000"/>
                </a:schemeClr>
              </a:solidFill>
              <a:latin typeface="Mistral" panose="03090702030407020403" pitchFamily="66" charset="0"/>
              <a:cs typeface="Browallia New" panose="020B0604020202020204" pitchFamily="34" charset="-34"/>
            </a:endParaRPr>
          </a:p>
          <a:p>
            <a:pPr marL="342900" indent="-342900">
              <a:lnSpc>
                <a:spcPts val="2200"/>
              </a:lnSpc>
              <a:buAutoNum type="alphaLcParenR" startAt="2"/>
            </a:pPr>
            <a:r>
              <a:rPr lang="en-US" sz="1600" dirty="0">
                <a:solidFill>
                  <a:schemeClr val="accent1">
                    <a:lumMod val="75000"/>
                  </a:schemeClr>
                </a:solidFill>
                <a:latin typeface="Mistral" panose="03090702030407020403" pitchFamily="66" charset="0"/>
                <a:cs typeface="Browallia New" panose="020B0604020202020204" pitchFamily="34" charset="-34"/>
              </a:rPr>
              <a:t>User Awareness</a:t>
            </a:r>
            <a:br>
              <a:rPr lang="en-US" sz="1600" dirty="0">
                <a:solidFill>
                  <a:schemeClr val="accent1">
                    <a:lumMod val="75000"/>
                  </a:schemeClr>
                </a:solidFill>
                <a:latin typeface="Mistral" panose="03090702030407020403" pitchFamily="66" charset="0"/>
                <a:cs typeface="Browallia New" panose="020B0604020202020204" pitchFamily="34" charset="-34"/>
              </a:rPr>
            </a:br>
            <a:br>
              <a:rPr lang="en-US" sz="1600" dirty="0">
                <a:solidFill>
                  <a:schemeClr val="accent1">
                    <a:lumMod val="75000"/>
                  </a:schemeClr>
                </a:solidFill>
                <a:latin typeface="Mistral" panose="03090702030407020403" pitchFamily="66" charset="0"/>
                <a:cs typeface="Browallia New" panose="020B0604020202020204" pitchFamily="34" charset="-34"/>
              </a:rPr>
            </a:br>
            <a:endParaRPr lang="en-US" sz="1600" dirty="0">
              <a:solidFill>
                <a:schemeClr val="accent1">
                  <a:lumMod val="75000"/>
                </a:schemeClr>
              </a:solidFill>
              <a:latin typeface="Mistral" panose="03090702030407020403" pitchFamily="66" charset="0"/>
              <a:cs typeface="Browallia New" panose="020B0604020202020204" pitchFamily="34" charset="-34"/>
            </a:endParaRPr>
          </a:p>
          <a:p>
            <a:pPr marL="342900" indent="-342900">
              <a:lnSpc>
                <a:spcPts val="2200"/>
              </a:lnSpc>
              <a:buAutoNum type="alphaLcParenR" startAt="2"/>
            </a:pPr>
            <a:r>
              <a:rPr lang="en-US" sz="1600" dirty="0">
                <a:solidFill>
                  <a:schemeClr val="accent1">
                    <a:lumMod val="75000"/>
                  </a:schemeClr>
                </a:solidFill>
                <a:latin typeface="Mistral" panose="03090702030407020403" pitchFamily="66" charset="0"/>
                <a:cs typeface="Browallia New" panose="020B0604020202020204" pitchFamily="34" charset="-34"/>
              </a:rPr>
              <a:t>Vendor Management</a:t>
            </a:r>
          </a:p>
          <a:p>
            <a:pPr marL="342900" indent="-342900">
              <a:lnSpc>
                <a:spcPts val="2200"/>
              </a:lnSpc>
              <a:buAutoNum type="alphaLcParenR" startAt="2"/>
            </a:pPr>
            <a:endParaRPr lang="en-US" sz="1600" dirty="0">
              <a:solidFill>
                <a:schemeClr val="accent1">
                  <a:lumMod val="75000"/>
                </a:schemeClr>
              </a:solidFill>
              <a:latin typeface="Mistral" panose="03090702030407020403" pitchFamily="66" charset="0"/>
              <a:cs typeface="Browallia New" panose="020B0604020202020204" pitchFamily="34" charset="-34"/>
            </a:endParaRPr>
          </a:p>
        </p:txBody>
      </p:sp>
      <p:sp>
        <p:nvSpPr>
          <p:cNvPr id="22" name="Slide Number Placeholder 5"/>
          <p:cNvSpPr>
            <a:spLocks noGrp="1"/>
          </p:cNvSpPr>
          <p:nvPr>
            <p:ph type="sldNum" sz="quarter" idx="4294967295"/>
          </p:nvPr>
        </p:nvSpPr>
        <p:spPr>
          <a:xfrm>
            <a:off x="5880100" y="6553200"/>
            <a:ext cx="533400" cy="365125"/>
          </a:xfrm>
          <a:prstGeom prst="rect">
            <a:avLst/>
          </a:prstGeom>
        </p:spPr>
        <p:txBody>
          <a:bodyPr vert="horz" wrap="square" lIns="91440" tIns="45720" rIns="91440" bIns="45720" numCol="1" anchor="ctr" anchorCtr="0" compatLnSpc="1">
            <a:prstTxWarp prst="textNoShape">
              <a:avLst/>
            </a:prstTxWarp>
          </a:bodyPr>
          <a:lstStyle>
            <a:lvl1pPr algn="ctr">
              <a:defRPr sz="1000">
                <a:solidFill>
                  <a:schemeClr val="bg1"/>
                </a:solidFill>
                <a:latin typeface="Arial" pitchFamily="34" charset="0"/>
              </a:defRPr>
            </a:lvl1pPr>
          </a:lstStyle>
          <a:p>
            <a:fld id="{39B2C6CB-AB80-4732-A4FD-BD518260A93B}" type="slidenum">
              <a:rPr lang="en-US" smtClean="0"/>
              <a:pPr/>
              <a:t>40</a:t>
            </a:fld>
            <a:endParaRPr lang="en-US" dirty="0"/>
          </a:p>
        </p:txBody>
      </p:sp>
    </p:spTree>
    <p:extLst>
      <p:ext uri="{BB962C8B-B14F-4D97-AF65-F5344CB8AC3E}">
        <p14:creationId xmlns:p14="http://schemas.microsoft.com/office/powerpoint/2010/main" val="36209632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Information Security Process</a:t>
            </a:r>
          </a:p>
        </p:txBody>
      </p:sp>
      <p:sp>
        <p:nvSpPr>
          <p:cNvPr id="9" name="Rectangle 8"/>
          <p:cNvSpPr/>
          <p:nvPr/>
        </p:nvSpPr>
        <p:spPr>
          <a:xfrm>
            <a:off x="8540766" y="6535579"/>
            <a:ext cx="255199" cy="246221"/>
          </a:xfrm>
          <a:prstGeom prst="rect">
            <a:avLst/>
          </a:prstGeom>
        </p:spPr>
        <p:txBody>
          <a:bodyPr wrap="none">
            <a:spAutoFit/>
          </a:bodyPr>
          <a:lstStyle/>
          <a:p>
            <a:r>
              <a:rPr lang="en-US" sz="1000" dirty="0">
                <a:solidFill>
                  <a:srgbClr val="3F3F3F"/>
                </a:solidFill>
                <a:latin typeface="Arial" pitchFamily="34" charset="0"/>
                <a:cs typeface="Arial" pitchFamily="34" charset="0"/>
              </a:rPr>
              <a:t>4</a:t>
            </a:r>
            <a:endParaRPr lang="en-US" dirty="0"/>
          </a:p>
        </p:txBody>
      </p:sp>
      <p:sp>
        <p:nvSpPr>
          <p:cNvPr id="7" name="Rectangle 6"/>
          <p:cNvSpPr/>
          <p:nvPr/>
        </p:nvSpPr>
        <p:spPr>
          <a:xfrm>
            <a:off x="8540766" y="6535579"/>
            <a:ext cx="255199" cy="246221"/>
          </a:xfrm>
          <a:prstGeom prst="rect">
            <a:avLst/>
          </a:prstGeom>
        </p:spPr>
        <p:txBody>
          <a:bodyPr wrap="none">
            <a:spAutoFit/>
          </a:bodyPr>
          <a:lstStyle/>
          <a:p>
            <a:r>
              <a:rPr lang="en-US" sz="1000" dirty="0">
                <a:solidFill>
                  <a:srgbClr val="3F3F3F"/>
                </a:solidFill>
                <a:latin typeface="Arial" pitchFamily="34" charset="0"/>
                <a:cs typeface="Arial" pitchFamily="34" charset="0"/>
              </a:rPr>
              <a:t>4</a:t>
            </a:r>
            <a:endParaRPr lang="en-US" dirty="0"/>
          </a:p>
        </p:txBody>
      </p:sp>
      <p:sp>
        <p:nvSpPr>
          <p:cNvPr id="6" name="Rectangle 3"/>
          <p:cNvSpPr txBox="1">
            <a:spLocks noChangeArrowheads="1"/>
          </p:cNvSpPr>
          <p:nvPr/>
        </p:nvSpPr>
        <p:spPr bwMode="auto">
          <a:xfrm>
            <a:off x="838200" y="1524000"/>
            <a:ext cx="7315200" cy="4401205"/>
          </a:xfrm>
          <a:prstGeom prst="rect">
            <a:avLst/>
          </a:prstGeom>
          <a:noFill/>
          <a:ln w="9525">
            <a:noFill/>
            <a:miter lim="800000"/>
            <a:headEnd/>
            <a:tailEnd/>
          </a:ln>
        </p:spPr>
        <p:txBody>
          <a:bodyPr>
            <a:spAutoFit/>
          </a:bodyPr>
          <a:lstStyle/>
          <a:p>
            <a:pPr marL="393700" indent="-393700" algn="l">
              <a:spcBef>
                <a:spcPct val="45000"/>
              </a:spcBef>
              <a:buClr>
                <a:srgbClr val="28458E"/>
              </a:buClr>
              <a:buSzPct val="80000"/>
              <a:defRPr/>
            </a:pPr>
            <a:r>
              <a:rPr lang="en-US" sz="2800" b="1" dirty="0"/>
              <a:t>Risk-Based Information Security Process</a:t>
            </a:r>
            <a:endParaRPr lang="en-US" sz="2800" b="1" kern="0" dirty="0">
              <a:cs typeface="Arial" pitchFamily="34" charset="0"/>
            </a:endParaRPr>
          </a:p>
          <a:p>
            <a:pPr marL="346075" indent="-346075" algn="l">
              <a:spcBef>
                <a:spcPts val="1200"/>
              </a:spcBef>
              <a:buClr>
                <a:schemeClr val="accent2"/>
              </a:buClr>
              <a:buSzPct val="110000"/>
              <a:buFont typeface="Wingdings" panose="05000000000000000000" pitchFamily="2" charset="2"/>
              <a:buChar char="§"/>
              <a:defRPr/>
            </a:pPr>
            <a:r>
              <a:rPr lang="en-US" b="0" kern="0" dirty="0">
                <a:solidFill>
                  <a:schemeClr val="tx1"/>
                </a:solidFill>
                <a:cs typeface="Arial" pitchFamily="34" charset="0"/>
              </a:rPr>
              <a:t>Perform an Information Security Risk Assessment</a:t>
            </a:r>
          </a:p>
          <a:p>
            <a:pPr marL="346075" indent="-346075" algn="l">
              <a:spcBef>
                <a:spcPts val="1200"/>
              </a:spcBef>
              <a:buClr>
                <a:schemeClr val="accent2"/>
              </a:buClr>
              <a:buSzPct val="110000"/>
              <a:buFont typeface="Wingdings" panose="05000000000000000000" pitchFamily="2" charset="2"/>
              <a:buChar char="§"/>
              <a:defRPr/>
            </a:pPr>
            <a:r>
              <a:rPr lang="en-US" b="0" kern="0" dirty="0">
                <a:solidFill>
                  <a:schemeClr val="tx1"/>
                </a:solidFill>
                <a:cs typeface="Arial" pitchFamily="34" charset="0"/>
              </a:rPr>
              <a:t>Designate security program responsibility</a:t>
            </a:r>
          </a:p>
          <a:p>
            <a:pPr marL="346075" indent="-346075" algn="l">
              <a:spcBef>
                <a:spcPts val="1200"/>
              </a:spcBef>
              <a:buClr>
                <a:schemeClr val="accent2"/>
              </a:buClr>
              <a:buSzPct val="110000"/>
              <a:buFont typeface="Wingdings" panose="05000000000000000000" pitchFamily="2" charset="2"/>
              <a:buChar char="§"/>
              <a:defRPr/>
            </a:pPr>
            <a:r>
              <a:rPr lang="en-US" b="0" kern="0" dirty="0">
                <a:solidFill>
                  <a:schemeClr val="tx1"/>
                </a:solidFill>
                <a:cs typeface="Arial" pitchFamily="34" charset="0"/>
              </a:rPr>
              <a:t>Develop an Information Security Program</a:t>
            </a:r>
          </a:p>
          <a:p>
            <a:pPr marL="346075" indent="-346075" algn="l">
              <a:spcBef>
                <a:spcPts val="1200"/>
              </a:spcBef>
              <a:buClr>
                <a:schemeClr val="accent2"/>
              </a:buClr>
              <a:buSzPct val="110000"/>
              <a:buFont typeface="Wingdings" panose="05000000000000000000" pitchFamily="2" charset="2"/>
              <a:buChar char="§"/>
              <a:defRPr/>
            </a:pPr>
            <a:r>
              <a:rPr lang="en-US" b="0" kern="0" dirty="0">
                <a:solidFill>
                  <a:schemeClr val="tx1"/>
                </a:solidFill>
                <a:cs typeface="Arial" pitchFamily="34" charset="0"/>
              </a:rPr>
              <a:t>Implement information security controls</a:t>
            </a:r>
          </a:p>
          <a:p>
            <a:pPr marL="346075" indent="-346075" algn="l">
              <a:spcBef>
                <a:spcPts val="1200"/>
              </a:spcBef>
              <a:buClr>
                <a:schemeClr val="accent2"/>
              </a:buClr>
              <a:buSzPct val="110000"/>
              <a:buFont typeface="Wingdings" panose="05000000000000000000" pitchFamily="2" charset="2"/>
              <a:buChar char="§"/>
              <a:defRPr/>
            </a:pPr>
            <a:r>
              <a:rPr lang="en-US" b="0" kern="0" dirty="0">
                <a:solidFill>
                  <a:schemeClr val="tx1"/>
                </a:solidFill>
                <a:cs typeface="Arial" pitchFamily="34" charset="0"/>
              </a:rPr>
              <a:t>Implement employee awareness and training</a:t>
            </a:r>
          </a:p>
          <a:p>
            <a:pPr marL="346075" indent="-346075" algn="l">
              <a:spcBef>
                <a:spcPts val="1200"/>
              </a:spcBef>
              <a:buClr>
                <a:schemeClr val="accent2"/>
              </a:buClr>
              <a:buSzPct val="110000"/>
              <a:buFont typeface="Wingdings" panose="05000000000000000000" pitchFamily="2" charset="2"/>
              <a:buChar char="§"/>
              <a:defRPr/>
            </a:pPr>
            <a:r>
              <a:rPr lang="en-US" b="0" kern="0" dirty="0">
                <a:solidFill>
                  <a:schemeClr val="tx1"/>
                </a:solidFill>
                <a:cs typeface="Arial" pitchFamily="34" charset="0"/>
              </a:rPr>
              <a:t>Regularly test or monitor effectiveness of controls</a:t>
            </a:r>
          </a:p>
          <a:p>
            <a:pPr marL="346075" indent="-346075" algn="l">
              <a:spcBef>
                <a:spcPts val="1200"/>
              </a:spcBef>
              <a:buClr>
                <a:schemeClr val="accent2"/>
              </a:buClr>
              <a:buSzPct val="110000"/>
              <a:buFont typeface="Wingdings" panose="05000000000000000000" pitchFamily="2" charset="2"/>
              <a:buChar char="§"/>
              <a:defRPr/>
            </a:pPr>
            <a:r>
              <a:rPr lang="en-US" b="0" kern="0" dirty="0">
                <a:solidFill>
                  <a:schemeClr val="tx1"/>
                </a:solidFill>
                <a:cs typeface="Arial" pitchFamily="34" charset="0"/>
              </a:rPr>
              <a:t>Prepare an effective Incident Response Procedure</a:t>
            </a:r>
          </a:p>
          <a:p>
            <a:pPr marL="346075" indent="-346075" algn="l">
              <a:spcBef>
                <a:spcPts val="1200"/>
              </a:spcBef>
              <a:buClr>
                <a:schemeClr val="accent2"/>
              </a:buClr>
              <a:buSzPct val="110000"/>
              <a:buFont typeface="Wingdings" panose="05000000000000000000" pitchFamily="2" charset="2"/>
              <a:buChar char="§"/>
              <a:defRPr/>
            </a:pPr>
            <a:r>
              <a:rPr lang="en-US" b="0" kern="0" dirty="0">
                <a:solidFill>
                  <a:schemeClr val="tx1"/>
                </a:solidFill>
                <a:cs typeface="Arial" pitchFamily="34" charset="0"/>
              </a:rPr>
              <a:t>Manage vendor relationships</a:t>
            </a:r>
          </a:p>
          <a:p>
            <a:pPr marL="346075" indent="-346075" algn="l">
              <a:spcBef>
                <a:spcPts val="1200"/>
              </a:spcBef>
              <a:buClr>
                <a:schemeClr val="accent2"/>
              </a:buClr>
              <a:buSzPct val="110000"/>
              <a:buFont typeface="Wingdings" panose="05000000000000000000" pitchFamily="2" charset="2"/>
              <a:buChar char="§"/>
              <a:defRPr/>
            </a:pPr>
            <a:r>
              <a:rPr lang="en-US" b="0" kern="0" dirty="0">
                <a:solidFill>
                  <a:schemeClr val="tx1"/>
                </a:solidFill>
                <a:cs typeface="Arial" pitchFamily="34" charset="0"/>
              </a:rPr>
              <a:t>Periodically evaluate and adjust the Information Security Program</a:t>
            </a:r>
            <a:endParaRPr lang="en-US" kern="0" dirty="0">
              <a:solidFill>
                <a:srgbClr val="54534A"/>
              </a:solidFill>
              <a:latin typeface="Trebuchet MS" pitchFamily="34" charset="0"/>
            </a:endParaRPr>
          </a:p>
        </p:txBody>
      </p:sp>
    </p:spTree>
    <p:extLst>
      <p:ext uri="{BB962C8B-B14F-4D97-AF65-F5344CB8AC3E}">
        <p14:creationId xmlns:p14="http://schemas.microsoft.com/office/powerpoint/2010/main" val="10011352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Information Security Process</a:t>
            </a:r>
          </a:p>
        </p:txBody>
      </p:sp>
      <p:sp>
        <p:nvSpPr>
          <p:cNvPr id="9" name="Rectangle 8"/>
          <p:cNvSpPr/>
          <p:nvPr/>
        </p:nvSpPr>
        <p:spPr>
          <a:xfrm>
            <a:off x="8540766" y="6535579"/>
            <a:ext cx="255199" cy="246221"/>
          </a:xfrm>
          <a:prstGeom prst="rect">
            <a:avLst/>
          </a:prstGeom>
        </p:spPr>
        <p:txBody>
          <a:bodyPr wrap="none">
            <a:spAutoFit/>
          </a:bodyPr>
          <a:lstStyle/>
          <a:p>
            <a:r>
              <a:rPr lang="en-US" sz="1000" dirty="0">
                <a:solidFill>
                  <a:srgbClr val="3F3F3F"/>
                </a:solidFill>
                <a:latin typeface="Arial" pitchFamily="34" charset="0"/>
                <a:cs typeface="Arial" pitchFamily="34" charset="0"/>
              </a:rPr>
              <a:t>4</a:t>
            </a:r>
            <a:endParaRPr lang="en-US" dirty="0"/>
          </a:p>
        </p:txBody>
      </p:sp>
      <p:sp>
        <p:nvSpPr>
          <p:cNvPr id="7" name="Rectangle 6"/>
          <p:cNvSpPr/>
          <p:nvPr/>
        </p:nvSpPr>
        <p:spPr>
          <a:xfrm>
            <a:off x="8540766" y="6535579"/>
            <a:ext cx="255199" cy="246221"/>
          </a:xfrm>
          <a:prstGeom prst="rect">
            <a:avLst/>
          </a:prstGeom>
        </p:spPr>
        <p:txBody>
          <a:bodyPr wrap="none">
            <a:spAutoFit/>
          </a:bodyPr>
          <a:lstStyle/>
          <a:p>
            <a:r>
              <a:rPr lang="en-US" sz="1000" dirty="0">
                <a:solidFill>
                  <a:srgbClr val="3F3F3F"/>
                </a:solidFill>
                <a:latin typeface="Arial" pitchFamily="34" charset="0"/>
                <a:cs typeface="Arial" pitchFamily="34" charset="0"/>
              </a:rPr>
              <a:t>4</a:t>
            </a:r>
            <a:endParaRPr lang="en-US"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4950" y="2028825"/>
            <a:ext cx="6191250" cy="406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42238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Information Security Process</a:t>
            </a:r>
          </a:p>
        </p:txBody>
      </p:sp>
      <p:sp>
        <p:nvSpPr>
          <p:cNvPr id="10" name="Content Placeholder 1"/>
          <p:cNvSpPr>
            <a:spLocks noGrp="1"/>
          </p:cNvSpPr>
          <p:nvPr>
            <p:ph idx="4294967295"/>
          </p:nvPr>
        </p:nvSpPr>
        <p:spPr>
          <a:xfrm>
            <a:off x="0" y="1828800"/>
            <a:ext cx="7893050" cy="3478213"/>
          </a:xfrm>
          <a:prstGeom prst="rect">
            <a:avLst/>
          </a:prstGeom>
        </p:spPr>
        <p:txBody>
          <a:bodyPr/>
          <a:lstStyle/>
          <a:p>
            <a:pPr>
              <a:lnSpc>
                <a:spcPct val="100000"/>
              </a:lnSpc>
              <a:spcBef>
                <a:spcPts val="1200"/>
              </a:spcBef>
              <a:buClr>
                <a:schemeClr val="accent2"/>
              </a:buClr>
              <a:buSzPct val="110000"/>
              <a:buFont typeface="Wingdings" panose="05000000000000000000" pitchFamily="2" charset="2"/>
              <a:buChar char="§"/>
            </a:pPr>
            <a:r>
              <a:rPr lang="en-US" sz="2000" dirty="0">
                <a:solidFill>
                  <a:schemeClr val="accent6"/>
                </a:solidFill>
                <a:latin typeface="+mn-lt"/>
              </a:rPr>
              <a:t>97% of breaches were avoidable </a:t>
            </a:r>
            <a:r>
              <a:rPr lang="en-US" sz="1400" dirty="0">
                <a:solidFill>
                  <a:srgbClr val="54534A"/>
                </a:solidFill>
              </a:rPr>
              <a:t>- Most victims aren’t overpowered by unknowable and unstoppable attacks. For the most part, we know them well enough and we also know how to stop them. </a:t>
            </a:r>
            <a:br>
              <a:rPr lang="en-US" sz="1400" dirty="0">
                <a:solidFill>
                  <a:srgbClr val="54534A"/>
                </a:solidFill>
              </a:rPr>
            </a:br>
            <a:endParaRPr lang="en-US" sz="1400" dirty="0">
              <a:solidFill>
                <a:srgbClr val="54534A"/>
              </a:solidFill>
            </a:endParaRPr>
          </a:p>
          <a:p>
            <a:pPr lvl="2">
              <a:lnSpc>
                <a:spcPct val="100000"/>
              </a:lnSpc>
              <a:spcBef>
                <a:spcPts val="1200"/>
              </a:spcBef>
              <a:buClr>
                <a:schemeClr val="accent2"/>
              </a:buClr>
              <a:buSzPct val="110000"/>
              <a:buFont typeface="Wingdings" panose="05000000000000000000" pitchFamily="2" charset="2"/>
              <a:buChar char="§"/>
            </a:pPr>
            <a:r>
              <a:rPr lang="en-US" sz="1400" dirty="0">
                <a:solidFill>
                  <a:srgbClr val="54534A"/>
                </a:solidFill>
              </a:rPr>
              <a:t>Information Security Program</a:t>
            </a:r>
          </a:p>
          <a:p>
            <a:pPr lvl="2">
              <a:lnSpc>
                <a:spcPct val="100000"/>
              </a:lnSpc>
              <a:spcBef>
                <a:spcPts val="1200"/>
              </a:spcBef>
              <a:buClr>
                <a:schemeClr val="accent2"/>
              </a:buClr>
              <a:buSzPct val="110000"/>
              <a:buFont typeface="Wingdings" panose="05000000000000000000" pitchFamily="2" charset="2"/>
              <a:buChar char="§"/>
            </a:pPr>
            <a:r>
              <a:rPr lang="en-US" sz="1400" dirty="0">
                <a:solidFill>
                  <a:srgbClr val="54534A"/>
                </a:solidFill>
              </a:rPr>
              <a:t>Annual Risk Assessments</a:t>
            </a:r>
          </a:p>
          <a:p>
            <a:pPr lvl="2">
              <a:lnSpc>
                <a:spcPct val="100000"/>
              </a:lnSpc>
              <a:spcBef>
                <a:spcPts val="1200"/>
              </a:spcBef>
              <a:buClr>
                <a:schemeClr val="accent2"/>
              </a:buClr>
              <a:buSzPct val="110000"/>
              <a:buFont typeface="Wingdings" panose="05000000000000000000" pitchFamily="2" charset="2"/>
              <a:buChar char="§"/>
            </a:pPr>
            <a:r>
              <a:rPr lang="en-US" sz="1400" dirty="0">
                <a:solidFill>
                  <a:srgbClr val="54534A"/>
                </a:solidFill>
              </a:rPr>
              <a:t>Strong IT Policies </a:t>
            </a:r>
          </a:p>
          <a:p>
            <a:pPr lvl="2">
              <a:lnSpc>
                <a:spcPct val="100000"/>
              </a:lnSpc>
              <a:spcBef>
                <a:spcPts val="1200"/>
              </a:spcBef>
              <a:buClr>
                <a:schemeClr val="accent2"/>
              </a:buClr>
              <a:buSzPct val="110000"/>
              <a:buFont typeface="Wingdings" panose="05000000000000000000" pitchFamily="2" charset="2"/>
              <a:buChar char="§"/>
            </a:pPr>
            <a:r>
              <a:rPr lang="en-US" sz="1400" dirty="0">
                <a:solidFill>
                  <a:srgbClr val="54534A"/>
                </a:solidFill>
                <a:latin typeface="+mn-lt"/>
              </a:rPr>
              <a:t>Educate Employees</a:t>
            </a:r>
          </a:p>
          <a:p>
            <a:pPr lvl="2">
              <a:lnSpc>
                <a:spcPct val="100000"/>
              </a:lnSpc>
              <a:spcBef>
                <a:spcPts val="1200"/>
              </a:spcBef>
              <a:buClr>
                <a:schemeClr val="accent2"/>
              </a:buClr>
              <a:buSzPct val="110000"/>
              <a:buFont typeface="Wingdings" panose="05000000000000000000" pitchFamily="2" charset="2"/>
              <a:buChar char="§"/>
            </a:pPr>
            <a:r>
              <a:rPr lang="en-US" sz="1400" dirty="0">
                <a:solidFill>
                  <a:srgbClr val="54534A"/>
                </a:solidFill>
                <a:latin typeface="+mn-lt"/>
              </a:rPr>
              <a:t>Patch Management Program</a:t>
            </a:r>
          </a:p>
          <a:p>
            <a:pPr lvl="2">
              <a:lnSpc>
                <a:spcPct val="100000"/>
              </a:lnSpc>
              <a:spcBef>
                <a:spcPts val="1200"/>
              </a:spcBef>
              <a:buClr>
                <a:schemeClr val="accent2"/>
              </a:buClr>
              <a:buSzPct val="110000"/>
              <a:buFont typeface="Wingdings" panose="05000000000000000000" pitchFamily="2" charset="2"/>
              <a:buChar char="§"/>
            </a:pPr>
            <a:r>
              <a:rPr lang="en-US" sz="1400" dirty="0">
                <a:solidFill>
                  <a:srgbClr val="54534A"/>
                </a:solidFill>
                <a:latin typeface="+mn-lt"/>
              </a:rPr>
              <a:t>Deploy Encryption and Strong </a:t>
            </a:r>
            <a:br>
              <a:rPr lang="en-US" sz="1400" dirty="0">
                <a:solidFill>
                  <a:srgbClr val="54534A"/>
                </a:solidFill>
                <a:latin typeface="+mn-lt"/>
              </a:rPr>
            </a:br>
            <a:r>
              <a:rPr lang="en-US" sz="1400" dirty="0">
                <a:solidFill>
                  <a:srgbClr val="54534A"/>
                </a:solidFill>
                <a:latin typeface="+mn-lt"/>
              </a:rPr>
              <a:t>Authentication Solutions</a:t>
            </a:r>
            <a:endParaRPr lang="en-US" sz="1800" dirty="0">
              <a:solidFill>
                <a:srgbClr val="54534A"/>
              </a:solidFill>
              <a:latin typeface="+mn-lt"/>
            </a:endParaRPr>
          </a:p>
        </p:txBody>
      </p:sp>
      <p:sp>
        <p:nvSpPr>
          <p:cNvPr id="9" name="Rectangle 8"/>
          <p:cNvSpPr/>
          <p:nvPr/>
        </p:nvSpPr>
        <p:spPr>
          <a:xfrm>
            <a:off x="8540766" y="6535579"/>
            <a:ext cx="255199" cy="246221"/>
          </a:xfrm>
          <a:prstGeom prst="rect">
            <a:avLst/>
          </a:prstGeom>
        </p:spPr>
        <p:txBody>
          <a:bodyPr wrap="none">
            <a:spAutoFit/>
          </a:bodyPr>
          <a:lstStyle/>
          <a:p>
            <a:r>
              <a:rPr lang="en-US" sz="1000" dirty="0">
                <a:solidFill>
                  <a:srgbClr val="3F3F3F"/>
                </a:solidFill>
                <a:latin typeface="Arial" pitchFamily="34" charset="0"/>
                <a:cs typeface="Arial" pitchFamily="34" charset="0"/>
              </a:rPr>
              <a:t>4</a:t>
            </a:r>
            <a:endParaRPr lang="en-US" dirty="0"/>
          </a:p>
        </p:txBody>
      </p:sp>
      <p:sp>
        <p:nvSpPr>
          <p:cNvPr id="7" name="Rectangle 6"/>
          <p:cNvSpPr/>
          <p:nvPr/>
        </p:nvSpPr>
        <p:spPr>
          <a:xfrm>
            <a:off x="8540766" y="6535579"/>
            <a:ext cx="255199" cy="246221"/>
          </a:xfrm>
          <a:prstGeom prst="rect">
            <a:avLst/>
          </a:prstGeom>
        </p:spPr>
        <p:txBody>
          <a:bodyPr wrap="none">
            <a:spAutoFit/>
          </a:bodyPr>
          <a:lstStyle/>
          <a:p>
            <a:r>
              <a:rPr lang="en-US" sz="1000" dirty="0">
                <a:solidFill>
                  <a:srgbClr val="3F3F3F"/>
                </a:solidFill>
                <a:latin typeface="Arial" pitchFamily="34" charset="0"/>
                <a:cs typeface="Arial" pitchFamily="34" charset="0"/>
              </a:rPr>
              <a:t>4</a:t>
            </a:r>
            <a:endParaRPr lang="en-US" dirty="0"/>
          </a:p>
        </p:txBody>
      </p:sp>
      <p:pic>
        <p:nvPicPr>
          <p:cNvPr id="11" name="Picture 2" descr="http://blogwillis.zippykid.netdna-cdn.com/wp-content/uploads/2013/05/woman-computer-w-dog_645x400.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1428" y="2819400"/>
            <a:ext cx="5037772" cy="3124200"/>
          </a:xfrm>
          <a:prstGeom prst="rect">
            <a:avLst/>
          </a:prstGeom>
          <a:noFill/>
          <a:extLst>
            <a:ext uri="{909E8E84-426E-40DD-AFC4-6F175D3DCCD1}">
              <a14:hiddenFill xmlns:a14="http://schemas.microsoft.com/office/drawing/2010/main">
                <a:solidFill>
                  <a:srgbClr val="FFFFFF"/>
                </a:solidFill>
              </a14:hiddenFill>
            </a:ext>
          </a:extLst>
        </p:spPr>
      </p:pic>
      <p:sp>
        <p:nvSpPr>
          <p:cNvPr id="12" name="Cloud Callout 11"/>
          <p:cNvSpPr/>
          <p:nvPr/>
        </p:nvSpPr>
        <p:spPr>
          <a:xfrm>
            <a:off x="4262914" y="2971800"/>
            <a:ext cx="2057400" cy="1295400"/>
          </a:xfrm>
          <a:prstGeom prst="cloudCallout">
            <a:avLst>
              <a:gd name="adj1" fmla="val 48368"/>
              <a:gd name="adj2" fmla="val 6489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100" dirty="0">
                <a:solidFill>
                  <a:schemeClr val="tx1"/>
                </a:solidFill>
              </a:rPr>
              <a:t>I’m flattered, I really am. But you probably shouldn’t use my name as your password</a:t>
            </a:r>
          </a:p>
        </p:txBody>
      </p:sp>
    </p:spTree>
    <p:extLst>
      <p:ext uri="{BB962C8B-B14F-4D97-AF65-F5344CB8AC3E}">
        <p14:creationId xmlns:p14="http://schemas.microsoft.com/office/powerpoint/2010/main" val="17947873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summary … it’s complicated</a:t>
            </a:r>
          </a:p>
        </p:txBody>
      </p:sp>
      <p:pic>
        <p:nvPicPr>
          <p:cNvPr id="4098" name="Picture 2" descr="http://www.delta7.com/wp-content/uploads/2009/06/isf900.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62000" y="1066800"/>
            <a:ext cx="7164457"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5131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lstStyle/>
          <a:p>
            <a:r>
              <a:rPr lang="en-US" dirty="0"/>
              <a:t>In summary … now simplified</a:t>
            </a:r>
          </a:p>
        </p:txBody>
      </p:sp>
      <p:pic>
        <p:nvPicPr>
          <p:cNvPr id="6" name="Picture 4"/>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838199" y="1143000"/>
            <a:ext cx="7315201" cy="505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003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Process 5"/>
          <p:cNvSpPr/>
          <p:nvPr/>
        </p:nvSpPr>
        <p:spPr>
          <a:xfrm>
            <a:off x="1421026" y="2590800"/>
            <a:ext cx="6427574" cy="1524000"/>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effectLst/>
                <a:latin typeface="Trebuchet MS" panose="020B0603020202020204" pitchFamily="34" charset="0"/>
              </a:rPr>
              <a:t>THANK YOU</a:t>
            </a:r>
          </a:p>
          <a:p>
            <a:pPr algn="ctr"/>
            <a:r>
              <a:rPr lang="en-US" sz="1400" b="1" cap="all" spc="300" dirty="0">
                <a:solidFill>
                  <a:schemeClr val="tx1"/>
                </a:solidFill>
                <a:effectLst/>
                <a:latin typeface="Arial" pitchFamily="34" charset="0"/>
                <a:cs typeface="Arial" pitchFamily="34" charset="0"/>
              </a:rPr>
              <a:t>Alex Brown| Senior Manager | IT CONSULTING</a:t>
            </a:r>
          </a:p>
          <a:p>
            <a:pPr algn="ctr"/>
            <a:r>
              <a:rPr lang="en-US" sz="1100" b="1" cap="all" spc="300" dirty="0">
                <a:solidFill>
                  <a:schemeClr val="tx1"/>
                </a:solidFill>
                <a:effectLst/>
                <a:latin typeface="Arial" pitchFamily="34" charset="0"/>
                <a:cs typeface="Arial" pitchFamily="34" charset="0"/>
              </a:rPr>
              <a:t>216.274.6522| Furney.Brown@plantemoran.com</a:t>
            </a:r>
          </a:p>
        </p:txBody>
      </p:sp>
      <p:pic>
        <p:nvPicPr>
          <p:cNvPr id="8" name="Picture 7" descr="newPMlogo.jpg"/>
          <p:cNvPicPr>
            <a:picLocks noChangeAspect="1"/>
          </p:cNvPicPr>
          <p:nvPr/>
        </p:nvPicPr>
        <p:blipFill>
          <a:blip r:embed="rId2"/>
          <a:stretch>
            <a:fillRect/>
          </a:stretch>
        </p:blipFill>
        <p:spPr>
          <a:xfrm>
            <a:off x="3124200" y="4267200"/>
            <a:ext cx="2971800" cy="1651002"/>
          </a:xfrm>
          <a:prstGeom prst="rect">
            <a:avLst/>
          </a:prstGeom>
        </p:spPr>
      </p:pic>
    </p:spTree>
    <p:extLst>
      <p:ext uri="{BB962C8B-B14F-4D97-AF65-F5344CB8AC3E}">
        <p14:creationId xmlns:p14="http://schemas.microsoft.com/office/powerpoint/2010/main" val="11868978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Controls Frameworks – COSO / COBIT</a:t>
            </a:r>
          </a:p>
        </p:txBody>
      </p:sp>
      <p:sp>
        <p:nvSpPr>
          <p:cNvPr id="3" name="Slide Number Placeholder 2"/>
          <p:cNvSpPr>
            <a:spLocks noGrp="1"/>
          </p:cNvSpPr>
          <p:nvPr>
            <p:ph type="sldNum" sz="quarter" idx="4294967295"/>
          </p:nvPr>
        </p:nvSpPr>
        <p:spPr>
          <a:xfrm>
            <a:off x="8610600" y="6553200"/>
            <a:ext cx="533400" cy="365125"/>
          </a:xfrm>
          <a:prstGeom prst="rect">
            <a:avLst/>
          </a:prstGeom>
        </p:spPr>
        <p:txBody>
          <a:bodyPr/>
          <a:lstStyle/>
          <a:p>
            <a:fld id="{39B2C6CB-AB80-4732-A4FD-BD518260A93B}" type="slidenum">
              <a:rPr lang="en-US" smtClean="0"/>
              <a:pPr/>
              <a:t>5</a:t>
            </a:fld>
            <a:endParaRPr lang="en-US" dirty="0"/>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28528" tIns="45720" rIns="0" bIns="45720" numCol="1" anchor="ctr" anchorCtr="0" compatLnSpc="1">
            <a:prstTxWarp prst="textNoShape">
              <a:avLst/>
            </a:prstTxWarp>
            <a:spAutoFit/>
          </a:bodyPr>
          <a:lstStyle/>
          <a:p>
            <a:endParaRPr lang="en-US" dirty="0"/>
          </a:p>
        </p:txBody>
      </p:sp>
      <p:sp>
        <p:nvSpPr>
          <p:cNvPr id="11" name="TextBox 10"/>
          <p:cNvSpPr txBox="1"/>
          <p:nvPr/>
        </p:nvSpPr>
        <p:spPr>
          <a:xfrm>
            <a:off x="7068643" y="2590800"/>
            <a:ext cx="1725152" cy="1815882"/>
          </a:xfrm>
          <a:prstGeom prst="rect">
            <a:avLst/>
          </a:prstGeom>
          <a:noFill/>
        </p:spPr>
        <p:txBody>
          <a:bodyPr wrap="none" rtlCol="0">
            <a:spAutoFit/>
          </a:bodyPr>
          <a:lstStyle/>
          <a:p>
            <a:r>
              <a:rPr lang="en-US" sz="1600" b="1" dirty="0">
                <a:solidFill>
                  <a:srgbClr val="0070C0"/>
                </a:solidFill>
              </a:rPr>
              <a:t>MATURITY LEVELS</a:t>
            </a:r>
          </a:p>
          <a:p>
            <a:r>
              <a:rPr lang="en-US" sz="1600" dirty="0">
                <a:solidFill>
                  <a:schemeClr val="tx1">
                    <a:lumMod val="85000"/>
                    <a:lumOff val="15000"/>
                  </a:schemeClr>
                </a:solidFill>
              </a:rPr>
              <a:t>0. Ad Hoc</a:t>
            </a:r>
          </a:p>
          <a:p>
            <a:r>
              <a:rPr lang="en-US" sz="1600" dirty="0">
                <a:solidFill>
                  <a:schemeClr val="tx1">
                    <a:lumMod val="85000"/>
                    <a:lumOff val="15000"/>
                  </a:schemeClr>
                </a:solidFill>
              </a:rPr>
              <a:t>1. Initial</a:t>
            </a:r>
          </a:p>
          <a:p>
            <a:r>
              <a:rPr lang="en-US" sz="1600" dirty="0">
                <a:solidFill>
                  <a:schemeClr val="tx1">
                    <a:lumMod val="85000"/>
                    <a:lumOff val="15000"/>
                  </a:schemeClr>
                </a:solidFill>
              </a:rPr>
              <a:t>2. Repeatable</a:t>
            </a:r>
          </a:p>
          <a:p>
            <a:r>
              <a:rPr lang="en-US" sz="1600" dirty="0">
                <a:solidFill>
                  <a:schemeClr val="tx1">
                    <a:lumMod val="85000"/>
                    <a:lumOff val="15000"/>
                  </a:schemeClr>
                </a:solidFill>
              </a:rPr>
              <a:t>3. Defined</a:t>
            </a:r>
          </a:p>
          <a:p>
            <a:r>
              <a:rPr lang="en-US" sz="1600" dirty="0">
                <a:solidFill>
                  <a:schemeClr val="tx1">
                    <a:lumMod val="85000"/>
                    <a:lumOff val="15000"/>
                  </a:schemeClr>
                </a:solidFill>
              </a:rPr>
              <a:t>4. Managed</a:t>
            </a:r>
          </a:p>
          <a:p>
            <a:r>
              <a:rPr lang="en-US" sz="1600" dirty="0">
                <a:solidFill>
                  <a:schemeClr val="tx1">
                    <a:lumMod val="85000"/>
                    <a:lumOff val="15000"/>
                  </a:schemeClr>
                </a:solidFill>
              </a:rPr>
              <a:t>5. Optimizing</a:t>
            </a:r>
          </a:p>
        </p:txBody>
      </p:sp>
      <p:pic>
        <p:nvPicPr>
          <p:cNvPr id="1030" name="Picture 6" descr="http://www.isaca.org/Knowledge-Center/Blog/Lists/Photos/4-10-12-cobit-blog2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322" y="1219201"/>
            <a:ext cx="6504878"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42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Controls Frameworks – ISO 27001</a:t>
            </a:r>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28528" tIns="45720" rIns="0" bIns="45720" numCol="1" anchor="ctr" anchorCtr="0" compatLnSpc="1">
            <a:prstTxWarp prst="textNoShape">
              <a:avLst/>
            </a:prstTxWarp>
            <a:spAutoFit/>
          </a:bodyPr>
          <a:lstStyle/>
          <a:p>
            <a:endParaRPr lang="en-US"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76400"/>
            <a:ext cx="5029200" cy="3989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2129" y="2695044"/>
            <a:ext cx="3562350" cy="2256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096000" y="2142772"/>
            <a:ext cx="1725152" cy="338554"/>
          </a:xfrm>
          <a:prstGeom prst="rect">
            <a:avLst/>
          </a:prstGeom>
          <a:noFill/>
        </p:spPr>
        <p:txBody>
          <a:bodyPr wrap="none" rtlCol="0">
            <a:spAutoFit/>
          </a:bodyPr>
          <a:lstStyle/>
          <a:p>
            <a:r>
              <a:rPr lang="en-US" sz="1600" b="1" dirty="0">
                <a:solidFill>
                  <a:srgbClr val="0070C0"/>
                </a:solidFill>
              </a:rPr>
              <a:t>MATURITY LEVELS</a:t>
            </a:r>
          </a:p>
        </p:txBody>
      </p:sp>
    </p:spTree>
    <p:extLst>
      <p:ext uri="{BB962C8B-B14F-4D97-AF65-F5344CB8AC3E}">
        <p14:creationId xmlns:p14="http://schemas.microsoft.com/office/powerpoint/2010/main" val="4064220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Controls Frameworks – SANS Top 20 CSC</a:t>
            </a:r>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28528" tIns="45720" rIns="0" bIns="45720" numCol="1" anchor="ctr" anchorCtr="0" compatLnSpc="1">
            <a:prstTxWarp prst="textNoShape">
              <a:avLst/>
            </a:prstTxWarp>
            <a:spAutoFit/>
          </a:bodyPr>
          <a:lstStyle/>
          <a:p>
            <a:endParaRPr lang="en-US" dirty="0"/>
          </a:p>
        </p:txBody>
      </p:sp>
      <p:pic>
        <p:nvPicPr>
          <p:cNvPr id="7"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626477"/>
            <a:ext cx="2941940" cy="419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4200" y="1600200"/>
            <a:ext cx="2977057" cy="438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600200"/>
            <a:ext cx="2883408" cy="3151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06800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Controls Frameworks - NIST Cyber Security</a:t>
            </a:r>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28528" tIns="45720" rIns="0" bIns="45720" numCol="1" anchor="ctr" anchorCtr="0" compatLnSpc="1">
            <a:prstTxWarp prst="textNoShape">
              <a:avLst/>
            </a:prstTxWarp>
            <a:spAutoFit/>
          </a:bodyPr>
          <a:lstStyle/>
          <a:p>
            <a:endParaRPr lang="en-US" dirty="0"/>
          </a:p>
        </p:txBody>
      </p:sp>
      <p:pic>
        <p:nvPicPr>
          <p:cNvPr id="12290" name="Picture 2" descr="http://securityaffairs.co/wordpress/wp-content/uploads/2013/10/NIST-cybersecurity-framework-funct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t="5299"/>
          <a:stretch/>
        </p:blipFill>
        <p:spPr bwMode="auto">
          <a:xfrm>
            <a:off x="304800" y="1295400"/>
            <a:ext cx="5053851" cy="473693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477000" y="2590800"/>
            <a:ext cx="2000163" cy="1569660"/>
          </a:xfrm>
          <a:prstGeom prst="rect">
            <a:avLst/>
          </a:prstGeom>
          <a:noFill/>
        </p:spPr>
        <p:txBody>
          <a:bodyPr wrap="none" rtlCol="0">
            <a:spAutoFit/>
          </a:bodyPr>
          <a:lstStyle/>
          <a:p>
            <a:r>
              <a:rPr lang="en-US" sz="1600" b="1" dirty="0">
                <a:solidFill>
                  <a:srgbClr val="0070C0"/>
                </a:solidFill>
              </a:rPr>
              <a:t>MATURITY LEVELS</a:t>
            </a:r>
          </a:p>
          <a:p>
            <a:r>
              <a:rPr lang="en-US" sz="1600" dirty="0">
                <a:solidFill>
                  <a:schemeClr val="tx1">
                    <a:lumMod val="85000"/>
                    <a:lumOff val="15000"/>
                  </a:schemeClr>
                </a:solidFill>
              </a:rPr>
              <a:t>Tier 1 – Partial</a:t>
            </a:r>
          </a:p>
          <a:p>
            <a:r>
              <a:rPr lang="en-US" sz="1600" dirty="0">
                <a:solidFill>
                  <a:schemeClr val="tx1">
                    <a:lumMod val="85000"/>
                    <a:lumOff val="15000"/>
                  </a:schemeClr>
                </a:solidFill>
              </a:rPr>
              <a:t>Tier 2 – Risk Informed</a:t>
            </a:r>
          </a:p>
          <a:p>
            <a:r>
              <a:rPr lang="en-US" sz="1600" dirty="0">
                <a:solidFill>
                  <a:schemeClr val="tx1">
                    <a:lumMod val="85000"/>
                    <a:lumOff val="15000"/>
                  </a:schemeClr>
                </a:solidFill>
              </a:rPr>
              <a:t>Tier 3 – Repeatable</a:t>
            </a:r>
          </a:p>
          <a:p>
            <a:r>
              <a:rPr lang="en-US" sz="1600" dirty="0">
                <a:solidFill>
                  <a:schemeClr val="tx1">
                    <a:lumMod val="85000"/>
                    <a:lumOff val="15000"/>
                  </a:schemeClr>
                </a:solidFill>
              </a:rPr>
              <a:t>Tier 4 – Adaptive</a:t>
            </a:r>
          </a:p>
          <a:p>
            <a:endParaRPr lang="en-US" sz="1600" dirty="0">
              <a:solidFill>
                <a:schemeClr val="tx1">
                  <a:lumMod val="85000"/>
                  <a:lumOff val="15000"/>
                </a:schemeClr>
              </a:solidFill>
            </a:endParaRPr>
          </a:p>
        </p:txBody>
      </p:sp>
    </p:spTree>
    <p:extLst>
      <p:ext uri="{BB962C8B-B14F-4D97-AF65-F5344CB8AC3E}">
        <p14:creationId xmlns:p14="http://schemas.microsoft.com/office/powerpoint/2010/main" val="13529641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4"/>
          <p:cNvSpPr>
            <a:spLocks noGrp="1"/>
          </p:cNvSpPr>
          <p:nvPr>
            <p:ph type="title"/>
          </p:nvPr>
        </p:nvSpPr>
        <p:spPr>
          <a:xfrm>
            <a:off x="457200" y="228600"/>
            <a:ext cx="8229600" cy="1143000"/>
          </a:xfrm>
        </p:spPr>
        <p:txBody>
          <a:bodyPr/>
          <a:lstStyle/>
          <a:p>
            <a:r>
              <a:rPr lang="en-US" sz="2400" dirty="0"/>
              <a:t>Plante Moran’s </a:t>
            </a:r>
            <a:br>
              <a:rPr lang="en-US" sz="2400" dirty="0"/>
            </a:br>
            <a:r>
              <a:rPr lang="en-US" sz="2400" dirty="0"/>
              <a:t>Information Security Control Framework</a:t>
            </a:r>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28528" tIns="45720" rIns="0" bIns="45720" numCol="1" anchor="ctr" anchorCtr="0" compatLnSpc="1">
            <a:prstTxWarp prst="textNoShape">
              <a:avLst/>
            </a:prstTxWarp>
            <a:spAutoFit/>
          </a:bodyPr>
          <a:lstStyle/>
          <a:p>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133600"/>
            <a:ext cx="4389275" cy="3125164"/>
          </a:xfrm>
          <a:prstGeom prst="rect">
            <a:avLst/>
          </a:prstGeom>
          <a:noFill/>
        </p:spPr>
      </p:pic>
      <p:pic>
        <p:nvPicPr>
          <p:cNvPr id="10" name="Picture 9"/>
          <p:cNvPicPr/>
          <p:nvPr/>
        </p:nvPicPr>
        <p:blipFill>
          <a:blip r:embed="rId3">
            <a:extLst>
              <a:ext uri="{28A0092B-C50C-407E-A947-70E740481C1C}">
                <a14:useLocalDpi xmlns:a14="http://schemas.microsoft.com/office/drawing/2010/main" val="0"/>
              </a:ext>
            </a:extLst>
          </a:blip>
          <a:stretch>
            <a:fillRect/>
          </a:stretch>
        </p:blipFill>
        <p:spPr>
          <a:xfrm>
            <a:off x="609600" y="1905000"/>
            <a:ext cx="3652202" cy="3732629"/>
          </a:xfrm>
          <a:prstGeom prst="rect">
            <a:avLst/>
          </a:prstGeom>
        </p:spPr>
      </p:pic>
    </p:spTree>
    <p:extLst>
      <p:ext uri="{BB962C8B-B14F-4D97-AF65-F5344CB8AC3E}">
        <p14:creationId xmlns:p14="http://schemas.microsoft.com/office/powerpoint/2010/main" val="80089709"/>
      </p:ext>
    </p:extLst>
  </p:cSld>
  <p:clrMapOvr>
    <a:masterClrMapping/>
  </p:clrMapOvr>
</p:sld>
</file>

<file path=ppt/theme/theme1.xml><?xml version="1.0" encoding="utf-8"?>
<a:theme xmlns:a="http://schemas.openxmlformats.org/drawingml/2006/main" name="burger-webinar-templat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FE02CE86E17A74D87A37463E27C6603" ma:contentTypeVersion="0" ma:contentTypeDescription="Create a new document." ma:contentTypeScope="" ma:versionID="4109120ed2fd6c750b6d7613f1413276">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045DF14-A91E-4032-841A-25603630E8E4}">
  <ds:schemaRefs>
    <ds:schemaRef ds:uri="http://schemas.microsoft.com/office/2006/documentManagement/types"/>
    <ds:schemaRef ds:uri="http://schemas.openxmlformats.org/package/2006/metadata/core-properties"/>
    <ds:schemaRef ds:uri="http://schemas.microsoft.com/office/2006/metadata/properties"/>
    <ds:schemaRef ds:uri="http://purl.org/dc/dcmitype/"/>
    <ds:schemaRef ds:uri="http://www.w3.org/XML/1998/namespace"/>
    <ds:schemaRef ds:uri="http://purl.org/dc/terms/"/>
    <ds:schemaRef ds:uri="http://purl.org/dc/elements/1.1/"/>
  </ds:schemaRefs>
</ds:datastoreItem>
</file>

<file path=customXml/itemProps2.xml><?xml version="1.0" encoding="utf-8"?>
<ds:datastoreItem xmlns:ds="http://schemas.openxmlformats.org/officeDocument/2006/customXml" ds:itemID="{2D336B3E-D01E-48F6-B633-1E4EDE3378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5F48E961-6D78-41BC-AAA0-92040161382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burger-webinar-template</Template>
  <TotalTime>4528</TotalTime>
  <Words>2310</Words>
  <Application>Microsoft Office PowerPoint</Application>
  <PresentationFormat>On-screen Show (4:3)</PresentationFormat>
  <Paragraphs>531</Paragraphs>
  <Slides>46</Slides>
  <Notes>0</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46</vt:i4>
      </vt:variant>
    </vt:vector>
  </HeadingPairs>
  <TitlesOfParts>
    <vt:vector size="62" baseType="lpstr">
      <vt:lpstr>ＭＳ Ｐゴシック</vt:lpstr>
      <vt:lpstr>Arial</vt:lpstr>
      <vt:lpstr>Arial Black</vt:lpstr>
      <vt:lpstr>Browallia New</vt:lpstr>
      <vt:lpstr>Calibri</vt:lpstr>
      <vt:lpstr>Helvetica</vt:lpstr>
      <vt:lpstr>Mistral</vt:lpstr>
      <vt:lpstr>Trebuchet MS</vt:lpstr>
      <vt:lpstr>Univers Condensed</vt:lpstr>
      <vt:lpstr>Wingdings</vt:lpstr>
      <vt:lpstr>ヒラギノ角ゴ ProN W3</vt:lpstr>
      <vt:lpstr>burger-webinar-template</vt:lpstr>
      <vt:lpstr>Office Theme</vt:lpstr>
      <vt:lpstr>2_Office Theme</vt:lpstr>
      <vt:lpstr>1_Office Theme</vt:lpstr>
      <vt:lpstr>3_Office Theme</vt:lpstr>
      <vt:lpstr>IT GOVERNANCE 2014 FGFOA ANNUAL CONFERENCE</vt:lpstr>
      <vt:lpstr>Agenda</vt:lpstr>
      <vt:lpstr>Understanding of Information Security </vt:lpstr>
      <vt:lpstr>Plante Moran’s  Information Security Governance Model</vt:lpstr>
      <vt:lpstr>Controls Frameworks – COSO / COBIT</vt:lpstr>
      <vt:lpstr>Controls Frameworks – ISO 27001</vt:lpstr>
      <vt:lpstr>Controls Frameworks – SANS Top 20 CSC</vt:lpstr>
      <vt:lpstr>Controls Frameworks - NIST Cyber Security</vt:lpstr>
      <vt:lpstr>Plante Moran’s  Information Security Control Framework</vt:lpstr>
      <vt:lpstr>Plante Moran’s  Information Security Risk Assessment Approach</vt:lpstr>
      <vt:lpstr>What can go wrong?</vt:lpstr>
      <vt:lpstr>Where is my data?</vt:lpstr>
      <vt:lpstr>Where is my data?</vt:lpstr>
      <vt:lpstr>Where is my data?</vt:lpstr>
      <vt:lpstr>Threats – Information Security</vt:lpstr>
      <vt:lpstr>Threats – Top Threats</vt:lpstr>
      <vt:lpstr>Threats – Data Breach</vt:lpstr>
      <vt:lpstr>Threats – Cost of Data Breaches</vt:lpstr>
      <vt:lpstr>Threats – Recent Data Breach Victims</vt:lpstr>
      <vt:lpstr>Threats – Recent Data Breach Victims</vt:lpstr>
      <vt:lpstr>Threats – Recent Municipal Data Breaches</vt:lpstr>
      <vt:lpstr>Threats – Recent Municipal Data Breaches</vt:lpstr>
      <vt:lpstr>Threats – Recent Municipal Data Breaches</vt:lpstr>
      <vt:lpstr>External Threats Profile</vt:lpstr>
      <vt:lpstr>Internal Threats Profile</vt:lpstr>
      <vt:lpstr>Cyber Crime – State Statistics</vt:lpstr>
      <vt:lpstr>97% of Breaches Were Avoidable </vt:lpstr>
      <vt:lpstr>97% of Breaches Were Avoidable </vt:lpstr>
      <vt:lpstr>Where Are My Controls?</vt:lpstr>
      <vt:lpstr>Secure Network Infrastructure</vt:lpstr>
      <vt:lpstr>User Access Management</vt:lpstr>
      <vt:lpstr>User Security Awareness</vt:lpstr>
      <vt:lpstr>Security Awareness Posters</vt:lpstr>
      <vt:lpstr>Cloud Computing</vt:lpstr>
      <vt:lpstr>Cloud Computing - Vendor Due Diligence</vt:lpstr>
      <vt:lpstr>Cloud Computing - Vendor Due Diligence</vt:lpstr>
      <vt:lpstr>Mobile Devices</vt:lpstr>
      <vt:lpstr>Mobile Devices</vt:lpstr>
      <vt:lpstr>Mobile Devices</vt:lpstr>
      <vt:lpstr>So What Do We Do?</vt:lpstr>
      <vt:lpstr>Information Security Process</vt:lpstr>
      <vt:lpstr>Information Security Process</vt:lpstr>
      <vt:lpstr>Information Security Process</vt:lpstr>
      <vt:lpstr>In summary … it’s complicated</vt:lpstr>
      <vt:lpstr>In summary … now simplified</vt:lpstr>
      <vt:lpstr>PowerPoint Presentation</vt:lpstr>
    </vt:vector>
  </TitlesOfParts>
  <Company>Plante &amp; Moran, PLLC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raj.patel</dc:creator>
  <cp:lastModifiedBy>Karen Pastula</cp:lastModifiedBy>
  <cp:revision>282</cp:revision>
  <cp:lastPrinted>2014-08-26T03:48:42Z</cp:lastPrinted>
  <dcterms:created xsi:type="dcterms:W3CDTF">2013-09-02T16:24:57Z</dcterms:created>
  <dcterms:modified xsi:type="dcterms:W3CDTF">2017-01-11T20:08:43Z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0x0101000FE02CE86E17A74D87A37463E27C6603</vt:lpwstr>
  </property>
  <property fmtid="{D5CDD505-2E9C-101B-9397-08002B2CF9AE}" pid="3" name="_CopySource">
    <vt:lpwstr>http://knowledgeshare.pmllp.com/Operations/Graphics/PAndGWorkflowAttachments/Public/283684/ITC_Cyber Security Webinar 040914 - Graphics update.pptx</vt:lpwstr>
  </property>
</Properties>
</file>