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03" r:id="rId1"/>
  </p:sldMasterIdLst>
  <p:notesMasterIdLst>
    <p:notesMasterId r:id="rId14"/>
  </p:notesMasterIdLst>
  <p:handoutMasterIdLst>
    <p:handoutMasterId r:id="rId15"/>
  </p:handoutMasterIdLst>
  <p:sldIdLst>
    <p:sldId id="256" r:id="rId2"/>
    <p:sldId id="274" r:id="rId3"/>
    <p:sldId id="278" r:id="rId4"/>
    <p:sldId id="281" r:id="rId5"/>
    <p:sldId id="279" r:id="rId6"/>
    <p:sldId id="280" r:id="rId7"/>
    <p:sldId id="277" r:id="rId8"/>
    <p:sldId id="275" r:id="rId9"/>
    <p:sldId id="273" r:id="rId10"/>
    <p:sldId id="266" r:id="rId11"/>
    <p:sldId id="276" r:id="rId12"/>
    <p:sldId id="282"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1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8" autoAdjust="0"/>
    <p:restoredTop sz="94660"/>
  </p:normalViewPr>
  <p:slideViewPr>
    <p:cSldViewPr>
      <p:cViewPr varScale="1">
        <p:scale>
          <a:sx n="89" d="100"/>
          <a:sy n="89" d="100"/>
        </p:scale>
        <p:origin x="1253"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BC6AAF-5938-4BC4-B1FE-07D5F582B8AE}" type="datetimeFigureOut">
              <a:rPr lang="en-US" smtClean="0"/>
              <a:pPr/>
              <a:t>12/17/2015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C477E4-F0C3-4543-AFEE-891AB2CF4173}" type="slidenum">
              <a:rPr lang="en-US" smtClean="0"/>
              <a:pPr/>
              <a:t>‹#›</a:t>
            </a:fld>
            <a:endParaRPr lang="en-US"/>
          </a:p>
        </p:txBody>
      </p:sp>
    </p:spTree>
    <p:extLst>
      <p:ext uri="{BB962C8B-B14F-4D97-AF65-F5344CB8AC3E}">
        <p14:creationId xmlns:p14="http://schemas.microsoft.com/office/powerpoint/2010/main" val="41658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1BAC1C-9606-44A0-AF4A-2EEFEE45064B}" type="datetimeFigureOut">
              <a:rPr lang="en-US" smtClean="0"/>
              <a:pPr/>
              <a:t>12/17/2015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453A1C-3204-42DE-9226-ED1E9371D91C}" type="slidenum">
              <a:rPr lang="en-US" smtClean="0"/>
              <a:pPr/>
              <a:t>‹#›</a:t>
            </a:fld>
            <a:endParaRPr lang="en-US"/>
          </a:p>
        </p:txBody>
      </p:sp>
    </p:spTree>
    <p:extLst>
      <p:ext uri="{BB962C8B-B14F-4D97-AF65-F5344CB8AC3E}">
        <p14:creationId xmlns:p14="http://schemas.microsoft.com/office/powerpoint/2010/main" val="1510750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453A1C-3204-42DE-9226-ED1E9371D91C}" type="slidenum">
              <a:rPr lang="en-US" smtClean="0"/>
              <a:pPr/>
              <a:t>1</a:t>
            </a:fld>
            <a:endParaRPr lang="en-US"/>
          </a:p>
        </p:txBody>
      </p:sp>
    </p:spTree>
    <p:extLst>
      <p:ext uri="{BB962C8B-B14F-4D97-AF65-F5344CB8AC3E}">
        <p14:creationId xmlns:p14="http://schemas.microsoft.com/office/powerpoint/2010/main" val="4273954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2400" dirty="0" smtClean="0"/>
              <a:t>(ubiquitous term – no set definition)</a:t>
            </a:r>
          </a:p>
          <a:p>
            <a:pPr lvl="1"/>
            <a:r>
              <a:rPr lang="en-US" sz="2400" dirty="0" smtClean="0"/>
              <a:t>(responsiveness to citizens)</a:t>
            </a:r>
          </a:p>
          <a:p>
            <a:pPr lvl="1"/>
            <a:endParaRPr lang="en-US" sz="2400" dirty="0" smtClean="0"/>
          </a:p>
          <a:p>
            <a:pPr lvl="1"/>
            <a:r>
              <a:rPr lang="en-US" sz="2400" dirty="0" smtClean="0"/>
              <a:t>(common reports on website)</a:t>
            </a:r>
          </a:p>
          <a:p>
            <a:pPr lvl="1"/>
            <a:r>
              <a:rPr lang="en-US" sz="2400" dirty="0" smtClean="0"/>
              <a:t>(Spending in the Sunshine)</a:t>
            </a:r>
          </a:p>
          <a:p>
            <a:pPr lvl="1"/>
            <a:r>
              <a:rPr lang="en-US" sz="2400" dirty="0" smtClean="0"/>
              <a:t>(legal issues – lawyer)</a:t>
            </a:r>
          </a:p>
          <a:p>
            <a:pPr lvl="1"/>
            <a:r>
              <a:rPr lang="en-US" sz="2400" dirty="0" smtClean="0"/>
              <a:t>(quality control issues – Financial manager)</a:t>
            </a:r>
          </a:p>
          <a:p>
            <a:pPr lvl="1"/>
            <a:endParaRPr lang="en-US" sz="2400" dirty="0" smtClean="0"/>
          </a:p>
          <a:p>
            <a:endParaRPr lang="en-US" dirty="0"/>
          </a:p>
        </p:txBody>
      </p:sp>
      <p:sp>
        <p:nvSpPr>
          <p:cNvPr id="4" name="Slide Number Placeholder 3"/>
          <p:cNvSpPr>
            <a:spLocks noGrp="1"/>
          </p:cNvSpPr>
          <p:nvPr>
            <p:ph type="sldNum" sz="quarter" idx="10"/>
          </p:nvPr>
        </p:nvSpPr>
        <p:spPr/>
        <p:txBody>
          <a:bodyPr/>
          <a:lstStyle/>
          <a:p>
            <a:fld id="{AA453A1C-3204-42DE-9226-ED1E9371D91C}" type="slidenum">
              <a:rPr lang="en-US" smtClean="0"/>
              <a:pPr/>
              <a:t>3</a:t>
            </a:fld>
            <a:endParaRPr lang="en-US"/>
          </a:p>
        </p:txBody>
      </p:sp>
    </p:spTree>
    <p:extLst>
      <p:ext uri="{BB962C8B-B14F-4D97-AF65-F5344CB8AC3E}">
        <p14:creationId xmlns:p14="http://schemas.microsoft.com/office/powerpoint/2010/main" val="2614094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pPr>
              <a:defRPr/>
            </a:pPr>
            <a:fld id="{15D0C974-02C6-464F-AB22-926DB8EE6E60}" type="datetimeFigureOut">
              <a:rPr lang="en-US" smtClean="0"/>
              <a:pPr>
                <a:defRPr/>
              </a:pPr>
              <a:t>12/17/2015</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pPr>
              <a:defRPr/>
            </a:pPr>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pPr>
              <a:defRPr/>
            </a:pPr>
            <a:fld id="{8A88D7AB-9B9F-4983-B6A1-6A688D5FE70D}"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7241BEA6-EB5E-405F-A187-54082F6BC67E}" type="datetimeFigureOut">
              <a:rPr lang="en-US" smtClean="0"/>
              <a:pPr>
                <a:defRPr/>
              </a:pPr>
              <a:t>12/17/2015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402D192-A13C-4AB1-B2D2-0EFB6809F3B1}"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82C088C3-A4BA-40C3-AD35-247D1ACFBE7A}" type="datetimeFigureOut">
              <a:rPr lang="en-US" smtClean="0"/>
              <a:pPr>
                <a:defRPr/>
              </a:pPr>
              <a:t>12/17/2015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EA2C693-1076-4B31-9C7D-7F40A545A5E4}"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defRPr/>
            </a:pPr>
            <a:fld id="{DAC0E150-97DF-418F-B04D-FB39425D7AE4}" type="datetimeFigureOut">
              <a:rPr lang="en-US" smtClean="0"/>
              <a:pPr>
                <a:defRPr/>
              </a:pPr>
              <a:t>12/17/2015</a:t>
            </a:fld>
            <a:endParaRPr lang="en-US" dirty="0"/>
          </a:p>
        </p:txBody>
      </p:sp>
      <p:sp>
        <p:nvSpPr>
          <p:cNvPr id="9" name="Slide Number Placeholder 8"/>
          <p:cNvSpPr>
            <a:spLocks noGrp="1"/>
          </p:cNvSpPr>
          <p:nvPr>
            <p:ph type="sldNum" sz="quarter" idx="15"/>
          </p:nvPr>
        </p:nvSpPr>
        <p:spPr/>
        <p:txBody>
          <a:bodyPr rtlCol="0"/>
          <a:lstStyle/>
          <a:p>
            <a:pPr>
              <a:defRPr/>
            </a:pPr>
            <a:fld id="{766F8CD3-A80D-434B-AE9C-298A3C8BBB14}" type="slidenum">
              <a:rPr lang="en-US" smtClean="0"/>
              <a:pPr>
                <a:defRPr/>
              </a:pPr>
              <a:t>‹#›</a:t>
            </a:fld>
            <a:endParaRPr lang="en-US" dirty="0"/>
          </a:p>
        </p:txBody>
      </p:sp>
      <p:sp>
        <p:nvSpPr>
          <p:cNvPr id="10" name="Footer Placeholder 9"/>
          <p:cNvSpPr>
            <a:spLocks noGrp="1"/>
          </p:cNvSpPr>
          <p:nvPr>
            <p:ph type="ftr" sz="quarter" idx="16"/>
          </p:nvPr>
        </p:nvSpPr>
        <p:spPr/>
        <p:txBody>
          <a:bodyPr rtlCol="0"/>
          <a:lstStyle/>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a:defRPr/>
            </a:pPr>
            <a:fld id="{5572B062-2A0E-4CFE-B688-2DB2023363CF}" type="datetimeFigureOut">
              <a:rPr lang="en-US" smtClean="0"/>
              <a:pPr>
                <a:defRPr/>
              </a:pPr>
              <a:t>12/17/2015</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pPr>
              <a:defRPr/>
            </a:pPr>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pPr>
              <a:defRPr/>
            </a:pPr>
            <a:fld id="{A5F74139-607F-487F-980E-7D6EC6D43C64}"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68B63951-6659-4A2E-BACC-6570E16A6FC8}" type="datetimeFigureOut">
              <a:rPr lang="en-US" smtClean="0"/>
              <a:pPr>
                <a:defRPr/>
              </a:pPr>
              <a:t>12/17/2015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60FC3A62-9F1A-49C8-A596-0B3B74C1F47C}" type="slidenum">
              <a:rPr lang="en-US" smtClean="0"/>
              <a:pPr>
                <a:defRPr/>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fld id="{B6A91397-C974-4B55-82B8-36C2D2009291}" type="datetimeFigureOut">
              <a:rPr lang="en-US" smtClean="0"/>
              <a:pPr>
                <a:defRPr/>
              </a:pPr>
              <a:t>12/17/2015</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15CE92FE-5DB2-431F-9D45-E453DA1CAD7C}" type="slidenum">
              <a:rPr lang="en-US" smtClean="0"/>
              <a:pPr>
                <a:defRPr/>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defRPr/>
            </a:pPr>
            <a:fld id="{9A26E768-4544-46F6-99D3-DFC983335921}" type="datetimeFigureOut">
              <a:rPr lang="en-US" smtClean="0"/>
              <a:pPr>
                <a:defRPr/>
              </a:pPr>
              <a:t>12/17/2015</a:t>
            </a:fld>
            <a:endParaRPr lang="en-US" dirty="0"/>
          </a:p>
        </p:txBody>
      </p:sp>
      <p:sp>
        <p:nvSpPr>
          <p:cNvPr id="7" name="Slide Number Placeholder 6"/>
          <p:cNvSpPr>
            <a:spLocks noGrp="1"/>
          </p:cNvSpPr>
          <p:nvPr>
            <p:ph type="sldNum" sz="quarter" idx="11"/>
          </p:nvPr>
        </p:nvSpPr>
        <p:spPr/>
        <p:txBody>
          <a:bodyPr rtlCol="0"/>
          <a:lstStyle/>
          <a:p>
            <a:pPr>
              <a:defRPr/>
            </a:pPr>
            <a:fld id="{7DAF162A-09DD-43F8-8DD6-64B4631AFFE7}" type="slidenum">
              <a:rPr lang="en-US" smtClean="0"/>
              <a:pPr>
                <a:defRPr/>
              </a:pPr>
              <a:t>‹#›</a:t>
            </a:fld>
            <a:endParaRPr lang="en-US" dirty="0"/>
          </a:p>
        </p:txBody>
      </p:sp>
      <p:sp>
        <p:nvSpPr>
          <p:cNvPr id="8" name="Footer Placeholder 7"/>
          <p:cNvSpPr>
            <a:spLocks noGrp="1"/>
          </p:cNvSpPr>
          <p:nvPr>
            <p:ph type="ftr" sz="quarter" idx="12"/>
          </p:nvPr>
        </p:nvSpPr>
        <p:spPr/>
        <p:txBody>
          <a:bodyPr rtlCol="0"/>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85BB8BA-8523-419C-A3B4-A2762570A69D}" type="datetimeFigureOut">
              <a:rPr lang="en-US" smtClean="0"/>
              <a:pPr>
                <a:defRPr/>
              </a:pPr>
              <a:t>12/17/2015</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45C00D0B-7085-4442-8138-D75444E70B57}"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defRPr/>
            </a:pPr>
            <a:fld id="{961A236E-998A-4F69-A1A3-9766BD8A51BA}" type="datetimeFigureOut">
              <a:rPr lang="en-US" smtClean="0"/>
              <a:pPr>
                <a:defRPr/>
              </a:pPr>
              <a:t>12/17/2015</a:t>
            </a:fld>
            <a:endParaRPr lang="en-US" dirty="0"/>
          </a:p>
        </p:txBody>
      </p:sp>
      <p:sp>
        <p:nvSpPr>
          <p:cNvPr id="22" name="Slide Number Placeholder 21"/>
          <p:cNvSpPr>
            <a:spLocks noGrp="1"/>
          </p:cNvSpPr>
          <p:nvPr>
            <p:ph type="sldNum" sz="quarter" idx="15"/>
          </p:nvPr>
        </p:nvSpPr>
        <p:spPr/>
        <p:txBody>
          <a:bodyPr rtlCol="0"/>
          <a:lstStyle/>
          <a:p>
            <a:pPr>
              <a:defRPr/>
            </a:pPr>
            <a:fld id="{C2DD946B-81E1-48DB-8F11-FE110E2EEB53}" type="slidenum">
              <a:rPr lang="en-US" smtClean="0"/>
              <a:pPr>
                <a:defRPr/>
              </a:pPr>
              <a:t>‹#›</a:t>
            </a:fld>
            <a:endParaRPr lang="en-US" dirty="0"/>
          </a:p>
        </p:txBody>
      </p:sp>
      <p:sp>
        <p:nvSpPr>
          <p:cNvPr id="23" name="Footer Placeholder 22"/>
          <p:cNvSpPr>
            <a:spLocks noGrp="1"/>
          </p:cNvSpPr>
          <p:nvPr>
            <p:ph type="ftr" sz="quarter" idx="16"/>
          </p:nvPr>
        </p:nvSpPr>
        <p:spPr/>
        <p:txBody>
          <a:bodyPr rtlCol="0"/>
          <a:lstStyle/>
          <a:p>
            <a:pPr>
              <a:defRPr/>
            </a:pP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defRPr/>
            </a:pPr>
            <a:fld id="{E3005D10-C6A9-458E-B60A-E70862542308}" type="datetimeFigureOut">
              <a:rPr lang="en-US" smtClean="0"/>
              <a:pPr>
                <a:defRPr/>
              </a:pPr>
              <a:t>12/17/2015</a:t>
            </a:fld>
            <a:endParaRPr lang="en-US" dirty="0"/>
          </a:p>
        </p:txBody>
      </p:sp>
      <p:sp>
        <p:nvSpPr>
          <p:cNvPr id="18" name="Slide Number Placeholder 17"/>
          <p:cNvSpPr>
            <a:spLocks noGrp="1"/>
          </p:cNvSpPr>
          <p:nvPr>
            <p:ph type="sldNum" sz="quarter" idx="11"/>
          </p:nvPr>
        </p:nvSpPr>
        <p:spPr/>
        <p:txBody>
          <a:bodyPr rtlCol="0"/>
          <a:lstStyle/>
          <a:p>
            <a:pPr>
              <a:defRPr/>
            </a:pPr>
            <a:fld id="{D1229EA5-74DB-44F1-AE19-ECF510624668}" type="slidenum">
              <a:rPr lang="en-US" smtClean="0"/>
              <a:pPr>
                <a:defRPr/>
              </a:pPr>
              <a:t>‹#›</a:t>
            </a:fld>
            <a:endParaRPr lang="en-US" dirty="0"/>
          </a:p>
        </p:txBody>
      </p:sp>
      <p:sp>
        <p:nvSpPr>
          <p:cNvPr id="21" name="Footer Placeholder 20"/>
          <p:cNvSpPr>
            <a:spLocks noGrp="1"/>
          </p:cNvSpPr>
          <p:nvPr>
            <p:ph type="ftr" sz="quarter" idx="12"/>
          </p:nvPr>
        </p:nvSpPr>
        <p:spPr/>
        <p:txBody>
          <a:bodyPr rtlCol="0"/>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fld id="{2E6F69F5-B5A9-4BEE-9430-B9C65AFA5938}" type="datetimeFigureOut">
              <a:rPr lang="en-US" smtClean="0"/>
              <a:pPr>
                <a:defRPr/>
              </a:pPr>
              <a:t>12/17/2015</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982D2DBA-B85C-4324-81C7-CD4241889A94}"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404" r:id="rId1"/>
    <p:sldLayoutId id="2147484405" r:id="rId2"/>
    <p:sldLayoutId id="2147484406" r:id="rId3"/>
    <p:sldLayoutId id="2147484407" r:id="rId4"/>
    <p:sldLayoutId id="2147484408" r:id="rId5"/>
    <p:sldLayoutId id="2147484409" r:id="rId6"/>
    <p:sldLayoutId id="2147484410" r:id="rId7"/>
    <p:sldLayoutId id="2147484411" r:id="rId8"/>
    <p:sldLayoutId id="2147484412" r:id="rId9"/>
    <p:sldLayoutId id="2147484413" r:id="rId10"/>
    <p:sldLayoutId id="2147484414"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1BB"/>
        </a:solidFill>
        <a:effectLst/>
      </p:bgPr>
    </p:bg>
    <p:spTree>
      <p:nvGrpSpPr>
        <p:cNvPr id="1" name=""/>
        <p:cNvGrpSpPr/>
        <p:nvPr/>
      </p:nvGrpSpPr>
      <p:grpSpPr>
        <a:xfrm>
          <a:off x="0" y="0"/>
          <a:ext cx="0" cy="0"/>
          <a:chOff x="0" y="0"/>
          <a:chExt cx="0" cy="0"/>
        </a:xfrm>
      </p:grpSpPr>
      <p:sp>
        <p:nvSpPr>
          <p:cNvPr id="13315" name="Title 1"/>
          <p:cNvSpPr>
            <a:spLocks noGrp="1"/>
          </p:cNvSpPr>
          <p:nvPr>
            <p:ph type="ctrTitle"/>
          </p:nvPr>
        </p:nvSpPr>
        <p:spPr>
          <a:xfrm>
            <a:off x="381000" y="381000"/>
            <a:ext cx="8763000" cy="1371600"/>
          </a:xfrm>
        </p:spPr>
        <p:txBody>
          <a:bodyPr anchor="ctr">
            <a:noAutofit/>
          </a:bodyPr>
          <a:lstStyle/>
          <a:p>
            <a:pPr algn="ctr"/>
            <a:r>
              <a:rPr lang="en-US" sz="4400" dirty="0" smtClean="0">
                <a:solidFill>
                  <a:schemeClr val="tx1"/>
                </a:solidFill>
                <a:latin typeface="Trajan Pro" pitchFamily="18" charset="0"/>
              </a:rPr>
              <a:t>Transparency in Local Government</a:t>
            </a:r>
            <a:endParaRPr lang="en-US" sz="4400" b="1" dirty="0" smtClean="0">
              <a:solidFill>
                <a:schemeClr val="tx1"/>
              </a:solidFill>
              <a:latin typeface="Trajan Pro" pitchFamily="18" charset="0"/>
            </a:endParaRPr>
          </a:p>
        </p:txBody>
      </p:sp>
      <p:sp>
        <p:nvSpPr>
          <p:cNvPr id="4" name="TextBox 3"/>
          <p:cNvSpPr txBox="1"/>
          <p:nvPr/>
        </p:nvSpPr>
        <p:spPr>
          <a:xfrm>
            <a:off x="2133600" y="4724400"/>
            <a:ext cx="5257800" cy="1846659"/>
          </a:xfrm>
          <a:prstGeom prst="rect">
            <a:avLst/>
          </a:prstGeom>
          <a:noFill/>
        </p:spPr>
        <p:txBody>
          <a:bodyPr wrap="square" rtlCol="0">
            <a:spAutoFit/>
          </a:bodyPr>
          <a:lstStyle/>
          <a:p>
            <a:pPr algn="ctr" eaLnBrk="1" fontAlgn="auto" hangingPunct="1">
              <a:spcAft>
                <a:spcPts val="0"/>
              </a:spcAft>
              <a:buFont typeface="Wingdings 2"/>
              <a:buNone/>
              <a:defRPr/>
            </a:pPr>
            <a:r>
              <a:rPr lang="en-US" sz="2400" b="1" dirty="0" smtClean="0">
                <a:latin typeface="Trajan Pro" pitchFamily="18" charset="0"/>
              </a:rPr>
              <a:t>Ken Burke, CPA</a:t>
            </a:r>
          </a:p>
          <a:p>
            <a:pPr algn="ctr" eaLnBrk="1" fontAlgn="auto" hangingPunct="1">
              <a:spcAft>
                <a:spcPts val="0"/>
              </a:spcAft>
              <a:buFont typeface="Wingdings 2"/>
              <a:buNone/>
              <a:defRPr/>
            </a:pPr>
            <a:endParaRPr lang="en-US" dirty="0" smtClean="0"/>
          </a:p>
          <a:p>
            <a:pPr algn="ctr" eaLnBrk="1" fontAlgn="auto" hangingPunct="1">
              <a:spcAft>
                <a:spcPts val="0"/>
              </a:spcAft>
              <a:buFont typeface="Wingdings 2"/>
              <a:buNone/>
              <a:defRPr/>
            </a:pPr>
            <a:r>
              <a:rPr lang="en-US" dirty="0" smtClean="0">
                <a:latin typeface="Trajan Pro" pitchFamily="18" charset="0"/>
              </a:rPr>
              <a:t>Clerk of the Circuit Court </a:t>
            </a:r>
          </a:p>
          <a:p>
            <a:pPr algn="ctr" eaLnBrk="1" fontAlgn="auto" hangingPunct="1">
              <a:spcAft>
                <a:spcPts val="0"/>
              </a:spcAft>
              <a:buFont typeface="Wingdings 2"/>
              <a:buNone/>
              <a:defRPr/>
            </a:pPr>
            <a:r>
              <a:rPr lang="en-US" dirty="0" smtClean="0">
                <a:latin typeface="Trajan Pro" pitchFamily="18" charset="0"/>
              </a:rPr>
              <a:t>&amp; Comptroller</a:t>
            </a:r>
          </a:p>
          <a:p>
            <a:pPr algn="ctr" eaLnBrk="1" fontAlgn="auto" hangingPunct="1">
              <a:spcAft>
                <a:spcPts val="0"/>
              </a:spcAft>
              <a:buFont typeface="Wingdings 2"/>
              <a:buNone/>
              <a:defRPr/>
            </a:pPr>
            <a:endParaRPr lang="en-US" dirty="0" smtClean="0">
              <a:latin typeface="Trajan Pro" pitchFamily="18" charset="0"/>
            </a:endParaRPr>
          </a:p>
          <a:p>
            <a:pPr algn="ctr" eaLnBrk="1" fontAlgn="auto" hangingPunct="1">
              <a:spcAft>
                <a:spcPts val="0"/>
              </a:spcAft>
              <a:buFont typeface="Wingdings 2"/>
              <a:buNone/>
              <a:defRPr/>
            </a:pPr>
            <a:r>
              <a:rPr lang="en-US" dirty="0" smtClean="0">
                <a:latin typeface="Trajan Pro" pitchFamily="18" charset="0"/>
              </a:rPr>
              <a:t>Pinellas County, FL</a:t>
            </a:r>
            <a:endParaRPr lang="en-US" dirty="0"/>
          </a:p>
        </p:txBody>
      </p:sp>
      <p:pic>
        <p:nvPicPr>
          <p:cNvPr id="5" name="Picture 4" descr="clerks_seal_full_color brighter.jpg"/>
          <p:cNvPicPr>
            <a:picLocks noChangeAspect="1"/>
          </p:cNvPicPr>
          <p:nvPr/>
        </p:nvPicPr>
        <p:blipFill>
          <a:blip r:embed="rId3" cstate="print"/>
          <a:stretch>
            <a:fillRect/>
          </a:stretch>
        </p:blipFill>
        <p:spPr>
          <a:xfrm>
            <a:off x="3429000" y="1981200"/>
            <a:ext cx="2602389" cy="2590450"/>
          </a:xfrm>
          <a:prstGeom prst="ellipse">
            <a:avLst/>
          </a:prstGeom>
          <a:ln w="63500" cap="rnd">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9144000" cy="1143000"/>
          </a:xfrm>
        </p:spPr>
        <p:txBody>
          <a:bodyPr anchor="ctr">
            <a:noAutofit/>
          </a:bodyPr>
          <a:lstStyle/>
          <a:p>
            <a:pPr algn="ctr"/>
            <a:r>
              <a:rPr lang="en-US" sz="4000" b="1" dirty="0" smtClean="0">
                <a:solidFill>
                  <a:schemeClr val="tx1"/>
                </a:solidFill>
                <a:latin typeface="Trajan Pro" pitchFamily="18" charset="0"/>
                <a:cs typeface="Traditional Arabic" pitchFamily="18" charset="-78"/>
              </a:rPr>
              <a:t>Spending in the Sunshine:</a:t>
            </a:r>
            <a:br>
              <a:rPr lang="en-US" sz="4000" b="1" dirty="0" smtClean="0">
                <a:solidFill>
                  <a:schemeClr val="tx1"/>
                </a:solidFill>
                <a:latin typeface="Trajan Pro" pitchFamily="18" charset="0"/>
                <a:cs typeface="Traditional Arabic" pitchFamily="18" charset="-78"/>
              </a:rPr>
            </a:br>
            <a:r>
              <a:rPr lang="en-US" sz="4000" b="1" dirty="0" smtClean="0">
                <a:solidFill>
                  <a:schemeClr val="tx1"/>
                </a:solidFill>
                <a:latin typeface="Trajan Pro" pitchFamily="18" charset="0"/>
                <a:cs typeface="Traditional Arabic" pitchFamily="18" charset="-78"/>
              </a:rPr>
              <a:t>Quality Control</a:t>
            </a:r>
            <a:endParaRPr lang="en-US" sz="4000" dirty="0"/>
          </a:p>
        </p:txBody>
      </p:sp>
      <p:sp>
        <p:nvSpPr>
          <p:cNvPr id="5" name="Content Placeholder 4"/>
          <p:cNvSpPr>
            <a:spLocks noGrp="1"/>
          </p:cNvSpPr>
          <p:nvPr>
            <p:ph sz="quarter" idx="1"/>
          </p:nvPr>
        </p:nvSpPr>
        <p:spPr>
          <a:xfrm>
            <a:off x="457200" y="1752600"/>
            <a:ext cx="7467600" cy="4721352"/>
          </a:xfrm>
        </p:spPr>
        <p:txBody>
          <a:bodyPr>
            <a:normAutofit fontScale="85000" lnSpcReduction="10000"/>
          </a:bodyPr>
          <a:lstStyle/>
          <a:p>
            <a:pPr algn="just">
              <a:buNone/>
            </a:pPr>
            <a:r>
              <a:rPr lang="en-US" b="1" u="sng" dirty="0" smtClean="0"/>
              <a:t>PAYROLL</a:t>
            </a:r>
            <a:endParaRPr lang="en-US" b="1" dirty="0" smtClean="0"/>
          </a:p>
          <a:p>
            <a:r>
              <a:rPr lang="en-US" dirty="0" smtClean="0"/>
              <a:t>Each month select 125 employees for testing</a:t>
            </a:r>
          </a:p>
          <a:p>
            <a:pPr>
              <a:buNone/>
            </a:pPr>
            <a:endParaRPr lang="en-US" dirty="0" smtClean="0"/>
          </a:p>
          <a:p>
            <a:pPr>
              <a:buNone/>
            </a:pPr>
            <a:r>
              <a:rPr lang="en-US" b="1" dirty="0" smtClean="0"/>
              <a:t>Confirm:</a:t>
            </a:r>
          </a:p>
          <a:p>
            <a:r>
              <a:rPr lang="en-US" dirty="0" smtClean="0"/>
              <a:t>Department</a:t>
            </a:r>
          </a:p>
          <a:p>
            <a:r>
              <a:rPr lang="en-US" dirty="0" smtClean="0"/>
              <a:t>Position title</a:t>
            </a:r>
          </a:p>
          <a:p>
            <a:r>
              <a:rPr lang="en-US" dirty="0" smtClean="0"/>
              <a:t>Base salary (hourly rate x 40 hours x 52 weeks)</a:t>
            </a:r>
          </a:p>
          <a:p>
            <a:r>
              <a:rPr lang="en-US" dirty="0" smtClean="0"/>
              <a:t>YTD Earnings</a:t>
            </a:r>
          </a:p>
          <a:p>
            <a:pPr algn="just"/>
            <a:endParaRPr lang="en-US" u="sng" dirty="0" smtClean="0"/>
          </a:p>
          <a:p>
            <a:pPr algn="just">
              <a:buNone/>
            </a:pPr>
            <a:r>
              <a:rPr lang="en-US" b="1" u="sng" dirty="0" smtClean="0"/>
              <a:t>GENERAL LEDGER</a:t>
            </a:r>
            <a:endParaRPr lang="en-US" b="1" dirty="0" smtClean="0"/>
          </a:p>
          <a:p>
            <a:r>
              <a:rPr lang="en-US" dirty="0" smtClean="0"/>
              <a:t>Each month General Ledger (GL) compares departmental totals on the website to the same department in GL. In order to do the comparison, staff must remove protected </a:t>
            </a:r>
            <a:r>
              <a:rPr lang="en-US" smtClean="0"/>
              <a:t>transactions from </a:t>
            </a:r>
            <a:r>
              <a:rPr lang="en-US" dirty="0" smtClean="0"/>
              <a:t>the GL departmental total. </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Autofit/>
          </a:bodyPr>
          <a:lstStyle/>
          <a:p>
            <a:pPr algn="ctr"/>
            <a:r>
              <a:rPr lang="en-US" sz="4000" b="1" dirty="0" smtClean="0">
                <a:solidFill>
                  <a:schemeClr val="tx1"/>
                </a:solidFill>
                <a:latin typeface="Trajan Pro" pitchFamily="18" charset="0"/>
                <a:cs typeface="Traditional Arabic" pitchFamily="18" charset="-78"/>
              </a:rPr>
              <a:t>Spending in the Sunshine:</a:t>
            </a:r>
            <a:br>
              <a:rPr lang="en-US" sz="4000" b="1" dirty="0" smtClean="0">
                <a:solidFill>
                  <a:schemeClr val="tx1"/>
                </a:solidFill>
                <a:latin typeface="Trajan Pro" pitchFamily="18" charset="0"/>
                <a:cs typeface="Traditional Arabic" pitchFamily="18" charset="-78"/>
              </a:rPr>
            </a:br>
            <a:r>
              <a:rPr lang="en-US" sz="4000" b="1" dirty="0" smtClean="0">
                <a:solidFill>
                  <a:schemeClr val="tx1"/>
                </a:solidFill>
                <a:latin typeface="Trajan Pro" pitchFamily="18" charset="0"/>
                <a:cs typeface="Traditional Arabic" pitchFamily="18" charset="-78"/>
              </a:rPr>
              <a:t>Quality Control</a:t>
            </a:r>
            <a:endParaRPr lang="en-US" sz="4000" dirty="0"/>
          </a:p>
        </p:txBody>
      </p:sp>
      <p:sp>
        <p:nvSpPr>
          <p:cNvPr id="3" name="Content Placeholder 2"/>
          <p:cNvSpPr>
            <a:spLocks noGrp="1"/>
          </p:cNvSpPr>
          <p:nvPr>
            <p:ph sz="quarter" idx="1"/>
          </p:nvPr>
        </p:nvSpPr>
        <p:spPr>
          <a:xfrm>
            <a:off x="457200" y="1752600"/>
            <a:ext cx="7467600" cy="4721352"/>
          </a:xfrm>
        </p:spPr>
        <p:txBody>
          <a:bodyPr>
            <a:normAutofit fontScale="85000" lnSpcReduction="20000"/>
          </a:bodyPr>
          <a:lstStyle/>
          <a:p>
            <a:pPr>
              <a:buNone/>
            </a:pPr>
            <a:r>
              <a:rPr lang="en-US" b="1" u="sng" dirty="0" smtClean="0"/>
              <a:t>PAYABLES</a:t>
            </a:r>
            <a:endParaRPr lang="en-US" b="1" dirty="0" smtClean="0"/>
          </a:p>
          <a:p>
            <a:r>
              <a:rPr lang="en-US" dirty="0" smtClean="0"/>
              <a:t> Weekly testing comparing the website to Accounts Payable for either a fiscal year or a specific date range:</a:t>
            </a:r>
          </a:p>
          <a:p>
            <a:pPr>
              <a:buNone/>
            </a:pPr>
            <a:endParaRPr lang="en-US" dirty="0" smtClean="0"/>
          </a:p>
          <a:p>
            <a:pPr lvl="1"/>
            <a:r>
              <a:rPr lang="en-US" sz="2400" dirty="0" smtClean="0"/>
              <a:t>All invoices from a specific supplier </a:t>
            </a:r>
          </a:p>
          <a:p>
            <a:pPr lvl="1"/>
            <a:r>
              <a:rPr lang="en-US" sz="2400" dirty="0" smtClean="0"/>
              <a:t>All payments to a specific supplier </a:t>
            </a:r>
          </a:p>
          <a:p>
            <a:pPr lvl="1"/>
            <a:r>
              <a:rPr lang="en-US" sz="2400" dirty="0" smtClean="0"/>
              <a:t>All invoices charged to a specific department</a:t>
            </a:r>
          </a:p>
          <a:p>
            <a:pPr lvl="1"/>
            <a:r>
              <a:rPr lang="en-US" sz="2400" dirty="0" smtClean="0"/>
              <a:t>All invoices charged to a specific spending category (account)</a:t>
            </a:r>
          </a:p>
          <a:p>
            <a:pPr lvl="1"/>
            <a:r>
              <a:rPr lang="en-US" sz="2400" dirty="0" smtClean="0"/>
              <a:t>Search for invoices that were charged to an excluded account combination</a:t>
            </a:r>
          </a:p>
          <a:p>
            <a:pPr lvl="1"/>
            <a:r>
              <a:rPr lang="en-US" sz="2400" dirty="0" smtClean="0"/>
              <a:t>Search for invoices from an excluded supplier</a:t>
            </a:r>
          </a:p>
          <a:p>
            <a:pPr>
              <a:buNone/>
            </a:pPr>
            <a:endParaRPr lang="en-US" dirty="0" smtClean="0"/>
          </a:p>
          <a:p>
            <a:pPr>
              <a:buNone/>
            </a:pPr>
            <a:r>
              <a:rPr lang="en-US" dirty="0" smtClean="0"/>
              <a:t>Any differences identified as a result of any of the testing is </a:t>
            </a:r>
          </a:p>
          <a:p>
            <a:pPr>
              <a:buNone/>
            </a:pPr>
            <a:r>
              <a:rPr lang="en-US" dirty="0" smtClean="0"/>
              <a:t>investigated.</a:t>
            </a:r>
          </a:p>
          <a:p>
            <a:pP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Autofit/>
          </a:bodyPr>
          <a:lstStyle/>
          <a:p>
            <a:pPr algn="ctr"/>
            <a:r>
              <a:rPr lang="en-US" sz="4000" b="1" dirty="0" smtClean="0">
                <a:solidFill>
                  <a:schemeClr val="tx1"/>
                </a:solidFill>
                <a:latin typeface="Trajan Pro" pitchFamily="18" charset="0"/>
              </a:rPr>
              <a:t>Transparency in Local Government</a:t>
            </a:r>
            <a:endParaRPr lang="en-US" sz="4000" b="1" dirty="0"/>
          </a:p>
        </p:txBody>
      </p:sp>
      <p:sp>
        <p:nvSpPr>
          <p:cNvPr id="3" name="Content Placeholder 2"/>
          <p:cNvSpPr>
            <a:spLocks noGrp="1"/>
          </p:cNvSpPr>
          <p:nvPr>
            <p:ph sz="quarter" idx="1"/>
          </p:nvPr>
        </p:nvSpPr>
        <p:spPr>
          <a:xfrm>
            <a:off x="838200" y="1752600"/>
            <a:ext cx="7467600" cy="4721352"/>
          </a:xfrm>
        </p:spPr>
        <p:txBody>
          <a:bodyPr>
            <a:normAutofit/>
          </a:bodyPr>
          <a:lstStyle/>
          <a:p>
            <a:pPr algn="ctr">
              <a:buNone/>
            </a:pPr>
            <a:endParaRPr lang="en-US" dirty="0" smtClean="0"/>
          </a:p>
          <a:p>
            <a:pPr algn="ctr">
              <a:buNone/>
            </a:pPr>
            <a:endParaRPr lang="en-US" dirty="0" smtClean="0"/>
          </a:p>
          <a:p>
            <a:pPr algn="ctr">
              <a:buNone/>
            </a:pPr>
            <a:endParaRPr lang="en-US" sz="4000" dirty="0" smtClean="0"/>
          </a:p>
          <a:p>
            <a:pPr algn="ctr">
              <a:buNone/>
            </a:pPr>
            <a:r>
              <a:rPr lang="en-US" sz="4000" dirty="0" smtClean="0"/>
              <a:t>Thank you for your attention</a:t>
            </a:r>
            <a:endParaRPr lang="en-US" sz="4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685800"/>
            <a:ext cx="9144000" cy="1143000"/>
          </a:xfrm>
        </p:spPr>
        <p:txBody>
          <a:bodyPr anchor="ctr">
            <a:noAutofit/>
          </a:bodyPr>
          <a:lstStyle/>
          <a:p>
            <a:pPr algn="ctr">
              <a:defRPr/>
            </a:pPr>
            <a:r>
              <a:rPr lang="en-US" sz="4000" b="1" dirty="0" smtClean="0">
                <a:solidFill>
                  <a:schemeClr val="tx1"/>
                </a:solidFill>
                <a:latin typeface="Trajan Pro" pitchFamily="18" charset="0"/>
                <a:cs typeface="Traditional Arabic" pitchFamily="18" charset="-78"/>
              </a:rPr>
              <a:t>Financial Transparency</a:t>
            </a:r>
            <a:br>
              <a:rPr lang="en-US" sz="4000" b="1" dirty="0" smtClean="0">
                <a:solidFill>
                  <a:schemeClr val="tx1"/>
                </a:solidFill>
                <a:latin typeface="Trajan Pro" pitchFamily="18" charset="0"/>
                <a:cs typeface="Traditional Arabic" pitchFamily="18" charset="-78"/>
              </a:rPr>
            </a:br>
            <a:r>
              <a:rPr lang="en-US" sz="4000" b="1" dirty="0" smtClean="0">
                <a:solidFill>
                  <a:schemeClr val="tx1"/>
                </a:solidFill>
                <a:latin typeface="Trajan Pro" pitchFamily="18" charset="0"/>
                <a:cs typeface="Traditional Arabic" pitchFamily="18" charset="-78"/>
              </a:rPr>
              <a:t/>
            </a:r>
            <a:br>
              <a:rPr lang="en-US" sz="4000" b="1" dirty="0" smtClean="0">
                <a:solidFill>
                  <a:schemeClr val="tx1"/>
                </a:solidFill>
                <a:latin typeface="Trajan Pro" pitchFamily="18" charset="0"/>
                <a:cs typeface="Traditional Arabic" pitchFamily="18" charset="-78"/>
              </a:rPr>
            </a:br>
            <a:endParaRPr lang="en-US" sz="4000" b="1" dirty="0">
              <a:solidFill>
                <a:schemeClr val="tx1"/>
              </a:solidFill>
              <a:latin typeface="Trajan Pro" pitchFamily="18" charset="0"/>
            </a:endParaRPr>
          </a:p>
        </p:txBody>
      </p:sp>
      <p:pic>
        <p:nvPicPr>
          <p:cNvPr id="5" name="Picture 4" descr="512.jpg"/>
          <p:cNvPicPr>
            <a:picLocks noChangeAspect="1"/>
          </p:cNvPicPr>
          <p:nvPr/>
        </p:nvPicPr>
        <p:blipFill>
          <a:blip r:embed="rId2" cstate="print"/>
          <a:stretch>
            <a:fillRect/>
          </a:stretch>
        </p:blipFill>
        <p:spPr>
          <a:xfrm>
            <a:off x="2286000" y="1981200"/>
            <a:ext cx="4572000" cy="381401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457200" y="1600200"/>
            <a:ext cx="7848600" cy="5105400"/>
          </a:xfrm>
        </p:spPr>
        <p:txBody>
          <a:bodyPr>
            <a:normAutofit/>
          </a:bodyPr>
          <a:lstStyle/>
          <a:p>
            <a:pPr lvl="0"/>
            <a:r>
              <a:rPr lang="en-US" dirty="0" smtClean="0"/>
              <a:t>Overview </a:t>
            </a:r>
          </a:p>
          <a:p>
            <a:pPr lvl="1"/>
            <a:endParaRPr lang="en-US" sz="2400" dirty="0" smtClean="0"/>
          </a:p>
          <a:p>
            <a:pPr lvl="0"/>
            <a:r>
              <a:rPr lang="en-US" dirty="0" smtClean="0"/>
              <a:t>Governments across the country and transparency</a:t>
            </a:r>
          </a:p>
          <a:p>
            <a:pPr lvl="0"/>
            <a:endParaRPr lang="en-US" dirty="0" smtClean="0"/>
          </a:p>
          <a:p>
            <a:pPr lvl="0"/>
            <a:r>
              <a:rPr lang="en-US" dirty="0" smtClean="0"/>
              <a:t>Pinellas Presentation</a:t>
            </a:r>
          </a:p>
          <a:p>
            <a:pPr lvl="1"/>
            <a:endParaRPr lang="en-US" sz="2400" dirty="0" smtClean="0"/>
          </a:p>
          <a:p>
            <a:pPr lvl="0"/>
            <a:r>
              <a:rPr lang="en-US" dirty="0" smtClean="0"/>
              <a:t>City of Gainesville – Transparency and your citizens</a:t>
            </a:r>
            <a:endParaRPr lang="en-US" dirty="0"/>
          </a:p>
        </p:txBody>
      </p:sp>
      <p:sp>
        <p:nvSpPr>
          <p:cNvPr id="7" name="Title 1"/>
          <p:cNvSpPr>
            <a:spLocks noGrp="1"/>
          </p:cNvSpPr>
          <p:nvPr>
            <p:ph type="title"/>
          </p:nvPr>
        </p:nvSpPr>
        <p:spPr>
          <a:xfrm>
            <a:off x="0" y="685800"/>
            <a:ext cx="9144000" cy="1143000"/>
          </a:xfrm>
        </p:spPr>
        <p:txBody>
          <a:bodyPr anchor="ctr">
            <a:noAutofit/>
          </a:bodyPr>
          <a:lstStyle/>
          <a:p>
            <a:pPr algn="ctr">
              <a:defRPr/>
            </a:pPr>
            <a:r>
              <a:rPr lang="en-US" sz="4000" b="1" dirty="0" smtClean="0">
                <a:solidFill>
                  <a:schemeClr val="tx1"/>
                </a:solidFill>
                <a:latin typeface="Trajan Pro" pitchFamily="18" charset="0"/>
                <a:cs typeface="Traditional Arabic" pitchFamily="18" charset="-78"/>
              </a:rPr>
              <a:t>Financial Transparency</a:t>
            </a:r>
            <a:br>
              <a:rPr lang="en-US" sz="4000" b="1" dirty="0" smtClean="0">
                <a:solidFill>
                  <a:schemeClr val="tx1"/>
                </a:solidFill>
                <a:latin typeface="Trajan Pro" pitchFamily="18" charset="0"/>
                <a:cs typeface="Traditional Arabic" pitchFamily="18" charset="-78"/>
              </a:rPr>
            </a:br>
            <a:r>
              <a:rPr lang="en-US" sz="4000" b="1" dirty="0" smtClean="0">
                <a:solidFill>
                  <a:schemeClr val="tx1"/>
                </a:solidFill>
                <a:latin typeface="Trajan Pro" pitchFamily="18" charset="0"/>
                <a:cs typeface="Traditional Arabic" pitchFamily="18" charset="-78"/>
              </a:rPr>
              <a:t/>
            </a:r>
            <a:br>
              <a:rPr lang="en-US" sz="4000" b="1" dirty="0" smtClean="0">
                <a:solidFill>
                  <a:schemeClr val="tx1"/>
                </a:solidFill>
                <a:latin typeface="Trajan Pro" pitchFamily="18" charset="0"/>
                <a:cs typeface="Traditional Arabic" pitchFamily="18" charset="-78"/>
              </a:rPr>
            </a:br>
            <a:r>
              <a:rPr lang="en-US" sz="4000" dirty="0" smtClean="0"/>
              <a:t> </a:t>
            </a:r>
            <a:endParaRPr lang="en-US" sz="4000" b="1" dirty="0">
              <a:solidFill>
                <a:schemeClr val="tx1"/>
              </a:solidFill>
              <a:latin typeface="Trajan Pro"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457200" y="1828800"/>
            <a:ext cx="7772400" cy="4876800"/>
          </a:xfrm>
        </p:spPr>
        <p:txBody>
          <a:bodyPr>
            <a:normAutofit fontScale="70000" lnSpcReduction="20000"/>
          </a:bodyPr>
          <a:lstStyle/>
          <a:p>
            <a:pPr>
              <a:buNone/>
            </a:pPr>
            <a:r>
              <a:rPr lang="en-US" dirty="0" smtClean="0"/>
              <a:t>Simi Valley – California</a:t>
            </a:r>
          </a:p>
          <a:p>
            <a:r>
              <a:rPr lang="en-US" dirty="0" smtClean="0"/>
              <a:t>Budget transparency and strong financial management to S&amp;P, helping the city earn a historic AAA rating.</a:t>
            </a:r>
          </a:p>
          <a:p>
            <a:r>
              <a:rPr lang="en-US" dirty="0" smtClean="0"/>
              <a:t>Enables city administrators to provide accessible, engaging budget information to the public.</a:t>
            </a:r>
          </a:p>
          <a:p>
            <a:r>
              <a:rPr lang="en-US" dirty="0" smtClean="0"/>
              <a:t>Increase budget transparency reduces public information requests saving the city an estimate of $10,000 per year.</a:t>
            </a:r>
          </a:p>
          <a:p>
            <a:r>
              <a:rPr lang="en-US" dirty="0" smtClean="0"/>
              <a:t>Increases staff productivity by removing internal barriers to information sharing.</a:t>
            </a:r>
          </a:p>
          <a:p>
            <a:pPr>
              <a:buNone/>
            </a:pPr>
            <a:endParaRPr lang="en-US" dirty="0" smtClean="0"/>
          </a:p>
          <a:p>
            <a:pPr>
              <a:buNone/>
            </a:pPr>
            <a:r>
              <a:rPr lang="en-US" dirty="0" err="1" smtClean="0"/>
              <a:t>Beufort</a:t>
            </a:r>
            <a:r>
              <a:rPr lang="en-US" dirty="0" smtClean="0"/>
              <a:t> – South Carolina</a:t>
            </a:r>
          </a:p>
          <a:p>
            <a:r>
              <a:rPr lang="en-US" dirty="0" smtClean="0"/>
              <a:t>Citizens can understand how the city of Beaufort spends its money, compare spending between recent years, and see how department budgets change over time.</a:t>
            </a:r>
          </a:p>
          <a:p>
            <a:r>
              <a:rPr lang="en-US" dirty="0" smtClean="0"/>
              <a:t>The new transparency platform becomes the go-to tool for Council Members to have better visibility into the budget.</a:t>
            </a:r>
          </a:p>
          <a:p>
            <a:r>
              <a:rPr lang="en-US" dirty="0" smtClean="0"/>
              <a:t>Efficiency gains from new technology saves Finance Director 90+ hours of work per year.</a:t>
            </a:r>
            <a:endParaRPr lang="en-US" dirty="0"/>
          </a:p>
        </p:txBody>
      </p:sp>
      <p:sp>
        <p:nvSpPr>
          <p:cNvPr id="7" name="Title 1"/>
          <p:cNvSpPr>
            <a:spLocks noGrp="1"/>
          </p:cNvSpPr>
          <p:nvPr>
            <p:ph type="title"/>
          </p:nvPr>
        </p:nvSpPr>
        <p:spPr>
          <a:xfrm>
            <a:off x="0" y="533400"/>
            <a:ext cx="9144000" cy="1143000"/>
          </a:xfrm>
        </p:spPr>
        <p:txBody>
          <a:bodyPr anchor="ctr">
            <a:noAutofit/>
          </a:bodyPr>
          <a:lstStyle/>
          <a:p>
            <a:pPr algn="ctr">
              <a:defRPr/>
            </a:pPr>
            <a:r>
              <a:rPr lang="en-US" sz="4000" b="1" dirty="0" smtClean="0">
                <a:solidFill>
                  <a:schemeClr val="tx1"/>
                </a:solidFill>
                <a:latin typeface="Trajan Pro" pitchFamily="18" charset="0"/>
                <a:cs typeface="Traditional Arabic" pitchFamily="18" charset="-78"/>
              </a:rPr>
              <a:t>Financial Transparency: </a:t>
            </a:r>
            <a:br>
              <a:rPr lang="en-US" sz="4000" b="1" dirty="0" smtClean="0">
                <a:solidFill>
                  <a:schemeClr val="tx1"/>
                </a:solidFill>
                <a:latin typeface="Trajan Pro" pitchFamily="18" charset="0"/>
                <a:cs typeface="Traditional Arabic" pitchFamily="18" charset="-78"/>
              </a:rPr>
            </a:br>
            <a:r>
              <a:rPr lang="en-US" sz="4000" b="1" dirty="0" smtClean="0">
                <a:solidFill>
                  <a:schemeClr val="tx1"/>
                </a:solidFill>
                <a:latin typeface="Trajan Pro" pitchFamily="18" charset="0"/>
                <a:cs typeface="Traditional Arabic" pitchFamily="18" charset="-78"/>
              </a:rPr>
              <a:t>National Movement</a:t>
            </a:r>
            <a:br>
              <a:rPr lang="en-US" sz="4000" b="1" dirty="0" smtClean="0">
                <a:solidFill>
                  <a:schemeClr val="tx1"/>
                </a:solidFill>
                <a:latin typeface="Trajan Pro" pitchFamily="18" charset="0"/>
                <a:cs typeface="Traditional Arabic" pitchFamily="18" charset="-78"/>
              </a:rPr>
            </a:br>
            <a:endParaRPr lang="en-US" sz="4000" b="1" dirty="0">
              <a:solidFill>
                <a:schemeClr val="tx1"/>
              </a:solidFill>
              <a:latin typeface="Trajan Pro"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228600"/>
            <a:ext cx="9144000" cy="1143000"/>
          </a:xfrm>
        </p:spPr>
        <p:txBody>
          <a:bodyPr anchor="ctr">
            <a:noAutofit/>
          </a:bodyPr>
          <a:lstStyle/>
          <a:p>
            <a:pPr algn="ctr">
              <a:defRPr/>
            </a:pPr>
            <a:r>
              <a:rPr lang="en-US" sz="4000" b="1" dirty="0" smtClean="0">
                <a:solidFill>
                  <a:schemeClr val="tx1"/>
                </a:solidFill>
                <a:latin typeface="Trajan Pro" pitchFamily="18" charset="0"/>
                <a:cs typeface="Traditional Arabic" pitchFamily="18" charset="-78"/>
              </a:rPr>
              <a:t>Spending in the Sunshine:</a:t>
            </a:r>
            <a:br>
              <a:rPr lang="en-US" sz="4000" b="1" dirty="0" smtClean="0">
                <a:solidFill>
                  <a:schemeClr val="tx1"/>
                </a:solidFill>
                <a:latin typeface="Trajan Pro" pitchFamily="18" charset="0"/>
                <a:cs typeface="Traditional Arabic" pitchFamily="18" charset="-78"/>
              </a:rPr>
            </a:br>
            <a:r>
              <a:rPr lang="en-US" sz="4000" b="1" dirty="0" smtClean="0">
                <a:solidFill>
                  <a:schemeClr val="tx1"/>
                </a:solidFill>
                <a:latin typeface="Trajan Pro" pitchFamily="18" charset="0"/>
                <a:cs typeface="Traditional Arabic" pitchFamily="18" charset="-78"/>
              </a:rPr>
              <a:t> Legal Concerns</a:t>
            </a:r>
            <a:endParaRPr lang="en-US" sz="4000" b="1" dirty="0">
              <a:solidFill>
                <a:schemeClr val="tx1"/>
              </a:solidFill>
              <a:latin typeface="Trajan Pro" pitchFamily="18" charset="0"/>
            </a:endParaRPr>
          </a:p>
        </p:txBody>
      </p:sp>
      <p:pic>
        <p:nvPicPr>
          <p:cNvPr id="14" name="Picture 13" descr="1432859364838.jpg"/>
          <p:cNvPicPr>
            <a:picLocks noChangeAspect="1"/>
          </p:cNvPicPr>
          <p:nvPr/>
        </p:nvPicPr>
        <p:blipFill>
          <a:blip r:embed="rId2" cstate="print"/>
          <a:stretch>
            <a:fillRect/>
          </a:stretch>
        </p:blipFill>
        <p:spPr>
          <a:xfrm>
            <a:off x="2057400" y="1752600"/>
            <a:ext cx="4901079" cy="3655644"/>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1143000" y="5715000"/>
            <a:ext cx="6781800" cy="923330"/>
          </a:xfrm>
          <a:prstGeom prst="rect">
            <a:avLst/>
          </a:prstGeom>
          <a:noFill/>
        </p:spPr>
        <p:txBody>
          <a:bodyPr wrap="square" rtlCol="0">
            <a:spAutoFit/>
          </a:bodyPr>
          <a:lstStyle/>
          <a:p>
            <a:pPr algn="ctr"/>
            <a:r>
              <a:rPr lang="en-US" dirty="0" smtClean="0"/>
              <a:t>Presented by: Carole </a:t>
            </a:r>
            <a:r>
              <a:rPr lang="en-US" dirty="0" err="1" smtClean="0"/>
              <a:t>Sanzeri</a:t>
            </a:r>
            <a:endParaRPr lang="en-US" dirty="0" smtClean="0"/>
          </a:p>
          <a:p>
            <a:pPr algn="ctr"/>
            <a:r>
              <a:rPr lang="en-US" dirty="0" smtClean="0"/>
              <a:t>Senior Assistant County Attorney</a:t>
            </a:r>
          </a:p>
          <a:p>
            <a:pPr algn="ctr"/>
            <a:r>
              <a:rPr lang="en-US" dirty="0" smtClean="0"/>
              <a:t>Pinellas County Attorney’s Office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457200" y="1600200"/>
            <a:ext cx="7848600" cy="5105400"/>
          </a:xfrm>
        </p:spPr>
        <p:txBody>
          <a:bodyPr>
            <a:normAutofit fontScale="47500" lnSpcReduction="20000"/>
          </a:bodyPr>
          <a:lstStyle/>
          <a:p>
            <a:pPr>
              <a:buNone/>
            </a:pPr>
            <a:r>
              <a:rPr lang="en-US" sz="3400" dirty="0" smtClean="0"/>
              <a:t>In making information available on the website, care had to be taken to ensure </a:t>
            </a:r>
          </a:p>
          <a:p>
            <a:pPr>
              <a:buNone/>
            </a:pPr>
            <a:r>
              <a:rPr lang="en-US" sz="3400" dirty="0" smtClean="0"/>
              <a:t>that information that was confidential and exempt was protected.  </a:t>
            </a:r>
          </a:p>
          <a:p>
            <a:pPr lvl="0"/>
            <a:endParaRPr lang="en-US" sz="2900" dirty="0" smtClean="0"/>
          </a:p>
          <a:p>
            <a:pPr lvl="0"/>
            <a:r>
              <a:rPr lang="en-US" sz="3100" dirty="0" smtClean="0"/>
              <a:t>“Exemption” is defined to mean “a provision of general law which provides that a specified record or meeting, or portion thereof, is not subject to the access requirements of § 119.07(1), § 286.011, or § 24, Article I of the State Constitution.”</a:t>
            </a:r>
          </a:p>
          <a:p>
            <a:endParaRPr lang="en-US" sz="3100" dirty="0" smtClean="0"/>
          </a:p>
          <a:p>
            <a:pPr lvl="0"/>
            <a:r>
              <a:rPr lang="en-US" sz="3100" dirty="0" smtClean="0"/>
              <a:t>“Confidential” in the Statutes is not subject to inspection by the public and may only be released to those persons and entities designated in the Statute.  </a:t>
            </a:r>
          </a:p>
          <a:p>
            <a:endParaRPr lang="en-US" sz="3100" dirty="0" smtClean="0"/>
          </a:p>
          <a:p>
            <a:pPr lvl="0"/>
            <a:r>
              <a:rPr lang="en-US" sz="3100" dirty="0" smtClean="0"/>
              <a:t>“Site Disclaimer” information presented on this website is collected, maintained, and provided for the citizens of Pinellas County. While every effort is made to keep such information accurate and up-to-date, the information presented is unaudited.  The Pinellas County Clerk of Court and Comptroller (Clerk) may make changes to information at any time to add or update the information provided. Persons using this website should understand it is their determination on how suitable the information is for their use. The data provided has been produced from records maintained by the Clerk in the normal course of business; however, the Clerk offers no warranty expressed or implied regarding accuracy, completeness, or usefulness of the data presented.  Additionally, information that is confidential or exempt from disclosure pursuant to Florida’s public records law is not included on this website.  Under no circumstances shall the Clerk  or its employees be held liable for any actions taken, proper or improper, incorrect use of, or omissions made from reliance on any information contained herein.</a:t>
            </a:r>
          </a:p>
          <a:p>
            <a:endParaRPr lang="en-US" dirty="0"/>
          </a:p>
        </p:txBody>
      </p:sp>
      <p:sp>
        <p:nvSpPr>
          <p:cNvPr id="7" name="Title 1"/>
          <p:cNvSpPr>
            <a:spLocks noGrp="1"/>
          </p:cNvSpPr>
          <p:nvPr>
            <p:ph type="title"/>
          </p:nvPr>
        </p:nvSpPr>
        <p:spPr>
          <a:xfrm>
            <a:off x="0" y="228600"/>
            <a:ext cx="9144000" cy="1143000"/>
          </a:xfrm>
        </p:spPr>
        <p:txBody>
          <a:bodyPr anchor="ctr">
            <a:noAutofit/>
          </a:bodyPr>
          <a:lstStyle/>
          <a:p>
            <a:pPr algn="ctr">
              <a:defRPr/>
            </a:pPr>
            <a:r>
              <a:rPr lang="en-US" sz="4000" b="1" dirty="0" smtClean="0">
                <a:solidFill>
                  <a:schemeClr val="tx1"/>
                </a:solidFill>
                <a:latin typeface="Trajan Pro" pitchFamily="18" charset="0"/>
                <a:cs typeface="Traditional Arabic" pitchFamily="18" charset="-78"/>
              </a:rPr>
              <a:t>Spending in the Sunshine:</a:t>
            </a:r>
            <a:br>
              <a:rPr lang="en-US" sz="4000" b="1" dirty="0" smtClean="0">
                <a:solidFill>
                  <a:schemeClr val="tx1"/>
                </a:solidFill>
                <a:latin typeface="Trajan Pro" pitchFamily="18" charset="0"/>
                <a:cs typeface="Traditional Arabic" pitchFamily="18" charset="-78"/>
              </a:rPr>
            </a:br>
            <a:r>
              <a:rPr lang="en-US" sz="4000" b="1" dirty="0" smtClean="0">
                <a:solidFill>
                  <a:schemeClr val="tx1"/>
                </a:solidFill>
                <a:latin typeface="Trajan Pro" pitchFamily="18" charset="0"/>
                <a:cs typeface="Traditional Arabic" pitchFamily="18" charset="-78"/>
              </a:rPr>
              <a:t> Legal Concerns</a:t>
            </a:r>
            <a:endParaRPr lang="en-US" sz="4000" b="1" dirty="0">
              <a:solidFill>
                <a:schemeClr val="tx1"/>
              </a:solidFill>
              <a:latin typeface="Trajan Pro"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228600" y="1600200"/>
            <a:ext cx="8382000" cy="5105400"/>
          </a:xfrm>
        </p:spPr>
        <p:txBody>
          <a:bodyPr>
            <a:normAutofit fontScale="25000" lnSpcReduction="20000"/>
          </a:bodyPr>
          <a:lstStyle/>
          <a:p>
            <a:pPr lvl="0"/>
            <a:r>
              <a:rPr lang="en-US" sz="6400" dirty="0" smtClean="0"/>
              <a:t>Examples of areas that have been identified as potentially containing exempt and/or confidential information under Chapter 119.</a:t>
            </a:r>
          </a:p>
          <a:p>
            <a:pPr>
              <a:buNone/>
            </a:pPr>
            <a:endParaRPr lang="en-US" sz="6400" dirty="0" smtClean="0"/>
          </a:p>
          <a:p>
            <a:pPr lvl="0"/>
            <a:r>
              <a:rPr lang="en-US" sz="6400" dirty="0" smtClean="0"/>
              <a:t>Claims files maintained by any risk management program administered by the State or its political subdivisions are </a:t>
            </a:r>
            <a:r>
              <a:rPr lang="en-US" sz="6400" u="sng" dirty="0" smtClean="0"/>
              <a:t>confidential and exempt</a:t>
            </a:r>
            <a:r>
              <a:rPr lang="en-US" sz="6400" dirty="0" smtClean="0"/>
              <a:t> pursuant to § 768.28(16)(b) until the termination of all litigation and settlement of all claims arising out of the same incident.  Such file would include payments made to expert witnesses, surveillance companies and other vendors hired to evaluate such claims.</a:t>
            </a:r>
          </a:p>
          <a:p>
            <a:pPr>
              <a:buNone/>
            </a:pPr>
            <a:endParaRPr lang="en-US" sz="6400" dirty="0" smtClean="0"/>
          </a:p>
          <a:p>
            <a:pPr lvl="0"/>
            <a:r>
              <a:rPr lang="en-US" sz="6400" dirty="0" smtClean="0"/>
              <a:t>Attorney-client work product is </a:t>
            </a:r>
            <a:r>
              <a:rPr lang="en-US" sz="6400" u="sng" dirty="0" smtClean="0"/>
              <a:t>exempt</a:t>
            </a:r>
            <a:r>
              <a:rPr lang="en-US" sz="6400" dirty="0" smtClean="0"/>
              <a:t> until the conclusion of litigation or adversarial proceedings pursuant to § 119.071(1)(d)1, Fla. Stat.  This exemption specifically applies to records that reflect “a mental impression, conclusion, litigation strategy, or legal theory of the attorney or the agency.”  Payment of expert witness fees are protected hereunder.</a:t>
            </a:r>
          </a:p>
          <a:p>
            <a:pPr>
              <a:buNone/>
            </a:pPr>
            <a:endParaRPr lang="en-US" sz="6400" dirty="0" smtClean="0"/>
          </a:p>
          <a:p>
            <a:pPr lvl="0"/>
            <a:r>
              <a:rPr lang="en-US" sz="6400" dirty="0" smtClean="0"/>
              <a:t>Economic Development incentive agreements that contain an entity’s interest in or plans to locate or expand its business activities in Florida are temporarily </a:t>
            </a:r>
            <a:r>
              <a:rPr lang="en-US" sz="6400" u="sng" dirty="0" smtClean="0"/>
              <a:t>confidential</a:t>
            </a:r>
            <a:r>
              <a:rPr lang="en-US" sz="6400" dirty="0" smtClean="0"/>
              <a:t> if the entity makes such request in writing.  See, § 288.075(2)(a)1, Fla. Stat.  </a:t>
            </a:r>
          </a:p>
          <a:p>
            <a:pPr>
              <a:buNone/>
            </a:pPr>
            <a:endParaRPr lang="en-US" sz="6400" dirty="0" smtClean="0"/>
          </a:p>
          <a:p>
            <a:pPr lvl="0"/>
            <a:r>
              <a:rPr lang="en-US" sz="6400" dirty="0" smtClean="0"/>
              <a:t>Development plans, </a:t>
            </a:r>
            <a:r>
              <a:rPr lang="en-US" sz="6400" u="sng" dirty="0" smtClean="0"/>
              <a:t>financial records</a:t>
            </a:r>
            <a:r>
              <a:rPr lang="en-US" sz="6400" dirty="0" smtClean="0"/>
              <a:t>, financial commitment letters and draft memoranda of understanding may also fall within the protection provided by the exemption and are </a:t>
            </a:r>
            <a:r>
              <a:rPr lang="en-US" sz="6400" u="sng" dirty="0" smtClean="0"/>
              <a:t>confidential</a:t>
            </a:r>
            <a:r>
              <a:rPr lang="en-US" sz="6400" dirty="0" smtClean="0"/>
              <a:t>.</a:t>
            </a:r>
          </a:p>
          <a:p>
            <a:endParaRPr lang="en-US" dirty="0"/>
          </a:p>
        </p:txBody>
      </p:sp>
      <p:sp>
        <p:nvSpPr>
          <p:cNvPr id="7" name="Title 1"/>
          <p:cNvSpPr>
            <a:spLocks noGrp="1"/>
          </p:cNvSpPr>
          <p:nvPr>
            <p:ph type="title"/>
          </p:nvPr>
        </p:nvSpPr>
        <p:spPr>
          <a:xfrm>
            <a:off x="0" y="228600"/>
            <a:ext cx="9144000" cy="1143000"/>
          </a:xfrm>
        </p:spPr>
        <p:txBody>
          <a:bodyPr anchor="ctr">
            <a:noAutofit/>
          </a:bodyPr>
          <a:lstStyle/>
          <a:p>
            <a:pPr algn="ctr">
              <a:defRPr/>
            </a:pPr>
            <a:r>
              <a:rPr lang="en-US" sz="4000" b="1" dirty="0" smtClean="0">
                <a:solidFill>
                  <a:schemeClr val="tx1"/>
                </a:solidFill>
                <a:latin typeface="Trajan Pro" pitchFamily="18" charset="0"/>
                <a:cs typeface="Traditional Arabic" pitchFamily="18" charset="-78"/>
              </a:rPr>
              <a:t>Spending in the Sunshine:</a:t>
            </a:r>
            <a:br>
              <a:rPr lang="en-US" sz="4000" b="1" dirty="0" smtClean="0">
                <a:solidFill>
                  <a:schemeClr val="tx1"/>
                </a:solidFill>
                <a:latin typeface="Trajan Pro" pitchFamily="18" charset="0"/>
                <a:cs typeface="Traditional Arabic" pitchFamily="18" charset="-78"/>
              </a:rPr>
            </a:br>
            <a:r>
              <a:rPr lang="en-US" sz="4000" b="1" dirty="0" smtClean="0">
                <a:solidFill>
                  <a:schemeClr val="tx1"/>
                </a:solidFill>
                <a:latin typeface="Trajan Pro" pitchFamily="18" charset="0"/>
                <a:cs typeface="Traditional Arabic" pitchFamily="18" charset="-78"/>
              </a:rPr>
              <a:t> Legal Concerns</a:t>
            </a:r>
            <a:endParaRPr lang="en-US" sz="4000" b="1" dirty="0">
              <a:solidFill>
                <a:schemeClr val="tx1"/>
              </a:solidFill>
              <a:latin typeface="Trajan Pro"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457200" y="1600200"/>
            <a:ext cx="8229600" cy="5105400"/>
          </a:xfrm>
        </p:spPr>
        <p:txBody>
          <a:bodyPr>
            <a:normAutofit fontScale="25000" lnSpcReduction="20000"/>
          </a:bodyPr>
          <a:lstStyle/>
          <a:p>
            <a:pPr lvl="0"/>
            <a:r>
              <a:rPr lang="en-US" sz="6400" dirty="0" smtClean="0"/>
              <a:t>Information given to the Convention and Visitor’s Bureau which, if released, would reveal the identity of persons or entities who respond to a promotion effort, advertisement, or research project is </a:t>
            </a:r>
            <a:r>
              <a:rPr lang="en-US" sz="6400" u="sng" dirty="0" smtClean="0"/>
              <a:t>exempt</a:t>
            </a:r>
            <a:r>
              <a:rPr lang="en-US" sz="6400" dirty="0" smtClean="0"/>
              <a:t> from disclosure pursuant to §125.0104(9)(d)1, Fla. Stat.  </a:t>
            </a:r>
          </a:p>
          <a:p>
            <a:endParaRPr lang="en-US" sz="6400" dirty="0" smtClean="0"/>
          </a:p>
          <a:p>
            <a:pPr lvl="0"/>
            <a:r>
              <a:rPr lang="en-US" sz="6400" dirty="0" smtClean="0"/>
              <a:t>Emergency Medical Services has the potential to issue </a:t>
            </a:r>
            <a:r>
              <a:rPr lang="en-US" sz="6400" u="sng" dirty="0" smtClean="0"/>
              <a:t>refunds</a:t>
            </a:r>
            <a:r>
              <a:rPr lang="en-US" sz="6400" dirty="0" smtClean="0"/>
              <a:t> to individuals transported by ambulance. Records of such refunds are confidential and exempt pursuant to HIPAA regulations and guidance issued by the federal government construing same. </a:t>
            </a:r>
          </a:p>
          <a:p>
            <a:endParaRPr lang="en-US" sz="6400" dirty="0" smtClean="0"/>
          </a:p>
          <a:p>
            <a:pPr lvl="0"/>
            <a:r>
              <a:rPr lang="en-US" sz="6400" dirty="0" smtClean="0"/>
              <a:t>Records identifying employees participating in deferred compensation/457(b) plans and any information about their elections or accounts are </a:t>
            </a:r>
            <a:r>
              <a:rPr lang="en-US" sz="6400" u="sng" dirty="0" smtClean="0"/>
              <a:t>confidential and exempt</a:t>
            </a:r>
            <a:r>
              <a:rPr lang="en-US" sz="6400" dirty="0" smtClean="0"/>
              <a:t>.</a:t>
            </a:r>
          </a:p>
          <a:p>
            <a:pPr>
              <a:buNone/>
            </a:pPr>
            <a:endParaRPr lang="en-US" sz="6400" dirty="0" smtClean="0"/>
          </a:p>
          <a:p>
            <a:pPr lvl="0"/>
            <a:r>
              <a:rPr lang="en-US" sz="6400" dirty="0" smtClean="0"/>
              <a:t>Payments made to any medical provider that would identify the person receiving treatment, including but not limited to employees, claimants or clients served by the County (i.e., Health and Human Services) are </a:t>
            </a:r>
            <a:r>
              <a:rPr lang="en-US" sz="6400" u="sng" dirty="0" smtClean="0"/>
              <a:t>confidential and exempt</a:t>
            </a:r>
            <a:r>
              <a:rPr lang="en-US" sz="6400" dirty="0" smtClean="0"/>
              <a:t>.</a:t>
            </a:r>
          </a:p>
          <a:p>
            <a:pPr>
              <a:buNone/>
            </a:pPr>
            <a:endParaRPr lang="en-US" sz="6400" dirty="0" smtClean="0"/>
          </a:p>
          <a:p>
            <a:pPr lvl="0"/>
            <a:r>
              <a:rPr lang="en-US" sz="6400" dirty="0" smtClean="0"/>
              <a:t>Trade secrets or proprietary business information are </a:t>
            </a:r>
            <a:r>
              <a:rPr lang="en-US" sz="6400" u="sng" dirty="0" smtClean="0"/>
              <a:t>exempt</a:t>
            </a:r>
            <a:r>
              <a:rPr lang="en-US" sz="6400" dirty="0" smtClean="0"/>
              <a:t>.</a:t>
            </a:r>
          </a:p>
          <a:p>
            <a:pPr>
              <a:buNone/>
            </a:pPr>
            <a:endParaRPr lang="en-US" sz="6400" dirty="0" smtClean="0"/>
          </a:p>
          <a:p>
            <a:pPr lvl="0"/>
            <a:r>
              <a:rPr lang="en-US" sz="6400" dirty="0" smtClean="0"/>
              <a:t>Payments made to laboratories that would identify individuals subject to drug or alcohol testing are </a:t>
            </a:r>
            <a:r>
              <a:rPr lang="en-US" sz="6400" u="sng" dirty="0" smtClean="0"/>
              <a:t>confidential and exempt</a:t>
            </a:r>
            <a:r>
              <a:rPr lang="en-US" sz="6400" dirty="0" smtClean="0"/>
              <a:t>.</a:t>
            </a:r>
          </a:p>
          <a:p>
            <a:endParaRPr lang="en-US" dirty="0"/>
          </a:p>
        </p:txBody>
      </p:sp>
      <p:sp>
        <p:nvSpPr>
          <p:cNvPr id="7" name="Title 1"/>
          <p:cNvSpPr>
            <a:spLocks noGrp="1"/>
          </p:cNvSpPr>
          <p:nvPr>
            <p:ph type="title"/>
          </p:nvPr>
        </p:nvSpPr>
        <p:spPr>
          <a:xfrm>
            <a:off x="0" y="228600"/>
            <a:ext cx="9144000" cy="1143000"/>
          </a:xfrm>
        </p:spPr>
        <p:txBody>
          <a:bodyPr anchor="ctr">
            <a:noAutofit/>
          </a:bodyPr>
          <a:lstStyle/>
          <a:p>
            <a:pPr algn="ctr">
              <a:defRPr/>
            </a:pPr>
            <a:r>
              <a:rPr lang="en-US" sz="4000" b="1" dirty="0" smtClean="0">
                <a:solidFill>
                  <a:schemeClr val="tx1"/>
                </a:solidFill>
                <a:latin typeface="Trajan Pro" pitchFamily="18" charset="0"/>
                <a:cs typeface="Traditional Arabic" pitchFamily="18" charset="-78"/>
              </a:rPr>
              <a:t>Spending in the Sunshine:</a:t>
            </a:r>
            <a:br>
              <a:rPr lang="en-US" sz="4000" b="1" dirty="0" smtClean="0">
                <a:solidFill>
                  <a:schemeClr val="tx1"/>
                </a:solidFill>
                <a:latin typeface="Trajan Pro" pitchFamily="18" charset="0"/>
                <a:cs typeface="Traditional Arabic" pitchFamily="18" charset="-78"/>
              </a:rPr>
            </a:br>
            <a:r>
              <a:rPr lang="en-US" sz="4000" b="1" dirty="0" smtClean="0">
                <a:solidFill>
                  <a:schemeClr val="tx1"/>
                </a:solidFill>
                <a:latin typeface="Trajan Pro" pitchFamily="18" charset="0"/>
                <a:cs typeface="Traditional Arabic" pitchFamily="18" charset="-78"/>
              </a:rPr>
              <a:t> Legal Concerns</a:t>
            </a:r>
            <a:endParaRPr lang="en-US" sz="4000" b="1" dirty="0">
              <a:solidFill>
                <a:schemeClr val="tx1"/>
              </a:solidFill>
              <a:latin typeface="Trajan Pro"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27126"/>
          </a:xfrm>
        </p:spPr>
        <p:txBody>
          <a:bodyPr anchor="ctr">
            <a:noAutofit/>
          </a:bodyPr>
          <a:lstStyle/>
          <a:p>
            <a:pPr algn="ctr">
              <a:defRPr/>
            </a:pPr>
            <a:r>
              <a:rPr lang="en-US" sz="4000" b="1" dirty="0" smtClean="0">
                <a:solidFill>
                  <a:schemeClr val="tx1"/>
                </a:solidFill>
                <a:latin typeface="Trajan Pro" pitchFamily="18" charset="0"/>
                <a:cs typeface="Traditional Arabic" pitchFamily="18" charset="-78"/>
              </a:rPr>
              <a:t>Spending in the Sunshine:</a:t>
            </a:r>
            <a:br>
              <a:rPr lang="en-US" sz="4000" b="1" dirty="0" smtClean="0">
                <a:solidFill>
                  <a:schemeClr val="tx1"/>
                </a:solidFill>
                <a:latin typeface="Trajan Pro" pitchFamily="18" charset="0"/>
                <a:cs typeface="Traditional Arabic" pitchFamily="18" charset="-78"/>
              </a:rPr>
            </a:br>
            <a:r>
              <a:rPr lang="en-US" sz="4000" b="1" dirty="0" smtClean="0">
                <a:solidFill>
                  <a:schemeClr val="tx1"/>
                </a:solidFill>
                <a:latin typeface="Trajan Pro" pitchFamily="18" charset="0"/>
                <a:cs typeface="Traditional Arabic" pitchFamily="18" charset="-78"/>
              </a:rPr>
              <a:t>Quality Control</a:t>
            </a:r>
            <a:endParaRPr lang="en-US" sz="4000" b="1" dirty="0">
              <a:solidFill>
                <a:schemeClr val="tx1"/>
              </a:solidFill>
              <a:latin typeface="Trajan Pro" pitchFamily="18" charset="0"/>
            </a:endParaRPr>
          </a:p>
        </p:txBody>
      </p:sp>
      <p:sp>
        <p:nvSpPr>
          <p:cNvPr id="6" name="TextBox 5"/>
          <p:cNvSpPr txBox="1"/>
          <p:nvPr/>
        </p:nvSpPr>
        <p:spPr>
          <a:xfrm>
            <a:off x="1143000" y="5715000"/>
            <a:ext cx="6781800" cy="923330"/>
          </a:xfrm>
          <a:prstGeom prst="rect">
            <a:avLst/>
          </a:prstGeom>
          <a:noFill/>
        </p:spPr>
        <p:txBody>
          <a:bodyPr wrap="square" rtlCol="0">
            <a:spAutoFit/>
          </a:bodyPr>
          <a:lstStyle/>
          <a:p>
            <a:pPr algn="ctr"/>
            <a:r>
              <a:rPr lang="en-US" dirty="0" smtClean="0"/>
              <a:t>Presented by: Anne Lawler, CPA</a:t>
            </a:r>
          </a:p>
          <a:p>
            <a:pPr algn="ctr"/>
            <a:r>
              <a:rPr lang="en-US" dirty="0" smtClean="0"/>
              <a:t>Manager Financial Accounting</a:t>
            </a:r>
          </a:p>
          <a:p>
            <a:pPr algn="ctr"/>
            <a:r>
              <a:rPr lang="en-US" dirty="0" smtClean="0"/>
              <a:t>Pinellas County Clerk’s Finance Division </a:t>
            </a:r>
            <a:endParaRPr lang="en-US" dirty="0"/>
          </a:p>
        </p:txBody>
      </p:sp>
      <p:pic>
        <p:nvPicPr>
          <p:cNvPr id="7" name="Picture 6" descr="Quality-control-A.jpg"/>
          <p:cNvPicPr>
            <a:picLocks noChangeAspect="1"/>
          </p:cNvPicPr>
          <p:nvPr/>
        </p:nvPicPr>
        <p:blipFill>
          <a:blip r:embed="rId2" cstate="print"/>
          <a:stretch>
            <a:fillRect/>
          </a:stretch>
        </p:blipFill>
        <p:spPr>
          <a:xfrm>
            <a:off x="1981200" y="1676400"/>
            <a:ext cx="5093724" cy="385135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ustom 1">
      <a:dk1>
        <a:sysClr val="windowText" lastClr="000000"/>
      </a:dk1>
      <a:lt1>
        <a:sysClr val="window" lastClr="FFFFFF"/>
      </a:lt1>
      <a:dk2>
        <a:srgbClr val="000000"/>
      </a:dk2>
      <a:lt2>
        <a:srgbClr val="FFE1BB"/>
      </a:lt2>
      <a:accent1>
        <a:srgbClr val="820024"/>
      </a:accent1>
      <a:accent2>
        <a:srgbClr val="C5C19D"/>
      </a:accent2>
      <a:accent3>
        <a:srgbClr val="820024"/>
      </a:accent3>
      <a:accent4>
        <a:srgbClr val="92D050"/>
      </a:accent4>
      <a:accent5>
        <a:srgbClr val="AEBAD5"/>
      </a:accent5>
      <a:accent6>
        <a:srgbClr val="C00000"/>
      </a:accent6>
      <a:hlink>
        <a:srgbClr val="D2611C"/>
      </a:hlink>
      <a:folHlink>
        <a:srgbClr val="00206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2078</TotalTime>
  <Words>755</Words>
  <Application>Microsoft Office PowerPoint</Application>
  <PresentationFormat>On-screen Show (4:3)</PresentationFormat>
  <Paragraphs>105</Paragraphs>
  <Slides>12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Century Schoolbook</vt:lpstr>
      <vt:lpstr>Traditional Arabic</vt:lpstr>
      <vt:lpstr>Trajan Pro</vt:lpstr>
      <vt:lpstr>Wingdings</vt:lpstr>
      <vt:lpstr>Wingdings 2</vt:lpstr>
      <vt:lpstr>Oriel</vt:lpstr>
      <vt:lpstr>Transparency in Local Government</vt:lpstr>
      <vt:lpstr>Financial Transparency  </vt:lpstr>
      <vt:lpstr>Financial Transparency   </vt:lpstr>
      <vt:lpstr>Financial Transparency:  National Movement </vt:lpstr>
      <vt:lpstr>Spending in the Sunshine:  Legal Concerns</vt:lpstr>
      <vt:lpstr>Spending in the Sunshine:  Legal Concerns</vt:lpstr>
      <vt:lpstr>Spending in the Sunshine:  Legal Concerns</vt:lpstr>
      <vt:lpstr>Spending in the Sunshine:  Legal Concerns</vt:lpstr>
      <vt:lpstr>Spending in the Sunshine: Quality Control</vt:lpstr>
      <vt:lpstr>Spending in the Sunshine: Quality Control</vt:lpstr>
      <vt:lpstr>Spending in the Sunshine: Quality Control</vt:lpstr>
      <vt:lpstr>Transparency in Local Government</vt:lpstr>
    </vt:vector>
  </TitlesOfParts>
  <Company>Pinellas County Clerk of the Circuit Court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clkad01</dc:creator>
  <cp:lastModifiedBy>danderson</cp:lastModifiedBy>
  <cp:revision>179</cp:revision>
  <dcterms:created xsi:type="dcterms:W3CDTF">2014-04-07T20:35:43Z</dcterms:created>
  <dcterms:modified xsi:type="dcterms:W3CDTF">2015-12-17T15:56:22Z</dcterms:modified>
</cp:coreProperties>
</file>