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8" r:id="rId2"/>
    <p:sldMasterId id="2147483652" r:id="rId3"/>
    <p:sldMasterId id="2147483654" r:id="rId4"/>
    <p:sldMasterId id="2147483656" r:id="rId5"/>
    <p:sldMasterId id="2147483664" r:id="rId6"/>
    <p:sldMasterId id="2147483669" r:id="rId7"/>
  </p:sldMasterIdLst>
  <p:notesMasterIdLst>
    <p:notesMasterId r:id="rId54"/>
  </p:notesMasterIdLst>
  <p:sldIdLst>
    <p:sldId id="266" r:id="rId8"/>
    <p:sldId id="445" r:id="rId9"/>
    <p:sldId id="446" r:id="rId10"/>
    <p:sldId id="443" r:id="rId11"/>
    <p:sldId id="482" r:id="rId12"/>
    <p:sldId id="434" r:id="rId13"/>
    <p:sldId id="448" r:id="rId14"/>
    <p:sldId id="449" r:id="rId15"/>
    <p:sldId id="450" r:id="rId16"/>
    <p:sldId id="451" r:id="rId17"/>
    <p:sldId id="440" r:id="rId18"/>
    <p:sldId id="442" r:id="rId19"/>
    <p:sldId id="441" r:id="rId20"/>
    <p:sldId id="438" r:id="rId21"/>
    <p:sldId id="439" r:id="rId22"/>
    <p:sldId id="435" r:id="rId23"/>
    <p:sldId id="437" r:id="rId24"/>
    <p:sldId id="447" r:id="rId25"/>
    <p:sldId id="481" r:id="rId26"/>
    <p:sldId id="479" r:id="rId27"/>
    <p:sldId id="477" r:id="rId28"/>
    <p:sldId id="454" r:id="rId29"/>
    <p:sldId id="453" r:id="rId30"/>
    <p:sldId id="455" r:id="rId31"/>
    <p:sldId id="456" r:id="rId32"/>
    <p:sldId id="452" r:id="rId33"/>
    <p:sldId id="436" r:id="rId34"/>
    <p:sldId id="458" r:id="rId35"/>
    <p:sldId id="478" r:id="rId36"/>
    <p:sldId id="471" r:id="rId37"/>
    <p:sldId id="472" r:id="rId38"/>
    <p:sldId id="473" r:id="rId39"/>
    <p:sldId id="474" r:id="rId40"/>
    <p:sldId id="475" r:id="rId41"/>
    <p:sldId id="476" r:id="rId42"/>
    <p:sldId id="469" r:id="rId43"/>
    <p:sldId id="470" r:id="rId44"/>
    <p:sldId id="467" r:id="rId45"/>
    <p:sldId id="459" r:id="rId46"/>
    <p:sldId id="460" r:id="rId47"/>
    <p:sldId id="462" r:id="rId48"/>
    <p:sldId id="464" r:id="rId49"/>
    <p:sldId id="465" r:id="rId50"/>
    <p:sldId id="466" r:id="rId51"/>
    <p:sldId id="468" r:id="rId52"/>
    <p:sldId id="457" r:id="rId53"/>
  </p:sldIdLst>
  <p:sldSz cx="9144000" cy="6858000" type="screen4x3"/>
  <p:notesSz cx="7315200" cy="96012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E"/>
    <a:srgbClr val="28466A"/>
    <a:srgbClr val="006EA9"/>
    <a:srgbClr val="D7E646"/>
    <a:srgbClr val="FF8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31" autoAdjust="0"/>
    <p:restoredTop sz="93660" autoAdjust="0"/>
  </p:normalViewPr>
  <p:slideViewPr>
    <p:cSldViewPr snapToGrid="0" snapToObjects="1">
      <p:cViewPr varScale="1">
        <p:scale>
          <a:sx n="83" d="100"/>
          <a:sy n="83" d="100"/>
        </p:scale>
        <p:origin x="1651"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241CE0-3452-49C2-9267-1F5E9FFE9DE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5813DF9-42A7-4852-BDDB-B082819DDA09}">
      <dgm:prSet phldrT="[Text]" custT="1"/>
      <dgm:spPr>
        <a:solidFill>
          <a:schemeClr val="accent1">
            <a:lumMod val="75000"/>
          </a:schemeClr>
        </a:solidFill>
      </dgm:spPr>
      <dgm:t>
        <a:bodyPr/>
        <a:lstStyle/>
        <a:p>
          <a:r>
            <a:rPr lang="en-US" sz="1600" b="1" dirty="0"/>
            <a:t>Financial Risk Assessment</a:t>
          </a:r>
        </a:p>
      </dgm:t>
    </dgm:pt>
    <dgm:pt modelId="{27655C72-BDB8-4490-BAED-FF1AE2094360}" type="parTrans" cxnId="{C367BF8B-44E2-4266-9093-5E3F5CF5F16E}">
      <dgm:prSet/>
      <dgm:spPr/>
      <dgm:t>
        <a:bodyPr/>
        <a:lstStyle/>
        <a:p>
          <a:endParaRPr lang="en-US"/>
        </a:p>
      </dgm:t>
    </dgm:pt>
    <dgm:pt modelId="{0EB308DE-F517-49D0-B9FE-B4F3C3EC7E51}" type="sibTrans" cxnId="{C367BF8B-44E2-4266-9093-5E3F5CF5F16E}">
      <dgm:prSet/>
      <dgm:spPr/>
      <dgm:t>
        <a:bodyPr/>
        <a:lstStyle/>
        <a:p>
          <a:endParaRPr lang="en-US"/>
        </a:p>
      </dgm:t>
    </dgm:pt>
    <dgm:pt modelId="{A3221953-D518-48CD-AC07-31CCC4EFDFA6}">
      <dgm:prSet phldrT="[Text]" custT="1"/>
      <dgm:spPr>
        <a:solidFill>
          <a:schemeClr val="accent1">
            <a:lumMod val="75000"/>
          </a:schemeClr>
        </a:solidFill>
      </dgm:spPr>
      <dgm:t>
        <a:bodyPr/>
        <a:lstStyle/>
        <a:p>
          <a:r>
            <a:rPr lang="en-US" sz="1600" b="1" dirty="0"/>
            <a:t>Compliance Risk Assessment</a:t>
          </a:r>
        </a:p>
      </dgm:t>
    </dgm:pt>
    <dgm:pt modelId="{F3E0BBB9-F646-4409-A720-550BD368327A}" type="parTrans" cxnId="{C3316BC7-2BBB-4AE7-885D-9D5DEB51EAC5}">
      <dgm:prSet/>
      <dgm:spPr/>
      <dgm:t>
        <a:bodyPr/>
        <a:lstStyle/>
        <a:p>
          <a:endParaRPr lang="en-US"/>
        </a:p>
      </dgm:t>
    </dgm:pt>
    <dgm:pt modelId="{8C78B562-3DEA-4FC5-B8E9-BD628C4C75E5}" type="sibTrans" cxnId="{C3316BC7-2BBB-4AE7-885D-9D5DEB51EAC5}">
      <dgm:prSet/>
      <dgm:spPr/>
      <dgm:t>
        <a:bodyPr/>
        <a:lstStyle/>
        <a:p>
          <a:endParaRPr lang="en-US"/>
        </a:p>
      </dgm:t>
    </dgm:pt>
    <dgm:pt modelId="{6E4DEFA9-FB62-471C-9BC0-3C1523765E50}">
      <dgm:prSet phldrT="[Text]" custT="1"/>
      <dgm:spPr>
        <a:solidFill>
          <a:schemeClr val="accent1">
            <a:lumMod val="75000"/>
          </a:schemeClr>
        </a:solidFill>
      </dgm:spPr>
      <dgm:t>
        <a:bodyPr/>
        <a:lstStyle/>
        <a:p>
          <a:r>
            <a:rPr lang="en-US" sz="1600" b="1" dirty="0"/>
            <a:t>Fraud Risk Assessment</a:t>
          </a:r>
        </a:p>
      </dgm:t>
    </dgm:pt>
    <dgm:pt modelId="{8C349E8D-43BA-4CE7-B172-3215EE0D1E5F}" type="parTrans" cxnId="{15640836-7C3D-4054-979D-6A30AE14877B}">
      <dgm:prSet/>
      <dgm:spPr/>
      <dgm:t>
        <a:bodyPr/>
        <a:lstStyle/>
        <a:p>
          <a:endParaRPr lang="en-US"/>
        </a:p>
      </dgm:t>
    </dgm:pt>
    <dgm:pt modelId="{9F975E9E-1599-4B9B-8B47-0961EB3DCCBB}" type="sibTrans" cxnId="{15640836-7C3D-4054-979D-6A30AE14877B}">
      <dgm:prSet/>
      <dgm:spPr/>
      <dgm:t>
        <a:bodyPr/>
        <a:lstStyle/>
        <a:p>
          <a:endParaRPr lang="en-US"/>
        </a:p>
      </dgm:t>
    </dgm:pt>
    <dgm:pt modelId="{D0C4A39D-26EA-481B-A5DF-F2DAFEB11D07}">
      <dgm:prSet phldrT="[Text]" custT="1"/>
      <dgm:spPr>
        <a:solidFill>
          <a:schemeClr val="accent1">
            <a:lumMod val="75000"/>
          </a:schemeClr>
        </a:solidFill>
      </dgm:spPr>
      <dgm:t>
        <a:bodyPr/>
        <a:lstStyle/>
        <a:p>
          <a:r>
            <a:rPr lang="en-US" sz="1600" b="1" dirty="0"/>
            <a:t>Customer and Credit Risk Assessment</a:t>
          </a:r>
        </a:p>
      </dgm:t>
    </dgm:pt>
    <dgm:pt modelId="{44970FED-1AB1-410F-9677-BD301AC560AB}" type="parTrans" cxnId="{E23FB7A4-CDD9-4804-AE3C-EB52F33FDDCD}">
      <dgm:prSet/>
      <dgm:spPr/>
      <dgm:t>
        <a:bodyPr/>
        <a:lstStyle/>
        <a:p>
          <a:endParaRPr lang="en-US"/>
        </a:p>
      </dgm:t>
    </dgm:pt>
    <dgm:pt modelId="{FD72C824-920B-45EB-A3BD-A4E4C9847937}" type="sibTrans" cxnId="{E23FB7A4-CDD9-4804-AE3C-EB52F33FDDCD}">
      <dgm:prSet/>
      <dgm:spPr/>
      <dgm:t>
        <a:bodyPr/>
        <a:lstStyle/>
        <a:p>
          <a:endParaRPr lang="en-US"/>
        </a:p>
      </dgm:t>
    </dgm:pt>
    <dgm:pt modelId="{D717D395-2487-466F-A561-DF60191B47CB}">
      <dgm:prSet phldrT="[Text]" custT="1"/>
      <dgm:spPr>
        <a:solidFill>
          <a:schemeClr val="accent1">
            <a:lumMod val="75000"/>
          </a:schemeClr>
        </a:solidFill>
      </dgm:spPr>
      <dgm:t>
        <a:bodyPr/>
        <a:lstStyle/>
        <a:p>
          <a:r>
            <a:rPr lang="en-US" sz="1600" b="1" dirty="0"/>
            <a:t>Supply Chain Risk Assessment</a:t>
          </a:r>
        </a:p>
      </dgm:t>
    </dgm:pt>
    <dgm:pt modelId="{D052994D-482A-4EA4-A4BD-749ECD22216D}" type="parTrans" cxnId="{5616C95E-4B2B-4EDF-B264-6EC547DE9625}">
      <dgm:prSet/>
      <dgm:spPr/>
      <dgm:t>
        <a:bodyPr/>
        <a:lstStyle/>
        <a:p>
          <a:endParaRPr lang="en-US"/>
        </a:p>
      </dgm:t>
    </dgm:pt>
    <dgm:pt modelId="{627175B0-C775-4014-BD6A-B77F2520F512}" type="sibTrans" cxnId="{5616C95E-4B2B-4EDF-B264-6EC547DE9625}">
      <dgm:prSet/>
      <dgm:spPr/>
      <dgm:t>
        <a:bodyPr/>
        <a:lstStyle/>
        <a:p>
          <a:endParaRPr lang="en-US"/>
        </a:p>
      </dgm:t>
    </dgm:pt>
    <dgm:pt modelId="{9F10D885-9AFB-432C-A6C8-B40147DE8273}">
      <dgm:prSet phldrT="[Text]" custT="1"/>
      <dgm:spPr>
        <a:solidFill>
          <a:schemeClr val="accent1">
            <a:lumMod val="75000"/>
          </a:schemeClr>
        </a:solidFill>
      </dgm:spPr>
      <dgm:t>
        <a:bodyPr/>
        <a:lstStyle/>
        <a:p>
          <a:r>
            <a:rPr lang="en-US" sz="1600" b="1" dirty="0"/>
            <a:t>Cyber Risk Assessment</a:t>
          </a:r>
        </a:p>
      </dgm:t>
    </dgm:pt>
    <dgm:pt modelId="{5D44C499-EDB1-475E-9A3E-C28ADBF348A3}" type="parTrans" cxnId="{986591C3-6B3C-4E33-8E98-2E6199C7B6EA}">
      <dgm:prSet/>
      <dgm:spPr/>
      <dgm:t>
        <a:bodyPr/>
        <a:lstStyle/>
        <a:p>
          <a:endParaRPr lang="en-US"/>
        </a:p>
      </dgm:t>
    </dgm:pt>
    <dgm:pt modelId="{7602013A-1B01-48B3-9712-679C7E322DB6}" type="sibTrans" cxnId="{986591C3-6B3C-4E33-8E98-2E6199C7B6EA}">
      <dgm:prSet/>
      <dgm:spPr/>
      <dgm:t>
        <a:bodyPr/>
        <a:lstStyle/>
        <a:p>
          <a:endParaRPr lang="en-US"/>
        </a:p>
      </dgm:t>
    </dgm:pt>
    <dgm:pt modelId="{BC85130D-BB71-4EBB-AE30-63F923676FC4}">
      <dgm:prSet phldrT="[Text]" custT="1"/>
      <dgm:spPr>
        <a:solidFill>
          <a:schemeClr val="accent1">
            <a:lumMod val="75000"/>
          </a:schemeClr>
        </a:solidFill>
      </dgm:spPr>
      <dgm:t>
        <a:bodyPr/>
        <a:lstStyle/>
        <a:p>
          <a:r>
            <a:rPr lang="en-US" sz="1600" b="1" dirty="0"/>
            <a:t>Product Risk Assessment</a:t>
          </a:r>
        </a:p>
      </dgm:t>
    </dgm:pt>
    <dgm:pt modelId="{76349F10-C93B-49FA-8832-4218B5CC40B0}" type="parTrans" cxnId="{EAE370A2-1976-47C3-9355-0C215C305694}">
      <dgm:prSet/>
      <dgm:spPr/>
      <dgm:t>
        <a:bodyPr/>
        <a:lstStyle/>
        <a:p>
          <a:endParaRPr lang="en-US"/>
        </a:p>
      </dgm:t>
    </dgm:pt>
    <dgm:pt modelId="{276056FE-9125-4447-9DED-E11F7A0F873A}" type="sibTrans" cxnId="{EAE370A2-1976-47C3-9355-0C215C305694}">
      <dgm:prSet/>
      <dgm:spPr/>
      <dgm:t>
        <a:bodyPr/>
        <a:lstStyle/>
        <a:p>
          <a:endParaRPr lang="en-US"/>
        </a:p>
      </dgm:t>
    </dgm:pt>
    <dgm:pt modelId="{6DA14AB4-B2F5-4960-B58F-E32CF0D585BA}" type="pres">
      <dgm:prSet presAssocID="{28241CE0-3452-49C2-9267-1F5E9FFE9DEC}" presName="diagram" presStyleCnt="0">
        <dgm:presLayoutVars>
          <dgm:dir/>
          <dgm:resizeHandles val="exact"/>
        </dgm:presLayoutVars>
      </dgm:prSet>
      <dgm:spPr/>
    </dgm:pt>
    <dgm:pt modelId="{72FAF5A7-38C5-466B-9BF2-CF3E90502D90}" type="pres">
      <dgm:prSet presAssocID="{B5813DF9-42A7-4852-BDDB-B082819DDA09}" presName="node" presStyleLbl="node1" presStyleIdx="0" presStyleCnt="7">
        <dgm:presLayoutVars>
          <dgm:bulletEnabled val="1"/>
        </dgm:presLayoutVars>
      </dgm:prSet>
      <dgm:spPr/>
    </dgm:pt>
    <dgm:pt modelId="{66A9B33D-99AD-4776-9DD9-8DE7490AF3FD}" type="pres">
      <dgm:prSet presAssocID="{0EB308DE-F517-49D0-B9FE-B4F3C3EC7E51}" presName="sibTrans" presStyleCnt="0"/>
      <dgm:spPr/>
    </dgm:pt>
    <dgm:pt modelId="{BB160839-0B44-46D3-A70A-71FA735F91DD}" type="pres">
      <dgm:prSet presAssocID="{A3221953-D518-48CD-AC07-31CCC4EFDFA6}" presName="node" presStyleLbl="node1" presStyleIdx="1" presStyleCnt="7">
        <dgm:presLayoutVars>
          <dgm:bulletEnabled val="1"/>
        </dgm:presLayoutVars>
      </dgm:prSet>
      <dgm:spPr/>
    </dgm:pt>
    <dgm:pt modelId="{BE8A347F-270B-411E-9CF9-5C09FD39CEA4}" type="pres">
      <dgm:prSet presAssocID="{8C78B562-3DEA-4FC5-B8E9-BD628C4C75E5}" presName="sibTrans" presStyleCnt="0"/>
      <dgm:spPr/>
    </dgm:pt>
    <dgm:pt modelId="{B5D673AA-839D-47B2-A0F9-413ABD6B2723}" type="pres">
      <dgm:prSet presAssocID="{6E4DEFA9-FB62-471C-9BC0-3C1523765E50}" presName="node" presStyleLbl="node1" presStyleIdx="2" presStyleCnt="7">
        <dgm:presLayoutVars>
          <dgm:bulletEnabled val="1"/>
        </dgm:presLayoutVars>
      </dgm:prSet>
      <dgm:spPr/>
    </dgm:pt>
    <dgm:pt modelId="{69BAFFA7-67FC-4715-AA2A-05A0E1D27099}" type="pres">
      <dgm:prSet presAssocID="{9F975E9E-1599-4B9B-8B47-0961EB3DCCBB}" presName="sibTrans" presStyleCnt="0"/>
      <dgm:spPr/>
    </dgm:pt>
    <dgm:pt modelId="{906BC01E-4545-4605-8339-91F3B476CB91}" type="pres">
      <dgm:prSet presAssocID="{9F10D885-9AFB-432C-A6C8-B40147DE8273}" presName="node" presStyleLbl="node1" presStyleIdx="3" presStyleCnt="7">
        <dgm:presLayoutVars>
          <dgm:bulletEnabled val="1"/>
        </dgm:presLayoutVars>
      </dgm:prSet>
      <dgm:spPr/>
    </dgm:pt>
    <dgm:pt modelId="{22F91EA5-8900-437D-B11A-A3FF91DF4A5D}" type="pres">
      <dgm:prSet presAssocID="{7602013A-1B01-48B3-9712-679C7E322DB6}" presName="sibTrans" presStyleCnt="0"/>
      <dgm:spPr/>
    </dgm:pt>
    <dgm:pt modelId="{EF7BF14E-D9E8-4672-927D-29D4FB211C8B}" type="pres">
      <dgm:prSet presAssocID="{D0C4A39D-26EA-481B-A5DF-F2DAFEB11D07}" presName="node" presStyleLbl="node1" presStyleIdx="4" presStyleCnt="7" custLinFactNeighborX="-53882" custLinFactNeighborY="64">
        <dgm:presLayoutVars>
          <dgm:bulletEnabled val="1"/>
        </dgm:presLayoutVars>
      </dgm:prSet>
      <dgm:spPr/>
    </dgm:pt>
    <dgm:pt modelId="{BC3D0A12-9297-4B77-809E-DCFD1508EF76}" type="pres">
      <dgm:prSet presAssocID="{FD72C824-920B-45EB-A3BD-A4E4C9847937}" presName="sibTrans" presStyleCnt="0"/>
      <dgm:spPr/>
    </dgm:pt>
    <dgm:pt modelId="{BB296BF8-1E62-42FD-B975-D8DB4EA65139}" type="pres">
      <dgm:prSet presAssocID="{D717D395-2487-466F-A561-DF60191B47CB}" presName="node" presStyleLbl="node1" presStyleIdx="5" presStyleCnt="7" custLinFactNeighborX="-54380" custLinFactNeighborY="64">
        <dgm:presLayoutVars>
          <dgm:bulletEnabled val="1"/>
        </dgm:presLayoutVars>
      </dgm:prSet>
      <dgm:spPr/>
    </dgm:pt>
    <dgm:pt modelId="{3F9E11B1-4D7C-4EF3-B946-7ED6721F7F21}" type="pres">
      <dgm:prSet presAssocID="{627175B0-C775-4014-BD6A-B77F2520F512}" presName="sibTrans" presStyleCnt="0"/>
      <dgm:spPr/>
    </dgm:pt>
    <dgm:pt modelId="{E7315CAA-28AE-49AE-BFCB-60BAEECA644D}" type="pres">
      <dgm:prSet presAssocID="{BC85130D-BB71-4EBB-AE30-63F923676FC4}" presName="node" presStyleLbl="node1" presStyleIdx="6" presStyleCnt="7" custLinFactNeighborX="-54114" custLinFactNeighborY="64">
        <dgm:presLayoutVars>
          <dgm:bulletEnabled val="1"/>
        </dgm:presLayoutVars>
      </dgm:prSet>
      <dgm:spPr/>
    </dgm:pt>
  </dgm:ptLst>
  <dgm:cxnLst>
    <dgm:cxn modelId="{BF6390AF-A682-4BC2-8BC9-3C1258BA17DB}" type="presOf" srcId="{BC85130D-BB71-4EBB-AE30-63F923676FC4}" destId="{E7315CAA-28AE-49AE-BFCB-60BAEECA644D}" srcOrd="0" destOrd="0" presId="urn:microsoft.com/office/officeart/2005/8/layout/default"/>
    <dgm:cxn modelId="{9512922C-5651-466B-802E-09050B9667CF}" type="presOf" srcId="{D717D395-2487-466F-A561-DF60191B47CB}" destId="{BB296BF8-1E62-42FD-B975-D8DB4EA65139}" srcOrd="0" destOrd="0" presId="urn:microsoft.com/office/officeart/2005/8/layout/default"/>
    <dgm:cxn modelId="{EFC997D1-687E-4E02-8D56-5937BF17B7A2}" type="presOf" srcId="{B5813DF9-42A7-4852-BDDB-B082819DDA09}" destId="{72FAF5A7-38C5-466B-9BF2-CF3E90502D90}" srcOrd="0" destOrd="0" presId="urn:microsoft.com/office/officeart/2005/8/layout/default"/>
    <dgm:cxn modelId="{C3316BC7-2BBB-4AE7-885D-9D5DEB51EAC5}" srcId="{28241CE0-3452-49C2-9267-1F5E9FFE9DEC}" destId="{A3221953-D518-48CD-AC07-31CCC4EFDFA6}" srcOrd="1" destOrd="0" parTransId="{F3E0BBB9-F646-4409-A720-550BD368327A}" sibTransId="{8C78B562-3DEA-4FC5-B8E9-BD628C4C75E5}"/>
    <dgm:cxn modelId="{EAE370A2-1976-47C3-9355-0C215C305694}" srcId="{28241CE0-3452-49C2-9267-1F5E9FFE9DEC}" destId="{BC85130D-BB71-4EBB-AE30-63F923676FC4}" srcOrd="6" destOrd="0" parTransId="{76349F10-C93B-49FA-8832-4218B5CC40B0}" sibTransId="{276056FE-9125-4447-9DED-E11F7A0F873A}"/>
    <dgm:cxn modelId="{5616C95E-4B2B-4EDF-B264-6EC547DE9625}" srcId="{28241CE0-3452-49C2-9267-1F5E9FFE9DEC}" destId="{D717D395-2487-466F-A561-DF60191B47CB}" srcOrd="5" destOrd="0" parTransId="{D052994D-482A-4EA4-A4BD-749ECD22216D}" sibTransId="{627175B0-C775-4014-BD6A-B77F2520F512}"/>
    <dgm:cxn modelId="{CD30F7C3-EBE1-4531-90FF-5C3DAD9AE9C5}" type="presOf" srcId="{9F10D885-9AFB-432C-A6C8-B40147DE8273}" destId="{906BC01E-4545-4605-8339-91F3B476CB91}" srcOrd="0" destOrd="0" presId="urn:microsoft.com/office/officeart/2005/8/layout/default"/>
    <dgm:cxn modelId="{C367BF8B-44E2-4266-9093-5E3F5CF5F16E}" srcId="{28241CE0-3452-49C2-9267-1F5E9FFE9DEC}" destId="{B5813DF9-42A7-4852-BDDB-B082819DDA09}" srcOrd="0" destOrd="0" parTransId="{27655C72-BDB8-4490-BAED-FF1AE2094360}" sibTransId="{0EB308DE-F517-49D0-B9FE-B4F3C3EC7E51}"/>
    <dgm:cxn modelId="{B9ECBB08-2374-4D59-A2AA-4499CC75132C}" type="presOf" srcId="{6E4DEFA9-FB62-471C-9BC0-3C1523765E50}" destId="{B5D673AA-839D-47B2-A0F9-413ABD6B2723}" srcOrd="0" destOrd="0" presId="urn:microsoft.com/office/officeart/2005/8/layout/default"/>
    <dgm:cxn modelId="{15640836-7C3D-4054-979D-6A30AE14877B}" srcId="{28241CE0-3452-49C2-9267-1F5E9FFE9DEC}" destId="{6E4DEFA9-FB62-471C-9BC0-3C1523765E50}" srcOrd="2" destOrd="0" parTransId="{8C349E8D-43BA-4CE7-B172-3215EE0D1E5F}" sibTransId="{9F975E9E-1599-4B9B-8B47-0961EB3DCCBB}"/>
    <dgm:cxn modelId="{986591C3-6B3C-4E33-8E98-2E6199C7B6EA}" srcId="{28241CE0-3452-49C2-9267-1F5E9FFE9DEC}" destId="{9F10D885-9AFB-432C-A6C8-B40147DE8273}" srcOrd="3" destOrd="0" parTransId="{5D44C499-EDB1-475E-9A3E-C28ADBF348A3}" sibTransId="{7602013A-1B01-48B3-9712-679C7E322DB6}"/>
    <dgm:cxn modelId="{29F165BA-59C0-40E0-AE18-346193387EEC}" type="presOf" srcId="{28241CE0-3452-49C2-9267-1F5E9FFE9DEC}" destId="{6DA14AB4-B2F5-4960-B58F-E32CF0D585BA}" srcOrd="0" destOrd="0" presId="urn:microsoft.com/office/officeart/2005/8/layout/default"/>
    <dgm:cxn modelId="{E23FB7A4-CDD9-4804-AE3C-EB52F33FDDCD}" srcId="{28241CE0-3452-49C2-9267-1F5E9FFE9DEC}" destId="{D0C4A39D-26EA-481B-A5DF-F2DAFEB11D07}" srcOrd="4" destOrd="0" parTransId="{44970FED-1AB1-410F-9677-BD301AC560AB}" sibTransId="{FD72C824-920B-45EB-A3BD-A4E4C9847937}"/>
    <dgm:cxn modelId="{B0A45760-57F8-464C-B520-55C026A5F40B}" type="presOf" srcId="{A3221953-D518-48CD-AC07-31CCC4EFDFA6}" destId="{BB160839-0B44-46D3-A70A-71FA735F91DD}" srcOrd="0" destOrd="0" presId="urn:microsoft.com/office/officeart/2005/8/layout/default"/>
    <dgm:cxn modelId="{8CCD9197-D8C8-4A66-82E2-40EB89DF9F91}" type="presOf" srcId="{D0C4A39D-26EA-481B-A5DF-F2DAFEB11D07}" destId="{EF7BF14E-D9E8-4672-927D-29D4FB211C8B}" srcOrd="0" destOrd="0" presId="urn:microsoft.com/office/officeart/2005/8/layout/default"/>
    <dgm:cxn modelId="{B7B61E80-E673-422E-8607-51F8D33E1C55}" type="presParOf" srcId="{6DA14AB4-B2F5-4960-B58F-E32CF0D585BA}" destId="{72FAF5A7-38C5-466B-9BF2-CF3E90502D90}" srcOrd="0" destOrd="0" presId="urn:microsoft.com/office/officeart/2005/8/layout/default"/>
    <dgm:cxn modelId="{8CEBE271-F6F6-4006-9301-275DAF388FEC}" type="presParOf" srcId="{6DA14AB4-B2F5-4960-B58F-E32CF0D585BA}" destId="{66A9B33D-99AD-4776-9DD9-8DE7490AF3FD}" srcOrd="1" destOrd="0" presId="urn:microsoft.com/office/officeart/2005/8/layout/default"/>
    <dgm:cxn modelId="{0A00B0BD-CE98-4BDB-8145-7D9A28C98639}" type="presParOf" srcId="{6DA14AB4-B2F5-4960-B58F-E32CF0D585BA}" destId="{BB160839-0B44-46D3-A70A-71FA735F91DD}" srcOrd="2" destOrd="0" presId="urn:microsoft.com/office/officeart/2005/8/layout/default"/>
    <dgm:cxn modelId="{FD05201B-E4E0-43EB-A554-E6F76447B6A6}" type="presParOf" srcId="{6DA14AB4-B2F5-4960-B58F-E32CF0D585BA}" destId="{BE8A347F-270B-411E-9CF9-5C09FD39CEA4}" srcOrd="3" destOrd="0" presId="urn:microsoft.com/office/officeart/2005/8/layout/default"/>
    <dgm:cxn modelId="{FEF41495-05DA-4397-9F6E-5A15183FE7F0}" type="presParOf" srcId="{6DA14AB4-B2F5-4960-B58F-E32CF0D585BA}" destId="{B5D673AA-839D-47B2-A0F9-413ABD6B2723}" srcOrd="4" destOrd="0" presId="urn:microsoft.com/office/officeart/2005/8/layout/default"/>
    <dgm:cxn modelId="{5E904397-97DE-4A9A-8DB3-AC88701B5482}" type="presParOf" srcId="{6DA14AB4-B2F5-4960-B58F-E32CF0D585BA}" destId="{69BAFFA7-67FC-4715-AA2A-05A0E1D27099}" srcOrd="5" destOrd="0" presId="urn:microsoft.com/office/officeart/2005/8/layout/default"/>
    <dgm:cxn modelId="{D3FABADF-4536-40BB-9D5C-A494C3B56DDD}" type="presParOf" srcId="{6DA14AB4-B2F5-4960-B58F-E32CF0D585BA}" destId="{906BC01E-4545-4605-8339-91F3B476CB91}" srcOrd="6" destOrd="0" presId="urn:microsoft.com/office/officeart/2005/8/layout/default"/>
    <dgm:cxn modelId="{3776D2CE-2572-4F24-9D93-4E1906A2C6BB}" type="presParOf" srcId="{6DA14AB4-B2F5-4960-B58F-E32CF0D585BA}" destId="{22F91EA5-8900-437D-B11A-A3FF91DF4A5D}" srcOrd="7" destOrd="0" presId="urn:microsoft.com/office/officeart/2005/8/layout/default"/>
    <dgm:cxn modelId="{376E3856-3530-4E03-AB93-4113F5C2A764}" type="presParOf" srcId="{6DA14AB4-B2F5-4960-B58F-E32CF0D585BA}" destId="{EF7BF14E-D9E8-4672-927D-29D4FB211C8B}" srcOrd="8" destOrd="0" presId="urn:microsoft.com/office/officeart/2005/8/layout/default"/>
    <dgm:cxn modelId="{D3E0C5FF-8223-4BD1-B9E8-29A4630A550E}" type="presParOf" srcId="{6DA14AB4-B2F5-4960-B58F-E32CF0D585BA}" destId="{BC3D0A12-9297-4B77-809E-DCFD1508EF76}" srcOrd="9" destOrd="0" presId="urn:microsoft.com/office/officeart/2005/8/layout/default"/>
    <dgm:cxn modelId="{B1A24A25-CF84-4D33-94CE-B943A50B2145}" type="presParOf" srcId="{6DA14AB4-B2F5-4960-B58F-E32CF0D585BA}" destId="{BB296BF8-1E62-42FD-B975-D8DB4EA65139}" srcOrd="10" destOrd="0" presId="urn:microsoft.com/office/officeart/2005/8/layout/default"/>
    <dgm:cxn modelId="{1AFD3B9A-1730-492B-BB9B-BBD54B0F6577}" type="presParOf" srcId="{6DA14AB4-B2F5-4960-B58F-E32CF0D585BA}" destId="{3F9E11B1-4D7C-4EF3-B946-7ED6721F7F21}" srcOrd="11" destOrd="0" presId="urn:microsoft.com/office/officeart/2005/8/layout/default"/>
    <dgm:cxn modelId="{E05B79D9-CDBC-4BB6-B98C-ED83BC5F49DA}" type="presParOf" srcId="{6DA14AB4-B2F5-4960-B58F-E32CF0D585BA}" destId="{E7315CAA-28AE-49AE-BFCB-60BAEECA644D}" srcOrd="12"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AF5A7-38C5-466B-9BF2-CF3E90502D90}">
      <dsp:nvSpPr>
        <dsp:cNvPr id="0" name=""/>
        <dsp:cNvSpPr/>
      </dsp:nvSpPr>
      <dsp:spPr>
        <a:xfrm>
          <a:off x="758860" y="600"/>
          <a:ext cx="1562152" cy="93729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Financial Risk Assessment</a:t>
          </a:r>
        </a:p>
      </dsp:txBody>
      <dsp:txXfrm>
        <a:off x="758860" y="600"/>
        <a:ext cx="1562152" cy="937291"/>
      </dsp:txXfrm>
    </dsp:sp>
    <dsp:sp modelId="{BB160839-0B44-46D3-A70A-71FA735F91DD}">
      <dsp:nvSpPr>
        <dsp:cNvPr id="0" name=""/>
        <dsp:cNvSpPr/>
      </dsp:nvSpPr>
      <dsp:spPr>
        <a:xfrm>
          <a:off x="2477228" y="600"/>
          <a:ext cx="1562152" cy="93729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Compliance Risk Assessment</a:t>
          </a:r>
        </a:p>
      </dsp:txBody>
      <dsp:txXfrm>
        <a:off x="2477228" y="600"/>
        <a:ext cx="1562152" cy="937291"/>
      </dsp:txXfrm>
    </dsp:sp>
    <dsp:sp modelId="{B5D673AA-839D-47B2-A0F9-413ABD6B2723}">
      <dsp:nvSpPr>
        <dsp:cNvPr id="0" name=""/>
        <dsp:cNvSpPr/>
      </dsp:nvSpPr>
      <dsp:spPr>
        <a:xfrm>
          <a:off x="4195596" y="600"/>
          <a:ext cx="1562152" cy="93729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Fraud Risk Assessment</a:t>
          </a:r>
        </a:p>
      </dsp:txBody>
      <dsp:txXfrm>
        <a:off x="4195596" y="600"/>
        <a:ext cx="1562152" cy="937291"/>
      </dsp:txXfrm>
    </dsp:sp>
    <dsp:sp modelId="{906BC01E-4545-4605-8339-91F3B476CB91}">
      <dsp:nvSpPr>
        <dsp:cNvPr id="0" name=""/>
        <dsp:cNvSpPr/>
      </dsp:nvSpPr>
      <dsp:spPr>
        <a:xfrm>
          <a:off x="5913964" y="600"/>
          <a:ext cx="1562152" cy="93729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Cyber Risk Assessment</a:t>
          </a:r>
        </a:p>
      </dsp:txBody>
      <dsp:txXfrm>
        <a:off x="5913964" y="600"/>
        <a:ext cx="1562152" cy="937291"/>
      </dsp:txXfrm>
    </dsp:sp>
    <dsp:sp modelId="{EF7BF14E-D9E8-4672-927D-29D4FB211C8B}">
      <dsp:nvSpPr>
        <dsp:cNvPr id="0" name=""/>
        <dsp:cNvSpPr/>
      </dsp:nvSpPr>
      <dsp:spPr>
        <a:xfrm>
          <a:off x="776325" y="1094707"/>
          <a:ext cx="1562152" cy="93729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Customer and Credit Risk Assessment</a:t>
          </a:r>
        </a:p>
      </dsp:txBody>
      <dsp:txXfrm>
        <a:off x="776325" y="1094707"/>
        <a:ext cx="1562152" cy="937291"/>
      </dsp:txXfrm>
    </dsp:sp>
    <dsp:sp modelId="{BB296BF8-1E62-42FD-B975-D8DB4EA65139}">
      <dsp:nvSpPr>
        <dsp:cNvPr id="0" name=""/>
        <dsp:cNvSpPr/>
      </dsp:nvSpPr>
      <dsp:spPr>
        <a:xfrm>
          <a:off x="2486913" y="1094707"/>
          <a:ext cx="1562152" cy="93729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Supply Chain Risk Assessment</a:t>
          </a:r>
        </a:p>
      </dsp:txBody>
      <dsp:txXfrm>
        <a:off x="2486913" y="1094707"/>
        <a:ext cx="1562152" cy="937291"/>
      </dsp:txXfrm>
    </dsp:sp>
    <dsp:sp modelId="{E7315CAA-28AE-49AE-BFCB-60BAEECA644D}">
      <dsp:nvSpPr>
        <dsp:cNvPr id="0" name=""/>
        <dsp:cNvSpPr/>
      </dsp:nvSpPr>
      <dsp:spPr>
        <a:xfrm>
          <a:off x="4209436" y="1094707"/>
          <a:ext cx="1562152" cy="93729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Product Risk Assessment</a:t>
          </a:r>
        </a:p>
      </dsp:txBody>
      <dsp:txXfrm>
        <a:off x="4209436" y="1094707"/>
        <a:ext cx="1562152" cy="9372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646" tIns="47823" rIns="95646" bIns="4782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646" tIns="47823" rIns="95646" bIns="47823" rtlCol="0"/>
          <a:lstStyle>
            <a:lvl1pPr algn="r">
              <a:defRPr sz="1300"/>
            </a:lvl1pPr>
          </a:lstStyle>
          <a:p>
            <a:fld id="{ED1D2826-2D85-4950-9DE5-C9462D09FDC6}" type="datetimeFigureOut">
              <a:rPr lang="en-US" smtClean="0"/>
              <a:pPr/>
              <a:t>7/19/2016</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5646" tIns="47823" rIns="95646" bIns="4782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646" tIns="47823" rIns="95646" bIns="478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5646" tIns="47823" rIns="95646" bIns="4782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5646" tIns="47823" rIns="95646" bIns="47823" rtlCol="0" anchor="b"/>
          <a:lstStyle>
            <a:lvl1pPr algn="r">
              <a:defRPr sz="1300"/>
            </a:lvl1pPr>
          </a:lstStyle>
          <a:p>
            <a:fld id="{651D5443-FF2E-475C-9F18-09E4BE15F482}" type="slidenum">
              <a:rPr lang="en-US" smtClean="0"/>
              <a:pPr/>
              <a:t>‹#›</a:t>
            </a:fld>
            <a:endParaRPr lang="en-US" dirty="0"/>
          </a:p>
        </p:txBody>
      </p:sp>
    </p:spTree>
    <p:extLst>
      <p:ext uri="{BB962C8B-B14F-4D97-AF65-F5344CB8AC3E}">
        <p14:creationId xmlns:p14="http://schemas.microsoft.com/office/powerpoint/2010/main" val="2389804934"/>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3</a:t>
            </a:fld>
            <a:endParaRPr lang="en-US" dirty="0"/>
          </a:p>
        </p:txBody>
      </p:sp>
    </p:spTree>
    <p:extLst>
      <p:ext uri="{BB962C8B-B14F-4D97-AF65-F5344CB8AC3E}">
        <p14:creationId xmlns:p14="http://schemas.microsoft.com/office/powerpoint/2010/main" val="131268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12</a:t>
            </a:fld>
            <a:endParaRPr lang="en-US" dirty="0"/>
          </a:p>
        </p:txBody>
      </p:sp>
    </p:spTree>
    <p:extLst>
      <p:ext uri="{BB962C8B-B14F-4D97-AF65-F5344CB8AC3E}">
        <p14:creationId xmlns:p14="http://schemas.microsoft.com/office/powerpoint/2010/main" val="307072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13</a:t>
            </a:fld>
            <a:endParaRPr lang="en-US" dirty="0"/>
          </a:p>
        </p:txBody>
      </p:sp>
    </p:spTree>
    <p:extLst>
      <p:ext uri="{BB962C8B-B14F-4D97-AF65-F5344CB8AC3E}">
        <p14:creationId xmlns:p14="http://schemas.microsoft.com/office/powerpoint/2010/main" val="380524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14</a:t>
            </a:fld>
            <a:endParaRPr lang="en-US" dirty="0"/>
          </a:p>
        </p:txBody>
      </p:sp>
    </p:spTree>
    <p:extLst>
      <p:ext uri="{BB962C8B-B14F-4D97-AF65-F5344CB8AC3E}">
        <p14:creationId xmlns:p14="http://schemas.microsoft.com/office/powerpoint/2010/main" val="2893411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15</a:t>
            </a:fld>
            <a:endParaRPr lang="en-US" dirty="0"/>
          </a:p>
        </p:txBody>
      </p:sp>
    </p:spTree>
    <p:extLst>
      <p:ext uri="{BB962C8B-B14F-4D97-AF65-F5344CB8AC3E}">
        <p14:creationId xmlns:p14="http://schemas.microsoft.com/office/powerpoint/2010/main" val="525192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16</a:t>
            </a:fld>
            <a:endParaRPr lang="en-US" dirty="0"/>
          </a:p>
        </p:txBody>
      </p:sp>
    </p:spTree>
    <p:extLst>
      <p:ext uri="{BB962C8B-B14F-4D97-AF65-F5344CB8AC3E}">
        <p14:creationId xmlns:p14="http://schemas.microsoft.com/office/powerpoint/2010/main" val="1792766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17</a:t>
            </a:fld>
            <a:endParaRPr lang="en-US" dirty="0"/>
          </a:p>
        </p:txBody>
      </p:sp>
    </p:spTree>
    <p:extLst>
      <p:ext uri="{BB962C8B-B14F-4D97-AF65-F5344CB8AC3E}">
        <p14:creationId xmlns:p14="http://schemas.microsoft.com/office/powerpoint/2010/main" val="51549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18</a:t>
            </a:fld>
            <a:endParaRPr lang="en-US" dirty="0"/>
          </a:p>
        </p:txBody>
      </p:sp>
    </p:spTree>
    <p:extLst>
      <p:ext uri="{BB962C8B-B14F-4D97-AF65-F5344CB8AC3E}">
        <p14:creationId xmlns:p14="http://schemas.microsoft.com/office/powerpoint/2010/main" val="399353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19</a:t>
            </a:fld>
            <a:endParaRPr lang="en-US" dirty="0"/>
          </a:p>
        </p:txBody>
      </p:sp>
    </p:spTree>
    <p:extLst>
      <p:ext uri="{BB962C8B-B14F-4D97-AF65-F5344CB8AC3E}">
        <p14:creationId xmlns:p14="http://schemas.microsoft.com/office/powerpoint/2010/main" val="134873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20</a:t>
            </a:fld>
            <a:endParaRPr lang="en-US" dirty="0"/>
          </a:p>
        </p:txBody>
      </p:sp>
    </p:spTree>
    <p:extLst>
      <p:ext uri="{BB962C8B-B14F-4D97-AF65-F5344CB8AC3E}">
        <p14:creationId xmlns:p14="http://schemas.microsoft.com/office/powerpoint/2010/main" val="4205247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21</a:t>
            </a:fld>
            <a:endParaRPr lang="en-US" dirty="0"/>
          </a:p>
        </p:txBody>
      </p:sp>
    </p:spTree>
    <p:extLst>
      <p:ext uri="{BB962C8B-B14F-4D97-AF65-F5344CB8AC3E}">
        <p14:creationId xmlns:p14="http://schemas.microsoft.com/office/powerpoint/2010/main" val="107079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4</a:t>
            </a:fld>
            <a:endParaRPr lang="en-US" dirty="0"/>
          </a:p>
        </p:txBody>
      </p:sp>
    </p:spTree>
    <p:extLst>
      <p:ext uri="{BB962C8B-B14F-4D97-AF65-F5344CB8AC3E}">
        <p14:creationId xmlns:p14="http://schemas.microsoft.com/office/powerpoint/2010/main" val="3961200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22</a:t>
            </a:fld>
            <a:endParaRPr lang="en-US" dirty="0"/>
          </a:p>
        </p:txBody>
      </p:sp>
    </p:spTree>
    <p:extLst>
      <p:ext uri="{BB962C8B-B14F-4D97-AF65-F5344CB8AC3E}">
        <p14:creationId xmlns:p14="http://schemas.microsoft.com/office/powerpoint/2010/main" val="3401365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23</a:t>
            </a:fld>
            <a:endParaRPr lang="en-US" dirty="0"/>
          </a:p>
        </p:txBody>
      </p:sp>
    </p:spTree>
    <p:extLst>
      <p:ext uri="{BB962C8B-B14F-4D97-AF65-F5344CB8AC3E}">
        <p14:creationId xmlns:p14="http://schemas.microsoft.com/office/powerpoint/2010/main" val="1259622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24</a:t>
            </a:fld>
            <a:endParaRPr lang="en-US" dirty="0"/>
          </a:p>
        </p:txBody>
      </p:sp>
    </p:spTree>
    <p:extLst>
      <p:ext uri="{BB962C8B-B14F-4D97-AF65-F5344CB8AC3E}">
        <p14:creationId xmlns:p14="http://schemas.microsoft.com/office/powerpoint/2010/main" val="873668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25</a:t>
            </a:fld>
            <a:endParaRPr lang="en-US" dirty="0"/>
          </a:p>
        </p:txBody>
      </p:sp>
    </p:spTree>
    <p:extLst>
      <p:ext uri="{BB962C8B-B14F-4D97-AF65-F5344CB8AC3E}">
        <p14:creationId xmlns:p14="http://schemas.microsoft.com/office/powerpoint/2010/main" val="2221435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27</a:t>
            </a:fld>
            <a:endParaRPr lang="en-US" dirty="0"/>
          </a:p>
        </p:txBody>
      </p:sp>
    </p:spTree>
    <p:extLst>
      <p:ext uri="{BB962C8B-B14F-4D97-AF65-F5344CB8AC3E}">
        <p14:creationId xmlns:p14="http://schemas.microsoft.com/office/powerpoint/2010/main" val="730957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28</a:t>
            </a:fld>
            <a:endParaRPr lang="en-US" dirty="0"/>
          </a:p>
        </p:txBody>
      </p:sp>
    </p:spTree>
    <p:extLst>
      <p:ext uri="{BB962C8B-B14F-4D97-AF65-F5344CB8AC3E}">
        <p14:creationId xmlns:p14="http://schemas.microsoft.com/office/powerpoint/2010/main" val="2104374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29</a:t>
            </a:fld>
            <a:endParaRPr lang="en-US" dirty="0"/>
          </a:p>
        </p:txBody>
      </p:sp>
    </p:spTree>
    <p:extLst>
      <p:ext uri="{BB962C8B-B14F-4D97-AF65-F5344CB8AC3E}">
        <p14:creationId xmlns:p14="http://schemas.microsoft.com/office/powerpoint/2010/main" val="9260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35</a:t>
            </a:fld>
            <a:endParaRPr lang="en-US" dirty="0"/>
          </a:p>
        </p:txBody>
      </p:sp>
    </p:spTree>
    <p:extLst>
      <p:ext uri="{BB962C8B-B14F-4D97-AF65-F5344CB8AC3E}">
        <p14:creationId xmlns:p14="http://schemas.microsoft.com/office/powerpoint/2010/main" val="3120332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are examples of controls for</a:t>
            </a:r>
            <a:r>
              <a:rPr lang="en-US" baseline="0" dirty="0"/>
              <a:t> different subject areas. These are not an exhaustive lists of controls, but merely examples of possible controls to consider in the control environment.</a:t>
            </a:r>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36</a:t>
            </a:fld>
            <a:endParaRPr lang="en-US" dirty="0"/>
          </a:p>
        </p:txBody>
      </p:sp>
    </p:spTree>
    <p:extLst>
      <p:ext uri="{BB962C8B-B14F-4D97-AF65-F5344CB8AC3E}">
        <p14:creationId xmlns:p14="http://schemas.microsoft.com/office/powerpoint/2010/main" val="3093659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75192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5</a:t>
            </a:fld>
            <a:endParaRPr lang="en-US" dirty="0"/>
          </a:p>
        </p:txBody>
      </p:sp>
    </p:spTree>
    <p:extLst>
      <p:ext uri="{BB962C8B-B14F-4D97-AF65-F5344CB8AC3E}">
        <p14:creationId xmlns:p14="http://schemas.microsoft.com/office/powerpoint/2010/main" val="3619296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6</a:t>
            </a:fld>
            <a:endParaRPr lang="en-US" dirty="0"/>
          </a:p>
        </p:txBody>
      </p:sp>
    </p:spTree>
    <p:extLst>
      <p:ext uri="{BB962C8B-B14F-4D97-AF65-F5344CB8AC3E}">
        <p14:creationId xmlns:p14="http://schemas.microsoft.com/office/powerpoint/2010/main" val="85013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7</a:t>
            </a:fld>
            <a:endParaRPr lang="en-US" dirty="0"/>
          </a:p>
        </p:txBody>
      </p:sp>
    </p:spTree>
    <p:extLst>
      <p:ext uri="{BB962C8B-B14F-4D97-AF65-F5344CB8AC3E}">
        <p14:creationId xmlns:p14="http://schemas.microsoft.com/office/powerpoint/2010/main" val="157885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8</a:t>
            </a:fld>
            <a:endParaRPr lang="en-US" dirty="0"/>
          </a:p>
        </p:txBody>
      </p:sp>
    </p:spTree>
    <p:extLst>
      <p:ext uri="{BB962C8B-B14F-4D97-AF65-F5344CB8AC3E}">
        <p14:creationId xmlns:p14="http://schemas.microsoft.com/office/powerpoint/2010/main" val="4084934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9</a:t>
            </a:fld>
            <a:endParaRPr lang="en-US" dirty="0"/>
          </a:p>
        </p:txBody>
      </p:sp>
    </p:spTree>
    <p:extLst>
      <p:ext uri="{BB962C8B-B14F-4D97-AF65-F5344CB8AC3E}">
        <p14:creationId xmlns:p14="http://schemas.microsoft.com/office/powerpoint/2010/main" val="57413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10</a:t>
            </a:fld>
            <a:endParaRPr lang="en-US" dirty="0"/>
          </a:p>
        </p:txBody>
      </p:sp>
    </p:spTree>
    <p:extLst>
      <p:ext uri="{BB962C8B-B14F-4D97-AF65-F5344CB8AC3E}">
        <p14:creationId xmlns:p14="http://schemas.microsoft.com/office/powerpoint/2010/main" val="1860861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5443-FF2E-475C-9F18-09E4BE15F482}" type="slidenum">
              <a:rPr lang="en-US" smtClean="0"/>
              <a:pPr/>
              <a:t>11</a:t>
            </a:fld>
            <a:endParaRPr lang="en-US" dirty="0"/>
          </a:p>
        </p:txBody>
      </p:sp>
    </p:spTree>
    <p:extLst>
      <p:ext uri="{BB962C8B-B14F-4D97-AF65-F5344CB8AC3E}">
        <p14:creationId xmlns:p14="http://schemas.microsoft.com/office/powerpoint/2010/main" val="310369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3873500" y="2173749"/>
            <a:ext cx="4610100"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8" name="Straight Connector 7"/>
          <p:cNvCxnSpPr/>
          <p:nvPr userDrawn="1"/>
        </p:nvCxnSpPr>
        <p:spPr>
          <a:xfrm>
            <a:off x="4176692" y="4055533"/>
            <a:ext cx="4318000"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9" name="Straight Connector 8"/>
          <p:cNvCxnSpPr/>
          <p:nvPr userDrawn="1"/>
        </p:nvCxnSpPr>
        <p:spPr>
          <a:xfrm>
            <a:off x="8451913" y="2229209"/>
            <a:ext cx="0" cy="1826324"/>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p:nvPr userDrawn="1"/>
        </p:nvCxnSpPr>
        <p:spPr>
          <a:xfrm>
            <a:off x="2577977" y="2173749"/>
            <a:ext cx="595313"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userDrawn="1"/>
        </p:nvCxnSpPr>
        <p:spPr>
          <a:xfrm>
            <a:off x="1" y="2173749"/>
            <a:ext cx="1666875"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147391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Paragraph Sty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295419" y="359924"/>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7" name="Title 6"/>
          <p:cNvSpPr>
            <a:spLocks noGrp="1"/>
          </p:cNvSpPr>
          <p:nvPr>
            <p:ph type="title"/>
          </p:nvPr>
        </p:nvSpPr>
        <p:spPr>
          <a:xfrm>
            <a:off x="267282" y="636319"/>
            <a:ext cx="7934178" cy="757579"/>
          </a:xfrm>
          <a:prstGeom prst="rect">
            <a:avLst/>
          </a:prstGeom>
        </p:spPr>
        <p:txBody>
          <a:bodyPr/>
          <a:lstStyle>
            <a:lvl1pPr algn="l">
              <a:defRPr sz="3200" b="1" cap="all" baseline="0">
                <a:solidFill>
                  <a:schemeClr val="bg1"/>
                </a:solidFill>
                <a:latin typeface="Arial" pitchFamily="34" charset="0"/>
                <a:cs typeface="Arial" pitchFamily="34" charset="0"/>
              </a:defRPr>
            </a:lvl1pPr>
          </a:lstStyle>
          <a:p>
            <a:r>
              <a:rPr lang="en-US" dirty="0"/>
              <a:t>Click to edit Master title</a:t>
            </a:r>
          </a:p>
        </p:txBody>
      </p:sp>
      <p:sp>
        <p:nvSpPr>
          <p:cNvPr id="8" name="Text Placeholder 2"/>
          <p:cNvSpPr>
            <a:spLocks noGrp="1"/>
          </p:cNvSpPr>
          <p:nvPr>
            <p:ph type="body" sz="quarter" idx="10" hasCustomPrompt="1"/>
          </p:nvPr>
        </p:nvSpPr>
        <p:spPr>
          <a:xfrm>
            <a:off x="581891" y="1591294"/>
            <a:ext cx="8003969" cy="4132612"/>
          </a:xfrm>
          <a:prstGeom prst="rect">
            <a:avLst/>
          </a:prstGeom>
        </p:spPr>
        <p:txBody>
          <a:bodyPr/>
          <a:lstStyle>
            <a:lvl1pPr marL="0" marR="0" indent="0" algn="l" defTabSz="457200" rtl="0" eaLnBrk="1" fontAlgn="auto" latinLnBrk="0" hangingPunct="1">
              <a:lnSpc>
                <a:spcPct val="100000"/>
              </a:lnSpc>
              <a:spcBef>
                <a:spcPts val="0"/>
              </a:spcBef>
              <a:spcAft>
                <a:spcPts val="1200"/>
              </a:spcAft>
              <a:buClrTx/>
              <a:buSzTx/>
              <a:buFont typeface="Arial" pitchFamily="34" charset="0"/>
              <a:buNone/>
              <a:tabLst/>
              <a:defRPr sz="2400" baseline="0">
                <a:solidFill>
                  <a:schemeClr val="bg1"/>
                </a:solidFill>
                <a:latin typeface="Arial" pitchFamily="34" charset="0"/>
                <a:cs typeface="Arial" pitchFamily="34" charset="0"/>
              </a:defRPr>
            </a:lvl1pPr>
            <a:lvl2pPr marL="457200" indent="0">
              <a:buNone/>
              <a:defRPr sz="1800">
                <a:solidFill>
                  <a:schemeClr val="tx1">
                    <a:lumMod val="75000"/>
                    <a:lumOff val="25000"/>
                  </a:schemeClr>
                </a:solidFill>
                <a:latin typeface="Arial" pitchFamily="34" charset="0"/>
                <a:cs typeface="Arial" pitchFamily="34" charset="0"/>
              </a:defRPr>
            </a:lvl2pPr>
            <a:lvl3pPr marL="914400" indent="0">
              <a:buNone/>
              <a:defRPr sz="1800">
                <a:solidFill>
                  <a:schemeClr val="tx1">
                    <a:lumMod val="75000"/>
                    <a:lumOff val="25000"/>
                  </a:schemeClr>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paragraph styles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44749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lues Slide">
    <p:spTree>
      <p:nvGrpSpPr>
        <p:cNvPr id="1" name=""/>
        <p:cNvGrpSpPr/>
        <p:nvPr/>
      </p:nvGrpSpPr>
      <p:grpSpPr>
        <a:xfrm>
          <a:off x="0" y="0"/>
          <a:ext cx="0" cy="0"/>
          <a:chOff x="0" y="0"/>
          <a:chExt cx="0" cy="0"/>
        </a:xfrm>
      </p:grpSpPr>
      <p:sp>
        <p:nvSpPr>
          <p:cNvPr id="4" name="Title 1"/>
          <p:cNvSpPr txBox="1">
            <a:spLocks/>
          </p:cNvSpPr>
          <p:nvPr userDrawn="1"/>
        </p:nvSpPr>
        <p:spPr>
          <a:xfrm>
            <a:off x="463176" y="1439333"/>
            <a:ext cx="7618252" cy="11813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dirty="0">
                <a:solidFill>
                  <a:prstClr val="white"/>
                </a:solidFill>
                <a:latin typeface="Arial"/>
                <a:cs typeface="Arial"/>
              </a:rPr>
              <a:t>VALUES</a:t>
            </a:r>
            <a:br>
              <a:rPr lang="en-US" sz="3000" dirty="0">
                <a:solidFill>
                  <a:prstClr val="white"/>
                </a:solidFill>
                <a:latin typeface="Arial"/>
                <a:cs typeface="Arial"/>
              </a:rPr>
            </a:br>
            <a:r>
              <a:rPr lang="en-US" sz="3000" dirty="0">
                <a:solidFill>
                  <a:srgbClr val="006EA9"/>
                </a:solidFill>
                <a:latin typeface="Arial"/>
                <a:cs typeface="Arial"/>
              </a:rPr>
              <a:t>DELIVERING VALUE</a:t>
            </a:r>
          </a:p>
        </p:txBody>
      </p:sp>
      <p:sp>
        <p:nvSpPr>
          <p:cNvPr id="5" name="TextBox 4"/>
          <p:cNvSpPr txBox="1"/>
          <p:nvPr userDrawn="1"/>
        </p:nvSpPr>
        <p:spPr>
          <a:xfrm>
            <a:off x="2405880" y="754106"/>
            <a:ext cx="6077720" cy="369332"/>
          </a:xfrm>
          <a:prstGeom prst="rect">
            <a:avLst/>
          </a:prstGeom>
          <a:noFill/>
        </p:spPr>
        <p:txBody>
          <a:bodyPr wrap="square" rtlCol="0">
            <a:spAutoFit/>
          </a:bodyPr>
          <a:lstStyle/>
          <a:p>
            <a:pPr algn="r" defTabSz="457200"/>
            <a:r>
              <a:rPr lang="en-US" dirty="0">
                <a:solidFill>
                  <a:prstClr val="white"/>
                </a:solidFill>
                <a:latin typeface="Arial"/>
                <a:cs typeface="Arial"/>
              </a:rPr>
              <a:t>Our Firm at a Glance</a:t>
            </a:r>
          </a:p>
        </p:txBody>
      </p:sp>
      <p:sp>
        <p:nvSpPr>
          <p:cNvPr id="6" name="TextBox 5"/>
          <p:cNvSpPr txBox="1"/>
          <p:nvPr userDrawn="1"/>
        </p:nvSpPr>
        <p:spPr>
          <a:xfrm>
            <a:off x="4673600" y="2451547"/>
            <a:ext cx="3365024" cy="2031325"/>
          </a:xfrm>
          <a:prstGeom prst="rect">
            <a:avLst/>
          </a:prstGeom>
          <a:noFill/>
        </p:spPr>
        <p:txBody>
          <a:bodyPr wrap="none" rtlCol="0">
            <a:spAutoFit/>
          </a:bodyPr>
          <a:lstStyle/>
          <a:p>
            <a:pPr marL="342900" indent="-342900" defTabSz="457200">
              <a:buFont typeface="+mj-lt"/>
              <a:buAutoNum type="arabicPeriod"/>
            </a:pPr>
            <a:r>
              <a:rPr lang="en-US" dirty="0">
                <a:solidFill>
                  <a:prstClr val="white"/>
                </a:solidFill>
                <a:latin typeface="Arial"/>
                <a:cs typeface="Arial"/>
              </a:rPr>
              <a:t>INTEGRITY IN ALL WE DO</a:t>
            </a:r>
          </a:p>
          <a:p>
            <a:pPr marL="342900" indent="-342900" defTabSz="457200">
              <a:buFont typeface="+mj-lt"/>
              <a:buAutoNum type="arabicPeriod"/>
            </a:pPr>
            <a:r>
              <a:rPr lang="en-US" dirty="0">
                <a:solidFill>
                  <a:prstClr val="white"/>
                </a:solidFill>
                <a:latin typeface="Arial"/>
                <a:cs typeface="Arial"/>
              </a:rPr>
              <a:t>INTENSE CLIENT FOCUS</a:t>
            </a:r>
          </a:p>
          <a:p>
            <a:pPr marL="342900" indent="-342900" defTabSz="457200">
              <a:buFont typeface="+mj-lt"/>
              <a:buAutoNum type="arabicPeriod"/>
            </a:pPr>
            <a:r>
              <a:rPr lang="en-US" dirty="0">
                <a:solidFill>
                  <a:prstClr val="white"/>
                </a:solidFill>
                <a:latin typeface="Arial"/>
                <a:cs typeface="Arial"/>
              </a:rPr>
              <a:t>PASSION TO WIN </a:t>
            </a:r>
          </a:p>
          <a:p>
            <a:pPr marL="342900" indent="-342900" defTabSz="457200">
              <a:buFont typeface="+mj-lt"/>
              <a:buAutoNum type="arabicPeriod"/>
            </a:pPr>
            <a:r>
              <a:rPr lang="en-US" dirty="0">
                <a:solidFill>
                  <a:prstClr val="white"/>
                </a:solidFill>
                <a:latin typeface="Arial"/>
                <a:cs typeface="Arial"/>
              </a:rPr>
              <a:t>TEAM MINDSET</a:t>
            </a:r>
          </a:p>
          <a:p>
            <a:pPr marL="342900" indent="-342900" defTabSz="457200">
              <a:buFont typeface="+mj-lt"/>
              <a:buAutoNum type="arabicPeriod"/>
            </a:pPr>
            <a:r>
              <a:rPr lang="en-US" dirty="0">
                <a:solidFill>
                  <a:prstClr val="white"/>
                </a:solidFill>
                <a:latin typeface="Arial"/>
                <a:cs typeface="Arial"/>
              </a:rPr>
              <a:t>SOLID RELATIONSHIPS</a:t>
            </a:r>
          </a:p>
          <a:p>
            <a:pPr marL="342900" indent="-342900" defTabSz="457200">
              <a:buFont typeface="+mj-lt"/>
              <a:buAutoNum type="arabicPeriod"/>
            </a:pPr>
            <a:r>
              <a:rPr lang="en-US" dirty="0">
                <a:solidFill>
                  <a:prstClr val="white"/>
                </a:solidFill>
                <a:latin typeface="Arial"/>
                <a:cs typeface="Arial"/>
              </a:rPr>
              <a:t>ENTREPRENEURSHIP</a:t>
            </a:r>
          </a:p>
          <a:p>
            <a:pPr marL="342900" indent="-342900" defTabSz="457200">
              <a:buFont typeface="+mj-lt"/>
              <a:buAutoNum type="arabicPeriod"/>
            </a:pPr>
            <a:r>
              <a:rPr lang="en-US" dirty="0">
                <a:solidFill>
                  <a:prstClr val="white"/>
                </a:solidFill>
                <a:latin typeface="Arial"/>
                <a:cs typeface="Arial"/>
              </a:rPr>
              <a:t>SHARING OUR SUCCESS</a:t>
            </a:r>
          </a:p>
        </p:txBody>
      </p:sp>
      <p:pic>
        <p:nvPicPr>
          <p:cNvPr id="7" name="Picture 6"/>
          <p:cNvPicPr>
            <a:picLocks noChangeAspect="1"/>
          </p:cNvPicPr>
          <p:nvPr userDrawn="1"/>
        </p:nvPicPr>
        <p:blipFill rotWithShape="1">
          <a:blip r:embed="rId2">
            <a:alphaModFix/>
            <a:extLst>
              <a:ext uri="{28A0092B-C50C-407E-A947-70E740481C1C}">
                <a14:useLocalDpi xmlns:a14="http://schemas.microsoft.com/office/drawing/2010/main" val="0"/>
              </a:ext>
            </a:extLst>
          </a:blip>
          <a:srcRect t="35921" r="6716" b="30610"/>
          <a:stretch/>
        </p:blipFill>
        <p:spPr>
          <a:xfrm>
            <a:off x="-9406" y="2451546"/>
            <a:ext cx="4549284" cy="2287426"/>
          </a:xfrm>
          <a:prstGeom prst="rect">
            <a:avLst/>
          </a:prstGeom>
        </p:spPr>
      </p:pic>
      <p:cxnSp>
        <p:nvCxnSpPr>
          <p:cNvPr id="8" name="Straight Connector 7"/>
          <p:cNvCxnSpPr/>
          <p:nvPr userDrawn="1"/>
        </p:nvCxnSpPr>
        <p:spPr>
          <a:xfrm>
            <a:off x="0" y="1262348"/>
            <a:ext cx="8483600"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9" name="Straight Connector 8"/>
          <p:cNvCxnSpPr/>
          <p:nvPr userDrawn="1"/>
        </p:nvCxnSpPr>
        <p:spPr>
          <a:xfrm>
            <a:off x="4833697" y="5523961"/>
            <a:ext cx="3668692"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p:nvPr userDrawn="1"/>
        </p:nvCxnSpPr>
        <p:spPr>
          <a:xfrm>
            <a:off x="8470727" y="1317808"/>
            <a:ext cx="23965" cy="421385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91399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m at a Glance ">
    <p:spTree>
      <p:nvGrpSpPr>
        <p:cNvPr id="1" name=""/>
        <p:cNvGrpSpPr/>
        <p:nvPr/>
      </p:nvGrpSpPr>
      <p:grpSpPr>
        <a:xfrm>
          <a:off x="0" y="0"/>
          <a:ext cx="0" cy="0"/>
          <a:chOff x="0" y="0"/>
          <a:chExt cx="0" cy="0"/>
        </a:xfrm>
      </p:grpSpPr>
      <p:pic>
        <p:nvPicPr>
          <p:cNvPr id="3" name="Picture 2" descr="WAR015-SW_Map_de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533455" cy="6858000"/>
          </a:xfrm>
          <a:prstGeom prst="rect">
            <a:avLst/>
          </a:prstGeom>
        </p:spPr>
      </p:pic>
      <p:sp>
        <p:nvSpPr>
          <p:cNvPr id="4" name="TextBox 3"/>
          <p:cNvSpPr txBox="1"/>
          <p:nvPr userDrawn="1"/>
        </p:nvSpPr>
        <p:spPr>
          <a:xfrm>
            <a:off x="6705600" y="967978"/>
            <a:ext cx="2370666" cy="738664"/>
          </a:xfrm>
          <a:prstGeom prst="rect">
            <a:avLst/>
          </a:prstGeom>
          <a:noFill/>
        </p:spPr>
        <p:txBody>
          <a:bodyPr wrap="square" rtlCol="0">
            <a:spAutoFit/>
          </a:bodyPr>
          <a:lstStyle/>
          <a:p>
            <a:pPr defTabSz="457200"/>
            <a:r>
              <a:rPr lang="en-US" sz="1400" dirty="0">
                <a:solidFill>
                  <a:srgbClr val="FFFFFF"/>
                </a:solidFill>
                <a:latin typeface="Arial"/>
                <a:cs typeface="Arial"/>
              </a:rPr>
              <a:t>Ranked as one of </a:t>
            </a:r>
            <a:br>
              <a:rPr lang="en-US" sz="1400" dirty="0">
                <a:solidFill>
                  <a:srgbClr val="FFFFFF"/>
                </a:solidFill>
                <a:latin typeface="Arial"/>
                <a:cs typeface="Arial"/>
              </a:rPr>
            </a:br>
            <a:r>
              <a:rPr lang="en-US" sz="1400" dirty="0">
                <a:solidFill>
                  <a:srgbClr val="FFFFFF"/>
                </a:solidFill>
                <a:latin typeface="Arial"/>
                <a:cs typeface="Arial"/>
              </a:rPr>
              <a:t>the largest CPA firms </a:t>
            </a:r>
            <a:br>
              <a:rPr lang="en-US" sz="1400" dirty="0">
                <a:solidFill>
                  <a:srgbClr val="FFFFFF"/>
                </a:solidFill>
                <a:latin typeface="Arial"/>
                <a:cs typeface="Arial"/>
              </a:rPr>
            </a:br>
            <a:r>
              <a:rPr lang="en-US" sz="1400" dirty="0">
                <a:solidFill>
                  <a:srgbClr val="FFFFFF"/>
                </a:solidFill>
                <a:latin typeface="Arial"/>
                <a:cs typeface="Arial"/>
              </a:rPr>
              <a:t>in the Southeast</a:t>
            </a:r>
          </a:p>
        </p:txBody>
      </p:sp>
      <p:sp>
        <p:nvSpPr>
          <p:cNvPr id="5" name="TextBox 4"/>
          <p:cNvSpPr txBox="1"/>
          <p:nvPr userDrawn="1"/>
        </p:nvSpPr>
        <p:spPr>
          <a:xfrm>
            <a:off x="6705599" y="2099198"/>
            <a:ext cx="2514601" cy="523220"/>
          </a:xfrm>
          <a:prstGeom prst="rect">
            <a:avLst/>
          </a:prstGeom>
          <a:noFill/>
        </p:spPr>
        <p:txBody>
          <a:bodyPr wrap="square" rtlCol="0">
            <a:spAutoFit/>
          </a:bodyPr>
          <a:lstStyle/>
          <a:p>
            <a:pPr defTabSz="457200"/>
            <a:r>
              <a:rPr lang="en-US" sz="1400" dirty="0">
                <a:solidFill>
                  <a:srgbClr val="FFFFFF"/>
                </a:solidFill>
                <a:latin typeface="Arial"/>
                <a:cs typeface="Arial"/>
              </a:rPr>
              <a:t>More than 15 industry-driven practice groups</a:t>
            </a:r>
          </a:p>
        </p:txBody>
      </p:sp>
      <p:sp>
        <p:nvSpPr>
          <p:cNvPr id="6" name="TextBox 5"/>
          <p:cNvSpPr txBox="1"/>
          <p:nvPr userDrawn="1"/>
        </p:nvSpPr>
        <p:spPr>
          <a:xfrm>
            <a:off x="6705599" y="3046383"/>
            <a:ext cx="2370667" cy="954107"/>
          </a:xfrm>
          <a:prstGeom prst="rect">
            <a:avLst/>
          </a:prstGeom>
          <a:noFill/>
        </p:spPr>
        <p:txBody>
          <a:bodyPr wrap="square" rtlCol="0">
            <a:spAutoFit/>
          </a:bodyPr>
          <a:lstStyle/>
          <a:p>
            <a:pPr defTabSz="457200"/>
            <a:r>
              <a:rPr lang="en-US" sz="1400" dirty="0">
                <a:solidFill>
                  <a:srgbClr val="FFFFFF"/>
                </a:solidFill>
                <a:latin typeface="Arial"/>
                <a:cs typeface="Arial"/>
              </a:rPr>
              <a:t>Adding value beyond tax and audit with 7 affiliate companies and 34+ service areas</a:t>
            </a:r>
          </a:p>
        </p:txBody>
      </p:sp>
      <p:sp>
        <p:nvSpPr>
          <p:cNvPr id="7" name="TextBox 6"/>
          <p:cNvSpPr txBox="1"/>
          <p:nvPr userDrawn="1"/>
        </p:nvSpPr>
        <p:spPr>
          <a:xfrm>
            <a:off x="6705599" y="4358611"/>
            <a:ext cx="2370667" cy="523220"/>
          </a:xfrm>
          <a:prstGeom prst="rect">
            <a:avLst/>
          </a:prstGeom>
          <a:noFill/>
        </p:spPr>
        <p:txBody>
          <a:bodyPr wrap="square" rtlCol="0">
            <a:spAutoFit/>
          </a:bodyPr>
          <a:lstStyle/>
          <a:p>
            <a:pPr defTabSz="457200"/>
            <a:r>
              <a:rPr lang="en-US" sz="1400" dirty="0">
                <a:solidFill>
                  <a:srgbClr val="FFFFFF"/>
                </a:solidFill>
                <a:latin typeface="Arial"/>
                <a:cs typeface="Arial"/>
              </a:rPr>
              <a:t>Client operations in 50 states and 30 countries</a:t>
            </a:r>
          </a:p>
        </p:txBody>
      </p:sp>
      <p:cxnSp>
        <p:nvCxnSpPr>
          <p:cNvPr id="8" name="Straight Connector 7"/>
          <p:cNvCxnSpPr/>
          <p:nvPr userDrawn="1"/>
        </p:nvCxnSpPr>
        <p:spPr>
          <a:xfrm>
            <a:off x="6722533" y="1917747"/>
            <a:ext cx="2150533" cy="0"/>
          </a:xfrm>
          <a:prstGeom prst="line">
            <a:avLst/>
          </a:prstGeom>
          <a:ln w="19050" cmpd="sng">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722533" y="2848202"/>
            <a:ext cx="2150533" cy="0"/>
          </a:xfrm>
          <a:prstGeom prst="line">
            <a:avLst/>
          </a:prstGeom>
          <a:ln w="19050" cmpd="sng">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6722533" y="4190591"/>
            <a:ext cx="2150533" cy="0"/>
          </a:xfrm>
          <a:prstGeom prst="line">
            <a:avLst/>
          </a:prstGeom>
          <a:ln w="19050" cmpd="sng">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1659624" y="227216"/>
            <a:ext cx="7354041" cy="369332"/>
          </a:xfrm>
          <a:prstGeom prst="rect">
            <a:avLst/>
          </a:prstGeom>
          <a:noFill/>
        </p:spPr>
        <p:txBody>
          <a:bodyPr wrap="square" rtlCol="0">
            <a:spAutoFit/>
          </a:bodyPr>
          <a:lstStyle/>
          <a:p>
            <a:pPr algn="r" defTabSz="457200"/>
            <a:r>
              <a:rPr lang="en-US" dirty="0">
                <a:solidFill>
                  <a:prstClr val="white"/>
                </a:solidFill>
                <a:latin typeface="Arial"/>
                <a:cs typeface="Arial"/>
              </a:rPr>
              <a:t>Our Firm at a Glance</a:t>
            </a:r>
          </a:p>
        </p:txBody>
      </p:sp>
      <p:cxnSp>
        <p:nvCxnSpPr>
          <p:cNvPr id="12" name="Straight Connector 11"/>
          <p:cNvCxnSpPr/>
          <p:nvPr userDrawn="1"/>
        </p:nvCxnSpPr>
        <p:spPr>
          <a:xfrm>
            <a:off x="6722533" y="5067844"/>
            <a:ext cx="2150533" cy="0"/>
          </a:xfrm>
          <a:prstGeom prst="line">
            <a:avLst/>
          </a:prstGeom>
          <a:ln w="19050" cmpd="sng">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6722533" y="5182536"/>
            <a:ext cx="2370667" cy="738664"/>
          </a:xfrm>
          <a:prstGeom prst="rect">
            <a:avLst/>
          </a:prstGeom>
          <a:noFill/>
        </p:spPr>
        <p:txBody>
          <a:bodyPr wrap="square" rtlCol="0">
            <a:spAutoFit/>
          </a:bodyPr>
          <a:lstStyle/>
          <a:p>
            <a:pPr defTabSz="457200"/>
            <a:r>
              <a:rPr lang="en-US" sz="1400" dirty="0">
                <a:solidFill>
                  <a:srgbClr val="FFFFFF"/>
                </a:solidFill>
                <a:latin typeface="Arial"/>
                <a:cs typeface="Arial"/>
              </a:rPr>
              <a:t>800+ community-minded professionals across the Southeast</a:t>
            </a:r>
          </a:p>
        </p:txBody>
      </p:sp>
    </p:spTree>
    <p:extLst>
      <p:ext uri="{BB962C8B-B14F-4D97-AF65-F5344CB8AC3E}">
        <p14:creationId xmlns:p14="http://schemas.microsoft.com/office/powerpoint/2010/main" val="2466574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658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05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81891" y="1552471"/>
            <a:ext cx="8003969" cy="405268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1800" baseline="0">
                <a:solidFill>
                  <a:srgbClr val="595959"/>
                </a:solidFill>
                <a:latin typeface="Arial" pitchFamily="34" charset="0"/>
                <a:cs typeface="Arial" pitchFamily="34" charset="0"/>
              </a:defRPr>
            </a:lvl1pPr>
            <a:lvl2pPr marL="742950" indent="-285750">
              <a:spcAft>
                <a:spcPts val="600"/>
              </a:spcAft>
              <a:buFont typeface="Arial" pitchFamily="34" charset="0"/>
              <a:buChar char="•"/>
              <a:defRPr sz="1600">
                <a:solidFill>
                  <a:srgbClr val="595959"/>
                </a:solidFill>
                <a:latin typeface="Arial" pitchFamily="34" charset="0"/>
                <a:cs typeface="Arial" pitchFamily="34" charset="0"/>
              </a:defRPr>
            </a:lvl2pPr>
            <a:lvl3pPr marL="1200150" indent="-285750">
              <a:buFont typeface="Arial" pitchFamily="34" charset="0"/>
              <a:buChar char="•"/>
              <a:defRPr sz="1400" baseline="0">
                <a:solidFill>
                  <a:srgbClr val="595959"/>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bullet styles</a:t>
            </a:r>
          </a:p>
          <a:p>
            <a:pPr lvl="1"/>
            <a:r>
              <a:rPr lang="en-US" dirty="0"/>
              <a:t>2nd tier bullet style</a:t>
            </a:r>
          </a:p>
          <a:p>
            <a:pPr lvl="2"/>
            <a:r>
              <a:rPr lang="en-US" dirty="0"/>
              <a:t>3rd tier bullet style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5"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8" name="Title 6"/>
          <p:cNvSpPr>
            <a:spLocks noGrp="1"/>
          </p:cNvSpPr>
          <p:nvPr>
            <p:ph type="title"/>
          </p:nvPr>
        </p:nvSpPr>
        <p:spPr>
          <a:xfrm>
            <a:off x="267282" y="648191"/>
            <a:ext cx="7934178" cy="757579"/>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68010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3873500" y="2173749"/>
            <a:ext cx="4610100"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8" name="Straight Connector 7"/>
          <p:cNvCxnSpPr/>
          <p:nvPr userDrawn="1"/>
        </p:nvCxnSpPr>
        <p:spPr>
          <a:xfrm>
            <a:off x="4176692" y="4055533"/>
            <a:ext cx="4318000"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9" name="Straight Connector 8"/>
          <p:cNvCxnSpPr/>
          <p:nvPr userDrawn="1"/>
        </p:nvCxnSpPr>
        <p:spPr>
          <a:xfrm>
            <a:off x="8451913" y="2229209"/>
            <a:ext cx="0" cy="1826324"/>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p:nvPr userDrawn="1"/>
        </p:nvCxnSpPr>
        <p:spPr>
          <a:xfrm>
            <a:off x="2577977" y="2173749"/>
            <a:ext cx="595313"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userDrawn="1"/>
        </p:nvCxnSpPr>
        <p:spPr>
          <a:xfrm>
            <a:off x="1" y="2173749"/>
            <a:ext cx="1666875"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32547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98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a:t>1</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E7BB922-8847-4132-BE10-A9341BE4B962}" type="slidenum">
              <a:rPr lang="en-US" smtClean="0"/>
              <a:pPr/>
              <a:t>‹#›</a:t>
            </a:fld>
            <a:endParaRPr lang="en-US" dirty="0"/>
          </a:p>
        </p:txBody>
      </p:sp>
    </p:spTree>
    <p:extLst>
      <p:ext uri="{BB962C8B-B14F-4D97-AF65-F5344CB8AC3E}">
        <p14:creationId xmlns:p14="http://schemas.microsoft.com/office/powerpoint/2010/main" val="1448558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81891" y="1552471"/>
            <a:ext cx="8003969" cy="405268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1800" baseline="0">
                <a:solidFill>
                  <a:srgbClr val="595959"/>
                </a:solidFill>
                <a:latin typeface="Arial" pitchFamily="34" charset="0"/>
                <a:cs typeface="Arial" pitchFamily="34" charset="0"/>
              </a:defRPr>
            </a:lvl1pPr>
            <a:lvl2pPr marL="742950" indent="-285750">
              <a:spcAft>
                <a:spcPts val="600"/>
              </a:spcAft>
              <a:buFont typeface="Arial" pitchFamily="34" charset="0"/>
              <a:buChar char="•"/>
              <a:defRPr sz="1600">
                <a:solidFill>
                  <a:srgbClr val="595959"/>
                </a:solidFill>
                <a:latin typeface="Arial" pitchFamily="34" charset="0"/>
                <a:cs typeface="Arial" pitchFamily="34" charset="0"/>
              </a:defRPr>
            </a:lvl2pPr>
            <a:lvl3pPr marL="1200150" indent="-285750">
              <a:buFont typeface="Arial" pitchFamily="34" charset="0"/>
              <a:buChar char="•"/>
              <a:defRPr sz="1400" baseline="0">
                <a:solidFill>
                  <a:srgbClr val="595959"/>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bullet styles</a:t>
            </a:r>
          </a:p>
          <a:p>
            <a:pPr lvl="1"/>
            <a:r>
              <a:rPr lang="en-US" dirty="0"/>
              <a:t>2nd tier bullet style</a:t>
            </a:r>
          </a:p>
          <a:p>
            <a:pPr lvl="2"/>
            <a:r>
              <a:rPr lang="en-US" dirty="0"/>
              <a:t>3rd tier bullet style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5"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8" name="Title 6"/>
          <p:cNvSpPr>
            <a:spLocks noGrp="1"/>
          </p:cNvSpPr>
          <p:nvPr>
            <p:ph type="title"/>
          </p:nvPr>
        </p:nvSpPr>
        <p:spPr>
          <a:xfrm>
            <a:off x="267282" y="648191"/>
            <a:ext cx="7934178" cy="757579"/>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40923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8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84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81891" y="1552471"/>
            <a:ext cx="8003969" cy="405268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2400" baseline="0">
                <a:solidFill>
                  <a:schemeClr val="bg1"/>
                </a:solidFill>
                <a:latin typeface="Arial" pitchFamily="34" charset="0"/>
                <a:cs typeface="Arial" pitchFamily="34" charset="0"/>
              </a:defRPr>
            </a:lvl1pPr>
            <a:lvl2pPr marL="742950" indent="-285750">
              <a:spcAft>
                <a:spcPts val="600"/>
              </a:spcAft>
              <a:buFont typeface="Arial" pitchFamily="34" charset="0"/>
              <a:buChar char="•"/>
              <a:defRPr sz="2000">
                <a:solidFill>
                  <a:schemeClr val="bg1"/>
                </a:solidFill>
                <a:latin typeface="Arial" pitchFamily="34" charset="0"/>
                <a:cs typeface="Arial" pitchFamily="34" charset="0"/>
              </a:defRPr>
            </a:lvl2pPr>
            <a:lvl3pPr marL="1200150" indent="-285750">
              <a:buFont typeface="Arial" pitchFamily="34" charset="0"/>
              <a:buChar char="•"/>
              <a:defRPr sz="2000" baseline="0">
                <a:solidFill>
                  <a:schemeClr val="bg1"/>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bullet styles</a:t>
            </a:r>
          </a:p>
          <a:p>
            <a:pPr lvl="1"/>
            <a:r>
              <a:rPr lang="en-US" dirty="0"/>
              <a:t>2nd tier bullet style</a:t>
            </a:r>
          </a:p>
          <a:p>
            <a:pPr lvl="2"/>
            <a:r>
              <a:rPr lang="en-US" dirty="0"/>
              <a:t>3rd tier bullet style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3"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4" name="Title 6"/>
          <p:cNvSpPr>
            <a:spLocks noGrp="1"/>
          </p:cNvSpPr>
          <p:nvPr>
            <p:ph type="title"/>
          </p:nvPr>
        </p:nvSpPr>
        <p:spPr>
          <a:xfrm>
            <a:off x="267282" y="648191"/>
            <a:ext cx="7934178" cy="757579"/>
          </a:xfrm>
          <a:prstGeom prst="rect">
            <a:avLst/>
          </a:prstGeom>
        </p:spPr>
        <p:txBody>
          <a:bodyPr/>
          <a:lstStyle>
            <a:lvl1pPr algn="l">
              <a:defRPr sz="3200" b="1" cap="all" baseline="0">
                <a:solidFill>
                  <a:schemeClr val="bg1"/>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3156094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9672056"/>
      </p:ext>
    </p:extLst>
  </p:cSld>
  <p:clrMap bg1="lt1" tx1="dk1" bg2="lt2" tx2="dk2" accent1="accent1" accent2="accent2" accent3="accent3" accent4="accent4" accent5="accent5" accent6="accent6" hlink="hlink" folHlink="folHlink"/>
  <p:sldLayoutIdLst>
    <p:sldLayoutId id="2147483651" r:id="rId1"/>
    <p:sldLayoutId id="2147483662" r:id="rId2"/>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5409688"/>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3.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8517148"/>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72" r:id="rId3"/>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5416234"/>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3544623"/>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4.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75038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AR-JPG_BACKGROUNDS.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7614713"/>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image" Target="../media/image18.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Reader's_Digest" TargetMode="External"/><Relationship Id="rId2" Type="http://schemas.openxmlformats.org/officeDocument/2006/relationships/hyperlink" Target="http://en.wikipedia.org/wiki/Molecular_weight"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hyperlink" Target="mailto:paul.perry@warrenaverett.com"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emf"/><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60800" y="2503839"/>
            <a:ext cx="4597494" cy="1461671"/>
          </a:xfrm>
          <a:prstGeom prst="rect">
            <a:avLst/>
          </a:prstGeom>
        </p:spPr>
        <p:txBody>
          <a:bodyPr lIns="91429" tIns="45714" rIns="91429" bIns="45714">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r" defTabSz="457146">
              <a:spcBef>
                <a:spcPts val="0"/>
              </a:spcBef>
            </a:pPr>
            <a:r>
              <a:rPr lang="en-US" sz="4600" dirty="0">
                <a:solidFill>
                  <a:schemeClr val="bg1"/>
                </a:solidFill>
                <a:latin typeface="Arial"/>
                <a:cs typeface="Arial"/>
              </a:rPr>
              <a:t>INTERNAL CONTROLS </a:t>
            </a:r>
            <a:r>
              <a:rPr lang="en-US" sz="4000" dirty="0">
                <a:solidFill>
                  <a:schemeClr val="bg1"/>
                </a:solidFill>
                <a:latin typeface="Arial"/>
                <a:cs typeface="Arial"/>
              </a:rPr>
              <a:t>FROM A to Z and</a:t>
            </a:r>
          </a:p>
          <a:p>
            <a:pPr lvl="0" algn="r" defTabSz="457146">
              <a:spcBef>
                <a:spcPts val="0"/>
              </a:spcBef>
            </a:pPr>
            <a:r>
              <a:rPr lang="en-US" sz="4000" dirty="0">
                <a:solidFill>
                  <a:schemeClr val="bg1"/>
                </a:solidFill>
                <a:latin typeface="Arial"/>
                <a:cs typeface="Arial"/>
              </a:rPr>
              <a:t>HOW to WHY</a:t>
            </a:r>
          </a:p>
          <a:p>
            <a:pPr lvl="0" algn="r" defTabSz="457146">
              <a:spcBef>
                <a:spcPts val="0"/>
              </a:spcBef>
            </a:pPr>
            <a:r>
              <a:rPr lang="en-US" sz="3200" dirty="0">
                <a:solidFill>
                  <a:schemeClr val="bg1"/>
                </a:solidFill>
                <a:latin typeface="Arial"/>
                <a:cs typeface="Arial"/>
              </a:rPr>
              <a:t>  </a:t>
            </a:r>
            <a:endParaRPr lang="en-US" sz="1800" dirty="0">
              <a:solidFill>
                <a:prstClr val="white"/>
              </a:solidFill>
            </a:endParaRPr>
          </a:p>
        </p:txBody>
      </p:sp>
      <p:sp>
        <p:nvSpPr>
          <p:cNvPr id="3" name="TextBox 2"/>
          <p:cNvSpPr txBox="1"/>
          <p:nvPr/>
        </p:nvSpPr>
        <p:spPr>
          <a:xfrm>
            <a:off x="3500581" y="4267200"/>
            <a:ext cx="4936837" cy="954107"/>
          </a:xfrm>
          <a:prstGeom prst="rect">
            <a:avLst/>
          </a:prstGeom>
          <a:noFill/>
        </p:spPr>
        <p:txBody>
          <a:bodyPr wrap="square" rtlCol="0">
            <a:spAutoFit/>
          </a:bodyPr>
          <a:lstStyle/>
          <a:p>
            <a:pPr algn="r"/>
            <a:r>
              <a:rPr lang="en-US" sz="2800" dirty="0">
                <a:solidFill>
                  <a:srgbClr val="006EA9"/>
                </a:solidFill>
              </a:rPr>
              <a:t>FGFOA Webinar</a:t>
            </a:r>
          </a:p>
          <a:p>
            <a:pPr algn="r"/>
            <a:r>
              <a:rPr lang="en-US" sz="2800" dirty="0">
                <a:solidFill>
                  <a:srgbClr val="006EA9"/>
                </a:solidFill>
              </a:rPr>
              <a:t>July 20, 2016</a:t>
            </a:r>
            <a:endParaRPr lang="en-US" sz="2000" dirty="0">
              <a:solidFill>
                <a:srgbClr val="006EA9"/>
              </a:solidFill>
            </a:endParaRPr>
          </a:p>
        </p:txBody>
      </p:sp>
      <p:sp>
        <p:nvSpPr>
          <p:cNvPr id="4" name="Rectangle 3"/>
          <p:cNvSpPr/>
          <p:nvPr/>
        </p:nvSpPr>
        <p:spPr>
          <a:xfrm>
            <a:off x="3886294" y="967999"/>
            <a:ext cx="4572000" cy="923330"/>
          </a:xfrm>
          <a:prstGeom prst="rect">
            <a:avLst/>
          </a:prstGeom>
        </p:spPr>
        <p:txBody>
          <a:bodyPr>
            <a:spAutoFit/>
          </a:bodyPr>
          <a:lstStyle/>
          <a:p>
            <a:pPr algn="r"/>
            <a:r>
              <a:rPr lang="en-US" dirty="0">
                <a:solidFill>
                  <a:schemeClr val="bg1"/>
                </a:solidFill>
                <a:latin typeface="Arial" panose="020B0604020202020204" pitchFamily="34" charset="0"/>
                <a:cs typeface="Arial" panose="020B0604020202020204" pitchFamily="34" charset="0"/>
              </a:rPr>
              <a:t>Paul M. Perry, FHMFA</a:t>
            </a:r>
            <a:r>
              <a:rPr lang="en-US">
                <a:solidFill>
                  <a:schemeClr val="bg1"/>
                </a:solidFill>
                <a:latin typeface="Arial" panose="020B0604020202020204" pitchFamily="34" charset="0"/>
                <a:cs typeface="Arial" panose="020B0604020202020204" pitchFamily="34" charset="0"/>
              </a:rPr>
              <a:t>, CITP, CPA</a:t>
            </a:r>
            <a:endParaRPr lang="en-US" dirty="0">
              <a:solidFill>
                <a:schemeClr val="bg1"/>
              </a:solidFill>
              <a:latin typeface="Arial" panose="020B0604020202020204" pitchFamily="34" charset="0"/>
              <a:cs typeface="Arial" panose="020B0604020202020204" pitchFamily="34" charset="0"/>
            </a:endParaRPr>
          </a:p>
          <a:p>
            <a:pPr algn="r"/>
            <a:r>
              <a:rPr lang="en-US" dirty="0">
                <a:solidFill>
                  <a:schemeClr val="bg1"/>
                </a:solidFill>
                <a:latin typeface="Arial" panose="020B0604020202020204" pitchFamily="34" charset="0"/>
                <a:cs typeface="Arial" panose="020B0604020202020204" pitchFamily="34" charset="0"/>
              </a:rPr>
              <a:t>paul.perry@warrenaverett.com</a:t>
            </a:r>
          </a:p>
          <a:p>
            <a:pPr algn="r"/>
            <a:r>
              <a:rPr lang="en-US" dirty="0">
                <a:solidFill>
                  <a:schemeClr val="bg1"/>
                </a:solidFill>
                <a:latin typeface="Arial" panose="020B0604020202020204" pitchFamily="34" charset="0"/>
                <a:cs typeface="Arial" panose="020B0604020202020204" pitchFamily="34" charset="0"/>
              </a:rPr>
              <a:t>(205) 769-3251</a:t>
            </a:r>
          </a:p>
        </p:txBody>
      </p:sp>
    </p:spTree>
    <p:extLst>
      <p:ext uri="{BB962C8B-B14F-4D97-AF65-F5344CB8AC3E}">
        <p14:creationId xmlns:p14="http://schemas.microsoft.com/office/powerpoint/2010/main" val="3203774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4" name="Picture 3"/>
          <p:cNvPicPr>
            <a:picLocks noChangeAspect="1"/>
          </p:cNvPicPr>
          <p:nvPr/>
        </p:nvPicPr>
        <p:blipFill>
          <a:blip r:embed="rId3"/>
          <a:stretch>
            <a:fillRect/>
          </a:stretch>
        </p:blipFill>
        <p:spPr>
          <a:xfrm>
            <a:off x="326159" y="1121017"/>
            <a:ext cx="2013452" cy="4197520"/>
          </a:xfrm>
          <a:prstGeom prst="rect">
            <a:avLst/>
          </a:prstGeom>
        </p:spPr>
      </p:pic>
      <p:pic>
        <p:nvPicPr>
          <p:cNvPr id="16" name="Picture 15"/>
          <p:cNvPicPr>
            <a:picLocks noChangeAspect="1"/>
          </p:cNvPicPr>
          <p:nvPr/>
        </p:nvPicPr>
        <p:blipFill>
          <a:blip r:embed="rId4"/>
          <a:stretch>
            <a:fillRect/>
          </a:stretch>
        </p:blipFill>
        <p:spPr>
          <a:xfrm>
            <a:off x="6788807" y="1121018"/>
            <a:ext cx="2013452" cy="4197520"/>
          </a:xfrm>
          <a:prstGeom prst="rect">
            <a:avLst/>
          </a:prstGeom>
        </p:spPr>
      </p:pic>
      <p:pic>
        <p:nvPicPr>
          <p:cNvPr id="11" name="Picture 10"/>
          <p:cNvPicPr>
            <a:picLocks noChangeAspect="1"/>
          </p:cNvPicPr>
          <p:nvPr/>
        </p:nvPicPr>
        <p:blipFill>
          <a:blip r:embed="rId5"/>
          <a:stretch>
            <a:fillRect/>
          </a:stretch>
        </p:blipFill>
        <p:spPr>
          <a:xfrm>
            <a:off x="4604393" y="1121017"/>
            <a:ext cx="2013452" cy="4197520"/>
          </a:xfrm>
          <a:prstGeom prst="rect">
            <a:avLst/>
          </a:prstGeom>
        </p:spPr>
      </p:pic>
      <p:pic>
        <p:nvPicPr>
          <p:cNvPr id="12" name="Picture 11"/>
          <p:cNvPicPr>
            <a:picLocks noChangeAspect="1"/>
          </p:cNvPicPr>
          <p:nvPr/>
        </p:nvPicPr>
        <p:blipFill>
          <a:blip r:embed="rId6"/>
          <a:stretch>
            <a:fillRect/>
          </a:stretch>
        </p:blipFill>
        <p:spPr>
          <a:xfrm>
            <a:off x="2465276" y="1121017"/>
            <a:ext cx="2013452" cy="4197520"/>
          </a:xfrm>
          <a:prstGeom prst="rect">
            <a:avLst/>
          </a:prstGeom>
        </p:spPr>
      </p:pic>
    </p:spTree>
    <p:extLst>
      <p:ext uri="{BB962C8B-B14F-4D97-AF65-F5344CB8AC3E}">
        <p14:creationId xmlns:p14="http://schemas.microsoft.com/office/powerpoint/2010/main" val="38839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4695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 – Why?</a:t>
            </a:r>
          </a:p>
        </p:txBody>
      </p:sp>
      <p:cxnSp>
        <p:nvCxnSpPr>
          <p:cNvPr id="6" name="Straight Connector 5"/>
          <p:cNvCxnSpPr/>
          <p:nvPr/>
        </p:nvCxnSpPr>
        <p:spPr>
          <a:xfrm>
            <a:off x="575536" y="703326"/>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50" name="Rounded Rectangle 49"/>
          <p:cNvSpPr/>
          <p:nvPr/>
        </p:nvSpPr>
        <p:spPr>
          <a:xfrm>
            <a:off x="370738" y="756940"/>
            <a:ext cx="8328752" cy="450108"/>
          </a:xfrm>
          <a:prstGeom prst="round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800" b="1" dirty="0">
                <a:solidFill>
                  <a:schemeClr val="bg1"/>
                </a:solidFill>
                <a:latin typeface="Arial"/>
                <a:cs typeface="Arial"/>
              </a:rPr>
              <a:t>Key Risk Areas</a:t>
            </a:r>
          </a:p>
        </p:txBody>
      </p:sp>
      <p:grpSp>
        <p:nvGrpSpPr>
          <p:cNvPr id="51" name="Group 50"/>
          <p:cNvGrpSpPr/>
          <p:nvPr/>
        </p:nvGrpSpPr>
        <p:grpSpPr>
          <a:xfrm>
            <a:off x="1150900" y="1256516"/>
            <a:ext cx="1828800" cy="1828800"/>
            <a:chOff x="1707484" y="1013927"/>
            <a:chExt cx="1828800" cy="1828800"/>
          </a:xfrm>
        </p:grpSpPr>
        <p:sp>
          <p:nvSpPr>
            <p:cNvPr id="52" name="Oval 51"/>
            <p:cNvSpPr/>
            <p:nvPr/>
          </p:nvSpPr>
          <p:spPr>
            <a:xfrm>
              <a:off x="1707484" y="1013927"/>
              <a:ext cx="1828800" cy="1828800"/>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1968741" y="1711321"/>
              <a:ext cx="1306286" cy="430887"/>
            </a:xfrm>
            <a:prstGeom prst="rect">
              <a:avLst/>
            </a:prstGeom>
            <a:noFill/>
          </p:spPr>
          <p:txBody>
            <a:bodyPr wrap="square" rtlCol="0">
              <a:spAutoFit/>
            </a:bodyPr>
            <a:lstStyle/>
            <a:p>
              <a:r>
                <a:rPr lang="en-US" sz="2200" b="1" dirty="0">
                  <a:solidFill>
                    <a:schemeClr val="bg1"/>
                  </a:solidFill>
                </a:rPr>
                <a:t>Financial</a:t>
              </a:r>
            </a:p>
          </p:txBody>
        </p:sp>
      </p:grpSp>
      <p:grpSp>
        <p:nvGrpSpPr>
          <p:cNvPr id="54" name="Group 53"/>
          <p:cNvGrpSpPr/>
          <p:nvPr/>
        </p:nvGrpSpPr>
        <p:grpSpPr>
          <a:xfrm>
            <a:off x="3536284" y="1273186"/>
            <a:ext cx="1828800" cy="1828800"/>
            <a:chOff x="3536284" y="1030597"/>
            <a:chExt cx="1828800" cy="1828800"/>
          </a:xfrm>
        </p:grpSpPr>
        <p:sp>
          <p:nvSpPr>
            <p:cNvPr id="55" name="Oval 54"/>
            <p:cNvSpPr/>
            <p:nvPr/>
          </p:nvSpPr>
          <p:spPr>
            <a:xfrm>
              <a:off x="3536284" y="1030597"/>
              <a:ext cx="1828800" cy="1828800"/>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p:cNvSpPr txBox="1"/>
            <p:nvPr/>
          </p:nvSpPr>
          <p:spPr>
            <a:xfrm>
              <a:off x="3666931" y="1712883"/>
              <a:ext cx="1623526" cy="430887"/>
            </a:xfrm>
            <a:prstGeom prst="rect">
              <a:avLst/>
            </a:prstGeom>
            <a:noFill/>
          </p:spPr>
          <p:txBody>
            <a:bodyPr wrap="square" rtlCol="0">
              <a:spAutoFit/>
            </a:bodyPr>
            <a:lstStyle/>
            <a:p>
              <a:pPr algn="ctr"/>
              <a:r>
                <a:rPr lang="en-US" sz="2200" b="1" dirty="0">
                  <a:solidFill>
                    <a:schemeClr val="bg1"/>
                  </a:solidFill>
                </a:rPr>
                <a:t>Operations</a:t>
              </a:r>
            </a:p>
          </p:txBody>
        </p:sp>
      </p:grpSp>
      <p:grpSp>
        <p:nvGrpSpPr>
          <p:cNvPr id="57" name="Group 56"/>
          <p:cNvGrpSpPr/>
          <p:nvPr/>
        </p:nvGrpSpPr>
        <p:grpSpPr>
          <a:xfrm>
            <a:off x="5981302" y="1301311"/>
            <a:ext cx="1828800" cy="1828800"/>
            <a:chOff x="5365084" y="1058722"/>
            <a:chExt cx="1828800" cy="1828800"/>
          </a:xfrm>
        </p:grpSpPr>
        <p:sp>
          <p:nvSpPr>
            <p:cNvPr id="58" name="Oval 57"/>
            <p:cNvSpPr/>
            <p:nvPr/>
          </p:nvSpPr>
          <p:spPr>
            <a:xfrm>
              <a:off x="5365084" y="1058722"/>
              <a:ext cx="1828800" cy="1828800"/>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p:cNvSpPr txBox="1"/>
            <p:nvPr/>
          </p:nvSpPr>
          <p:spPr>
            <a:xfrm>
              <a:off x="5505061" y="1649956"/>
              <a:ext cx="1604865" cy="769441"/>
            </a:xfrm>
            <a:prstGeom prst="rect">
              <a:avLst/>
            </a:prstGeom>
            <a:noFill/>
          </p:spPr>
          <p:txBody>
            <a:bodyPr wrap="square" rtlCol="0">
              <a:spAutoFit/>
            </a:bodyPr>
            <a:lstStyle/>
            <a:p>
              <a:pPr algn="ctr"/>
              <a:r>
                <a:rPr lang="en-US" sz="2200" b="1" dirty="0">
                  <a:solidFill>
                    <a:schemeClr val="bg1"/>
                  </a:solidFill>
                </a:rPr>
                <a:t>Information Systems</a:t>
              </a:r>
            </a:p>
          </p:txBody>
        </p:sp>
      </p:grpSp>
      <p:graphicFrame>
        <p:nvGraphicFramePr>
          <p:cNvPr id="77" name="Diagram 76"/>
          <p:cNvGraphicFramePr/>
          <p:nvPr>
            <p:extLst>
              <p:ext uri="{D42A27DB-BD31-4B8C-83A1-F6EECF244321}">
                <p14:modId xmlns:p14="http://schemas.microsoft.com/office/powerpoint/2010/main" val="1752103290"/>
              </p:ext>
            </p:extLst>
          </p:nvPr>
        </p:nvGraphicFramePr>
        <p:xfrm>
          <a:off x="374573" y="3676264"/>
          <a:ext cx="8234977" cy="203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8" name="Text Placeholder 8"/>
          <p:cNvSpPr txBox="1">
            <a:spLocks/>
          </p:cNvSpPr>
          <p:nvPr/>
        </p:nvSpPr>
        <p:spPr>
          <a:xfrm>
            <a:off x="575536" y="3260664"/>
            <a:ext cx="7696200" cy="266700"/>
          </a:xfrm>
          <a:prstGeom prst="rect">
            <a:avLst/>
          </a:prstGeom>
          <a:solidFill>
            <a:schemeClr val="tx1"/>
          </a:solidFill>
        </p:spPr>
        <p:txBody>
          <a:bodyPr anchor="ctr">
            <a:noAutofit/>
          </a:bodyPr>
          <a:lst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r>
              <a:rPr lang="en-US" sz="2000" b="1" dirty="0">
                <a:solidFill>
                  <a:schemeClr val="bg1"/>
                </a:solidFill>
              </a:rPr>
              <a:t>Sample Risk Assessment Types</a:t>
            </a:r>
          </a:p>
        </p:txBody>
      </p:sp>
      <p:grpSp>
        <p:nvGrpSpPr>
          <p:cNvPr id="79" name="Group 78"/>
          <p:cNvGrpSpPr/>
          <p:nvPr/>
        </p:nvGrpSpPr>
        <p:grpSpPr>
          <a:xfrm>
            <a:off x="6247950" y="4770973"/>
            <a:ext cx="1562152" cy="937291"/>
            <a:chOff x="758860" y="600"/>
            <a:chExt cx="1562152" cy="937291"/>
          </a:xfrm>
        </p:grpSpPr>
        <p:sp>
          <p:nvSpPr>
            <p:cNvPr id="80" name="Rectangle 79"/>
            <p:cNvSpPr/>
            <p:nvPr/>
          </p:nvSpPr>
          <p:spPr>
            <a:xfrm>
              <a:off x="758860" y="600"/>
              <a:ext cx="1562152" cy="937291"/>
            </a:xfrm>
            <a:prstGeom prst="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1" name="Rectangle 80"/>
            <p:cNvSpPr/>
            <p:nvPr/>
          </p:nvSpPr>
          <p:spPr>
            <a:xfrm>
              <a:off x="758860" y="600"/>
              <a:ext cx="1562152" cy="9372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Strategic Risk Assessment</a:t>
              </a:r>
            </a:p>
          </p:txBody>
        </p:sp>
      </p:grpSp>
    </p:spTree>
    <p:extLst>
      <p:ext uri="{BB962C8B-B14F-4D97-AF65-F5344CB8AC3E}">
        <p14:creationId xmlns:p14="http://schemas.microsoft.com/office/powerpoint/2010/main" val="2645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80">
                                          <p:stCondLst>
                                            <p:cond delay="0"/>
                                          </p:stCondLst>
                                        </p:cTn>
                                        <p:tgtEl>
                                          <p:spTgt spid="54"/>
                                        </p:tgtEl>
                                      </p:cBhvr>
                                    </p:animEffect>
                                    <p:anim calcmode="lin" valueType="num">
                                      <p:cBhvr>
                                        <p:cTn id="25"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30" dur="26">
                                          <p:stCondLst>
                                            <p:cond delay="650"/>
                                          </p:stCondLst>
                                        </p:cTn>
                                        <p:tgtEl>
                                          <p:spTgt spid="54"/>
                                        </p:tgtEl>
                                      </p:cBhvr>
                                      <p:to x="100000" y="60000"/>
                                    </p:animScale>
                                    <p:animScale>
                                      <p:cBhvr>
                                        <p:cTn id="31" dur="166" decel="50000">
                                          <p:stCondLst>
                                            <p:cond delay="676"/>
                                          </p:stCondLst>
                                        </p:cTn>
                                        <p:tgtEl>
                                          <p:spTgt spid="54"/>
                                        </p:tgtEl>
                                      </p:cBhvr>
                                      <p:to x="100000" y="100000"/>
                                    </p:animScale>
                                    <p:animScale>
                                      <p:cBhvr>
                                        <p:cTn id="32" dur="26">
                                          <p:stCondLst>
                                            <p:cond delay="1312"/>
                                          </p:stCondLst>
                                        </p:cTn>
                                        <p:tgtEl>
                                          <p:spTgt spid="54"/>
                                        </p:tgtEl>
                                      </p:cBhvr>
                                      <p:to x="100000" y="80000"/>
                                    </p:animScale>
                                    <p:animScale>
                                      <p:cBhvr>
                                        <p:cTn id="33" dur="166" decel="50000">
                                          <p:stCondLst>
                                            <p:cond delay="1338"/>
                                          </p:stCondLst>
                                        </p:cTn>
                                        <p:tgtEl>
                                          <p:spTgt spid="54"/>
                                        </p:tgtEl>
                                      </p:cBhvr>
                                      <p:to x="100000" y="100000"/>
                                    </p:animScale>
                                    <p:animScale>
                                      <p:cBhvr>
                                        <p:cTn id="34" dur="26">
                                          <p:stCondLst>
                                            <p:cond delay="1642"/>
                                          </p:stCondLst>
                                        </p:cTn>
                                        <p:tgtEl>
                                          <p:spTgt spid="54"/>
                                        </p:tgtEl>
                                      </p:cBhvr>
                                      <p:to x="100000" y="90000"/>
                                    </p:animScale>
                                    <p:animScale>
                                      <p:cBhvr>
                                        <p:cTn id="35" dur="166" decel="50000">
                                          <p:stCondLst>
                                            <p:cond delay="1668"/>
                                          </p:stCondLst>
                                        </p:cTn>
                                        <p:tgtEl>
                                          <p:spTgt spid="54"/>
                                        </p:tgtEl>
                                      </p:cBhvr>
                                      <p:to x="100000" y="100000"/>
                                    </p:animScale>
                                    <p:animScale>
                                      <p:cBhvr>
                                        <p:cTn id="36" dur="26">
                                          <p:stCondLst>
                                            <p:cond delay="1808"/>
                                          </p:stCondLst>
                                        </p:cTn>
                                        <p:tgtEl>
                                          <p:spTgt spid="54"/>
                                        </p:tgtEl>
                                      </p:cBhvr>
                                      <p:to x="100000" y="95000"/>
                                    </p:animScale>
                                    <p:animScale>
                                      <p:cBhvr>
                                        <p:cTn id="37" dur="166" decel="50000">
                                          <p:stCondLst>
                                            <p:cond delay="1834"/>
                                          </p:stCondLst>
                                        </p:cTn>
                                        <p:tgtEl>
                                          <p:spTgt spid="54"/>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down)">
                                      <p:cBhvr>
                                        <p:cTn id="41" dur="580">
                                          <p:stCondLst>
                                            <p:cond delay="0"/>
                                          </p:stCondLst>
                                        </p:cTn>
                                        <p:tgtEl>
                                          <p:spTgt spid="57"/>
                                        </p:tgtEl>
                                      </p:cBhvr>
                                    </p:animEffect>
                                    <p:anim calcmode="lin" valueType="num">
                                      <p:cBhvr>
                                        <p:cTn id="4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47" dur="26">
                                          <p:stCondLst>
                                            <p:cond delay="650"/>
                                          </p:stCondLst>
                                        </p:cTn>
                                        <p:tgtEl>
                                          <p:spTgt spid="57"/>
                                        </p:tgtEl>
                                      </p:cBhvr>
                                      <p:to x="100000" y="60000"/>
                                    </p:animScale>
                                    <p:animScale>
                                      <p:cBhvr>
                                        <p:cTn id="48" dur="166" decel="50000">
                                          <p:stCondLst>
                                            <p:cond delay="676"/>
                                          </p:stCondLst>
                                        </p:cTn>
                                        <p:tgtEl>
                                          <p:spTgt spid="57"/>
                                        </p:tgtEl>
                                      </p:cBhvr>
                                      <p:to x="100000" y="100000"/>
                                    </p:animScale>
                                    <p:animScale>
                                      <p:cBhvr>
                                        <p:cTn id="49" dur="26">
                                          <p:stCondLst>
                                            <p:cond delay="1312"/>
                                          </p:stCondLst>
                                        </p:cTn>
                                        <p:tgtEl>
                                          <p:spTgt spid="57"/>
                                        </p:tgtEl>
                                      </p:cBhvr>
                                      <p:to x="100000" y="80000"/>
                                    </p:animScale>
                                    <p:animScale>
                                      <p:cBhvr>
                                        <p:cTn id="50" dur="166" decel="50000">
                                          <p:stCondLst>
                                            <p:cond delay="1338"/>
                                          </p:stCondLst>
                                        </p:cTn>
                                        <p:tgtEl>
                                          <p:spTgt spid="57"/>
                                        </p:tgtEl>
                                      </p:cBhvr>
                                      <p:to x="100000" y="100000"/>
                                    </p:animScale>
                                    <p:animScale>
                                      <p:cBhvr>
                                        <p:cTn id="51" dur="26">
                                          <p:stCondLst>
                                            <p:cond delay="1642"/>
                                          </p:stCondLst>
                                        </p:cTn>
                                        <p:tgtEl>
                                          <p:spTgt spid="57"/>
                                        </p:tgtEl>
                                      </p:cBhvr>
                                      <p:to x="100000" y="90000"/>
                                    </p:animScale>
                                    <p:animScale>
                                      <p:cBhvr>
                                        <p:cTn id="52" dur="166" decel="50000">
                                          <p:stCondLst>
                                            <p:cond delay="1668"/>
                                          </p:stCondLst>
                                        </p:cTn>
                                        <p:tgtEl>
                                          <p:spTgt spid="57"/>
                                        </p:tgtEl>
                                      </p:cBhvr>
                                      <p:to x="100000" y="100000"/>
                                    </p:animScale>
                                    <p:animScale>
                                      <p:cBhvr>
                                        <p:cTn id="53" dur="26">
                                          <p:stCondLst>
                                            <p:cond delay="1808"/>
                                          </p:stCondLst>
                                        </p:cTn>
                                        <p:tgtEl>
                                          <p:spTgt spid="57"/>
                                        </p:tgtEl>
                                      </p:cBhvr>
                                      <p:to x="100000" y="95000"/>
                                    </p:animScale>
                                    <p:animScale>
                                      <p:cBhvr>
                                        <p:cTn id="54" dur="166" decel="50000">
                                          <p:stCondLst>
                                            <p:cond delay="1834"/>
                                          </p:stCondLst>
                                        </p:cTn>
                                        <p:tgtEl>
                                          <p:spTgt spid="57"/>
                                        </p:tgtEl>
                                      </p:cBhvr>
                                      <p:to x="100000" y="100000"/>
                                    </p:animScale>
                                  </p:childTnLst>
                                </p:cTn>
                              </p:par>
                            </p:childTnLst>
                          </p:cTn>
                        </p:par>
                        <p:par>
                          <p:cTn id="55" fill="hold">
                            <p:stCondLst>
                              <p:cond delay="6000"/>
                            </p:stCondLst>
                            <p:childTnLst>
                              <p:par>
                                <p:cTn id="56" presetID="42" presetClass="entr" presetSubtype="0" fill="hold" grpId="0" nodeType="after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anim calcmode="lin" valueType="num">
                                      <p:cBhvr>
                                        <p:cTn id="59" dur="1000" fill="hold"/>
                                        <p:tgtEl>
                                          <p:spTgt spid="78"/>
                                        </p:tgtEl>
                                        <p:attrNameLst>
                                          <p:attrName>ppt_x</p:attrName>
                                        </p:attrNameLst>
                                      </p:cBhvr>
                                      <p:tavLst>
                                        <p:tav tm="0">
                                          <p:val>
                                            <p:strVal val="#ppt_x"/>
                                          </p:val>
                                        </p:tav>
                                        <p:tav tm="100000">
                                          <p:val>
                                            <p:strVal val="#ppt_x"/>
                                          </p:val>
                                        </p:tav>
                                      </p:tavLst>
                                    </p:anim>
                                    <p:anim calcmode="lin" valueType="num">
                                      <p:cBhvr>
                                        <p:cTn id="60" dur="1000" fill="hold"/>
                                        <p:tgtEl>
                                          <p:spTgt spid="7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fade">
                                      <p:cBhvr>
                                        <p:cTn id="63" dur="1000"/>
                                        <p:tgtEl>
                                          <p:spTgt spid="77"/>
                                        </p:tgtEl>
                                      </p:cBhvr>
                                    </p:animEffect>
                                    <p:anim calcmode="lin" valueType="num">
                                      <p:cBhvr>
                                        <p:cTn id="64" dur="1000" fill="hold"/>
                                        <p:tgtEl>
                                          <p:spTgt spid="77"/>
                                        </p:tgtEl>
                                        <p:attrNameLst>
                                          <p:attrName>ppt_x</p:attrName>
                                        </p:attrNameLst>
                                      </p:cBhvr>
                                      <p:tavLst>
                                        <p:tav tm="0">
                                          <p:val>
                                            <p:strVal val="#ppt_x"/>
                                          </p:val>
                                        </p:tav>
                                        <p:tav tm="100000">
                                          <p:val>
                                            <p:strVal val="#ppt_x"/>
                                          </p:val>
                                        </p:tav>
                                      </p:tavLst>
                                    </p:anim>
                                    <p:anim calcmode="lin" valueType="num">
                                      <p:cBhvr>
                                        <p:cTn id="65" dur="1000" fill="hold"/>
                                        <p:tgtEl>
                                          <p:spTgt spid="7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fade">
                                      <p:cBhvr>
                                        <p:cTn id="68" dur="1000"/>
                                        <p:tgtEl>
                                          <p:spTgt spid="79"/>
                                        </p:tgtEl>
                                      </p:cBhvr>
                                    </p:animEffect>
                                    <p:anim calcmode="lin" valueType="num">
                                      <p:cBhvr>
                                        <p:cTn id="69" dur="1000" fill="hold"/>
                                        <p:tgtEl>
                                          <p:spTgt spid="79"/>
                                        </p:tgtEl>
                                        <p:attrNameLst>
                                          <p:attrName>ppt_x</p:attrName>
                                        </p:attrNameLst>
                                      </p:cBhvr>
                                      <p:tavLst>
                                        <p:tav tm="0">
                                          <p:val>
                                            <p:strVal val="#ppt_x"/>
                                          </p:val>
                                        </p:tav>
                                        <p:tav tm="100000">
                                          <p:val>
                                            <p:strVal val="#ppt_x"/>
                                          </p:val>
                                        </p:tav>
                                      </p:tavLst>
                                    </p:anim>
                                    <p:anim calcmode="lin" valueType="num">
                                      <p:cBhvr>
                                        <p:cTn id="7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7" grpId="0">
        <p:bldAsOne/>
      </p:bldGraphic>
      <p:bldP spid="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 – WHY?</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3" name="TextBox 2"/>
          <p:cNvSpPr txBox="1"/>
          <p:nvPr/>
        </p:nvSpPr>
        <p:spPr>
          <a:xfrm>
            <a:off x="415066" y="853055"/>
            <a:ext cx="4276382" cy="523220"/>
          </a:xfrm>
          <a:prstGeom prst="rect">
            <a:avLst/>
          </a:prstGeom>
          <a:noFill/>
        </p:spPr>
        <p:txBody>
          <a:bodyPr wrap="square" rtlCol="0">
            <a:spAutoFit/>
          </a:bodyPr>
          <a:lstStyle/>
          <a:p>
            <a:r>
              <a:rPr lang="en-US" sz="2800" b="1" dirty="0"/>
              <a:t> Why Risk Management?</a:t>
            </a:r>
          </a:p>
        </p:txBody>
      </p:sp>
      <p:sp>
        <p:nvSpPr>
          <p:cNvPr id="26" name="Rectangle 25"/>
          <p:cNvSpPr/>
          <p:nvPr/>
        </p:nvSpPr>
        <p:spPr>
          <a:xfrm>
            <a:off x="422695" y="1372751"/>
            <a:ext cx="8544025" cy="5047536"/>
          </a:xfrm>
          <a:prstGeom prst="rect">
            <a:avLst/>
          </a:prstGeom>
        </p:spPr>
        <p:txBody>
          <a:bodyPr wrap="square">
            <a:spAutoFit/>
          </a:bodyPr>
          <a:lstStyle/>
          <a:p>
            <a:pPr marL="285750" indent="-285750" algn="just">
              <a:buFont typeface="Wingdings" panose="05000000000000000000" pitchFamily="2" charset="2"/>
              <a:buChar char="Ø"/>
            </a:pPr>
            <a:r>
              <a:rPr lang="en-US" sz="2200" dirty="0"/>
              <a:t>Risk management protects the </a:t>
            </a:r>
            <a:r>
              <a:rPr lang="en-US" sz="2200" i="1" dirty="0">
                <a:solidFill>
                  <a:schemeClr val="accent1">
                    <a:lumMod val="75000"/>
                  </a:schemeClr>
                </a:solidFill>
              </a:rPr>
              <a:t>long-term viability </a:t>
            </a:r>
            <a:r>
              <a:rPr lang="en-US" sz="2200" dirty="0"/>
              <a:t>of a business.</a:t>
            </a:r>
          </a:p>
          <a:p>
            <a:pPr algn="just"/>
            <a:endParaRPr lang="en-US" sz="2200" i="1" dirty="0">
              <a:solidFill>
                <a:schemeClr val="accent1">
                  <a:lumMod val="75000"/>
                </a:schemeClr>
              </a:solidFill>
            </a:endParaRPr>
          </a:p>
          <a:p>
            <a:pPr marL="285750" indent="-285750" algn="just">
              <a:buFont typeface="Wingdings" panose="05000000000000000000" pitchFamily="2" charset="2"/>
              <a:buChar char="Ø"/>
            </a:pPr>
            <a:r>
              <a:rPr lang="en-US" sz="2200" dirty="0"/>
              <a:t>Just thinking about risk </a:t>
            </a:r>
            <a:r>
              <a:rPr lang="en-US" sz="2200" i="1" dirty="0">
                <a:solidFill>
                  <a:schemeClr val="accent1">
                    <a:lumMod val="75000"/>
                  </a:schemeClr>
                </a:solidFill>
              </a:rPr>
              <a:t>improves decision-making</a:t>
            </a:r>
            <a:r>
              <a:rPr lang="en-US" sz="2200" dirty="0"/>
              <a:t> and business effectiveness.</a:t>
            </a:r>
          </a:p>
          <a:p>
            <a:pPr marL="285750" indent="-285750" algn="just">
              <a:buFont typeface="Wingdings" panose="05000000000000000000" pitchFamily="2" charset="2"/>
              <a:buChar char="Ø"/>
            </a:pPr>
            <a:endParaRPr lang="en-US" sz="2200" dirty="0"/>
          </a:p>
          <a:p>
            <a:pPr marL="285750" indent="-285750" algn="just">
              <a:buFont typeface="Wingdings" panose="05000000000000000000" pitchFamily="2" charset="2"/>
              <a:buChar char="Ø"/>
            </a:pPr>
            <a:r>
              <a:rPr lang="en-US" sz="2200" dirty="0"/>
              <a:t>Good risk management allows companies to anticipate problems and </a:t>
            </a:r>
            <a:r>
              <a:rPr lang="en-US" sz="2200" i="1" dirty="0">
                <a:solidFill>
                  <a:schemeClr val="accent1">
                    <a:lumMod val="75000"/>
                  </a:schemeClr>
                </a:solidFill>
              </a:rPr>
              <a:t>minimize the impact of catastrophic events</a:t>
            </a:r>
            <a:r>
              <a:rPr lang="en-US" sz="2200" dirty="0"/>
              <a:t>.</a:t>
            </a:r>
          </a:p>
          <a:p>
            <a:pPr marL="285750" indent="-285750" algn="just">
              <a:buFont typeface="Wingdings" panose="05000000000000000000" pitchFamily="2" charset="2"/>
              <a:buChar char="Ø"/>
            </a:pPr>
            <a:endParaRPr lang="en-US" sz="2200" dirty="0"/>
          </a:p>
          <a:p>
            <a:pPr marL="285750" indent="-285750" algn="just">
              <a:buFont typeface="Wingdings" panose="05000000000000000000" pitchFamily="2" charset="2"/>
              <a:buChar char="Ø"/>
            </a:pPr>
            <a:r>
              <a:rPr lang="en-US" sz="2200" dirty="0"/>
              <a:t>Risk management ensures an </a:t>
            </a:r>
            <a:r>
              <a:rPr lang="en-US" sz="2200" i="1" dirty="0">
                <a:solidFill>
                  <a:schemeClr val="accent1">
                    <a:lumMod val="75000"/>
                  </a:schemeClr>
                </a:solidFill>
              </a:rPr>
              <a:t>optimal allocation of resources and capital</a:t>
            </a:r>
            <a:r>
              <a:rPr lang="en-US" sz="2200" dirty="0"/>
              <a:t>.</a:t>
            </a:r>
          </a:p>
          <a:p>
            <a:pPr algn="just"/>
            <a:endParaRPr lang="en-US" sz="2200" dirty="0"/>
          </a:p>
          <a:p>
            <a:pPr marL="285750" indent="-285750" algn="just">
              <a:buFont typeface="Wingdings" panose="05000000000000000000" pitchFamily="2" charset="2"/>
              <a:buChar char="Ø"/>
            </a:pPr>
            <a:r>
              <a:rPr lang="en-US" sz="2200" dirty="0"/>
              <a:t>Risk management can significantly improve </a:t>
            </a:r>
            <a:r>
              <a:rPr lang="en-US" sz="2200" i="1" dirty="0">
                <a:solidFill>
                  <a:schemeClr val="accent1">
                    <a:lumMod val="75000"/>
                  </a:schemeClr>
                </a:solidFill>
              </a:rPr>
              <a:t>strategic planning</a:t>
            </a:r>
            <a:r>
              <a:rPr lang="en-US" sz="2200" dirty="0"/>
              <a:t> and </a:t>
            </a:r>
            <a:r>
              <a:rPr lang="en-US" sz="2200" i="1" dirty="0">
                <a:solidFill>
                  <a:schemeClr val="accent1">
                    <a:lumMod val="75000"/>
                  </a:schemeClr>
                </a:solidFill>
              </a:rPr>
              <a:t>opportunity prioritization</a:t>
            </a:r>
            <a:r>
              <a:rPr lang="en-US" sz="2200" dirty="0"/>
              <a:t>.</a:t>
            </a:r>
          </a:p>
          <a:p>
            <a:pPr algn="just"/>
            <a:endParaRPr lang="en-US" dirty="0"/>
          </a:p>
          <a:p>
            <a:pPr algn="just"/>
            <a:endParaRPr lang="en-US" dirty="0"/>
          </a:p>
        </p:txBody>
      </p:sp>
    </p:spTree>
    <p:extLst>
      <p:ext uri="{BB962C8B-B14F-4D97-AF65-F5344CB8AC3E}">
        <p14:creationId xmlns:p14="http://schemas.microsoft.com/office/powerpoint/2010/main" val="27190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905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09575" y="304800"/>
            <a:ext cx="3829050" cy="646331"/>
          </a:xfrm>
          <a:prstGeom prst="rect">
            <a:avLst/>
          </a:prstGeom>
          <a:noFill/>
        </p:spPr>
        <p:txBody>
          <a:bodyPr wrap="square" rtlCol="0">
            <a:spAutoFit/>
          </a:bodyPr>
          <a:lstStyle/>
          <a:p>
            <a:r>
              <a:rPr lang="en-US" sz="3600" b="1" dirty="0">
                <a:solidFill>
                  <a:schemeClr val="bg1"/>
                </a:solidFill>
              </a:rPr>
              <a:t>Financial Risk</a:t>
            </a:r>
          </a:p>
        </p:txBody>
      </p:sp>
      <p:sp>
        <p:nvSpPr>
          <p:cNvPr id="6" name="TextBox 5"/>
          <p:cNvSpPr txBox="1"/>
          <p:nvPr/>
        </p:nvSpPr>
        <p:spPr>
          <a:xfrm>
            <a:off x="4657725" y="5913415"/>
            <a:ext cx="4243387" cy="584775"/>
          </a:xfrm>
          <a:prstGeom prst="rect">
            <a:avLst/>
          </a:prstGeom>
          <a:noFill/>
        </p:spPr>
        <p:txBody>
          <a:bodyPr wrap="square" rtlCol="0">
            <a:spAutoFit/>
          </a:bodyPr>
          <a:lstStyle/>
          <a:p>
            <a:pPr algn="ctr"/>
            <a:r>
              <a:rPr lang="en-US" sz="3200" b="1" dirty="0">
                <a:solidFill>
                  <a:schemeClr val="bg1"/>
                </a:solidFill>
                <a:latin typeface="Berlin Sans FB Demi" panose="020E0802020502020306" pitchFamily="34" charset="0"/>
              </a:rPr>
              <a:t>Human Capital Risk</a:t>
            </a:r>
          </a:p>
        </p:txBody>
      </p:sp>
      <p:sp>
        <p:nvSpPr>
          <p:cNvPr id="7" name="TextBox 6"/>
          <p:cNvSpPr txBox="1"/>
          <p:nvPr/>
        </p:nvSpPr>
        <p:spPr>
          <a:xfrm>
            <a:off x="342899" y="1540551"/>
            <a:ext cx="3457576" cy="523220"/>
          </a:xfrm>
          <a:prstGeom prst="rect">
            <a:avLst/>
          </a:prstGeom>
          <a:noFill/>
        </p:spPr>
        <p:txBody>
          <a:bodyPr wrap="square" rtlCol="0">
            <a:spAutoFit/>
          </a:bodyPr>
          <a:lstStyle/>
          <a:p>
            <a:r>
              <a:rPr lang="en-US" sz="2800" b="1" dirty="0">
                <a:solidFill>
                  <a:schemeClr val="bg1"/>
                </a:solidFill>
                <a:latin typeface="Aharoni" panose="02010803020104030203" pitchFamily="2" charset="-79"/>
                <a:cs typeface="Aharoni" panose="02010803020104030203" pitchFamily="2" charset="-79"/>
              </a:rPr>
              <a:t>Credit Risk</a:t>
            </a:r>
          </a:p>
        </p:txBody>
      </p:sp>
      <p:sp>
        <p:nvSpPr>
          <p:cNvPr id="8" name="TextBox 7"/>
          <p:cNvSpPr txBox="1"/>
          <p:nvPr/>
        </p:nvSpPr>
        <p:spPr>
          <a:xfrm>
            <a:off x="1973751" y="947680"/>
            <a:ext cx="5699257" cy="584775"/>
          </a:xfrm>
          <a:prstGeom prst="rect">
            <a:avLst/>
          </a:prstGeom>
          <a:noFill/>
        </p:spPr>
        <p:txBody>
          <a:bodyPr wrap="square" rtlCol="0">
            <a:spAutoFit/>
          </a:bodyPr>
          <a:lstStyle/>
          <a:p>
            <a:r>
              <a:rPr lang="en-US" sz="3200" b="1" dirty="0">
                <a:solidFill>
                  <a:schemeClr val="bg1"/>
                </a:solidFill>
                <a:latin typeface="Bliss 2 ExtraBold" panose="02000506030000020004" pitchFamily="2" charset="0"/>
                <a:cs typeface="Aharoni" panose="02010803020104030203" pitchFamily="2" charset="-79"/>
              </a:rPr>
              <a:t>Regulatory &amp; Compliance Risk</a:t>
            </a:r>
          </a:p>
        </p:txBody>
      </p:sp>
      <p:sp>
        <p:nvSpPr>
          <p:cNvPr id="10" name="TextBox 9"/>
          <p:cNvSpPr txBox="1"/>
          <p:nvPr/>
        </p:nvSpPr>
        <p:spPr>
          <a:xfrm>
            <a:off x="4789475" y="4871563"/>
            <a:ext cx="4191000" cy="830997"/>
          </a:xfrm>
          <a:prstGeom prst="rect">
            <a:avLst/>
          </a:prstGeom>
          <a:noFill/>
        </p:spPr>
        <p:txBody>
          <a:bodyPr wrap="square" rtlCol="0">
            <a:spAutoFit/>
          </a:bodyPr>
          <a:lstStyle/>
          <a:p>
            <a:pPr algn="ctr"/>
            <a:r>
              <a:rPr lang="en-US" sz="2400" b="1" dirty="0">
                <a:solidFill>
                  <a:schemeClr val="bg1"/>
                </a:solidFill>
                <a:latin typeface="Castellar" panose="020A0402060406010301" pitchFamily="18" charset="0"/>
                <a:cs typeface="Aharoni" panose="02010803020104030203" pitchFamily="2" charset="-79"/>
              </a:rPr>
              <a:t>Changing Technology Risk</a:t>
            </a:r>
          </a:p>
        </p:txBody>
      </p:sp>
      <p:sp>
        <p:nvSpPr>
          <p:cNvPr id="11" name="TextBox 10"/>
          <p:cNvSpPr txBox="1"/>
          <p:nvPr/>
        </p:nvSpPr>
        <p:spPr>
          <a:xfrm>
            <a:off x="4657725" y="280044"/>
            <a:ext cx="4191000" cy="584775"/>
          </a:xfrm>
          <a:prstGeom prst="rect">
            <a:avLst/>
          </a:prstGeom>
          <a:noFill/>
        </p:spPr>
        <p:txBody>
          <a:bodyPr wrap="square" rtlCol="0">
            <a:spAutoFit/>
          </a:bodyPr>
          <a:lstStyle/>
          <a:p>
            <a:pPr algn="ctr"/>
            <a:r>
              <a:rPr lang="en-US" sz="3200" b="1" dirty="0">
                <a:solidFill>
                  <a:schemeClr val="bg1"/>
                </a:solidFill>
                <a:latin typeface="Aharoni" panose="02010803020104030203" pitchFamily="2" charset="-79"/>
                <a:cs typeface="Aharoni" panose="02010803020104030203" pitchFamily="2" charset="-79"/>
              </a:rPr>
              <a:t>Cyber Security Risk</a:t>
            </a:r>
          </a:p>
        </p:txBody>
      </p:sp>
      <p:sp>
        <p:nvSpPr>
          <p:cNvPr id="12" name="TextBox 11"/>
          <p:cNvSpPr txBox="1"/>
          <p:nvPr/>
        </p:nvSpPr>
        <p:spPr>
          <a:xfrm>
            <a:off x="2959809" y="5167971"/>
            <a:ext cx="2347511" cy="461665"/>
          </a:xfrm>
          <a:prstGeom prst="rect">
            <a:avLst/>
          </a:prstGeom>
          <a:noFill/>
        </p:spPr>
        <p:txBody>
          <a:bodyPr wrap="square" rtlCol="0">
            <a:spAutoFit/>
          </a:bodyPr>
          <a:lstStyle/>
          <a:p>
            <a:r>
              <a:rPr lang="en-US" sz="2400" b="1" dirty="0">
                <a:solidFill>
                  <a:schemeClr val="bg1"/>
                </a:solidFill>
                <a:latin typeface="Aharoni" panose="02010803020104030203" pitchFamily="2" charset="-79"/>
                <a:cs typeface="Aharoni" panose="02010803020104030203" pitchFamily="2" charset="-79"/>
              </a:rPr>
              <a:t>Liquidity Risk</a:t>
            </a:r>
          </a:p>
        </p:txBody>
      </p:sp>
      <p:sp>
        <p:nvSpPr>
          <p:cNvPr id="15" name="TextBox 14"/>
          <p:cNvSpPr txBox="1"/>
          <p:nvPr/>
        </p:nvSpPr>
        <p:spPr>
          <a:xfrm>
            <a:off x="373613" y="4724400"/>
            <a:ext cx="2916240" cy="954107"/>
          </a:xfrm>
          <a:prstGeom prst="rect">
            <a:avLst/>
          </a:prstGeom>
          <a:noFill/>
        </p:spPr>
        <p:txBody>
          <a:bodyPr wrap="square" rtlCol="0">
            <a:spAutoFit/>
          </a:bodyPr>
          <a:lstStyle/>
          <a:p>
            <a:pPr algn="ctr"/>
            <a:r>
              <a:rPr lang="en-US" sz="2800" b="1" dirty="0">
                <a:solidFill>
                  <a:schemeClr val="bg1"/>
                </a:solidFill>
                <a:latin typeface="Castellar" panose="020A0402060406010301" pitchFamily="18" charset="0"/>
              </a:rPr>
              <a:t>Competitive Risk</a:t>
            </a:r>
          </a:p>
        </p:txBody>
      </p:sp>
      <p:sp>
        <p:nvSpPr>
          <p:cNvPr id="14" name="Rectangle 13"/>
          <p:cNvSpPr/>
          <p:nvPr/>
        </p:nvSpPr>
        <p:spPr>
          <a:xfrm>
            <a:off x="990600" y="2266280"/>
            <a:ext cx="7334249" cy="21771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Rounded MT Bold" panose="020F0704030504030204" pitchFamily="34" charset="0"/>
              </a:rPr>
              <a:t>All of these can put </a:t>
            </a:r>
            <a:r>
              <a:rPr lang="en-US" sz="3600" b="1" cap="all"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Arial Rounded MT Bold" panose="020F0704030504030204" pitchFamily="34" charset="0"/>
              </a:rPr>
              <a:t>Companies Out of Business!</a:t>
            </a:r>
            <a:r>
              <a:rPr lang="en-US" sz="3600" dirty="0">
                <a:latin typeface="Arial Rounded MT Bold" panose="020F0704030504030204" pitchFamily="34" charset="0"/>
              </a:rPr>
              <a:t> </a:t>
            </a:r>
          </a:p>
        </p:txBody>
      </p:sp>
      <p:sp>
        <p:nvSpPr>
          <p:cNvPr id="13" name="Footer Placeholder 12"/>
          <p:cNvSpPr>
            <a:spLocks noGrp="1"/>
          </p:cNvSpPr>
          <p:nvPr>
            <p:ph type="ftr" sz="quarter" idx="11"/>
          </p:nvPr>
        </p:nvSpPr>
        <p:spPr/>
        <p:txBody>
          <a:bodyPr/>
          <a:lstStyle/>
          <a:p>
            <a:r>
              <a:rPr lang="en-US" dirty="0"/>
              <a:t>1</a:t>
            </a:r>
          </a:p>
        </p:txBody>
      </p:sp>
      <p:sp>
        <p:nvSpPr>
          <p:cNvPr id="16" name="Slide Number Placeholder 15"/>
          <p:cNvSpPr>
            <a:spLocks noGrp="1"/>
          </p:cNvSpPr>
          <p:nvPr>
            <p:ph type="sldNum" sz="quarter" idx="12"/>
          </p:nvPr>
        </p:nvSpPr>
        <p:spPr/>
        <p:txBody>
          <a:bodyPr/>
          <a:lstStyle/>
          <a:p>
            <a:fld id="{3E7BB922-8847-4132-BE10-A9341BE4B962}" type="slidenum">
              <a:rPr lang="en-US" smtClean="0"/>
              <a:pPr/>
              <a:t>13</a:t>
            </a:fld>
            <a:endParaRPr lang="en-US" dirty="0"/>
          </a:p>
        </p:txBody>
      </p:sp>
      <p:sp>
        <p:nvSpPr>
          <p:cNvPr id="17" name="TextBox 16"/>
          <p:cNvSpPr txBox="1"/>
          <p:nvPr/>
        </p:nvSpPr>
        <p:spPr>
          <a:xfrm>
            <a:off x="5402166" y="1490278"/>
            <a:ext cx="3457576" cy="584775"/>
          </a:xfrm>
          <a:prstGeom prst="rect">
            <a:avLst/>
          </a:prstGeom>
          <a:noFill/>
        </p:spPr>
        <p:txBody>
          <a:bodyPr wrap="square" rtlCol="0">
            <a:spAutoFit/>
          </a:bodyPr>
          <a:lstStyle/>
          <a:p>
            <a:pPr algn="r"/>
            <a:r>
              <a:rPr lang="en-US" sz="3200" b="1" dirty="0">
                <a:solidFill>
                  <a:schemeClr val="bg1"/>
                </a:solidFill>
                <a:latin typeface="Berlin Sans FB Demi" panose="020E0802020502020306" pitchFamily="34" charset="0"/>
              </a:rPr>
              <a:t>Legal</a:t>
            </a:r>
            <a:r>
              <a:rPr lang="en-US" sz="2200" b="1" dirty="0">
                <a:solidFill>
                  <a:schemeClr val="bg1"/>
                </a:solidFill>
                <a:latin typeface="Aharoni" panose="02010803020104030203" pitchFamily="2" charset="-79"/>
                <a:cs typeface="Aharoni" panose="02010803020104030203" pitchFamily="2" charset="-79"/>
              </a:rPr>
              <a:t> </a:t>
            </a:r>
            <a:r>
              <a:rPr lang="en-US" sz="3200" b="1" dirty="0">
                <a:solidFill>
                  <a:schemeClr val="bg1"/>
                </a:solidFill>
                <a:latin typeface="Berlin Sans FB Demi" panose="020E0802020502020306" pitchFamily="34" charset="0"/>
              </a:rPr>
              <a:t>Risk</a:t>
            </a:r>
          </a:p>
        </p:txBody>
      </p:sp>
      <p:sp>
        <p:nvSpPr>
          <p:cNvPr id="18" name="TextBox 17"/>
          <p:cNvSpPr txBox="1"/>
          <p:nvPr/>
        </p:nvSpPr>
        <p:spPr>
          <a:xfrm>
            <a:off x="2562225" y="1672586"/>
            <a:ext cx="4191000" cy="461665"/>
          </a:xfrm>
          <a:prstGeom prst="rect">
            <a:avLst/>
          </a:prstGeom>
          <a:noFill/>
        </p:spPr>
        <p:txBody>
          <a:bodyPr wrap="square" rtlCol="0">
            <a:spAutoFit/>
          </a:bodyPr>
          <a:lstStyle/>
          <a:p>
            <a:pPr algn="ctr"/>
            <a:r>
              <a:rPr lang="en-US" sz="2400" b="1" dirty="0">
                <a:solidFill>
                  <a:schemeClr val="bg1"/>
                </a:solidFill>
                <a:latin typeface="Castellar" panose="020A0402060406010301" pitchFamily="18" charset="0"/>
                <a:cs typeface="Aharoni" panose="02010803020104030203" pitchFamily="2" charset="-79"/>
              </a:rPr>
              <a:t>Market Risk</a:t>
            </a:r>
          </a:p>
        </p:txBody>
      </p:sp>
      <p:sp>
        <p:nvSpPr>
          <p:cNvPr id="19" name="TextBox 18"/>
          <p:cNvSpPr txBox="1"/>
          <p:nvPr/>
        </p:nvSpPr>
        <p:spPr>
          <a:xfrm>
            <a:off x="370821" y="5956984"/>
            <a:ext cx="3981639" cy="461665"/>
          </a:xfrm>
          <a:prstGeom prst="rect">
            <a:avLst/>
          </a:prstGeom>
          <a:noFill/>
        </p:spPr>
        <p:txBody>
          <a:bodyPr wrap="square" rtlCol="0">
            <a:spAutoFit/>
          </a:bodyPr>
          <a:lstStyle/>
          <a:p>
            <a:pPr algn="ctr"/>
            <a:r>
              <a:rPr lang="en-US" sz="2400" b="1" dirty="0">
                <a:solidFill>
                  <a:schemeClr val="bg1"/>
                </a:solidFill>
              </a:rPr>
              <a:t>Business Interruption Risk</a:t>
            </a:r>
          </a:p>
        </p:txBody>
      </p:sp>
    </p:spTree>
    <p:extLst>
      <p:ext uri="{BB962C8B-B14F-4D97-AF65-F5344CB8AC3E}">
        <p14:creationId xmlns:p14="http://schemas.microsoft.com/office/powerpoint/2010/main" val="129133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Effect transition="in" filter="fade">
                                      <p:cBhvr>
                                        <p:cTn id="27" dur="1000"/>
                                        <p:tgtEl>
                                          <p:spTgt spid="10"/>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childTnLst>
                          </p:cTn>
                        </p:par>
                        <p:par>
                          <p:cTn id="34" fill="hold">
                            <p:stCondLst>
                              <p:cond delay="50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Effect transition="in" filter="fade">
                                      <p:cBhvr>
                                        <p:cTn id="39" dur="1000"/>
                                        <p:tgtEl>
                                          <p:spTgt spid="8"/>
                                        </p:tgtEl>
                                      </p:cBhvr>
                                    </p:animEffect>
                                  </p:childTnLst>
                                </p:cTn>
                              </p:par>
                            </p:childTnLst>
                          </p:cTn>
                        </p:par>
                        <p:par>
                          <p:cTn id="40" fill="hold">
                            <p:stCondLst>
                              <p:cond delay="6000"/>
                            </p:stCondLst>
                            <p:childTnLst>
                              <p:par>
                                <p:cTn id="41" presetID="53" presetClass="entr" presetSubtype="16"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Effect transition="in" filter="fade">
                                      <p:cBhvr>
                                        <p:cTn id="45" dur="1000"/>
                                        <p:tgtEl>
                                          <p:spTgt spid="12"/>
                                        </p:tgtEl>
                                      </p:cBhvr>
                                    </p:animEffect>
                                  </p:childTnLst>
                                </p:cTn>
                              </p:par>
                            </p:childTnLst>
                          </p:cTn>
                        </p:par>
                        <p:par>
                          <p:cTn id="46" fill="hold">
                            <p:stCondLst>
                              <p:cond delay="7000"/>
                            </p:stCondLst>
                            <p:childTnLst>
                              <p:par>
                                <p:cTn id="47" presetID="5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fltVal val="0"/>
                                          </p:val>
                                        </p:tav>
                                        <p:tav tm="100000">
                                          <p:val>
                                            <p:strVal val="#ppt_w"/>
                                          </p:val>
                                        </p:tav>
                                      </p:tavLst>
                                    </p:anim>
                                    <p:anim calcmode="lin" valueType="num">
                                      <p:cBhvr>
                                        <p:cTn id="50" dur="1000" fill="hold"/>
                                        <p:tgtEl>
                                          <p:spTgt spid="15"/>
                                        </p:tgtEl>
                                        <p:attrNameLst>
                                          <p:attrName>ppt_h</p:attrName>
                                        </p:attrNameLst>
                                      </p:cBhvr>
                                      <p:tavLst>
                                        <p:tav tm="0">
                                          <p:val>
                                            <p:fltVal val="0"/>
                                          </p:val>
                                        </p:tav>
                                        <p:tav tm="100000">
                                          <p:val>
                                            <p:strVal val="#ppt_h"/>
                                          </p:val>
                                        </p:tav>
                                      </p:tavLst>
                                    </p:anim>
                                    <p:animEffect transition="in" filter="fade">
                                      <p:cBhvr>
                                        <p:cTn id="51" dur="1000"/>
                                        <p:tgtEl>
                                          <p:spTgt spid="15"/>
                                        </p:tgtEl>
                                      </p:cBhvr>
                                    </p:animEffect>
                                  </p:childTnLst>
                                </p:cTn>
                              </p:par>
                            </p:childTnLst>
                          </p:cTn>
                        </p:par>
                        <p:par>
                          <p:cTn id="52" fill="hold">
                            <p:stCondLst>
                              <p:cond delay="8000"/>
                            </p:stCondLst>
                            <p:childTnLst>
                              <p:par>
                                <p:cTn id="53" presetID="53" presetClass="entr" presetSubtype="16"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childTnLst>
                          </p:cTn>
                        </p:par>
                        <p:par>
                          <p:cTn id="58" fill="hold">
                            <p:stCondLst>
                              <p:cond delay="9000"/>
                            </p:stCondLst>
                            <p:childTnLst>
                              <p:par>
                                <p:cTn id="59" presetID="53" presetClass="entr" presetSubtype="16"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Effect transition="in" filter="fade">
                                      <p:cBhvr>
                                        <p:cTn id="63" dur="1000"/>
                                        <p:tgtEl>
                                          <p:spTgt spid="19"/>
                                        </p:tgtEl>
                                      </p:cBhvr>
                                    </p:animEffect>
                                  </p:childTnLst>
                                </p:cTn>
                              </p:par>
                            </p:childTnLst>
                          </p:cTn>
                        </p:par>
                        <p:par>
                          <p:cTn id="64" fill="hold">
                            <p:stCondLst>
                              <p:cond delay="10000"/>
                            </p:stCondLst>
                            <p:childTnLst>
                              <p:par>
                                <p:cTn id="65" presetID="53" presetClass="entr" presetSubtype="16"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Effect transition="in" filter="fade">
                                      <p:cBhvr>
                                        <p:cTn id="69" dur="1000"/>
                                        <p:tgtEl>
                                          <p:spTgt spid="17"/>
                                        </p:tgtEl>
                                      </p:cBhvr>
                                    </p:animEffect>
                                  </p:childTnLst>
                                </p:cTn>
                              </p:par>
                            </p:childTnLst>
                          </p:cTn>
                        </p:par>
                        <p:par>
                          <p:cTn id="70" fill="hold">
                            <p:stCondLst>
                              <p:cond delay="11000"/>
                            </p:stCondLst>
                            <p:childTnLst>
                              <p:par>
                                <p:cTn id="71" presetID="10" presetClass="entr" presetSubtype="0" fill="hold" grpId="0" nodeType="afterEffect">
                                  <p:stCondLst>
                                    <p:cond delay="75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5" grpId="0"/>
      <p:bldP spid="14"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 – WHY?</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3" name="TextBox 2"/>
          <p:cNvSpPr txBox="1"/>
          <p:nvPr/>
        </p:nvSpPr>
        <p:spPr>
          <a:xfrm>
            <a:off x="451824" y="1062182"/>
            <a:ext cx="3914903"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FRAUD TRIANGLE</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rot="18960100">
            <a:off x="233800" y="2598234"/>
            <a:ext cx="2746160" cy="830997"/>
          </a:xfrm>
          <a:prstGeom prst="rect">
            <a:avLst/>
          </a:prstGeom>
          <a:noFill/>
        </p:spPr>
        <p:txBody>
          <a:bodyPr wrap="square" rtlCol="0">
            <a:spAutoFit/>
          </a:bodyPr>
          <a:lstStyle/>
          <a:p>
            <a:pPr algn="just"/>
            <a:r>
              <a:rPr lang="en-US" sz="3600" b="1" dirty="0">
                <a:solidFill>
                  <a:srgbClr val="C00000"/>
                </a:solidFill>
                <a:latin typeface="Arial" panose="020B0604020202020204" pitchFamily="34" charset="0"/>
                <a:cs typeface="Arial" panose="020B0604020202020204" pitchFamily="34" charset="0"/>
              </a:rPr>
              <a:t>PRESSURE</a:t>
            </a:r>
          </a:p>
          <a:p>
            <a:pPr algn="ctr"/>
            <a:r>
              <a:rPr lang="en-US" sz="1200" b="1" dirty="0">
                <a:latin typeface="Arial" panose="020B0604020202020204" pitchFamily="34" charset="0"/>
                <a:cs typeface="Arial" panose="020B0604020202020204" pitchFamily="34" charset="0"/>
              </a:rPr>
              <a:t>(Weight of the World)</a:t>
            </a:r>
            <a:endParaRPr lang="en-US" sz="1200" dirty="0">
              <a:latin typeface="Arial" panose="020B0604020202020204" pitchFamily="34" charset="0"/>
              <a:cs typeface="Arial" panose="020B0604020202020204" pitchFamily="34" charset="0"/>
            </a:endParaRPr>
          </a:p>
        </p:txBody>
      </p:sp>
      <p:sp>
        <p:nvSpPr>
          <p:cNvPr id="8" name="TextBox 7"/>
          <p:cNvSpPr txBox="1"/>
          <p:nvPr/>
        </p:nvSpPr>
        <p:spPr>
          <a:xfrm rot="3182345">
            <a:off x="1999245" y="2871226"/>
            <a:ext cx="2880688" cy="523220"/>
          </a:xfrm>
          <a:prstGeom prst="rect">
            <a:avLst/>
          </a:prstGeom>
          <a:noFill/>
        </p:spPr>
        <p:txBody>
          <a:bodyPr wrap="square" rtlCol="0">
            <a:spAutoFit/>
          </a:bodyPr>
          <a:lstStyle/>
          <a:p>
            <a:r>
              <a:rPr lang="en-US" sz="2800" b="1" dirty="0">
                <a:solidFill>
                  <a:srgbClr val="006EA9"/>
                </a:solidFill>
                <a:latin typeface="Arial" panose="020B0604020202020204" pitchFamily="34" charset="0"/>
                <a:cs typeface="Arial" panose="020B0604020202020204" pitchFamily="34" charset="0"/>
              </a:rPr>
              <a:t>OPPORTUNITY</a:t>
            </a:r>
            <a:endParaRPr lang="en-US" sz="2800" dirty="0">
              <a:solidFill>
                <a:srgbClr val="006EA9"/>
              </a:solidFill>
              <a:latin typeface="Arial" panose="020B0604020202020204" pitchFamily="34" charset="0"/>
              <a:cs typeface="Arial" panose="020B0604020202020204" pitchFamily="34" charset="0"/>
            </a:endParaRPr>
          </a:p>
        </p:txBody>
      </p:sp>
      <p:sp>
        <p:nvSpPr>
          <p:cNvPr id="9" name="TextBox 8"/>
          <p:cNvSpPr txBox="1"/>
          <p:nvPr/>
        </p:nvSpPr>
        <p:spPr>
          <a:xfrm>
            <a:off x="658245" y="3946218"/>
            <a:ext cx="3412538" cy="70788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RATIONALIZATION</a:t>
            </a:r>
          </a:p>
          <a:p>
            <a:pPr algn="ctr"/>
            <a:r>
              <a:rPr lang="en-US" sz="1200" b="1" dirty="0">
                <a:latin typeface="Arial" panose="020B0604020202020204" pitchFamily="34" charset="0"/>
                <a:cs typeface="Arial" panose="020B0604020202020204" pitchFamily="34" charset="0"/>
              </a:rPr>
              <a:t>(Justification)</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5082918" y="1063923"/>
            <a:ext cx="3914903"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FRAUD SCHEMES</a:t>
            </a:r>
            <a:endParaRPr lang="en-US" sz="2800" dirty="0">
              <a:latin typeface="Arial" panose="020B0604020202020204" pitchFamily="34" charset="0"/>
              <a:cs typeface="Arial" panose="020B0604020202020204" pitchFamily="34" charset="0"/>
            </a:endParaRPr>
          </a:p>
        </p:txBody>
      </p:sp>
      <p:sp>
        <p:nvSpPr>
          <p:cNvPr id="12" name="TextBox 11"/>
          <p:cNvSpPr txBox="1"/>
          <p:nvPr/>
        </p:nvSpPr>
        <p:spPr>
          <a:xfrm>
            <a:off x="4441371" y="1749646"/>
            <a:ext cx="4225193" cy="3293209"/>
          </a:xfrm>
          <a:prstGeom prst="rect">
            <a:avLst/>
          </a:prstGeom>
          <a:noFill/>
        </p:spPr>
        <p:txBody>
          <a:bodyPr wrap="square" rtlCol="0">
            <a:spAutoFit/>
          </a:bodyPr>
          <a:lstStyle/>
          <a:p>
            <a:pPr marL="514350" indent="-514350">
              <a:spcAft>
                <a:spcPts val="1200"/>
              </a:spcAft>
              <a:buAutoNum type="arabicPeriod"/>
            </a:pPr>
            <a:r>
              <a:rPr lang="en-US" sz="2000" dirty="0">
                <a:latin typeface="Arial" panose="020B0604020202020204" pitchFamily="34" charset="0"/>
                <a:cs typeface="Arial" panose="020B0604020202020204" pitchFamily="34" charset="0"/>
              </a:rPr>
              <a:t>Revenue &amp; Cash Receipts Schemes</a:t>
            </a:r>
          </a:p>
          <a:p>
            <a:pPr marL="514350" indent="-514350">
              <a:spcAft>
                <a:spcPts val="1200"/>
              </a:spcAft>
              <a:buAutoNum type="arabicPeriod"/>
            </a:pPr>
            <a:r>
              <a:rPr lang="en-US" sz="2000" dirty="0">
                <a:latin typeface="Arial" panose="020B0604020202020204" pitchFamily="34" charset="0"/>
                <a:cs typeface="Arial" panose="020B0604020202020204" pitchFamily="34" charset="0"/>
              </a:rPr>
              <a:t>Purchasing &amp; Disbursement Schemes</a:t>
            </a:r>
          </a:p>
          <a:p>
            <a:pPr marL="514350" indent="-514350">
              <a:spcAft>
                <a:spcPts val="1200"/>
              </a:spcAft>
              <a:buAutoNum type="arabicPeriod"/>
            </a:pPr>
            <a:r>
              <a:rPr lang="en-US" sz="2000" dirty="0">
                <a:latin typeface="Arial" panose="020B0604020202020204" pitchFamily="34" charset="0"/>
                <a:cs typeface="Arial" panose="020B0604020202020204" pitchFamily="34" charset="0"/>
              </a:rPr>
              <a:t>Payroll &amp; Expense Reporting</a:t>
            </a:r>
          </a:p>
          <a:p>
            <a:pPr marL="514350" indent="-514350">
              <a:spcAft>
                <a:spcPts val="1200"/>
              </a:spcAft>
              <a:buAutoNum type="arabicPeriod"/>
            </a:pPr>
            <a:r>
              <a:rPr lang="en-US" sz="2000" dirty="0">
                <a:latin typeface="Arial" panose="020B0604020202020204" pitchFamily="34" charset="0"/>
                <a:cs typeface="Arial" panose="020B0604020202020204" pitchFamily="34" charset="0"/>
              </a:rPr>
              <a:t>Other Asset Misappropriation &amp; Misuse</a:t>
            </a:r>
          </a:p>
          <a:p>
            <a:pPr marL="514350" indent="-514350">
              <a:spcAft>
                <a:spcPts val="600"/>
              </a:spcAft>
              <a:buAutoNum type="arabicPeriod"/>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30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 – WHY?</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10" name="Content Placeholder 7"/>
          <p:cNvSpPr txBox="1">
            <a:spLocks/>
          </p:cNvSpPr>
          <p:nvPr/>
        </p:nvSpPr>
        <p:spPr>
          <a:xfrm>
            <a:off x="699565" y="978677"/>
            <a:ext cx="7686675" cy="1066800"/>
          </a:xfrm>
          <a:prstGeom prst="rect">
            <a:avLst/>
          </a:prstGeom>
        </p:spPr>
        <p:txBody>
          <a:bodyPr vert="horz" lIns="91440" tIns="45720" rIns="91440" bIns="45720" rtlCol="0">
            <a:normAutofit/>
          </a:bodyPr>
          <a:lstStyle/>
          <a:p>
            <a:pPr marL="320040" marR="0" lvl="1" indent="-320040" algn="l" defTabSz="914400" rtl="0" eaLnBrk="1" fontAlgn="auto" latinLnBrk="0" hangingPunct="1">
              <a:lnSpc>
                <a:spcPct val="100000"/>
              </a:lnSpc>
              <a:spcBef>
                <a:spcPts val="300"/>
              </a:spcBef>
              <a:spcAft>
                <a:spcPts val="300"/>
              </a:spcAft>
              <a:buClr>
                <a:schemeClr val="accent2"/>
              </a:buClr>
              <a:buSzPct val="125000"/>
              <a:buFontTx/>
              <a:buNone/>
              <a:tabLst/>
              <a:defRPr/>
            </a:pPr>
            <a:endParaRPr kumimoji="0" lang="en-US"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a:p>
            <a:pPr marL="0" lvl="1" algn="just">
              <a:spcBef>
                <a:spcPts val="300"/>
              </a:spcBef>
              <a:spcAft>
                <a:spcPts val="1800"/>
              </a:spcAft>
              <a:buClr>
                <a:srgbClr val="003366"/>
              </a:buClr>
              <a:buSzPct val="125000"/>
              <a:defRPr/>
            </a:pPr>
            <a:r>
              <a:rPr lang="en-US" b="1" dirty="0">
                <a:cs typeface="Calibri" pitchFamily="34" charset="0"/>
              </a:rPr>
              <a:t>An employee with disbursement processing responsibilities who refuses to take more than a couple days vacation at a time.</a:t>
            </a:r>
          </a:p>
        </p:txBody>
      </p:sp>
      <p:sp>
        <p:nvSpPr>
          <p:cNvPr id="13" name="TextBox 12"/>
          <p:cNvSpPr txBox="1"/>
          <p:nvPr/>
        </p:nvSpPr>
        <p:spPr>
          <a:xfrm>
            <a:off x="699565" y="2045477"/>
            <a:ext cx="7564362" cy="646331"/>
          </a:xfrm>
          <a:prstGeom prst="rect">
            <a:avLst/>
          </a:prstGeom>
          <a:noFill/>
        </p:spPr>
        <p:txBody>
          <a:bodyPr wrap="square" rtlCol="0">
            <a:spAutoFit/>
          </a:bodyPr>
          <a:lstStyle/>
          <a:p>
            <a:pPr marL="0" lvl="1" algn="just">
              <a:spcBef>
                <a:spcPts val="300"/>
              </a:spcBef>
              <a:spcAft>
                <a:spcPts val="1800"/>
              </a:spcAft>
              <a:buClr>
                <a:srgbClr val="003366"/>
              </a:buClr>
              <a:buSzPct val="125000"/>
              <a:defRPr/>
            </a:pPr>
            <a:r>
              <a:rPr lang="en-US" b="1" dirty="0">
                <a:cs typeface="Calibri" pitchFamily="34" charset="0"/>
              </a:rPr>
              <a:t>Control Issues – An employee who is over-controlling or overprotective of responsibilities. </a:t>
            </a:r>
          </a:p>
        </p:txBody>
      </p:sp>
      <p:sp>
        <p:nvSpPr>
          <p:cNvPr id="14" name="TextBox 13"/>
          <p:cNvSpPr txBox="1"/>
          <p:nvPr/>
        </p:nvSpPr>
        <p:spPr>
          <a:xfrm>
            <a:off x="699565" y="2764473"/>
            <a:ext cx="7239000" cy="369332"/>
          </a:xfrm>
          <a:prstGeom prst="rect">
            <a:avLst/>
          </a:prstGeom>
          <a:noFill/>
        </p:spPr>
        <p:txBody>
          <a:bodyPr wrap="square" rtlCol="0">
            <a:spAutoFit/>
          </a:bodyPr>
          <a:lstStyle/>
          <a:p>
            <a:pPr marL="0" lvl="1" algn="just">
              <a:spcBef>
                <a:spcPts val="300"/>
              </a:spcBef>
              <a:spcAft>
                <a:spcPts val="1800"/>
              </a:spcAft>
              <a:buClr>
                <a:srgbClr val="003366"/>
              </a:buClr>
              <a:buSzPct val="125000"/>
              <a:defRPr/>
            </a:pPr>
            <a:r>
              <a:rPr lang="en-US" b="1" dirty="0">
                <a:cs typeface="Calibri" pitchFamily="34" charset="0"/>
              </a:rPr>
              <a:t>Behavioral changes indicating possible drug, alcohol, gambling addiction. </a:t>
            </a:r>
          </a:p>
        </p:txBody>
      </p:sp>
      <p:sp>
        <p:nvSpPr>
          <p:cNvPr id="15" name="TextBox 14"/>
          <p:cNvSpPr txBox="1"/>
          <p:nvPr/>
        </p:nvSpPr>
        <p:spPr>
          <a:xfrm>
            <a:off x="699566" y="3273879"/>
            <a:ext cx="7315200" cy="646331"/>
          </a:xfrm>
          <a:prstGeom prst="rect">
            <a:avLst/>
          </a:prstGeom>
          <a:noFill/>
        </p:spPr>
        <p:txBody>
          <a:bodyPr wrap="square" rtlCol="0">
            <a:spAutoFit/>
          </a:bodyPr>
          <a:lstStyle/>
          <a:p>
            <a:pPr marL="0" lvl="1" algn="just">
              <a:spcBef>
                <a:spcPts val="300"/>
              </a:spcBef>
              <a:spcAft>
                <a:spcPts val="1800"/>
              </a:spcAft>
              <a:buClr>
                <a:srgbClr val="003366"/>
              </a:buClr>
              <a:buSzPct val="125000"/>
              <a:defRPr/>
            </a:pPr>
            <a:r>
              <a:rPr lang="en-US" b="1" dirty="0">
                <a:cs typeface="Calibri" pitchFamily="34" charset="0"/>
              </a:rPr>
              <a:t>Employee lifestyle changes: financial or significant debt issues, divorce, expensive cars/homes, etc.</a:t>
            </a:r>
          </a:p>
        </p:txBody>
      </p:sp>
      <p:sp>
        <p:nvSpPr>
          <p:cNvPr id="16" name="TextBox 15"/>
          <p:cNvSpPr txBox="1"/>
          <p:nvPr/>
        </p:nvSpPr>
        <p:spPr>
          <a:xfrm>
            <a:off x="699566" y="4045815"/>
            <a:ext cx="7086600" cy="369332"/>
          </a:xfrm>
          <a:prstGeom prst="rect">
            <a:avLst/>
          </a:prstGeom>
          <a:noFill/>
        </p:spPr>
        <p:txBody>
          <a:bodyPr wrap="square" rtlCol="0">
            <a:spAutoFit/>
          </a:bodyPr>
          <a:lstStyle/>
          <a:p>
            <a:pPr marL="0" lvl="1" algn="just">
              <a:spcBef>
                <a:spcPts val="300"/>
              </a:spcBef>
              <a:spcAft>
                <a:spcPts val="1800"/>
              </a:spcAft>
              <a:buClr>
                <a:srgbClr val="003366"/>
              </a:buClr>
              <a:buSzPct val="125000"/>
              <a:defRPr/>
            </a:pPr>
            <a:r>
              <a:rPr lang="en-US" b="1" dirty="0">
                <a:cs typeface="Calibri" pitchFamily="34" charset="0"/>
              </a:rPr>
              <a:t>High employee turnover, especially in areas vulnerable to fraud.</a:t>
            </a:r>
          </a:p>
        </p:txBody>
      </p:sp>
      <p:sp>
        <p:nvSpPr>
          <p:cNvPr id="17" name="TextBox 16"/>
          <p:cNvSpPr txBox="1"/>
          <p:nvPr/>
        </p:nvSpPr>
        <p:spPr>
          <a:xfrm>
            <a:off x="699565" y="4609479"/>
            <a:ext cx="7086600" cy="369332"/>
          </a:xfrm>
          <a:prstGeom prst="rect">
            <a:avLst/>
          </a:prstGeom>
          <a:noFill/>
        </p:spPr>
        <p:txBody>
          <a:bodyPr wrap="square" rtlCol="0">
            <a:spAutoFit/>
          </a:bodyPr>
          <a:lstStyle/>
          <a:p>
            <a:pPr marL="0" lvl="1" algn="just">
              <a:spcBef>
                <a:spcPts val="300"/>
              </a:spcBef>
              <a:spcAft>
                <a:spcPts val="1800"/>
              </a:spcAft>
              <a:buClr>
                <a:srgbClr val="003366"/>
              </a:buClr>
              <a:buSzPct val="125000"/>
              <a:defRPr/>
            </a:pPr>
            <a:r>
              <a:rPr lang="en-US" b="1" dirty="0">
                <a:cs typeface="Calibri" pitchFamily="34" charset="0"/>
              </a:rPr>
              <a:t>Wheeler/Dealer Type Attitude.</a:t>
            </a:r>
          </a:p>
        </p:txBody>
      </p:sp>
      <p:sp>
        <p:nvSpPr>
          <p:cNvPr id="18" name="TextBox 17"/>
          <p:cNvSpPr txBox="1"/>
          <p:nvPr/>
        </p:nvSpPr>
        <p:spPr>
          <a:xfrm>
            <a:off x="699566" y="5116439"/>
            <a:ext cx="7086600" cy="369332"/>
          </a:xfrm>
          <a:prstGeom prst="rect">
            <a:avLst/>
          </a:prstGeom>
          <a:noFill/>
        </p:spPr>
        <p:txBody>
          <a:bodyPr wrap="square" rtlCol="0">
            <a:spAutoFit/>
          </a:bodyPr>
          <a:lstStyle/>
          <a:p>
            <a:pPr marL="0" lvl="1" algn="just">
              <a:spcBef>
                <a:spcPts val="300"/>
              </a:spcBef>
              <a:spcAft>
                <a:spcPts val="1800"/>
              </a:spcAft>
              <a:buClr>
                <a:srgbClr val="003366"/>
              </a:buClr>
              <a:buSzPct val="125000"/>
              <a:defRPr/>
            </a:pPr>
            <a:r>
              <a:rPr lang="en-US" b="1" dirty="0">
                <a:cs typeface="Calibri" pitchFamily="34" charset="0"/>
              </a:rPr>
              <a:t>Suspicious or defensive behavior.</a:t>
            </a:r>
          </a:p>
        </p:txBody>
      </p:sp>
      <p:pic>
        <p:nvPicPr>
          <p:cNvPr id="19" name="Picture 2" descr="C:\Users\angela.akerman\AppData\Local\Microsoft\Windows\Temporary Internet Files\Content.IE5\SR7SOIRA\MC90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714" y="1376275"/>
            <a:ext cx="228528" cy="2285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angela.akerman\AppData\Local\Microsoft\Windows\Temporary Internet Files\Content.IE5\SR7SOIRA\MC90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714" y="2049932"/>
            <a:ext cx="228528" cy="2285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ngela.akerman\AppData\Local\Microsoft\Windows\Temporary Internet Files\Content.IE5\SR7SOIRA\MC90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714" y="2845180"/>
            <a:ext cx="228528" cy="2285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ngela.akerman\AppData\Local\Microsoft\Windows\Temporary Internet Files\Content.IE5\SR7SOIRA\MC90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714" y="3367189"/>
            <a:ext cx="228528" cy="2285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ngela.akerman\AppData\Local\Microsoft\Windows\Temporary Internet Files\Content.IE5\SR7SOIRA\MC90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714" y="4093797"/>
            <a:ext cx="228528" cy="2285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ngela.akerman\AppData\Local\Microsoft\Windows\Temporary Internet Files\Content.IE5\SR7SOIRA\MC90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714" y="4632041"/>
            <a:ext cx="228528" cy="2285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ngela.akerman\AppData\Local\Microsoft\Windows\Temporary Internet Files\Content.IE5\SR7SOIRA\MC90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714" y="5186841"/>
            <a:ext cx="228528" cy="228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1721" y="853055"/>
            <a:ext cx="4276382" cy="523220"/>
          </a:xfrm>
          <a:prstGeom prst="rect">
            <a:avLst/>
          </a:prstGeom>
          <a:noFill/>
        </p:spPr>
        <p:txBody>
          <a:bodyPr wrap="square" rtlCol="0">
            <a:spAutoFit/>
          </a:bodyPr>
          <a:lstStyle/>
          <a:p>
            <a:r>
              <a:rPr lang="en-US" sz="2800" b="1" dirty="0">
                <a:solidFill>
                  <a:srgbClr val="C00000"/>
                </a:solidFill>
              </a:rPr>
              <a:t>Red Flags </a:t>
            </a:r>
            <a:r>
              <a:rPr lang="en-US" sz="2800" b="1" dirty="0"/>
              <a:t>for Fraud</a:t>
            </a:r>
          </a:p>
        </p:txBody>
      </p:sp>
    </p:spTree>
    <p:extLst>
      <p:ext uri="{BB962C8B-B14F-4D97-AF65-F5344CB8AC3E}">
        <p14:creationId xmlns:p14="http://schemas.microsoft.com/office/powerpoint/2010/main" val="100493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par>
                          <p:cTn id="39" fill="hold">
                            <p:stCondLst>
                              <p:cond delay="2500"/>
                            </p:stCondLst>
                            <p:childTnLst>
                              <p:par>
                                <p:cTn id="40" presetID="22" presetClass="entr" presetSubtype="4"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par>
                          <p:cTn id="46" fill="hold">
                            <p:stCondLst>
                              <p:cond delay="3000"/>
                            </p:stCondLst>
                            <p:childTnLst>
                              <p:par>
                                <p:cTn id="47" presetID="22" presetClass="entr" presetSubtype="4"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3" name="TextBox 2"/>
          <p:cNvSpPr txBox="1"/>
          <p:nvPr/>
        </p:nvSpPr>
        <p:spPr>
          <a:xfrm>
            <a:off x="451824" y="1062182"/>
            <a:ext cx="605981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Common Internal Control </a:t>
            </a:r>
            <a:r>
              <a:rPr lang="en-US" sz="2800" b="1" dirty="0">
                <a:latin typeface="Arial" panose="020B0604020202020204" pitchFamily="34" charset="0"/>
                <a:cs typeface="Arial" panose="020B0604020202020204" pitchFamily="34" charset="0"/>
              </a:rPr>
              <a:t>L</a:t>
            </a:r>
            <a:r>
              <a:rPr lang="en-US" sz="2800" dirty="0">
                <a:latin typeface="Arial" panose="020B0604020202020204" pitchFamily="34" charset="0"/>
                <a:cs typeface="Arial" panose="020B0604020202020204" pitchFamily="34" charset="0"/>
              </a:rPr>
              <a:t>imitations</a:t>
            </a:r>
          </a:p>
        </p:txBody>
      </p:sp>
      <p:sp>
        <p:nvSpPr>
          <p:cNvPr id="17" name="TextBox 16"/>
          <p:cNvSpPr txBox="1"/>
          <p:nvPr/>
        </p:nvSpPr>
        <p:spPr>
          <a:xfrm>
            <a:off x="451824" y="1585402"/>
            <a:ext cx="6059812" cy="4339650"/>
          </a:xfrm>
          <a:prstGeom prst="rect">
            <a:avLst/>
          </a:prstGeom>
          <a:noFill/>
        </p:spPr>
        <p:txBody>
          <a:bodyPr wrap="square" rtlCol="0">
            <a:spAutoFit/>
          </a:bodyPr>
          <a:lstStyle/>
          <a:p>
            <a:pPr marL="342900" indent="-342900">
              <a:buFontTx/>
              <a:buChar char="-"/>
            </a:pPr>
            <a:r>
              <a:rPr lang="en-US" sz="3200" b="1" dirty="0">
                <a:solidFill>
                  <a:srgbClr val="005B8E"/>
                </a:solidFill>
                <a:latin typeface="Arial"/>
                <a:ea typeface="+mj-ea"/>
                <a:cs typeface="Arial"/>
              </a:rPr>
              <a:t>Human error</a:t>
            </a:r>
          </a:p>
          <a:p>
            <a:pPr marL="342900" indent="-342900">
              <a:buFontTx/>
              <a:buChar char="-"/>
            </a:pPr>
            <a:r>
              <a:rPr lang="en-US" sz="3200" b="1" dirty="0">
                <a:solidFill>
                  <a:srgbClr val="005B8E"/>
                </a:solidFill>
                <a:latin typeface="Arial"/>
                <a:ea typeface="+mj-ea"/>
                <a:cs typeface="Arial"/>
              </a:rPr>
              <a:t>Fatigue</a:t>
            </a:r>
          </a:p>
          <a:p>
            <a:pPr marL="342900" indent="-342900">
              <a:buFontTx/>
              <a:buChar char="-"/>
            </a:pPr>
            <a:r>
              <a:rPr lang="en-US" sz="3200" b="1" dirty="0">
                <a:solidFill>
                  <a:srgbClr val="005B8E"/>
                </a:solidFill>
                <a:latin typeface="Arial"/>
                <a:ea typeface="+mj-ea"/>
                <a:cs typeface="Arial"/>
              </a:rPr>
              <a:t>Distractions</a:t>
            </a:r>
          </a:p>
          <a:p>
            <a:pPr marL="342900" indent="-342900">
              <a:buFontTx/>
              <a:buChar char="-"/>
            </a:pPr>
            <a:r>
              <a:rPr lang="en-US" sz="3200" b="1" dirty="0">
                <a:solidFill>
                  <a:srgbClr val="005B8E"/>
                </a:solidFill>
                <a:latin typeface="Arial"/>
                <a:ea typeface="+mj-ea"/>
                <a:cs typeface="Arial"/>
              </a:rPr>
              <a:t>Misunderstandings</a:t>
            </a:r>
          </a:p>
          <a:p>
            <a:pPr marL="342900" indent="-342900">
              <a:buFontTx/>
              <a:buChar char="-"/>
            </a:pPr>
            <a:r>
              <a:rPr lang="en-US" sz="3200" b="1" dirty="0">
                <a:solidFill>
                  <a:srgbClr val="005B8E"/>
                </a:solidFill>
                <a:latin typeface="Arial"/>
                <a:ea typeface="+mj-ea"/>
                <a:cs typeface="Arial"/>
              </a:rPr>
              <a:t>Carelessness</a:t>
            </a:r>
          </a:p>
          <a:p>
            <a:pPr marL="342900" indent="-342900">
              <a:buFontTx/>
              <a:buChar char="-"/>
            </a:pPr>
            <a:r>
              <a:rPr lang="en-US" sz="3200" b="1" dirty="0">
                <a:solidFill>
                  <a:srgbClr val="005B8E"/>
                </a:solidFill>
                <a:latin typeface="Arial"/>
                <a:ea typeface="+mj-ea"/>
                <a:cs typeface="Arial"/>
              </a:rPr>
              <a:t>Collusion</a:t>
            </a:r>
          </a:p>
          <a:p>
            <a:pPr marL="342900" indent="-342900">
              <a:buFontTx/>
              <a:buChar char="-"/>
            </a:pPr>
            <a:r>
              <a:rPr lang="en-US" sz="3200" b="1" dirty="0">
                <a:solidFill>
                  <a:srgbClr val="005B8E"/>
                </a:solidFill>
                <a:latin typeface="Arial"/>
                <a:ea typeface="+mj-ea"/>
                <a:cs typeface="Arial"/>
              </a:rPr>
              <a:t>Change</a:t>
            </a:r>
          </a:p>
          <a:p>
            <a:pPr marL="342900" indent="-342900">
              <a:buFontTx/>
              <a:buChar char="-"/>
            </a:pPr>
            <a:r>
              <a:rPr lang="en-US" sz="3200" b="1" dirty="0">
                <a:solidFill>
                  <a:srgbClr val="005B8E"/>
                </a:solidFill>
                <a:latin typeface="Arial"/>
                <a:ea typeface="+mj-ea"/>
                <a:cs typeface="Arial"/>
              </a:rPr>
              <a:t>Judgment</a:t>
            </a:r>
            <a:endParaRPr lang="en-US" sz="2000" b="1" dirty="0">
              <a:solidFill>
                <a:srgbClr val="005B8E"/>
              </a:solidFill>
              <a:latin typeface="Arial"/>
              <a:ea typeface="+mj-ea"/>
              <a:cs typeface="Arial"/>
            </a:endParaRPr>
          </a:p>
          <a:p>
            <a:pPr marL="342900" indent="-342900">
              <a:buFontTx/>
              <a:buChar char="-"/>
            </a:pPr>
            <a:endParaRPr lang="en-US" sz="2000" dirty="0">
              <a:solidFill>
                <a:srgbClr val="006E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321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3" name="TextBox 2"/>
          <p:cNvSpPr txBox="1"/>
          <p:nvPr/>
        </p:nvSpPr>
        <p:spPr>
          <a:xfrm>
            <a:off x="451824" y="1062182"/>
            <a:ext cx="605981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COSO Model of Controls</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65" y="1543771"/>
            <a:ext cx="8173097" cy="4128678"/>
          </a:xfrm>
          <a:prstGeom prst="rect">
            <a:avLst/>
          </a:prstGeom>
        </p:spPr>
      </p:pic>
    </p:spTree>
    <p:extLst>
      <p:ext uri="{BB962C8B-B14F-4D97-AF65-F5344CB8AC3E}">
        <p14:creationId xmlns:p14="http://schemas.microsoft.com/office/powerpoint/2010/main" val="2521756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13" name="TextBox 12"/>
          <p:cNvSpPr txBox="1"/>
          <p:nvPr/>
        </p:nvSpPr>
        <p:spPr>
          <a:xfrm>
            <a:off x="451824" y="909020"/>
            <a:ext cx="8464818" cy="4401205"/>
          </a:xfrm>
          <a:prstGeom prst="rect">
            <a:avLst/>
          </a:prstGeom>
          <a:noFill/>
        </p:spPr>
        <p:txBody>
          <a:bodyPr wrap="square" rtlCol="0">
            <a:spAutoFit/>
          </a:bodyPr>
          <a:lstStyle/>
          <a:p>
            <a:r>
              <a:rPr lang="en-US" sz="2000" b="1" dirty="0"/>
              <a:t>2013 COSO Model – </a:t>
            </a:r>
            <a:r>
              <a:rPr lang="en-US" sz="2000" b="1" dirty="0" err="1"/>
              <a:t>Explicity</a:t>
            </a:r>
            <a:r>
              <a:rPr lang="en-US" sz="2000" b="1" dirty="0"/>
              <a:t> Articulates 17 principles related to components</a:t>
            </a:r>
          </a:p>
          <a:p>
            <a:endParaRPr lang="en-US" sz="2000" b="1" dirty="0"/>
          </a:p>
          <a:p>
            <a:r>
              <a:rPr lang="en-US" sz="2000" b="1" dirty="0"/>
              <a:t>Control Environment</a:t>
            </a:r>
          </a:p>
          <a:p>
            <a:pPr lvl="1"/>
            <a:r>
              <a:rPr lang="en-US" sz="2000" dirty="0"/>
              <a:t>1. Demonstrates commitment to integrity and ethical values.</a:t>
            </a:r>
          </a:p>
          <a:p>
            <a:pPr lvl="1"/>
            <a:r>
              <a:rPr lang="en-US" sz="2000" dirty="0"/>
              <a:t>2. Exercises oversight responsibility.</a:t>
            </a:r>
          </a:p>
          <a:p>
            <a:pPr lvl="1"/>
            <a:r>
              <a:rPr lang="en-US" sz="2000" dirty="0"/>
              <a:t>3. Establishes structure, authority, and responsibility.</a:t>
            </a:r>
          </a:p>
          <a:p>
            <a:pPr lvl="1"/>
            <a:r>
              <a:rPr lang="en-US" sz="2000" dirty="0"/>
              <a:t>4. Demonstrates a commitment to competence.</a:t>
            </a:r>
          </a:p>
          <a:p>
            <a:pPr lvl="1"/>
            <a:r>
              <a:rPr lang="en-US" sz="2000" dirty="0"/>
              <a:t>5. Enforces accountability.</a:t>
            </a:r>
          </a:p>
          <a:p>
            <a:pPr lvl="1"/>
            <a:endParaRPr lang="en-US" sz="2000" b="1" dirty="0"/>
          </a:p>
          <a:p>
            <a:r>
              <a:rPr lang="en-US" sz="2000" b="1" dirty="0"/>
              <a:t>Risk Assessment</a:t>
            </a:r>
          </a:p>
          <a:p>
            <a:pPr lvl="1"/>
            <a:r>
              <a:rPr lang="en-US" sz="2000" dirty="0"/>
              <a:t>6. Specifies suitable objectives.</a:t>
            </a:r>
          </a:p>
          <a:p>
            <a:pPr lvl="1"/>
            <a:r>
              <a:rPr lang="en-US" sz="2000" dirty="0"/>
              <a:t>7. Identifies and analyzes risk.</a:t>
            </a:r>
          </a:p>
          <a:p>
            <a:pPr lvl="1"/>
            <a:r>
              <a:rPr lang="en-US" sz="2000" dirty="0"/>
              <a:t>8. Assesses fraud risk.</a:t>
            </a:r>
          </a:p>
          <a:p>
            <a:pPr lvl="1"/>
            <a:r>
              <a:rPr lang="en-US" sz="2000" dirty="0"/>
              <a:t>9. Identifies and analyzes significant change.</a:t>
            </a:r>
          </a:p>
        </p:txBody>
      </p:sp>
    </p:spTree>
    <p:extLst>
      <p:ext uri="{BB962C8B-B14F-4D97-AF65-F5344CB8AC3E}">
        <p14:creationId xmlns:p14="http://schemas.microsoft.com/office/powerpoint/2010/main" val="37171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13" name="TextBox 12"/>
          <p:cNvSpPr txBox="1"/>
          <p:nvPr/>
        </p:nvSpPr>
        <p:spPr>
          <a:xfrm>
            <a:off x="451824" y="909020"/>
            <a:ext cx="8464818" cy="4401205"/>
          </a:xfrm>
          <a:prstGeom prst="rect">
            <a:avLst/>
          </a:prstGeom>
          <a:noFill/>
        </p:spPr>
        <p:txBody>
          <a:bodyPr wrap="square" rtlCol="0">
            <a:spAutoFit/>
          </a:bodyPr>
          <a:lstStyle/>
          <a:p>
            <a:r>
              <a:rPr lang="en-US" sz="2000" b="1" dirty="0"/>
              <a:t>Control Activities</a:t>
            </a:r>
          </a:p>
          <a:p>
            <a:pPr lvl="1"/>
            <a:r>
              <a:rPr lang="en-US" sz="2000" dirty="0"/>
              <a:t>10. Selects and develops control activities that contribute to the</a:t>
            </a:r>
          </a:p>
          <a:p>
            <a:pPr lvl="1"/>
            <a:r>
              <a:rPr lang="en-US" sz="2000" dirty="0"/>
              <a:t>mitigation of risks.</a:t>
            </a:r>
          </a:p>
          <a:p>
            <a:pPr lvl="1"/>
            <a:r>
              <a:rPr lang="en-US" sz="2000" dirty="0"/>
              <a:t>11. Selects and develops general controls over technology.</a:t>
            </a:r>
          </a:p>
          <a:p>
            <a:pPr lvl="1"/>
            <a:r>
              <a:rPr lang="en-US" sz="2000" dirty="0"/>
              <a:t>12. Deploys control activities through policies and procedures.</a:t>
            </a:r>
          </a:p>
          <a:p>
            <a:endParaRPr lang="en-US" sz="2000" b="1" dirty="0"/>
          </a:p>
          <a:p>
            <a:r>
              <a:rPr lang="en-US" sz="2000" b="1" dirty="0"/>
              <a:t>Information and Communication</a:t>
            </a:r>
          </a:p>
          <a:p>
            <a:pPr lvl="1"/>
            <a:r>
              <a:rPr lang="fr-FR" sz="2000" dirty="0"/>
              <a:t>13. Uses relevant, </a:t>
            </a:r>
            <a:r>
              <a:rPr lang="fr-FR" sz="2000" dirty="0" err="1"/>
              <a:t>quality</a:t>
            </a:r>
            <a:r>
              <a:rPr lang="fr-FR" sz="2000" dirty="0"/>
              <a:t> information.</a:t>
            </a:r>
          </a:p>
          <a:p>
            <a:pPr lvl="1"/>
            <a:r>
              <a:rPr lang="en-US" sz="2000" dirty="0"/>
              <a:t>14. Communicates internally.</a:t>
            </a:r>
          </a:p>
          <a:p>
            <a:pPr lvl="1"/>
            <a:r>
              <a:rPr lang="en-US" sz="2000" dirty="0"/>
              <a:t>15. Communicates externally.</a:t>
            </a:r>
          </a:p>
          <a:p>
            <a:endParaRPr lang="en-US" sz="2000" b="1" dirty="0"/>
          </a:p>
          <a:p>
            <a:r>
              <a:rPr lang="en-US" sz="2000" b="1" dirty="0"/>
              <a:t>Monitoring</a:t>
            </a:r>
          </a:p>
          <a:p>
            <a:pPr lvl="1"/>
            <a:r>
              <a:rPr lang="en-US" sz="2000" dirty="0"/>
              <a:t>16. Conducts ongoing and/or separate evaluations.</a:t>
            </a:r>
          </a:p>
          <a:p>
            <a:pPr lvl="1"/>
            <a:r>
              <a:rPr lang="en-US" sz="2000" dirty="0"/>
              <a:t>17. Evaluates and communicates deficiencies.</a:t>
            </a:r>
            <a:endParaRPr lang="en-US" sz="2000" i="1" kern="0" dirty="0">
              <a:solidFill>
                <a:prstClr val="black"/>
              </a:solidFill>
              <a:latin typeface="Trebuchet MS"/>
            </a:endParaRPr>
          </a:p>
        </p:txBody>
      </p:sp>
    </p:spTree>
    <p:extLst>
      <p:ext uri="{BB962C8B-B14F-4D97-AF65-F5344CB8AC3E}">
        <p14:creationId xmlns:p14="http://schemas.microsoft.com/office/powerpoint/2010/main" val="20317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302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13" name="TextBox 12"/>
          <p:cNvSpPr txBox="1"/>
          <p:nvPr/>
        </p:nvSpPr>
        <p:spPr>
          <a:xfrm>
            <a:off x="1344200" y="2593945"/>
            <a:ext cx="6102261"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4400" i="1" u="none" strike="noStrike" kern="0" normalizeH="0" noProof="0" dirty="0">
                <a:ln w="0"/>
                <a:uLnTx/>
                <a:uFillTx/>
                <a:latin typeface="Arial" panose="020B0604020202020204" pitchFamily="34" charset="0"/>
                <a:cs typeface="Arial" panose="020B0604020202020204" pitchFamily="34" charset="0"/>
              </a:rPr>
              <a:t>Entity Level Controls</a:t>
            </a:r>
            <a:endParaRPr kumimoji="0" lang="en-US" sz="4000" b="0" i="1" u="none" strike="noStrike" kern="0" cap="none" spc="0" normalizeH="0" baseline="0" noProof="0" dirty="0">
              <a:ln>
                <a:noFill/>
              </a:ln>
              <a:solidFill>
                <a:prstClr val="black"/>
              </a:solidFill>
              <a:effectLst/>
              <a:uLnTx/>
              <a:uFillTx/>
              <a:latin typeface="Trebuchet MS"/>
            </a:endParaRPr>
          </a:p>
        </p:txBody>
      </p:sp>
    </p:spTree>
    <p:extLst>
      <p:ext uri="{BB962C8B-B14F-4D97-AF65-F5344CB8AC3E}">
        <p14:creationId xmlns:p14="http://schemas.microsoft.com/office/powerpoint/2010/main" val="325988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4" y="1030597"/>
            <a:ext cx="4891159" cy="4581948"/>
          </a:xfrm>
          <a:prstGeom prst="rect">
            <a:avLst/>
          </a:prstGeom>
        </p:spPr>
      </p:pic>
      <p:sp>
        <p:nvSpPr>
          <p:cNvPr id="8" name="Oval 7"/>
          <p:cNvSpPr/>
          <p:nvPr/>
        </p:nvSpPr>
        <p:spPr>
          <a:xfrm>
            <a:off x="1839069" y="1180567"/>
            <a:ext cx="1325527" cy="1278293"/>
          </a:xfrm>
          <a:prstGeom prst="ellipse">
            <a:avLst/>
          </a:prstGeom>
          <a:ln>
            <a:noFill/>
          </a:ln>
          <a:effectLst>
            <a:glow rad="228600">
              <a:schemeClr val="accent1">
                <a:satMod val="175000"/>
                <a:alpha val="40000"/>
              </a:schemeClr>
            </a:glow>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ln w="0"/>
                <a:solidFill>
                  <a:schemeClr val="tx1"/>
                </a:solidFill>
                <a:effectLst>
                  <a:outerShdw blurRad="38100" dist="19050" dir="2700000" algn="tl" rotWithShape="0">
                    <a:schemeClr val="dk1">
                      <a:alpha val="40000"/>
                    </a:schemeClr>
                  </a:outerShdw>
                </a:effectLst>
              </a:rPr>
              <a:t>Control Environment</a:t>
            </a:r>
          </a:p>
        </p:txBody>
      </p:sp>
      <p:sp>
        <p:nvSpPr>
          <p:cNvPr id="13" name="TextBox 12"/>
          <p:cNvSpPr txBox="1"/>
          <p:nvPr/>
        </p:nvSpPr>
        <p:spPr>
          <a:xfrm>
            <a:off x="5486401" y="1005290"/>
            <a:ext cx="3248008" cy="46935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normalizeH="0" baseline="0" noProof="0" dirty="0">
                <a:ln w="0"/>
                <a:solidFill>
                  <a:srgbClr val="005B8E"/>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Control Environment</a:t>
            </a:r>
          </a:p>
          <a:p>
            <a:pPr marL="0" marR="0" lvl="0" indent="0" algn="just" defTabSz="914400" eaLnBrk="1" fontAlgn="auto" latinLnBrk="0" hangingPunct="1">
              <a:lnSpc>
                <a:spcPct val="100000"/>
              </a:lnSpc>
              <a:spcBef>
                <a:spcPts val="0"/>
              </a:spcBef>
              <a:spcAft>
                <a:spcPts val="600"/>
              </a:spcAft>
              <a:buClrTx/>
              <a:buSzTx/>
              <a:buFontTx/>
              <a:buNone/>
              <a:tabLst/>
              <a:defRPr/>
            </a:pPr>
            <a:r>
              <a:rPr kumimoji="0" lang="en-US" sz="1400" i="0" u="none" strike="noStrike" kern="0" normalizeH="0" baseline="0" noProof="0" dirty="0">
                <a:ln w="0"/>
                <a:uLnTx/>
                <a:uFillTx/>
                <a:latin typeface="Arial" panose="020B0604020202020204" pitchFamily="34" charset="0"/>
                <a:cs typeface="Arial" panose="020B0604020202020204" pitchFamily="34" charset="0"/>
              </a:rPr>
              <a:t>The control</a:t>
            </a:r>
            <a:r>
              <a:rPr kumimoji="0" lang="en-US" sz="1400" i="0" u="none" strike="noStrike" kern="0" normalizeH="0" noProof="0" dirty="0">
                <a:ln w="0"/>
                <a:uLnTx/>
                <a:uFillTx/>
                <a:latin typeface="Arial" panose="020B0604020202020204" pitchFamily="34" charset="0"/>
                <a:cs typeface="Arial" panose="020B0604020202020204" pitchFamily="34" charset="0"/>
              </a:rPr>
              <a:t> environment is the attitude toward internal control and control consciousness established and maintained by the management’s philosophy, style and supportive attitude, as well as the competence, ethical values, integrity, and morale of the organization’s people.  Elements include:</a:t>
            </a:r>
            <a:endParaRPr kumimoji="0" lang="en-US" sz="1400" i="0" u="none" strike="noStrike" kern="0" normalizeH="0" baseline="0" noProof="0" dirty="0">
              <a:ln w="0"/>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Ethical Values and Integrity</a:t>
            </a: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b="0" kern="0" dirty="0">
                <a:solidFill>
                  <a:prstClr val="black"/>
                </a:solidFill>
                <a:latin typeface="Arial" panose="020B0604020202020204" pitchFamily="34" charset="0"/>
                <a:cs typeface="Arial" panose="020B0604020202020204" pitchFamily="34" charset="0"/>
              </a:rPr>
              <a:t>Management’s Operating Style and Philosophy</a:t>
            </a: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Competence</a:t>
            </a: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b="0" kern="0" dirty="0">
                <a:solidFill>
                  <a:prstClr val="black"/>
                </a:solidFill>
                <a:latin typeface="Arial" panose="020B0604020202020204" pitchFamily="34" charset="0"/>
                <a:cs typeface="Arial" panose="020B0604020202020204" pitchFamily="34" charset="0"/>
              </a:rPr>
              <a:t>Morale</a:t>
            </a: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Supportive</a:t>
            </a:r>
            <a:r>
              <a:rPr kumimoji="0" lang="en-US" sz="1400"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Attitude</a:t>
            </a: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b="0" kern="0" baseline="0" dirty="0">
                <a:solidFill>
                  <a:prstClr val="black"/>
                </a:solidFill>
                <a:latin typeface="Arial" panose="020B0604020202020204" pitchFamily="34" charset="0"/>
                <a:cs typeface="Arial" panose="020B0604020202020204" pitchFamily="34" charset="0"/>
              </a:rPr>
              <a:t>Mission</a:t>
            </a: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kumimoji="0" lang="en-US" sz="1400"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Structure</a:t>
            </a:r>
            <a:endParaRPr kumimoji="0" lang="en-US" sz="1200" b="0" i="0" u="none" strike="noStrike" kern="0" cap="none" spc="0" normalizeH="0" baseline="0" noProof="0" dirty="0">
              <a:ln>
                <a:noFill/>
              </a:ln>
              <a:solidFill>
                <a:prstClr val="black"/>
              </a:solidFill>
              <a:effectLst/>
              <a:uLnTx/>
              <a:uFillTx/>
              <a:latin typeface="Trebuchet MS"/>
            </a:endParaRPr>
          </a:p>
        </p:txBody>
      </p:sp>
      <p:sp>
        <p:nvSpPr>
          <p:cNvPr id="3" name="TextBox 2"/>
          <p:cNvSpPr txBox="1"/>
          <p:nvPr/>
        </p:nvSpPr>
        <p:spPr>
          <a:xfrm>
            <a:off x="5645021" y="6218834"/>
            <a:ext cx="3368350" cy="230832"/>
          </a:xfrm>
          <a:prstGeom prst="rect">
            <a:avLst/>
          </a:prstGeom>
          <a:noFill/>
        </p:spPr>
        <p:txBody>
          <a:bodyPr wrap="square" rtlCol="0">
            <a:spAutoFit/>
          </a:bodyPr>
          <a:lstStyle/>
          <a:p>
            <a:r>
              <a:rPr lang="en-US" sz="900" dirty="0">
                <a:solidFill>
                  <a:schemeClr val="bg1"/>
                </a:solidFill>
              </a:rPr>
              <a:t>Source: Purchase College – State University of New York</a:t>
            </a:r>
          </a:p>
        </p:txBody>
      </p:sp>
    </p:spTree>
    <p:extLst>
      <p:ext uri="{BB962C8B-B14F-4D97-AF65-F5344CB8AC3E}">
        <p14:creationId xmlns:p14="http://schemas.microsoft.com/office/powerpoint/2010/main" val="241882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4" y="1030597"/>
            <a:ext cx="4891159" cy="4581948"/>
          </a:xfrm>
          <a:prstGeom prst="rect">
            <a:avLst/>
          </a:prstGeom>
        </p:spPr>
      </p:pic>
      <p:sp>
        <p:nvSpPr>
          <p:cNvPr id="8" name="Oval 7"/>
          <p:cNvSpPr/>
          <p:nvPr/>
        </p:nvSpPr>
        <p:spPr>
          <a:xfrm>
            <a:off x="3499918" y="2225596"/>
            <a:ext cx="1325527" cy="1278293"/>
          </a:xfrm>
          <a:prstGeom prst="ellipse">
            <a:avLst/>
          </a:prstGeom>
          <a:ln>
            <a:noFill/>
          </a:ln>
          <a:effectLst>
            <a:glow rad="228600">
              <a:schemeClr val="accent1">
                <a:satMod val="175000"/>
                <a:alpha val="40000"/>
              </a:schemeClr>
            </a:glow>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ln w="0"/>
                <a:solidFill>
                  <a:schemeClr val="tx1"/>
                </a:solidFill>
                <a:effectLst>
                  <a:outerShdw blurRad="38100" dist="19050" dir="2700000" algn="tl" rotWithShape="0">
                    <a:schemeClr val="dk1">
                      <a:alpha val="40000"/>
                    </a:schemeClr>
                  </a:outerShdw>
                </a:effectLst>
              </a:rPr>
              <a:t>Risk Management</a:t>
            </a:r>
          </a:p>
        </p:txBody>
      </p:sp>
      <p:sp>
        <p:nvSpPr>
          <p:cNvPr id="13" name="TextBox 12"/>
          <p:cNvSpPr txBox="1"/>
          <p:nvPr/>
        </p:nvSpPr>
        <p:spPr>
          <a:xfrm>
            <a:off x="5486401" y="958635"/>
            <a:ext cx="3248008" cy="480131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normalizeH="0" baseline="0" noProof="0" dirty="0">
                <a:ln w="0"/>
                <a:solidFill>
                  <a:srgbClr val="005B8E"/>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Risk Management</a:t>
            </a:r>
          </a:p>
          <a:p>
            <a:pPr marL="0" marR="0" lvl="0" indent="0" algn="just" defTabSz="914400" eaLnBrk="1" fontAlgn="auto" latinLnBrk="0" hangingPunct="1">
              <a:lnSpc>
                <a:spcPct val="100000"/>
              </a:lnSpc>
              <a:spcBef>
                <a:spcPts val="0"/>
              </a:spcBef>
              <a:spcAft>
                <a:spcPts val="600"/>
              </a:spcAft>
              <a:buClrTx/>
              <a:buSzTx/>
              <a:buFontTx/>
              <a:buNone/>
              <a:tabLst/>
              <a:defRPr/>
            </a:pPr>
            <a:r>
              <a:rPr kumimoji="0" lang="en-US" sz="1400" i="0" u="none" strike="noStrike" kern="0" normalizeH="0" baseline="0" noProof="0" dirty="0">
                <a:ln w="0"/>
                <a:uLnTx/>
                <a:uFillTx/>
                <a:latin typeface="Arial" panose="020B0604020202020204" pitchFamily="34" charset="0"/>
                <a:cs typeface="Arial" panose="020B0604020202020204" pitchFamily="34" charset="0"/>
              </a:rPr>
              <a:t>Risks are events that threaten the accomplishment of objectives. They ultimately impact an organization’s ability to accomplish its mission.  Some questions to ask when assessing risks:</a:t>
            </a:r>
          </a:p>
          <a:p>
            <a:pPr marL="171450" indent="-171450" algn="just" defTabSz="914400">
              <a:spcBef>
                <a:spcPts val="600"/>
              </a:spcBef>
              <a:buFont typeface="Arial" panose="020B0604020202020204" pitchFamily="34" charset="0"/>
              <a:buChar char="•"/>
              <a:defRPr/>
            </a:pPr>
            <a:r>
              <a:rPr lang="en-US" sz="1400" kern="0" dirty="0">
                <a:solidFill>
                  <a:prstClr val="black"/>
                </a:solidFill>
                <a:latin typeface="Arial" panose="020B0604020202020204" pitchFamily="34" charset="0"/>
                <a:cs typeface="Arial" panose="020B0604020202020204" pitchFamily="34" charset="0"/>
              </a:rPr>
              <a:t>What keeps you awake at night?</a:t>
            </a:r>
            <a:endParaRPr lang="en-US" sz="1200" kern="0" dirty="0">
              <a:solidFill>
                <a:prstClr val="black"/>
              </a:solidFill>
              <a:latin typeface="Trebuchet MS"/>
            </a:endParaRP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obstacles could stand in the way of achieving your objective?</a:t>
            </a: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b="0" kern="0" dirty="0">
                <a:solidFill>
                  <a:prstClr val="black"/>
                </a:solidFill>
                <a:latin typeface="Arial" panose="020B0604020202020204" pitchFamily="34" charset="0"/>
                <a:cs typeface="Arial" panose="020B0604020202020204" pitchFamily="34" charset="0"/>
              </a:rPr>
              <a:t>What can go wrong?</a:t>
            </a: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What is the worst thing that could happen?</a:t>
            </a:r>
            <a:endPar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Are there new processes?</a:t>
            </a:r>
            <a:endParaRPr lang="en-US" sz="1400" b="0" kern="0" dirty="0">
              <a:solidFill>
                <a:prstClr val="black"/>
              </a:solidFill>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Are there processes that have changed?</a:t>
            </a:r>
            <a:endParaRPr kumimoji="0" lang="en-US" sz="1400"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Are there new goals and legislation?</a:t>
            </a:r>
            <a:endParaRPr lang="en-US" sz="1400" b="0" kern="0" baseline="0" dirty="0">
              <a:solidFill>
                <a:prstClr val="black"/>
              </a:solidFill>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600"/>
              </a:spcBef>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Are there staffing changes?</a:t>
            </a:r>
          </a:p>
        </p:txBody>
      </p:sp>
      <p:sp>
        <p:nvSpPr>
          <p:cNvPr id="9" name="TextBox 8"/>
          <p:cNvSpPr txBox="1"/>
          <p:nvPr/>
        </p:nvSpPr>
        <p:spPr>
          <a:xfrm>
            <a:off x="5645021" y="6218834"/>
            <a:ext cx="3368350" cy="230832"/>
          </a:xfrm>
          <a:prstGeom prst="rect">
            <a:avLst/>
          </a:prstGeom>
          <a:noFill/>
        </p:spPr>
        <p:txBody>
          <a:bodyPr wrap="square" rtlCol="0">
            <a:spAutoFit/>
          </a:bodyPr>
          <a:lstStyle/>
          <a:p>
            <a:r>
              <a:rPr lang="en-US" sz="900" dirty="0">
                <a:solidFill>
                  <a:schemeClr val="bg1"/>
                </a:solidFill>
              </a:rPr>
              <a:t>Source: Purchase College – State University of New York</a:t>
            </a:r>
          </a:p>
        </p:txBody>
      </p:sp>
    </p:spTree>
    <p:extLst>
      <p:ext uri="{BB962C8B-B14F-4D97-AF65-F5344CB8AC3E}">
        <p14:creationId xmlns:p14="http://schemas.microsoft.com/office/powerpoint/2010/main" val="196053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4" y="1030597"/>
            <a:ext cx="4891159" cy="4581948"/>
          </a:xfrm>
          <a:prstGeom prst="rect">
            <a:avLst/>
          </a:prstGeom>
        </p:spPr>
      </p:pic>
      <p:sp>
        <p:nvSpPr>
          <p:cNvPr id="8" name="Oval 7"/>
          <p:cNvSpPr/>
          <p:nvPr/>
        </p:nvSpPr>
        <p:spPr>
          <a:xfrm>
            <a:off x="3209150" y="4226768"/>
            <a:ext cx="1325527" cy="1278293"/>
          </a:xfrm>
          <a:prstGeom prst="ellipse">
            <a:avLst/>
          </a:prstGeom>
          <a:ln>
            <a:noFill/>
          </a:ln>
          <a:effectLst>
            <a:glow rad="228600">
              <a:schemeClr val="accent1">
                <a:satMod val="175000"/>
                <a:alpha val="40000"/>
              </a:schemeClr>
            </a:glow>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ln w="0"/>
                <a:solidFill>
                  <a:schemeClr val="tx1"/>
                </a:solidFill>
                <a:effectLst>
                  <a:outerShdw blurRad="38100" dist="19050" dir="2700000" algn="tl" rotWithShape="0">
                    <a:schemeClr val="dk1">
                      <a:alpha val="40000"/>
                    </a:schemeClr>
                  </a:outerShdw>
                </a:effectLst>
              </a:rPr>
              <a:t>Monitoring of controls</a:t>
            </a:r>
          </a:p>
        </p:txBody>
      </p:sp>
      <p:sp>
        <p:nvSpPr>
          <p:cNvPr id="13" name="TextBox 12"/>
          <p:cNvSpPr txBox="1"/>
          <p:nvPr/>
        </p:nvSpPr>
        <p:spPr>
          <a:xfrm>
            <a:off x="5411755" y="1163917"/>
            <a:ext cx="3405674" cy="43242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normalizeH="0" baseline="0" noProof="0" dirty="0">
                <a:ln w="0"/>
                <a:solidFill>
                  <a:srgbClr val="005B8E"/>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Monitoring of Controls</a:t>
            </a:r>
          </a:p>
          <a:p>
            <a:pPr marL="0" marR="0" lvl="0" indent="0" algn="just" defTabSz="914400" eaLnBrk="1" fontAlgn="auto" latinLnBrk="0" hangingPunct="1">
              <a:lnSpc>
                <a:spcPct val="100000"/>
              </a:lnSpc>
              <a:spcBef>
                <a:spcPts val="0"/>
              </a:spcBef>
              <a:spcAft>
                <a:spcPts val="600"/>
              </a:spcAft>
              <a:buClrTx/>
              <a:buSzTx/>
              <a:buFontTx/>
              <a:buNone/>
              <a:tabLst/>
              <a:defRPr/>
            </a:pPr>
            <a:r>
              <a:rPr kumimoji="0" lang="en-US" sz="1400" i="0" u="none" strike="noStrike" kern="0" normalizeH="0" baseline="0" noProof="0" dirty="0">
                <a:ln w="0"/>
                <a:uLnTx/>
                <a:uFillTx/>
                <a:latin typeface="Arial" panose="020B0604020202020204" pitchFamily="34" charset="0"/>
                <a:cs typeface="Arial" panose="020B0604020202020204" pitchFamily="34" charset="0"/>
              </a:rPr>
              <a:t>Monitoring is the review of an organization’s activities and transactions </a:t>
            </a:r>
            <a:r>
              <a:rPr lang="en-US" sz="1400" kern="0" dirty="0">
                <a:ln w="0"/>
                <a:latin typeface="Arial" panose="020B0604020202020204" pitchFamily="34" charset="0"/>
                <a:cs typeface="Arial" panose="020B0604020202020204" pitchFamily="34" charset="0"/>
              </a:rPr>
              <a:t>over time to determine whether controls are effective. </a:t>
            </a:r>
            <a:r>
              <a:rPr kumimoji="0" lang="en-US" sz="1400" i="0" u="none" strike="noStrike" kern="0" normalizeH="0" baseline="0" noProof="0" dirty="0">
                <a:ln w="0"/>
                <a:uLnTx/>
                <a:uFillTx/>
                <a:latin typeface="Arial" panose="020B0604020202020204" pitchFamily="34" charset="0"/>
                <a:cs typeface="Arial" panose="020B0604020202020204" pitchFamily="34" charset="0"/>
              </a:rPr>
              <a:t>When monitoring is designed and implemented effectively,</a:t>
            </a:r>
            <a:r>
              <a:rPr kumimoji="0" lang="en-US" sz="1400" i="0" u="none" strike="noStrike" kern="0" normalizeH="0" noProof="0" dirty="0">
                <a:ln w="0"/>
                <a:uLnTx/>
                <a:uFillTx/>
                <a:latin typeface="Arial" panose="020B0604020202020204" pitchFamily="34" charset="0"/>
                <a:cs typeface="Arial" panose="020B0604020202020204" pitchFamily="34" charset="0"/>
              </a:rPr>
              <a:t> companies are more </a:t>
            </a:r>
            <a:r>
              <a:rPr lang="en-US" sz="1400" kern="0" dirty="0">
                <a:ln w="0"/>
                <a:latin typeface="Arial" panose="020B0604020202020204" pitchFamily="34" charset="0"/>
                <a:cs typeface="Arial" panose="020B0604020202020204" pitchFamily="34" charset="0"/>
              </a:rPr>
              <a:t>likely to:</a:t>
            </a:r>
            <a:endParaRPr kumimoji="0" lang="en-US" sz="1400" i="0" u="none" strike="noStrike" kern="0" normalizeH="0" baseline="0" noProof="0" dirty="0">
              <a:ln w="0"/>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Identify </a:t>
            </a:r>
            <a:r>
              <a:rPr kumimoji="0" lang="en-US" sz="1400"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and correct internal control problems on a timely basis.</a:t>
            </a:r>
            <a:endParaRPr kumimoji="0" lang="en-US" sz="11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Produce</a:t>
            </a:r>
            <a:r>
              <a:rPr kumimoji="0" lang="en-US" sz="1400"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more accurate and reliable information for </a:t>
            </a:r>
            <a:r>
              <a:rPr lang="en-US" sz="1400" kern="0" dirty="0">
                <a:solidFill>
                  <a:prstClr val="black"/>
                </a:solidFill>
                <a:latin typeface="Arial" panose="020B0604020202020204" pitchFamily="34" charset="0"/>
                <a:cs typeface="Arial" panose="020B0604020202020204" pitchFamily="34" charset="0"/>
              </a:rPr>
              <a:t>use in decision-making.</a:t>
            </a:r>
            <a:endPar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Prepare accurate and timely financial statements.</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Be in a position to provide periodic certifications or assertions on the effectiveness of internal control.</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prstClr val="black"/>
              </a:solidFill>
              <a:effectLst/>
              <a:uLnTx/>
              <a:uFillTx/>
              <a:latin typeface="Trebuchet MS"/>
            </a:endParaRPr>
          </a:p>
        </p:txBody>
      </p:sp>
      <p:sp>
        <p:nvSpPr>
          <p:cNvPr id="9" name="TextBox 8"/>
          <p:cNvSpPr txBox="1"/>
          <p:nvPr/>
        </p:nvSpPr>
        <p:spPr>
          <a:xfrm>
            <a:off x="5645021" y="6218834"/>
            <a:ext cx="3368350" cy="230832"/>
          </a:xfrm>
          <a:prstGeom prst="rect">
            <a:avLst/>
          </a:prstGeom>
          <a:noFill/>
        </p:spPr>
        <p:txBody>
          <a:bodyPr wrap="square" rtlCol="0">
            <a:spAutoFit/>
          </a:bodyPr>
          <a:lstStyle/>
          <a:p>
            <a:r>
              <a:rPr lang="en-US" sz="900" dirty="0">
                <a:solidFill>
                  <a:schemeClr val="bg1"/>
                </a:solidFill>
              </a:rPr>
              <a:t>Source: Purchase College – State University of New York</a:t>
            </a:r>
          </a:p>
        </p:txBody>
      </p:sp>
    </p:spTree>
    <p:extLst>
      <p:ext uri="{BB962C8B-B14F-4D97-AF65-F5344CB8AC3E}">
        <p14:creationId xmlns:p14="http://schemas.microsoft.com/office/powerpoint/2010/main" val="32649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4" y="1030597"/>
            <a:ext cx="4891159" cy="4581948"/>
          </a:xfrm>
          <a:prstGeom prst="rect">
            <a:avLst/>
          </a:prstGeom>
        </p:spPr>
      </p:pic>
      <p:sp>
        <p:nvSpPr>
          <p:cNvPr id="8" name="Oval 7"/>
          <p:cNvSpPr/>
          <p:nvPr/>
        </p:nvSpPr>
        <p:spPr>
          <a:xfrm>
            <a:off x="451824" y="4237877"/>
            <a:ext cx="1325527" cy="1278293"/>
          </a:xfrm>
          <a:prstGeom prst="ellipse">
            <a:avLst/>
          </a:prstGeom>
          <a:ln>
            <a:noFill/>
          </a:ln>
          <a:effectLst>
            <a:glow rad="228600">
              <a:schemeClr val="accent1">
                <a:satMod val="175000"/>
                <a:alpha val="40000"/>
              </a:schemeClr>
            </a:glow>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ln w="0"/>
                <a:solidFill>
                  <a:schemeClr val="tx1"/>
                </a:solidFill>
                <a:effectLst>
                  <a:outerShdw blurRad="38100" dist="19050" dir="2700000" algn="tl" rotWithShape="0">
                    <a:schemeClr val="dk1">
                      <a:alpha val="40000"/>
                    </a:schemeClr>
                  </a:outerShdw>
                </a:effectLst>
              </a:rPr>
              <a:t>Control Activities</a:t>
            </a:r>
          </a:p>
        </p:txBody>
      </p:sp>
      <p:sp>
        <p:nvSpPr>
          <p:cNvPr id="13" name="TextBox 12"/>
          <p:cNvSpPr txBox="1"/>
          <p:nvPr/>
        </p:nvSpPr>
        <p:spPr>
          <a:xfrm>
            <a:off x="5346439" y="1033283"/>
            <a:ext cx="3405674" cy="484748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normalizeH="0" baseline="0" noProof="0" dirty="0">
                <a:ln w="0"/>
                <a:solidFill>
                  <a:srgbClr val="005B8E"/>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Control Activities</a:t>
            </a:r>
          </a:p>
          <a:p>
            <a:pPr marL="0" marR="0" lvl="0" indent="0" algn="just" defTabSz="914400" eaLnBrk="1" fontAlgn="auto" latinLnBrk="0" hangingPunct="1">
              <a:lnSpc>
                <a:spcPct val="100000"/>
              </a:lnSpc>
              <a:spcBef>
                <a:spcPts val="0"/>
              </a:spcBef>
              <a:spcAft>
                <a:spcPts val="600"/>
              </a:spcAft>
              <a:buClrTx/>
              <a:buSzTx/>
              <a:buFontTx/>
              <a:buNone/>
              <a:tabLst/>
              <a:defRPr/>
            </a:pPr>
            <a:r>
              <a:rPr kumimoji="0" lang="en-US" sz="1400" i="0" u="none" strike="noStrike" kern="0" normalizeH="0" baseline="0" noProof="0" dirty="0">
                <a:ln w="0"/>
                <a:uLnTx/>
                <a:uFillTx/>
                <a:latin typeface="Arial" panose="020B0604020202020204" pitchFamily="34" charset="0"/>
                <a:cs typeface="Arial" panose="020B0604020202020204" pitchFamily="34" charset="0"/>
              </a:rPr>
              <a:t>Control activities are tools –</a:t>
            </a:r>
            <a:r>
              <a:rPr kumimoji="0" lang="en-US" sz="1400" i="0" u="none" strike="noStrike" kern="0" normalizeH="0" noProof="0" dirty="0">
                <a:ln w="0"/>
                <a:uLnTx/>
                <a:uFillTx/>
                <a:latin typeface="Arial" panose="020B0604020202020204" pitchFamily="34" charset="0"/>
                <a:cs typeface="Arial" panose="020B0604020202020204" pitchFamily="34" charset="0"/>
              </a:rPr>
              <a:t> both manual and automated – that help prevent or reduce the risks that can impede accomplishment of the organization’s objectives and mission. Examples of control activities include</a:t>
            </a:r>
            <a:r>
              <a:rPr lang="en-US" sz="1400" kern="0" dirty="0">
                <a:ln w="0"/>
                <a:latin typeface="Arial" panose="020B0604020202020204" pitchFamily="34" charset="0"/>
                <a:cs typeface="Arial" panose="020B0604020202020204" pitchFamily="34" charset="0"/>
              </a:rPr>
              <a:t>:</a:t>
            </a:r>
            <a:endParaRPr kumimoji="0" lang="en-US" sz="1400" i="0" u="none" strike="noStrike" kern="0" normalizeH="0" baseline="0" noProof="0" dirty="0">
              <a:ln w="0"/>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Documentation</a:t>
            </a:r>
            <a:endParaRPr kumimoji="0" lang="en-US" sz="11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Approval and Authorization</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Verification</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Supervision</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Separation of Duties</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Safeguarding Assets</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Reporting</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Computer Systems Controls (i.e., backup and disaster recovery, input controls, output controls)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prstClr val="black"/>
              </a:solidFill>
              <a:effectLst/>
              <a:uLnTx/>
              <a:uFillTx/>
              <a:latin typeface="Trebuchet MS"/>
            </a:endParaRPr>
          </a:p>
        </p:txBody>
      </p:sp>
      <p:sp>
        <p:nvSpPr>
          <p:cNvPr id="9" name="TextBox 8"/>
          <p:cNvSpPr txBox="1"/>
          <p:nvPr/>
        </p:nvSpPr>
        <p:spPr>
          <a:xfrm>
            <a:off x="5645021" y="6218834"/>
            <a:ext cx="3368350" cy="230832"/>
          </a:xfrm>
          <a:prstGeom prst="rect">
            <a:avLst/>
          </a:prstGeom>
          <a:noFill/>
        </p:spPr>
        <p:txBody>
          <a:bodyPr wrap="square" rtlCol="0">
            <a:spAutoFit/>
          </a:bodyPr>
          <a:lstStyle/>
          <a:p>
            <a:r>
              <a:rPr lang="en-US" sz="900" dirty="0">
                <a:solidFill>
                  <a:schemeClr val="bg1"/>
                </a:solidFill>
              </a:rPr>
              <a:t>Source: Purchase College – State University of New York</a:t>
            </a:r>
          </a:p>
        </p:txBody>
      </p:sp>
    </p:spTree>
    <p:extLst>
      <p:ext uri="{BB962C8B-B14F-4D97-AF65-F5344CB8AC3E}">
        <p14:creationId xmlns:p14="http://schemas.microsoft.com/office/powerpoint/2010/main" val="100982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4" y="1030597"/>
            <a:ext cx="4891159" cy="4581948"/>
          </a:xfrm>
          <a:prstGeom prst="rect">
            <a:avLst/>
          </a:prstGeom>
        </p:spPr>
      </p:pic>
      <p:sp>
        <p:nvSpPr>
          <p:cNvPr id="8" name="Oval 7"/>
          <p:cNvSpPr/>
          <p:nvPr/>
        </p:nvSpPr>
        <p:spPr>
          <a:xfrm>
            <a:off x="134471" y="2199169"/>
            <a:ext cx="1451733" cy="1346464"/>
          </a:xfrm>
          <a:prstGeom prst="ellipse">
            <a:avLst/>
          </a:prstGeom>
          <a:ln>
            <a:noFill/>
          </a:ln>
          <a:effectLst>
            <a:glow rad="228600">
              <a:schemeClr val="accent1">
                <a:satMod val="175000"/>
                <a:alpha val="40000"/>
              </a:schemeClr>
            </a:glow>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ln w="0"/>
                <a:solidFill>
                  <a:schemeClr val="tx1"/>
                </a:solidFill>
                <a:effectLst>
                  <a:outerShdw blurRad="38100" dist="19050" dir="2700000" algn="tl" rotWithShape="0">
                    <a:schemeClr val="dk1">
                      <a:alpha val="40000"/>
                    </a:schemeClr>
                  </a:outerShdw>
                </a:effectLst>
              </a:rPr>
              <a:t>Information &amp; Communication</a:t>
            </a:r>
          </a:p>
        </p:txBody>
      </p:sp>
      <p:sp>
        <p:nvSpPr>
          <p:cNvPr id="13" name="TextBox 12"/>
          <p:cNvSpPr txBox="1"/>
          <p:nvPr/>
        </p:nvSpPr>
        <p:spPr>
          <a:xfrm>
            <a:off x="5253135" y="1000471"/>
            <a:ext cx="3601616" cy="36317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normalizeH="0" baseline="0" noProof="0" dirty="0">
                <a:ln w="0"/>
                <a:solidFill>
                  <a:srgbClr val="005B8E"/>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Information &amp; Communication</a:t>
            </a:r>
          </a:p>
          <a:p>
            <a:pPr marL="0" marR="0" lvl="0" indent="0" algn="just" defTabSz="914400" eaLnBrk="1" fontAlgn="auto" latinLnBrk="0" hangingPunct="1">
              <a:lnSpc>
                <a:spcPct val="100000"/>
              </a:lnSpc>
              <a:spcBef>
                <a:spcPts val="0"/>
              </a:spcBef>
              <a:spcAft>
                <a:spcPts val="600"/>
              </a:spcAft>
              <a:buClrTx/>
              <a:buSzTx/>
              <a:buFontTx/>
              <a:buNone/>
              <a:tabLst/>
              <a:defRPr/>
            </a:pPr>
            <a:r>
              <a:rPr kumimoji="0" lang="en-US" sz="1400" i="0" u="none" strike="noStrike" kern="0" normalizeH="0" baseline="0" noProof="0" dirty="0">
                <a:ln w="0"/>
                <a:uLnTx/>
                <a:uFillTx/>
                <a:latin typeface="Arial" panose="020B0604020202020204" pitchFamily="34" charset="0"/>
                <a:cs typeface="Arial" panose="020B0604020202020204" pitchFamily="34" charset="0"/>
              </a:rPr>
              <a:t>Information &amp; Communication is the exchange of useful information between and among people and organizations to support decisions and coordinate activities.</a:t>
            </a:r>
            <a:r>
              <a:rPr kumimoji="0" lang="en-US" sz="1400" i="0" u="none" strike="noStrike" kern="0" normalizeH="0" noProof="0" dirty="0">
                <a:ln w="0"/>
                <a:uLnTx/>
                <a:uFillTx/>
                <a:latin typeface="Arial" panose="020B0604020202020204" pitchFamily="34" charset="0"/>
                <a:cs typeface="Arial" panose="020B0604020202020204" pitchFamily="34" charset="0"/>
              </a:rPr>
              <a:t> Within an organization, information should be communicated to management and other employees in a timely manner to help them carry out their responsibilities. Elements of communication include</a:t>
            </a:r>
            <a:r>
              <a:rPr lang="en-US" sz="1400" kern="0" dirty="0">
                <a:ln w="0"/>
                <a:latin typeface="Arial" panose="020B0604020202020204" pitchFamily="34" charset="0"/>
                <a:cs typeface="Arial" panose="020B0604020202020204" pitchFamily="34" charset="0"/>
              </a:rPr>
              <a:t>:</a:t>
            </a:r>
            <a:endParaRPr kumimoji="0" lang="en-US" sz="1400" i="0" u="none" strike="noStrike" kern="0" normalizeH="0" baseline="0" noProof="0" dirty="0">
              <a:ln w="0"/>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Timeliness</a:t>
            </a:r>
            <a:endParaRPr kumimoji="0" lang="en-US" sz="11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Sufficient but not excessive</a:t>
            </a:r>
            <a:r>
              <a:rPr kumimoji="0" lang="en-US" sz="1400"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detail</a:t>
            </a:r>
            <a:endParaRPr kumimoji="0" lang="en-US"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Appropriate to user</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0" dirty="0">
                <a:solidFill>
                  <a:prstClr val="black"/>
                </a:solidFill>
                <a:latin typeface="Arial" panose="020B0604020202020204" pitchFamily="34" charset="0"/>
                <a:cs typeface="Arial" panose="020B0604020202020204" pitchFamily="34" charset="0"/>
              </a:rPr>
              <a:t>Clear and open horizontal and vertical</a:t>
            </a:r>
          </a:p>
        </p:txBody>
      </p:sp>
      <p:sp>
        <p:nvSpPr>
          <p:cNvPr id="9" name="TextBox 8"/>
          <p:cNvSpPr txBox="1"/>
          <p:nvPr/>
        </p:nvSpPr>
        <p:spPr>
          <a:xfrm>
            <a:off x="5645021" y="6218834"/>
            <a:ext cx="3368350" cy="230832"/>
          </a:xfrm>
          <a:prstGeom prst="rect">
            <a:avLst/>
          </a:prstGeom>
          <a:noFill/>
        </p:spPr>
        <p:txBody>
          <a:bodyPr wrap="square" rtlCol="0">
            <a:spAutoFit/>
          </a:bodyPr>
          <a:lstStyle/>
          <a:p>
            <a:r>
              <a:rPr lang="en-US" sz="900" dirty="0">
                <a:solidFill>
                  <a:schemeClr val="bg1"/>
                </a:solidFill>
              </a:rPr>
              <a:t>Source: Purchase College – State University of New York</a:t>
            </a:r>
          </a:p>
        </p:txBody>
      </p:sp>
    </p:spTree>
    <p:extLst>
      <p:ext uri="{BB962C8B-B14F-4D97-AF65-F5344CB8AC3E}">
        <p14:creationId xmlns:p14="http://schemas.microsoft.com/office/powerpoint/2010/main" val="1006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bus"/>
          <p:cNvSpPr>
            <a:spLocks noChangeAspect="1" noChangeArrowheads="1"/>
          </p:cNvSpPr>
          <p:nvPr/>
        </p:nvSpPr>
        <p:spPr bwMode="auto">
          <a:xfrm>
            <a:off x="-31750" y="-136525"/>
            <a:ext cx="5527386" cy="55273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703" y="1741847"/>
            <a:ext cx="5888818" cy="4005262"/>
          </a:xfrm>
          <a:prstGeom prst="rect">
            <a:avLst/>
          </a:prstGeom>
        </p:spPr>
      </p:pic>
      <p:sp>
        <p:nvSpPr>
          <p:cNvPr id="4"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5" name="Straight Connector 4"/>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6" name="TextBox 5"/>
          <p:cNvSpPr txBox="1"/>
          <p:nvPr/>
        </p:nvSpPr>
        <p:spPr>
          <a:xfrm>
            <a:off x="451824" y="1466681"/>
            <a:ext cx="6059812" cy="954107"/>
          </a:xfrm>
          <a:prstGeom prst="rect">
            <a:avLst/>
          </a:prstGeom>
          <a:noFill/>
        </p:spPr>
        <p:txBody>
          <a:bodyPr wrap="square" rtlCol="0">
            <a:spAutoFit/>
          </a:bodyPr>
          <a:lstStyle/>
          <a:p>
            <a:r>
              <a:rPr lang="en-US" sz="2800" b="1" i="1" dirty="0">
                <a:latin typeface="Arial" panose="020B0604020202020204" pitchFamily="34" charset="0"/>
                <a:cs typeface="Arial" panose="020B0604020202020204" pitchFamily="34" charset="0"/>
              </a:rPr>
              <a:t>“If you walk out of here and get hit by a bus…” </a:t>
            </a:r>
            <a:r>
              <a:rPr lang="en-US" sz="1200" b="1" i="1" dirty="0">
                <a:latin typeface="Arial" panose="020B0604020202020204" pitchFamily="34" charset="0"/>
                <a:cs typeface="Arial" panose="020B0604020202020204" pitchFamily="34" charset="0"/>
              </a:rPr>
              <a:t>all auditors everywhere</a:t>
            </a:r>
          </a:p>
        </p:txBody>
      </p:sp>
      <p:sp>
        <p:nvSpPr>
          <p:cNvPr id="7" name="TextBox 6"/>
          <p:cNvSpPr txBox="1"/>
          <p:nvPr/>
        </p:nvSpPr>
        <p:spPr>
          <a:xfrm>
            <a:off x="470486" y="875562"/>
            <a:ext cx="605981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OCUMENTATION</a:t>
            </a:r>
          </a:p>
        </p:txBody>
      </p:sp>
    </p:spTree>
    <p:extLst>
      <p:ext uri="{BB962C8B-B14F-4D97-AF65-F5344CB8AC3E}">
        <p14:creationId xmlns:p14="http://schemas.microsoft.com/office/powerpoint/2010/main" val="16132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44444E-6 1.48148E-6 L 0.25 1.48148E-6 " pathEditMode="relative" rAng="0" ptsTypes="AA">
                                      <p:cBhvr>
                                        <p:cTn id="6" dur="20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3" name="TextBox 2"/>
          <p:cNvSpPr txBox="1"/>
          <p:nvPr/>
        </p:nvSpPr>
        <p:spPr>
          <a:xfrm>
            <a:off x="470486" y="875562"/>
            <a:ext cx="605981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OCUMENTATION - Continued</a:t>
            </a:r>
          </a:p>
        </p:txBody>
      </p:sp>
      <p:sp>
        <p:nvSpPr>
          <p:cNvPr id="17" name="TextBox 16"/>
          <p:cNvSpPr txBox="1"/>
          <p:nvPr/>
        </p:nvSpPr>
        <p:spPr>
          <a:xfrm>
            <a:off x="451823" y="1398782"/>
            <a:ext cx="8042869"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rgbClr val="005B8E"/>
                </a:solidFill>
                <a:latin typeface="Arial"/>
                <a:ea typeface="+mj-ea"/>
                <a:cs typeface="Arial"/>
              </a:rPr>
              <a:t>“If it is not documented, you did not do it”</a:t>
            </a:r>
          </a:p>
          <a:p>
            <a:pPr marL="640080" indent="-342900">
              <a:buFont typeface="Arial" panose="020B0604020202020204" pitchFamily="34" charset="0"/>
              <a:buChar char="•"/>
            </a:pPr>
            <a:r>
              <a:rPr lang="en-US" sz="2000" dirty="0">
                <a:latin typeface="Arial"/>
                <a:ea typeface="+mj-ea"/>
                <a:cs typeface="Arial"/>
              </a:rPr>
              <a:t>Who performs what?</a:t>
            </a:r>
            <a:endParaRPr lang="en-US" sz="2000" dirty="0">
              <a:latin typeface="Arial" panose="020B0604020202020204" pitchFamily="34" charset="0"/>
              <a:cs typeface="Arial" panose="020B0604020202020204" pitchFamily="34" charset="0"/>
            </a:endParaRPr>
          </a:p>
          <a:p>
            <a:pPr marL="640080" indent="-342900">
              <a:buFont typeface="Arial" panose="020B0604020202020204" pitchFamily="34" charset="0"/>
              <a:buChar char="•"/>
            </a:pPr>
            <a:r>
              <a:rPr lang="en-US" sz="2000" dirty="0">
                <a:latin typeface="Arial" panose="020B0604020202020204" pitchFamily="34" charset="0"/>
                <a:ea typeface="+mj-ea"/>
                <a:cs typeface="Arial" panose="020B0604020202020204" pitchFamily="34" charset="0"/>
              </a:rPr>
              <a:t>In what order are controls performed?</a:t>
            </a:r>
          </a:p>
          <a:p>
            <a:pPr marL="640080" indent="-342900">
              <a:buFont typeface="Arial" panose="020B0604020202020204" pitchFamily="34" charset="0"/>
              <a:buChar char="•"/>
            </a:pPr>
            <a:r>
              <a:rPr lang="en-US" sz="2000" dirty="0">
                <a:latin typeface="Arial" panose="020B0604020202020204" pitchFamily="34" charset="0"/>
                <a:ea typeface="+mj-ea"/>
                <a:cs typeface="Arial" panose="020B0604020202020204" pitchFamily="34" charset="0"/>
              </a:rPr>
              <a:t>How often are they performed?</a:t>
            </a:r>
          </a:p>
          <a:p>
            <a:pPr marL="640080" indent="-342900">
              <a:buFont typeface="Arial" panose="020B0604020202020204" pitchFamily="34" charset="0"/>
              <a:buChar char="•"/>
            </a:pPr>
            <a:r>
              <a:rPr lang="en-US" sz="2000" dirty="0">
                <a:latin typeface="Arial" panose="020B0604020202020204" pitchFamily="34" charset="0"/>
                <a:ea typeface="+mj-ea"/>
                <a:cs typeface="Arial" panose="020B0604020202020204" pitchFamily="34" charset="0"/>
              </a:rPr>
              <a:t>Titles and not specific personnel.  Personnel change.</a:t>
            </a:r>
          </a:p>
        </p:txBody>
      </p:sp>
      <p:sp>
        <p:nvSpPr>
          <p:cNvPr id="9" name="TextBox 8"/>
          <p:cNvSpPr txBox="1"/>
          <p:nvPr/>
        </p:nvSpPr>
        <p:spPr>
          <a:xfrm>
            <a:off x="489149" y="3196251"/>
            <a:ext cx="605981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K</a:t>
            </a:r>
            <a:r>
              <a:rPr lang="en-US" sz="2800" dirty="0">
                <a:latin typeface="Arial" panose="020B0604020202020204" pitchFamily="34" charset="0"/>
                <a:cs typeface="Arial" panose="020B0604020202020204" pitchFamily="34" charset="0"/>
              </a:rPr>
              <a:t>ey and</a:t>
            </a:r>
            <a:r>
              <a:rPr lang="en-US" sz="2800" b="1" dirty="0">
                <a:latin typeface="Arial" panose="020B0604020202020204" pitchFamily="34" charset="0"/>
                <a:cs typeface="Arial" panose="020B0604020202020204" pitchFamily="34" charset="0"/>
              </a:rPr>
              <a:t> N</a:t>
            </a:r>
            <a:r>
              <a:rPr lang="en-US" sz="2800" dirty="0">
                <a:latin typeface="Arial" panose="020B0604020202020204" pitchFamily="34" charset="0"/>
                <a:cs typeface="Arial" panose="020B0604020202020204" pitchFamily="34" charset="0"/>
              </a:rPr>
              <a:t>on-Key</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Controls</a:t>
            </a:r>
          </a:p>
        </p:txBody>
      </p:sp>
      <p:sp>
        <p:nvSpPr>
          <p:cNvPr id="10" name="TextBox 9"/>
          <p:cNvSpPr txBox="1"/>
          <p:nvPr/>
        </p:nvSpPr>
        <p:spPr>
          <a:xfrm>
            <a:off x="470486" y="3719471"/>
            <a:ext cx="8516496" cy="1938992"/>
          </a:xfrm>
          <a:prstGeom prst="rect">
            <a:avLst/>
          </a:prstGeom>
          <a:noFill/>
        </p:spPr>
        <p:txBody>
          <a:bodyPr wrap="square" rtlCol="0">
            <a:spAutoFit/>
          </a:bodyPr>
          <a:lstStyle/>
          <a:p>
            <a:pPr marL="640080" indent="-342900">
              <a:buFont typeface="Arial" panose="020B0604020202020204" pitchFamily="34" charset="0"/>
              <a:buChar char="•"/>
            </a:pPr>
            <a:r>
              <a:rPr lang="en-US" sz="2000" dirty="0">
                <a:latin typeface="Arial"/>
                <a:ea typeface="+mj-ea"/>
                <a:cs typeface="Arial"/>
              </a:rPr>
              <a:t>Need a good mix of both</a:t>
            </a:r>
          </a:p>
          <a:p>
            <a:pPr marL="640080" indent="-342900">
              <a:buFont typeface="Arial" panose="020B0604020202020204" pitchFamily="34" charset="0"/>
              <a:buChar char="•"/>
            </a:pPr>
            <a:r>
              <a:rPr lang="en-US" sz="2000" dirty="0">
                <a:latin typeface="Arial"/>
                <a:ea typeface="+mj-ea"/>
                <a:cs typeface="Arial"/>
              </a:rPr>
              <a:t>Non-key – process controls (how something is done and documented)</a:t>
            </a:r>
          </a:p>
          <a:p>
            <a:pPr marL="640080" indent="-342900">
              <a:buFont typeface="Arial" panose="020B0604020202020204" pitchFamily="34" charset="0"/>
              <a:buChar char="•"/>
            </a:pPr>
            <a:r>
              <a:rPr lang="en-US" sz="2000" dirty="0">
                <a:latin typeface="Arial"/>
                <a:ea typeface="+mj-ea"/>
                <a:cs typeface="Arial"/>
              </a:rPr>
              <a:t>Key – review controls (who reviews what others have done or major controls – without this, something cannot be done)</a:t>
            </a:r>
          </a:p>
          <a:p>
            <a:pPr marL="640080" indent="-342900">
              <a:buFont typeface="Arial" panose="020B0604020202020204" pitchFamily="34" charset="0"/>
              <a:buChar char="•"/>
            </a:pPr>
            <a:r>
              <a:rPr lang="en-US" sz="2000" dirty="0">
                <a:latin typeface="Arial"/>
                <a:ea typeface="+mj-ea"/>
                <a:cs typeface="Arial"/>
              </a:rPr>
              <a:t>Can be manual or automated</a:t>
            </a:r>
            <a:endParaRPr lang="en-US" sz="20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276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3" name="TextBox 2"/>
          <p:cNvSpPr txBox="1"/>
          <p:nvPr/>
        </p:nvSpPr>
        <p:spPr>
          <a:xfrm>
            <a:off x="470486" y="866231"/>
            <a:ext cx="605981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reventive – </a:t>
            </a:r>
            <a:r>
              <a:rPr lang="en-US" sz="2800" b="1" dirty="0">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etective – </a:t>
            </a:r>
            <a:r>
              <a:rPr lang="en-US" sz="2800" b="1" dirty="0">
                <a:latin typeface="Arial" panose="020B0604020202020204" pitchFamily="34" charset="0"/>
                <a:cs typeface="Arial" panose="020B0604020202020204" pitchFamily="34" charset="0"/>
              </a:rPr>
              <a:t>C</a:t>
            </a:r>
            <a:r>
              <a:rPr lang="en-US" sz="2800" dirty="0">
                <a:latin typeface="Arial" panose="020B0604020202020204" pitchFamily="34" charset="0"/>
                <a:cs typeface="Arial" panose="020B0604020202020204" pitchFamily="34" charset="0"/>
              </a:rPr>
              <a:t>orrective </a:t>
            </a:r>
          </a:p>
        </p:txBody>
      </p:sp>
      <p:sp>
        <p:nvSpPr>
          <p:cNvPr id="17" name="TextBox 16"/>
          <p:cNvSpPr txBox="1"/>
          <p:nvPr/>
        </p:nvSpPr>
        <p:spPr>
          <a:xfrm>
            <a:off x="451823" y="1361458"/>
            <a:ext cx="8042869"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rgbClr val="005B8E"/>
                </a:solidFill>
                <a:latin typeface="Arial"/>
                <a:ea typeface="+mj-ea"/>
                <a:cs typeface="Arial"/>
              </a:rPr>
              <a:t>Preventive – prevent problems from occurring (Proactive) </a:t>
            </a:r>
          </a:p>
          <a:p>
            <a:pPr marL="640080" indent="-342900">
              <a:buFont typeface="Arial" panose="020B0604020202020204" pitchFamily="34" charset="0"/>
              <a:buChar char="•"/>
            </a:pPr>
            <a:r>
              <a:rPr lang="en-US" sz="2000" b="1" dirty="0">
                <a:latin typeface="Arial"/>
                <a:ea typeface="+mj-ea"/>
                <a:cs typeface="Arial"/>
              </a:rPr>
              <a:t>S</a:t>
            </a:r>
            <a:r>
              <a:rPr lang="en-US" sz="2000" dirty="0">
                <a:latin typeface="Arial"/>
                <a:ea typeface="+mj-ea"/>
                <a:cs typeface="Arial"/>
              </a:rPr>
              <a:t>egregation of Duties</a:t>
            </a:r>
          </a:p>
          <a:p>
            <a:pPr marL="640080" indent="-342900">
              <a:buFont typeface="Arial" panose="020B0604020202020204" pitchFamily="34" charset="0"/>
              <a:buChar char="•"/>
            </a:pPr>
            <a:r>
              <a:rPr lang="en-US" sz="2000" b="1" dirty="0">
                <a:latin typeface="Arial"/>
                <a:ea typeface="+mj-ea"/>
                <a:cs typeface="Arial"/>
              </a:rPr>
              <a:t>M</a:t>
            </a:r>
            <a:r>
              <a:rPr lang="en-US" sz="2000" dirty="0">
                <a:latin typeface="Arial"/>
                <a:ea typeface="+mj-ea"/>
                <a:cs typeface="Arial"/>
              </a:rPr>
              <a:t>onitoring</a:t>
            </a:r>
          </a:p>
          <a:p>
            <a:pPr marL="640080" indent="-342900">
              <a:buFont typeface="Arial" panose="020B0604020202020204" pitchFamily="34" charset="0"/>
              <a:buChar char="•"/>
            </a:pPr>
            <a:r>
              <a:rPr lang="en-US" sz="2000" dirty="0">
                <a:latin typeface="Arial"/>
                <a:ea typeface="+mj-ea"/>
                <a:cs typeface="Arial"/>
              </a:rPr>
              <a:t>Adequate Documentation</a:t>
            </a:r>
          </a:p>
          <a:p>
            <a:pPr marL="640080" indent="-342900">
              <a:buFont typeface="Arial" panose="020B0604020202020204" pitchFamily="34" charset="0"/>
              <a:buChar char="•"/>
            </a:pPr>
            <a:r>
              <a:rPr lang="en-US" sz="2000" dirty="0">
                <a:latin typeface="Arial"/>
                <a:ea typeface="+mj-ea"/>
                <a:cs typeface="Arial"/>
              </a:rPr>
              <a:t>p</a:t>
            </a:r>
            <a:r>
              <a:rPr lang="en-US" sz="2000" b="1" dirty="0">
                <a:latin typeface="Arial"/>
                <a:ea typeface="+mj-ea"/>
                <a:cs typeface="Arial"/>
              </a:rPr>
              <a:t>H</a:t>
            </a:r>
            <a:r>
              <a:rPr lang="en-US" sz="2000" dirty="0">
                <a:latin typeface="Arial"/>
                <a:ea typeface="+mj-ea"/>
                <a:cs typeface="Arial"/>
              </a:rPr>
              <a:t>ysical safeguards</a:t>
            </a:r>
            <a:endParaRPr lang="en-US" sz="2000" dirty="0">
              <a:latin typeface="Arial" panose="020B0604020202020204" pitchFamily="34" charset="0"/>
              <a:cs typeface="Arial" panose="020B0604020202020204" pitchFamily="34" charset="0"/>
            </a:endParaRPr>
          </a:p>
        </p:txBody>
      </p:sp>
      <p:sp>
        <p:nvSpPr>
          <p:cNvPr id="7" name="TextBox 6"/>
          <p:cNvSpPr txBox="1"/>
          <p:nvPr/>
        </p:nvSpPr>
        <p:spPr>
          <a:xfrm>
            <a:off x="451824" y="2961441"/>
            <a:ext cx="8042868" cy="1323439"/>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rgbClr val="005B8E"/>
                </a:solidFill>
                <a:latin typeface="Arial"/>
                <a:ea typeface="+mj-ea"/>
                <a:cs typeface="Arial"/>
              </a:rPr>
              <a:t>Detective – identify problems after occurrence (Reactive)</a:t>
            </a:r>
          </a:p>
          <a:p>
            <a:pPr marL="640080" indent="-342900">
              <a:buFont typeface="Arial" panose="020B0604020202020204" pitchFamily="34" charset="0"/>
              <a:buChar char="•"/>
            </a:pPr>
            <a:r>
              <a:rPr lang="en-US" sz="2000" dirty="0">
                <a:latin typeface="Arial"/>
                <a:cs typeface="Arial"/>
              </a:rPr>
              <a:t>Data </a:t>
            </a:r>
            <a:r>
              <a:rPr lang="en-US" sz="2000" b="1" dirty="0">
                <a:latin typeface="Arial"/>
                <a:cs typeface="Arial"/>
              </a:rPr>
              <a:t>A</a:t>
            </a:r>
            <a:r>
              <a:rPr lang="en-US" sz="2000" dirty="0">
                <a:latin typeface="Arial"/>
                <a:cs typeface="Arial"/>
              </a:rPr>
              <a:t>nalytics</a:t>
            </a:r>
          </a:p>
          <a:p>
            <a:pPr marL="640080" indent="-342900">
              <a:buFont typeface="Arial" panose="020B0604020202020204" pitchFamily="34" charset="0"/>
              <a:buChar char="•"/>
            </a:pPr>
            <a:r>
              <a:rPr lang="en-US" sz="2000" dirty="0">
                <a:latin typeface="Arial"/>
                <a:cs typeface="Arial"/>
              </a:rPr>
              <a:t>Reviews</a:t>
            </a:r>
          </a:p>
          <a:p>
            <a:pPr marL="640080" indent="-342900">
              <a:buFont typeface="Arial" panose="020B0604020202020204" pitchFamily="34" charset="0"/>
              <a:buChar char="•"/>
            </a:pPr>
            <a:r>
              <a:rPr lang="en-US" sz="2000" dirty="0">
                <a:latin typeface="Arial"/>
                <a:cs typeface="Arial"/>
              </a:rPr>
              <a:t>Reconciliations</a:t>
            </a:r>
          </a:p>
        </p:txBody>
      </p:sp>
      <p:sp>
        <p:nvSpPr>
          <p:cNvPr id="8" name="TextBox 7"/>
          <p:cNvSpPr txBox="1"/>
          <p:nvPr/>
        </p:nvSpPr>
        <p:spPr>
          <a:xfrm>
            <a:off x="451823" y="4262340"/>
            <a:ext cx="8042869"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rgbClr val="005B8E"/>
                </a:solidFill>
                <a:latin typeface="Arial"/>
                <a:ea typeface="+mj-ea"/>
                <a:cs typeface="Arial"/>
              </a:rPr>
              <a:t>Corrective – prevent recurrence of problems</a:t>
            </a:r>
          </a:p>
          <a:p>
            <a:pPr marL="640080" indent="-342900">
              <a:buFont typeface="Arial" panose="020B0604020202020204" pitchFamily="34" charset="0"/>
              <a:buChar char="•"/>
            </a:pPr>
            <a:r>
              <a:rPr lang="en-US" sz="2000" dirty="0">
                <a:latin typeface="Arial"/>
                <a:cs typeface="Arial"/>
              </a:rPr>
              <a:t>Begin risk assessment process</a:t>
            </a:r>
          </a:p>
          <a:p>
            <a:pPr marL="640080" indent="-342900">
              <a:buFont typeface="Arial" panose="020B0604020202020204" pitchFamily="34" charset="0"/>
              <a:buChar char="•"/>
            </a:pPr>
            <a:r>
              <a:rPr lang="en-US" sz="2000" dirty="0">
                <a:latin typeface="Arial"/>
                <a:cs typeface="Arial"/>
              </a:rPr>
              <a:t>Submit corrective journal entries after discovering an error.</a:t>
            </a:r>
          </a:p>
          <a:p>
            <a:pPr marL="640080" indent="-342900">
              <a:buFont typeface="Arial" panose="020B0604020202020204" pitchFamily="34" charset="0"/>
              <a:buChar char="•"/>
            </a:pPr>
            <a:r>
              <a:rPr lang="en-US" sz="2000" dirty="0">
                <a:latin typeface="Arial"/>
                <a:cs typeface="Arial"/>
              </a:rPr>
              <a:t>Back-up data so it can be restored in the event of a crash or improper transaction. </a:t>
            </a:r>
          </a:p>
        </p:txBody>
      </p:sp>
    </p:spTree>
    <p:extLst>
      <p:ext uri="{BB962C8B-B14F-4D97-AF65-F5344CB8AC3E}">
        <p14:creationId xmlns:p14="http://schemas.microsoft.com/office/powerpoint/2010/main" val="351119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13" name="TextBox 12"/>
          <p:cNvSpPr txBox="1"/>
          <p:nvPr/>
        </p:nvSpPr>
        <p:spPr>
          <a:xfrm>
            <a:off x="1483983" y="2880273"/>
            <a:ext cx="6102261"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4400" i="1" u="none" strike="noStrike" kern="0" normalizeH="0" noProof="0" dirty="0">
                <a:ln w="0"/>
                <a:uLnTx/>
                <a:uFillTx/>
                <a:latin typeface="Arial" panose="020B0604020202020204" pitchFamily="34" charset="0"/>
                <a:cs typeface="Arial" panose="020B0604020202020204" pitchFamily="34" charset="0"/>
              </a:rPr>
              <a:t>Activity Level Controls</a:t>
            </a:r>
            <a:endParaRPr kumimoji="0" lang="en-US" sz="4000" b="0" i="1" u="none" strike="noStrike" kern="0" cap="none" spc="0" normalizeH="0" baseline="0" noProof="0" dirty="0">
              <a:ln>
                <a:noFill/>
              </a:ln>
              <a:solidFill>
                <a:prstClr val="black"/>
              </a:solidFill>
              <a:effectLst/>
              <a:uLnTx/>
              <a:uFillTx/>
              <a:latin typeface="Trebuchet MS"/>
            </a:endParaRPr>
          </a:p>
        </p:txBody>
      </p:sp>
    </p:spTree>
    <p:extLst>
      <p:ext uri="{BB962C8B-B14F-4D97-AF65-F5344CB8AC3E}">
        <p14:creationId xmlns:p14="http://schemas.microsoft.com/office/powerpoint/2010/main" val="32248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6"/>
            <a:ext cx="7887015" cy="450864"/>
          </a:xfrm>
          <a:prstGeom prst="rect">
            <a:avLst/>
          </a:prstGeom>
        </p:spPr>
        <p:txBody>
          <a:bodyPr lIns="91429" tIns="45714" rIns="91429" bIns="45714">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Warren Averett – Firm Facts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5" name="Picture 4"/>
          <p:cNvPicPr>
            <a:picLocks noChangeAspect="1"/>
          </p:cNvPicPr>
          <p:nvPr/>
        </p:nvPicPr>
        <p:blipFill>
          <a:blip r:embed="rId3"/>
          <a:stretch>
            <a:fillRect/>
          </a:stretch>
        </p:blipFill>
        <p:spPr>
          <a:xfrm>
            <a:off x="458364" y="3350620"/>
            <a:ext cx="2705100" cy="2209800"/>
          </a:xfrm>
          <a:prstGeom prst="rect">
            <a:avLst/>
          </a:prstGeom>
        </p:spPr>
      </p:pic>
      <p:pic>
        <p:nvPicPr>
          <p:cNvPr id="19" name="Picture 18"/>
          <p:cNvPicPr>
            <a:picLocks noChangeAspect="1"/>
          </p:cNvPicPr>
          <p:nvPr/>
        </p:nvPicPr>
        <p:blipFill>
          <a:blip r:embed="rId4"/>
          <a:stretch>
            <a:fillRect/>
          </a:stretch>
        </p:blipFill>
        <p:spPr>
          <a:xfrm>
            <a:off x="6171349" y="923536"/>
            <a:ext cx="2743200" cy="2609850"/>
          </a:xfrm>
          <a:prstGeom prst="rect">
            <a:avLst/>
          </a:prstGeom>
        </p:spPr>
      </p:pic>
      <p:pic>
        <p:nvPicPr>
          <p:cNvPr id="20" name="Picture 19"/>
          <p:cNvPicPr>
            <a:picLocks noChangeAspect="1"/>
          </p:cNvPicPr>
          <p:nvPr/>
        </p:nvPicPr>
        <p:blipFill>
          <a:blip r:embed="rId5"/>
          <a:stretch>
            <a:fillRect/>
          </a:stretch>
        </p:blipFill>
        <p:spPr>
          <a:xfrm>
            <a:off x="3314700" y="1276029"/>
            <a:ext cx="2800350" cy="1600200"/>
          </a:xfrm>
          <a:prstGeom prst="rect">
            <a:avLst/>
          </a:prstGeom>
        </p:spPr>
      </p:pic>
      <p:pic>
        <p:nvPicPr>
          <p:cNvPr id="21" name="Picture 20"/>
          <p:cNvPicPr>
            <a:picLocks noChangeAspect="1"/>
          </p:cNvPicPr>
          <p:nvPr/>
        </p:nvPicPr>
        <p:blipFill>
          <a:blip r:embed="rId6"/>
          <a:stretch>
            <a:fillRect/>
          </a:stretch>
        </p:blipFill>
        <p:spPr>
          <a:xfrm>
            <a:off x="327999" y="843291"/>
            <a:ext cx="2771775" cy="2266950"/>
          </a:xfrm>
          <a:prstGeom prst="rect">
            <a:avLst/>
          </a:prstGeom>
        </p:spPr>
      </p:pic>
      <p:pic>
        <p:nvPicPr>
          <p:cNvPr id="22" name="Picture 21"/>
          <p:cNvPicPr>
            <a:picLocks noChangeAspect="1"/>
          </p:cNvPicPr>
          <p:nvPr/>
        </p:nvPicPr>
        <p:blipFill>
          <a:blip r:embed="rId7"/>
          <a:stretch>
            <a:fillRect/>
          </a:stretch>
        </p:blipFill>
        <p:spPr>
          <a:xfrm>
            <a:off x="6047892" y="3709781"/>
            <a:ext cx="3038475" cy="1285875"/>
          </a:xfrm>
          <a:prstGeom prst="rect">
            <a:avLst/>
          </a:prstGeom>
        </p:spPr>
      </p:pic>
      <p:pic>
        <p:nvPicPr>
          <p:cNvPr id="23" name="Picture 22"/>
          <p:cNvPicPr>
            <a:picLocks noChangeAspect="1"/>
          </p:cNvPicPr>
          <p:nvPr/>
        </p:nvPicPr>
        <p:blipFill>
          <a:blip r:embed="rId8"/>
          <a:stretch>
            <a:fillRect/>
          </a:stretch>
        </p:blipFill>
        <p:spPr>
          <a:xfrm>
            <a:off x="2952750" y="3342972"/>
            <a:ext cx="3162300" cy="2295525"/>
          </a:xfrm>
          <a:prstGeom prst="rect">
            <a:avLst/>
          </a:prstGeom>
        </p:spPr>
      </p:pic>
    </p:spTree>
    <p:extLst>
      <p:ext uri="{BB962C8B-B14F-4D97-AF65-F5344CB8AC3E}">
        <p14:creationId xmlns:p14="http://schemas.microsoft.com/office/powerpoint/2010/main" val="4028446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1891" y="1254296"/>
            <a:ext cx="8003969" cy="4550155"/>
          </a:xfrm>
        </p:spPr>
        <p:txBody>
          <a:bodyPr/>
          <a:lstStyle/>
          <a:p>
            <a:r>
              <a:rPr lang="en-US" dirty="0"/>
              <a:t>*Management reviews the entity’s financial statements on a periodic basis and investigates significant variances from budgets and expected results.</a:t>
            </a:r>
          </a:p>
          <a:p>
            <a:r>
              <a:rPr lang="en-US" dirty="0"/>
              <a:t>Cash receipts are reconciled to general ledger postings daily.</a:t>
            </a:r>
          </a:p>
          <a:p>
            <a:r>
              <a:rPr lang="en-US" dirty="0"/>
              <a:t>There is adequate segregation of duties among those who:</a:t>
            </a:r>
          </a:p>
          <a:p>
            <a:pPr lvl="1"/>
            <a:r>
              <a:rPr lang="en-US" dirty="0"/>
              <a:t>Open the mail or copy checks received.</a:t>
            </a:r>
          </a:p>
          <a:p>
            <a:pPr lvl="1"/>
            <a:r>
              <a:rPr lang="en-US" dirty="0"/>
              <a:t>Prepare deposits.</a:t>
            </a:r>
          </a:p>
          <a:p>
            <a:pPr lvl="1"/>
            <a:r>
              <a:rPr lang="en-US" dirty="0"/>
              <a:t>Deposit cash receipts.</a:t>
            </a:r>
          </a:p>
          <a:p>
            <a:pPr lvl="1"/>
            <a:r>
              <a:rPr lang="en-US" dirty="0"/>
              <a:t>Reconcile bank accounts.</a:t>
            </a:r>
          </a:p>
          <a:p>
            <a:pPr lvl="1"/>
            <a:r>
              <a:rPr lang="en-US" dirty="0"/>
              <a:t>Investigate discrepancies or issues related to cash.</a:t>
            </a:r>
          </a:p>
          <a:p>
            <a:pPr lvl="1"/>
            <a:r>
              <a:rPr lang="en-US" dirty="0"/>
              <a:t>Maintain the cash receipts journal.</a:t>
            </a:r>
          </a:p>
          <a:p>
            <a:pPr lvl="1"/>
            <a:r>
              <a:rPr lang="en-US" dirty="0"/>
              <a:t>Post journal entries to the general ledger.</a:t>
            </a:r>
          </a:p>
        </p:txBody>
      </p:sp>
      <p:sp>
        <p:nvSpPr>
          <p:cNvPr id="6" name="Text Placeholder 5"/>
          <p:cNvSpPr>
            <a:spLocks noGrp="1"/>
          </p:cNvSpPr>
          <p:nvPr>
            <p:ph type="body" sz="quarter" idx="12"/>
          </p:nvPr>
        </p:nvSpPr>
        <p:spPr>
          <a:xfrm>
            <a:off x="295418" y="371796"/>
            <a:ext cx="3451391" cy="407963"/>
          </a:xfrm>
        </p:spPr>
        <p:txBody>
          <a:bodyPr/>
          <a:lstStyle/>
          <a:p>
            <a:r>
              <a:rPr lang="en-US" dirty="0"/>
              <a:t>Internal Controls - Examples</a:t>
            </a:r>
          </a:p>
        </p:txBody>
      </p:sp>
      <p:sp>
        <p:nvSpPr>
          <p:cNvPr id="4" name="Title 3"/>
          <p:cNvSpPr>
            <a:spLocks noGrp="1"/>
          </p:cNvSpPr>
          <p:nvPr>
            <p:ph type="title"/>
          </p:nvPr>
        </p:nvSpPr>
        <p:spPr/>
        <p:txBody>
          <a:bodyPr/>
          <a:lstStyle/>
          <a:p>
            <a:r>
              <a:rPr lang="en-US" dirty="0"/>
              <a:t>Cash RECEIPTS</a:t>
            </a:r>
          </a:p>
        </p:txBody>
      </p:sp>
    </p:spTree>
    <p:extLst>
      <p:ext uri="{BB962C8B-B14F-4D97-AF65-F5344CB8AC3E}">
        <p14:creationId xmlns:p14="http://schemas.microsoft.com/office/powerpoint/2010/main" val="4049157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1891" y="1407736"/>
            <a:ext cx="8003969" cy="4550155"/>
          </a:xfrm>
        </p:spPr>
        <p:txBody>
          <a:bodyPr/>
          <a:lstStyle/>
          <a:p>
            <a:r>
              <a:rPr lang="en-US" dirty="0"/>
              <a:t>Delinquent accounts receivable are reviewed.</a:t>
            </a:r>
          </a:p>
          <a:p>
            <a:r>
              <a:rPr lang="en-US" dirty="0"/>
              <a:t>Lockbox receipts are compared to customer remittances.</a:t>
            </a:r>
          </a:p>
          <a:p>
            <a:r>
              <a:rPr lang="en-US" dirty="0"/>
              <a:t>Bank reconciliations are prepared and reviewed in a timely fashion.</a:t>
            </a:r>
          </a:p>
          <a:p>
            <a:r>
              <a:rPr lang="en-US" dirty="0"/>
              <a:t>Cash receipts are deposited intact promptly or stored in a secure location.</a:t>
            </a:r>
          </a:p>
          <a:p>
            <a:r>
              <a:rPr lang="en-US" dirty="0"/>
              <a:t>Adjustments of cash accounts are approved and documented by the appropriate level of management or another appropriate person.</a:t>
            </a:r>
          </a:p>
        </p:txBody>
      </p:sp>
      <p:sp>
        <p:nvSpPr>
          <p:cNvPr id="6" name="Text Placeholder 5"/>
          <p:cNvSpPr>
            <a:spLocks noGrp="1"/>
          </p:cNvSpPr>
          <p:nvPr>
            <p:ph type="body" sz="quarter" idx="12"/>
          </p:nvPr>
        </p:nvSpPr>
        <p:spPr>
          <a:xfrm>
            <a:off x="295418" y="371796"/>
            <a:ext cx="3451391" cy="407963"/>
          </a:xfrm>
        </p:spPr>
        <p:txBody>
          <a:bodyPr/>
          <a:lstStyle/>
          <a:p>
            <a:r>
              <a:rPr lang="en-US" dirty="0"/>
              <a:t>Internal Controls - Examples</a:t>
            </a:r>
          </a:p>
        </p:txBody>
      </p:sp>
      <p:sp>
        <p:nvSpPr>
          <p:cNvPr id="4" name="Title 3"/>
          <p:cNvSpPr>
            <a:spLocks noGrp="1"/>
          </p:cNvSpPr>
          <p:nvPr>
            <p:ph type="title"/>
          </p:nvPr>
        </p:nvSpPr>
        <p:spPr/>
        <p:txBody>
          <a:bodyPr/>
          <a:lstStyle/>
          <a:p>
            <a:r>
              <a:rPr lang="en-US" dirty="0"/>
              <a:t>Cash RECEIPTS (Cont.)</a:t>
            </a:r>
          </a:p>
        </p:txBody>
      </p:sp>
    </p:spTree>
    <p:extLst>
      <p:ext uri="{BB962C8B-B14F-4D97-AF65-F5344CB8AC3E}">
        <p14:creationId xmlns:p14="http://schemas.microsoft.com/office/powerpoint/2010/main" val="1316680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1891" y="1254296"/>
            <a:ext cx="8003969" cy="4550155"/>
          </a:xfrm>
        </p:spPr>
        <p:txBody>
          <a:bodyPr/>
          <a:lstStyle/>
          <a:p>
            <a:r>
              <a:rPr lang="en-US" dirty="0"/>
              <a:t>System rejects duplicate entry of an invoice from a vendor.</a:t>
            </a:r>
          </a:p>
          <a:p>
            <a:r>
              <a:rPr lang="en-US" dirty="0"/>
              <a:t>Purchase order, receiving report, and invoice are matched and cancelled prior to payment.</a:t>
            </a:r>
          </a:p>
          <a:p>
            <a:r>
              <a:rPr lang="en-US" dirty="0"/>
              <a:t>Dual signatures required for amounts over a certain limit.</a:t>
            </a:r>
          </a:p>
          <a:p>
            <a:r>
              <a:rPr lang="en-US" dirty="0"/>
              <a:t>The check signer reviews all supporting documentation prior to signing check. </a:t>
            </a:r>
          </a:p>
          <a:p>
            <a:r>
              <a:rPr lang="en-US" dirty="0"/>
              <a:t>Checks are pre-numbered, the sequence is accounted for regularly, and unissued checks are controlled and kept in a secure location.</a:t>
            </a:r>
          </a:p>
          <a:p>
            <a:r>
              <a:rPr lang="en-US" dirty="0"/>
              <a:t>Passwords are established and used for individuals authorized to make wire transfers, and bank callback verifications are in place for telephone transfers exceeding a predetermined dollar amount.</a:t>
            </a:r>
            <a:endParaRPr lang="en-US" b="1" dirty="0"/>
          </a:p>
          <a:p>
            <a:r>
              <a:rPr lang="en-US" dirty="0"/>
              <a:t>Bank reconciliations are prepared and reviewed in a timely fashion.</a:t>
            </a:r>
          </a:p>
        </p:txBody>
      </p:sp>
      <p:sp>
        <p:nvSpPr>
          <p:cNvPr id="6" name="Text Placeholder 5"/>
          <p:cNvSpPr>
            <a:spLocks noGrp="1"/>
          </p:cNvSpPr>
          <p:nvPr>
            <p:ph type="body" sz="quarter" idx="12"/>
          </p:nvPr>
        </p:nvSpPr>
        <p:spPr>
          <a:xfrm>
            <a:off x="295418" y="371796"/>
            <a:ext cx="3451391" cy="407963"/>
          </a:xfrm>
        </p:spPr>
        <p:txBody>
          <a:bodyPr/>
          <a:lstStyle/>
          <a:p>
            <a:r>
              <a:rPr lang="en-US" dirty="0"/>
              <a:t>Internal Controls - Examples</a:t>
            </a:r>
          </a:p>
        </p:txBody>
      </p:sp>
      <p:sp>
        <p:nvSpPr>
          <p:cNvPr id="4" name="Title 3"/>
          <p:cNvSpPr>
            <a:spLocks noGrp="1"/>
          </p:cNvSpPr>
          <p:nvPr>
            <p:ph type="title"/>
          </p:nvPr>
        </p:nvSpPr>
        <p:spPr/>
        <p:txBody>
          <a:bodyPr/>
          <a:lstStyle/>
          <a:p>
            <a:r>
              <a:rPr lang="en-US" dirty="0"/>
              <a:t>Cash disbursements</a:t>
            </a:r>
          </a:p>
        </p:txBody>
      </p:sp>
    </p:spTree>
    <p:extLst>
      <p:ext uri="{BB962C8B-B14F-4D97-AF65-F5344CB8AC3E}">
        <p14:creationId xmlns:p14="http://schemas.microsoft.com/office/powerpoint/2010/main" val="3415452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1891" y="1407736"/>
            <a:ext cx="8003969" cy="4550155"/>
          </a:xfrm>
        </p:spPr>
        <p:txBody>
          <a:bodyPr/>
          <a:lstStyle/>
          <a:p>
            <a:r>
              <a:rPr lang="en-US" dirty="0"/>
              <a:t>Adequate segregation of duties among those who:</a:t>
            </a:r>
          </a:p>
          <a:p>
            <a:pPr lvl="1"/>
            <a:r>
              <a:rPr lang="en-US" dirty="0"/>
              <a:t>Review, authorize, or sign checks.</a:t>
            </a:r>
          </a:p>
          <a:p>
            <a:pPr lvl="1"/>
            <a:r>
              <a:rPr lang="en-US" dirty="0"/>
              <a:t>Initiate checks for expenditures.</a:t>
            </a:r>
          </a:p>
          <a:p>
            <a:pPr lvl="1"/>
            <a:r>
              <a:rPr lang="en-US" dirty="0"/>
              <a:t>Prepare checks.</a:t>
            </a:r>
          </a:p>
          <a:p>
            <a:pPr lvl="1"/>
            <a:r>
              <a:rPr lang="en-US" dirty="0"/>
              <a:t>Mail checks.</a:t>
            </a:r>
          </a:p>
          <a:p>
            <a:pPr lvl="1"/>
            <a:r>
              <a:rPr lang="en-US" dirty="0"/>
              <a:t>Edit the vendor master file.</a:t>
            </a:r>
          </a:p>
          <a:p>
            <a:pPr lvl="1"/>
            <a:r>
              <a:rPr lang="en-US" dirty="0"/>
              <a:t>Investigate discrepancies or issues involving expenditures.</a:t>
            </a:r>
          </a:p>
          <a:p>
            <a:pPr lvl="1"/>
            <a:r>
              <a:rPr lang="en-US" dirty="0"/>
              <a:t>Open the mail or copy checks received.</a:t>
            </a:r>
          </a:p>
          <a:p>
            <a:pPr lvl="1"/>
            <a:r>
              <a:rPr lang="en-US" dirty="0"/>
              <a:t>Reconcile bank accounts.</a:t>
            </a:r>
          </a:p>
        </p:txBody>
      </p:sp>
      <p:sp>
        <p:nvSpPr>
          <p:cNvPr id="6" name="Text Placeholder 5"/>
          <p:cNvSpPr>
            <a:spLocks noGrp="1"/>
          </p:cNvSpPr>
          <p:nvPr>
            <p:ph type="body" sz="quarter" idx="12"/>
          </p:nvPr>
        </p:nvSpPr>
        <p:spPr>
          <a:xfrm>
            <a:off x="295418" y="371796"/>
            <a:ext cx="3451391" cy="407963"/>
          </a:xfrm>
        </p:spPr>
        <p:txBody>
          <a:bodyPr/>
          <a:lstStyle/>
          <a:p>
            <a:r>
              <a:rPr lang="en-US" dirty="0"/>
              <a:t>Internal Controls - Examples</a:t>
            </a:r>
          </a:p>
        </p:txBody>
      </p:sp>
      <p:sp>
        <p:nvSpPr>
          <p:cNvPr id="4" name="Title 3"/>
          <p:cNvSpPr>
            <a:spLocks noGrp="1"/>
          </p:cNvSpPr>
          <p:nvPr>
            <p:ph type="title"/>
          </p:nvPr>
        </p:nvSpPr>
        <p:spPr/>
        <p:txBody>
          <a:bodyPr/>
          <a:lstStyle/>
          <a:p>
            <a:r>
              <a:rPr lang="en-US" dirty="0"/>
              <a:t>Cash disbursements (Cont.)</a:t>
            </a:r>
          </a:p>
        </p:txBody>
      </p:sp>
    </p:spTree>
    <p:extLst>
      <p:ext uri="{BB962C8B-B14F-4D97-AF65-F5344CB8AC3E}">
        <p14:creationId xmlns:p14="http://schemas.microsoft.com/office/powerpoint/2010/main" val="2205809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Interest and dividend income calculations and accruals are reviewed.</a:t>
            </a:r>
          </a:p>
          <a:p>
            <a:r>
              <a:rPr lang="en-US" dirty="0"/>
              <a:t>Third-party statements are reconciled to sub ledger and general ledger account(s).</a:t>
            </a:r>
          </a:p>
          <a:p>
            <a:r>
              <a:rPr lang="en-US" dirty="0"/>
              <a:t>Management or the governing body approves investment and derivative instruments transactions to ensure that they are valid and in compliance with the entity’s policies and procedures.</a:t>
            </a:r>
          </a:p>
          <a:p>
            <a:r>
              <a:rPr lang="en-US" dirty="0"/>
              <a:t>Investment activity must be consistent with a written plan adopted by that governing body – managing risk of the overall investments</a:t>
            </a:r>
          </a:p>
          <a:p>
            <a:pPr lvl="1"/>
            <a:r>
              <a:rPr lang="en-US" dirty="0"/>
              <a:t>Authorization (who can approve what transactions)</a:t>
            </a:r>
          </a:p>
          <a:p>
            <a:pPr lvl="1"/>
            <a:r>
              <a:rPr lang="en-US" dirty="0"/>
              <a:t>Concentration limits (what is the makeup of the investment portfolio – are they consistently followed and in agreement with laws and regulations)</a:t>
            </a:r>
          </a:p>
          <a:p>
            <a:pPr lvl="1"/>
            <a:r>
              <a:rPr lang="en-US" dirty="0"/>
              <a:t>Maturity Structures and Credit Ratings</a:t>
            </a:r>
          </a:p>
          <a:p>
            <a:pPr lvl="1"/>
            <a:endParaRPr lang="en-US" dirty="0"/>
          </a:p>
        </p:txBody>
      </p:sp>
      <p:sp>
        <p:nvSpPr>
          <p:cNvPr id="6" name="Text Placeholder 5"/>
          <p:cNvSpPr>
            <a:spLocks noGrp="1"/>
          </p:cNvSpPr>
          <p:nvPr>
            <p:ph type="body" sz="quarter" idx="12"/>
          </p:nvPr>
        </p:nvSpPr>
        <p:spPr>
          <a:xfrm>
            <a:off x="295418" y="371796"/>
            <a:ext cx="3451391" cy="407963"/>
          </a:xfrm>
        </p:spPr>
        <p:txBody>
          <a:bodyPr/>
          <a:lstStyle/>
          <a:p>
            <a:r>
              <a:rPr lang="en-US" dirty="0"/>
              <a:t>Internal Controls - Examples</a:t>
            </a:r>
          </a:p>
        </p:txBody>
      </p:sp>
      <p:sp>
        <p:nvSpPr>
          <p:cNvPr id="4" name="Title 3"/>
          <p:cNvSpPr>
            <a:spLocks noGrp="1"/>
          </p:cNvSpPr>
          <p:nvPr>
            <p:ph type="title"/>
          </p:nvPr>
        </p:nvSpPr>
        <p:spPr/>
        <p:txBody>
          <a:bodyPr/>
          <a:lstStyle/>
          <a:p>
            <a:r>
              <a:rPr lang="en-US" dirty="0"/>
              <a:t>Investments</a:t>
            </a:r>
          </a:p>
        </p:txBody>
      </p:sp>
    </p:spTree>
    <p:extLst>
      <p:ext uri="{BB962C8B-B14F-4D97-AF65-F5344CB8AC3E}">
        <p14:creationId xmlns:p14="http://schemas.microsoft.com/office/powerpoint/2010/main" val="2771249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1891" y="1552471"/>
            <a:ext cx="8003969" cy="4122772"/>
          </a:xfrm>
        </p:spPr>
        <p:txBody>
          <a:bodyPr/>
          <a:lstStyle/>
          <a:p>
            <a:r>
              <a:rPr lang="en-US" dirty="0"/>
              <a:t>Periodically, an investment committee, appropriate member of management, or another appropriate person reviews investments and investment return for accuracy and compliance with restrictions or limitations imposed by laws, funding sources, or the governing body.</a:t>
            </a:r>
          </a:p>
          <a:p>
            <a:r>
              <a:rPr lang="en-US" dirty="0"/>
              <a:t>Accounting policies and procedures specify the correct treatment for valuing investments and derivative instruments and calculating asset impairment, including those requiring management’s estimates and judgments.</a:t>
            </a:r>
          </a:p>
          <a:p>
            <a:r>
              <a:rPr lang="en-US" dirty="0"/>
              <a:t>Gains and losses for complex investments (e.g., repurchase agreements, reverse repurchase agreements, and securities lending transactions) are calculated by an automated system or third party.</a:t>
            </a:r>
          </a:p>
          <a:p>
            <a:endParaRPr lang="en-US" dirty="0"/>
          </a:p>
          <a:p>
            <a:endParaRPr lang="en-US" dirty="0"/>
          </a:p>
        </p:txBody>
      </p:sp>
      <p:sp>
        <p:nvSpPr>
          <p:cNvPr id="4" name="Title 3"/>
          <p:cNvSpPr>
            <a:spLocks noGrp="1"/>
          </p:cNvSpPr>
          <p:nvPr>
            <p:ph type="title"/>
          </p:nvPr>
        </p:nvSpPr>
        <p:spPr/>
        <p:txBody>
          <a:bodyPr/>
          <a:lstStyle/>
          <a:p>
            <a:r>
              <a:rPr lang="en-US" dirty="0"/>
              <a:t>Investments (Cont.)</a:t>
            </a:r>
          </a:p>
        </p:txBody>
      </p:sp>
      <p:sp>
        <p:nvSpPr>
          <p:cNvPr id="7" name="Text Placeholder 5"/>
          <p:cNvSpPr txBox="1">
            <a:spLocks/>
          </p:cNvSpPr>
          <p:nvPr/>
        </p:nvSpPr>
        <p:spPr>
          <a:xfrm>
            <a:off x="267282" y="393881"/>
            <a:ext cx="3451391" cy="407963"/>
          </a:xfrm>
          <a:prstGeom prst="rect">
            <a:avLst/>
          </a:prstGeom>
        </p:spPr>
        <p:txBody>
          <a:bodyPr/>
          <a:lstStyle>
            <a:lvl1pPr marL="0" indent="0" algn="l" defTabSz="457146" rtl="0" eaLnBrk="1" latinLnBrk="0" hangingPunct="1">
              <a:spcBef>
                <a:spcPct val="20000"/>
              </a:spcBef>
              <a:buFont typeface="Arial"/>
              <a:buNone/>
              <a:defRPr sz="1800" kern="1200">
                <a:solidFill>
                  <a:srgbClr val="006EAA"/>
                </a:solidFill>
                <a:latin typeface="Arial" pitchFamily="34" charset="0"/>
                <a:ea typeface="+mn-ea"/>
                <a:cs typeface="Arial" pitchFamily="34" charset="0"/>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Internal Controls - Examples</a:t>
            </a:r>
          </a:p>
        </p:txBody>
      </p:sp>
    </p:spTree>
    <p:extLst>
      <p:ext uri="{BB962C8B-B14F-4D97-AF65-F5344CB8AC3E}">
        <p14:creationId xmlns:p14="http://schemas.microsoft.com/office/powerpoint/2010/main" val="2223638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1891" y="1254296"/>
            <a:ext cx="8003969" cy="4550155"/>
          </a:xfrm>
        </p:spPr>
        <p:txBody>
          <a:bodyPr/>
          <a:lstStyle/>
          <a:p>
            <a:r>
              <a:rPr lang="en-US" dirty="0"/>
              <a:t>A management steering committee is responsible for reviewing and approving IT plans and priorities.</a:t>
            </a:r>
          </a:p>
          <a:p>
            <a:r>
              <a:rPr lang="en-US" dirty="0"/>
              <a:t>Application data and file server backups are performed to minimize the risk of lost or corrupted data. Backup tapes or other media are secure (accessible only by authorized personnel).</a:t>
            </a:r>
          </a:p>
          <a:p>
            <a:r>
              <a:rPr lang="en-US" dirty="0"/>
              <a:t>A process exists to ensure that systems incidents, problems, and errors are reported, analyzed, and resolved in a timely manner.</a:t>
            </a:r>
          </a:p>
          <a:p>
            <a:r>
              <a:rPr lang="en-US" dirty="0"/>
              <a:t>User access rights are removed or suspended in a timely manner when employees are terminated. Standards exist to define timeliness requirements for various situations (i.e., voluntary or involuntary termination).</a:t>
            </a:r>
          </a:p>
          <a:p>
            <a:r>
              <a:rPr lang="en-US" dirty="0"/>
              <a:t>User access rights (network, application, and database) are granted on a need-to-know, need-to-do basis that considers appropriate segregation of duties.</a:t>
            </a:r>
          </a:p>
        </p:txBody>
      </p:sp>
      <p:sp>
        <p:nvSpPr>
          <p:cNvPr id="6" name="Text Placeholder 5"/>
          <p:cNvSpPr>
            <a:spLocks noGrp="1"/>
          </p:cNvSpPr>
          <p:nvPr>
            <p:ph type="body" sz="quarter" idx="12"/>
          </p:nvPr>
        </p:nvSpPr>
        <p:spPr>
          <a:xfrm>
            <a:off x="295418" y="371796"/>
            <a:ext cx="3451391" cy="407963"/>
          </a:xfrm>
        </p:spPr>
        <p:txBody>
          <a:bodyPr/>
          <a:lstStyle/>
          <a:p>
            <a:r>
              <a:rPr lang="en-US" dirty="0"/>
              <a:t>Internal Controls - Examples</a:t>
            </a:r>
          </a:p>
        </p:txBody>
      </p:sp>
      <p:sp>
        <p:nvSpPr>
          <p:cNvPr id="4" name="Title 3"/>
          <p:cNvSpPr>
            <a:spLocks noGrp="1"/>
          </p:cNvSpPr>
          <p:nvPr>
            <p:ph type="title"/>
          </p:nvPr>
        </p:nvSpPr>
        <p:spPr>
          <a:xfrm>
            <a:off x="267281" y="648191"/>
            <a:ext cx="8615461" cy="757579"/>
          </a:xfrm>
        </p:spPr>
        <p:txBody>
          <a:bodyPr/>
          <a:lstStyle/>
          <a:p>
            <a:r>
              <a:rPr lang="en-US" dirty="0"/>
              <a:t>IT General computer controls</a:t>
            </a:r>
          </a:p>
        </p:txBody>
      </p:sp>
    </p:spTree>
    <p:extLst>
      <p:ext uri="{BB962C8B-B14F-4D97-AF65-F5344CB8AC3E}">
        <p14:creationId xmlns:p14="http://schemas.microsoft.com/office/powerpoint/2010/main" val="3724845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1891" y="1407736"/>
            <a:ext cx="8003969" cy="4550155"/>
          </a:xfrm>
        </p:spPr>
        <p:txBody>
          <a:bodyPr/>
          <a:lstStyle/>
          <a:p>
            <a:r>
              <a:rPr lang="en-US" dirty="0"/>
              <a:t>There is adequate segregation of duties among those who:</a:t>
            </a:r>
          </a:p>
          <a:p>
            <a:pPr lvl="1"/>
            <a:r>
              <a:rPr lang="en-US" dirty="0"/>
              <a:t>Administer IT security.</a:t>
            </a:r>
          </a:p>
          <a:p>
            <a:pPr lvl="1"/>
            <a:r>
              <a:rPr lang="en-US" dirty="0"/>
              <a:t>Make changes to programs or systems.</a:t>
            </a:r>
          </a:p>
          <a:p>
            <a:pPr lvl="1"/>
            <a:r>
              <a:rPr lang="en-US" dirty="0"/>
              <a:t>Perform transaction and accounting duties.</a:t>
            </a:r>
          </a:p>
          <a:p>
            <a:r>
              <a:rPr lang="en-US" dirty="0"/>
              <a:t>Application, database, and operating system changes are appropriately approved and tracked in a centralized change tracking database or system.</a:t>
            </a:r>
          </a:p>
          <a:p>
            <a:r>
              <a:rPr lang="en-US" dirty="0"/>
              <a:t>A test plan is developed and followed for all major implementation projects, including data conversion testing as appropriate.</a:t>
            </a:r>
          </a:p>
          <a:p>
            <a:r>
              <a:rPr lang="en-US" dirty="0"/>
              <a:t>User acceptance testing is performed on all user-requested projects. Tests are completed and documented prior to the move into production.</a:t>
            </a:r>
          </a:p>
        </p:txBody>
      </p:sp>
      <p:sp>
        <p:nvSpPr>
          <p:cNvPr id="6" name="Text Placeholder 5"/>
          <p:cNvSpPr>
            <a:spLocks noGrp="1"/>
          </p:cNvSpPr>
          <p:nvPr>
            <p:ph type="body" sz="quarter" idx="12"/>
          </p:nvPr>
        </p:nvSpPr>
        <p:spPr>
          <a:xfrm>
            <a:off x="295418" y="371796"/>
            <a:ext cx="3451391" cy="407963"/>
          </a:xfrm>
        </p:spPr>
        <p:txBody>
          <a:bodyPr/>
          <a:lstStyle/>
          <a:p>
            <a:r>
              <a:rPr lang="en-US" dirty="0"/>
              <a:t>Internal Controls - Examples</a:t>
            </a:r>
          </a:p>
        </p:txBody>
      </p:sp>
      <p:sp>
        <p:nvSpPr>
          <p:cNvPr id="4" name="Title 3"/>
          <p:cNvSpPr>
            <a:spLocks noGrp="1"/>
          </p:cNvSpPr>
          <p:nvPr>
            <p:ph type="title"/>
          </p:nvPr>
        </p:nvSpPr>
        <p:spPr/>
        <p:txBody>
          <a:bodyPr/>
          <a:lstStyle/>
          <a:p>
            <a:r>
              <a:rPr lang="en-US" dirty="0"/>
              <a:t>ITGC (Cont.)</a:t>
            </a:r>
          </a:p>
        </p:txBody>
      </p:sp>
    </p:spTree>
    <p:extLst>
      <p:ext uri="{BB962C8B-B14F-4D97-AF65-F5344CB8AC3E}">
        <p14:creationId xmlns:p14="http://schemas.microsoft.com/office/powerpoint/2010/main" val="4091614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7" name="Text Placeholder 1"/>
          <p:cNvSpPr>
            <a:spLocks noGrp="1"/>
          </p:cNvSpPr>
          <p:nvPr>
            <p:ph type="body" sz="quarter" idx="10"/>
          </p:nvPr>
        </p:nvSpPr>
        <p:spPr>
          <a:xfrm>
            <a:off x="461817" y="1405770"/>
            <a:ext cx="8151751" cy="4267242"/>
          </a:xfrm>
        </p:spPr>
        <p:txBody>
          <a:bodyPr/>
          <a:lstStyle/>
          <a:p>
            <a:pPr marL="0" indent="0">
              <a:buNone/>
            </a:pPr>
            <a:r>
              <a:rPr lang="en-US" sz="3600" i="1" dirty="0">
                <a:solidFill>
                  <a:schemeClr val="tx1"/>
                </a:solidFill>
              </a:rPr>
              <a:t>“Data analytics is the science of reviewing raw data for the purpose of drawing conclusions from that data.”</a:t>
            </a:r>
          </a:p>
          <a:p>
            <a:pPr marL="0" indent="0">
              <a:buNone/>
            </a:pPr>
            <a:endParaRPr lang="en-US" sz="3600" i="1" dirty="0">
              <a:solidFill>
                <a:schemeClr val="tx1"/>
              </a:solidFill>
            </a:endParaRPr>
          </a:p>
          <a:p>
            <a:pPr marL="0" indent="0">
              <a:buNone/>
            </a:pPr>
            <a:r>
              <a:rPr lang="en-US" sz="3600" u="sng" dirty="0">
                <a:solidFill>
                  <a:schemeClr val="tx1"/>
                </a:solidFill>
              </a:rPr>
              <a:t>Data Analysis Techniques as Controls</a:t>
            </a:r>
          </a:p>
          <a:p>
            <a:pPr>
              <a:buFontTx/>
              <a:buChar char="-"/>
            </a:pPr>
            <a:r>
              <a:rPr lang="en-US" sz="3600" dirty="0" err="1">
                <a:solidFill>
                  <a:schemeClr val="tx1"/>
                </a:solidFill>
              </a:rPr>
              <a:t>Benford’s</a:t>
            </a:r>
            <a:r>
              <a:rPr lang="en-US" sz="3600" dirty="0">
                <a:solidFill>
                  <a:schemeClr val="tx1"/>
                </a:solidFill>
              </a:rPr>
              <a:t> Law</a:t>
            </a:r>
          </a:p>
          <a:p>
            <a:pPr>
              <a:buFontTx/>
              <a:buChar char="-"/>
            </a:pPr>
            <a:r>
              <a:rPr lang="en-US" sz="3600" dirty="0">
                <a:solidFill>
                  <a:schemeClr val="tx1"/>
                </a:solidFill>
              </a:rPr>
              <a:t>Relative Size Factor</a:t>
            </a:r>
            <a:endParaRPr lang="en-US" sz="3200" dirty="0">
              <a:solidFill>
                <a:schemeClr val="tx1"/>
              </a:solidFill>
            </a:endParaRPr>
          </a:p>
        </p:txBody>
      </p:sp>
      <p:sp>
        <p:nvSpPr>
          <p:cNvPr id="8" name="Title 3"/>
          <p:cNvSpPr>
            <a:spLocks noGrp="1"/>
          </p:cNvSpPr>
          <p:nvPr>
            <p:ph type="title"/>
          </p:nvPr>
        </p:nvSpPr>
        <p:spPr>
          <a:xfrm>
            <a:off x="433529" y="805206"/>
            <a:ext cx="8396427" cy="757579"/>
          </a:xfrm>
        </p:spPr>
        <p:txBody>
          <a:bodyPr/>
          <a:lstStyle/>
          <a:p>
            <a:r>
              <a:rPr lang="en-US" dirty="0">
                <a:solidFill>
                  <a:schemeClr val="tx1"/>
                </a:solidFill>
              </a:rPr>
              <a:t>DATA ANALYTICS</a:t>
            </a:r>
          </a:p>
        </p:txBody>
      </p:sp>
    </p:spTree>
    <p:extLst>
      <p:ext uri="{BB962C8B-B14F-4D97-AF65-F5344CB8AC3E}">
        <p14:creationId xmlns:p14="http://schemas.microsoft.com/office/powerpoint/2010/main" val="174840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1817" y="1405770"/>
            <a:ext cx="8151751" cy="4267242"/>
          </a:xfrm>
        </p:spPr>
        <p:txBody>
          <a:bodyPr/>
          <a:lstStyle/>
          <a:p>
            <a:pPr marL="0" indent="0">
              <a:buNone/>
            </a:pPr>
            <a:r>
              <a:rPr lang="en-US" sz="2300" dirty="0">
                <a:solidFill>
                  <a:schemeClr val="tx1"/>
                </a:solidFill>
              </a:rPr>
              <a:t>Refers to the </a:t>
            </a:r>
            <a:r>
              <a:rPr lang="en-US" sz="2300" b="1" i="1" u="sng" dirty="0">
                <a:solidFill>
                  <a:schemeClr val="tx1"/>
                </a:solidFill>
              </a:rPr>
              <a:t>frequency distribution </a:t>
            </a:r>
            <a:r>
              <a:rPr lang="en-US" sz="2300" dirty="0">
                <a:solidFill>
                  <a:schemeClr val="tx1"/>
                </a:solidFill>
              </a:rPr>
              <a:t>of digits in many (but not all) real-life sources (i.e. naturally-occurring) data. In this distribution, 1 occurs as the leading digit about 30% of the time, while larger digits occur in that position less frequently: 9 as the first digit less than 5% of the time. </a:t>
            </a:r>
          </a:p>
          <a:p>
            <a:pPr marL="0" indent="0">
              <a:buNone/>
            </a:pPr>
            <a:endParaRPr lang="en-US" sz="1100" dirty="0">
              <a:solidFill>
                <a:schemeClr val="tx1"/>
              </a:solidFill>
            </a:endParaRPr>
          </a:p>
          <a:p>
            <a:pPr marL="0" indent="0">
              <a:buNone/>
            </a:pPr>
            <a:r>
              <a:rPr lang="en-US" sz="2300" dirty="0">
                <a:solidFill>
                  <a:schemeClr val="tx1"/>
                </a:solidFill>
              </a:rPr>
              <a:t>Benford's law also concerns the expected distribution for digits beyond the first:</a:t>
            </a:r>
          </a:p>
          <a:p>
            <a:pPr>
              <a:buFontTx/>
              <a:buChar char="-"/>
            </a:pPr>
            <a:r>
              <a:rPr lang="en-US" sz="2300" b="1" i="1" u="sng" dirty="0">
                <a:solidFill>
                  <a:schemeClr val="tx1"/>
                </a:solidFill>
              </a:rPr>
              <a:t>First two digits – most commonly used – more granular</a:t>
            </a:r>
          </a:p>
          <a:p>
            <a:pPr>
              <a:buFontTx/>
              <a:buChar char="-"/>
            </a:pPr>
            <a:r>
              <a:rPr lang="en-US" sz="2300" dirty="0">
                <a:solidFill>
                  <a:schemeClr val="tx1"/>
                </a:solidFill>
              </a:rPr>
              <a:t>Second digit</a:t>
            </a:r>
          </a:p>
          <a:p>
            <a:pPr>
              <a:buFontTx/>
              <a:buChar char="-"/>
            </a:pPr>
            <a:r>
              <a:rPr lang="en-US" sz="2300" dirty="0">
                <a:solidFill>
                  <a:schemeClr val="tx1"/>
                </a:solidFill>
              </a:rPr>
              <a:t>Last digit</a:t>
            </a:r>
          </a:p>
        </p:txBody>
      </p:sp>
      <p:sp>
        <p:nvSpPr>
          <p:cNvPr id="4" name="Title 3"/>
          <p:cNvSpPr>
            <a:spLocks noGrp="1"/>
          </p:cNvSpPr>
          <p:nvPr>
            <p:ph type="title"/>
          </p:nvPr>
        </p:nvSpPr>
        <p:spPr>
          <a:xfrm>
            <a:off x="433529" y="805206"/>
            <a:ext cx="8396427" cy="757579"/>
          </a:xfrm>
        </p:spPr>
        <p:txBody>
          <a:bodyPr/>
          <a:lstStyle/>
          <a:p>
            <a:r>
              <a:rPr lang="en-US" sz="2800" dirty="0">
                <a:solidFill>
                  <a:schemeClr val="tx1"/>
                </a:solidFill>
              </a:rPr>
              <a:t>Benford’s Law - First Digit law</a:t>
            </a:r>
          </a:p>
        </p:txBody>
      </p:sp>
      <p:sp>
        <p:nvSpPr>
          <p:cNvPr id="5"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7358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4695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Presenter – Paul Perry, FHFMA, CITP, CPA</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7" name="TextBox 6"/>
          <p:cNvSpPr txBox="1"/>
          <p:nvPr/>
        </p:nvSpPr>
        <p:spPr>
          <a:xfrm>
            <a:off x="4170782" y="1017038"/>
            <a:ext cx="4264078" cy="4247317"/>
          </a:xfrm>
          <a:prstGeom prst="rect">
            <a:avLst/>
          </a:prstGeom>
          <a:noFill/>
        </p:spPr>
        <p:txBody>
          <a:bodyPr wrap="square" rtlCol="0">
            <a:spAutoFit/>
          </a:bodyPr>
          <a:lstStyle/>
          <a:p>
            <a:pPr algn="just"/>
            <a:r>
              <a:rPr lang="en-US" sz="1500" dirty="0">
                <a:latin typeface="Arial" panose="020B0604020202020204" pitchFamily="34" charset="0"/>
                <a:cs typeface="Arial" panose="020B0604020202020204" pitchFamily="34" charset="0"/>
              </a:rPr>
              <a:t>Paul Perry has been with Warren Averett since 2004 and is a Senior Manager in the Firm’s Consulting Division and Director of Security Services for the Technology Group – focusing on internal control and information technology related projects.</a:t>
            </a:r>
          </a:p>
          <a:p>
            <a:pPr algn="just"/>
            <a:endParaRPr lang="en-US" sz="1500" dirty="0">
              <a:latin typeface="Arial" panose="020B0604020202020204" pitchFamily="34" charset="0"/>
              <a:cs typeface="Arial" panose="020B0604020202020204" pitchFamily="34" charset="0"/>
            </a:endParaRPr>
          </a:p>
          <a:p>
            <a:pPr algn="just"/>
            <a:r>
              <a:rPr lang="en-US" sz="1500" dirty="0">
                <a:latin typeface="Arial" panose="020B0604020202020204" pitchFamily="34" charset="0"/>
                <a:cs typeface="Arial" panose="020B0604020202020204" pitchFamily="34" charset="0"/>
              </a:rPr>
              <a:t>Paul is also a member of the Firm’s Data Analysis Group, a team of individuals within the Firm who provide data analysis solutions to both internal and external clients. For more than 11 years, he has specialized in accounting advisory and review assurance services, as well as external and employee benefit plan audits.</a:t>
            </a:r>
          </a:p>
          <a:p>
            <a:pPr algn="just"/>
            <a:endParaRPr lang="en-US" sz="1500" dirty="0">
              <a:latin typeface="Arial" panose="020B0604020202020204" pitchFamily="34" charset="0"/>
              <a:cs typeface="Arial" panose="020B0604020202020204" pitchFamily="34" charset="0"/>
            </a:endParaRPr>
          </a:p>
          <a:p>
            <a:pPr algn="just"/>
            <a:r>
              <a:rPr lang="en-US" sz="1500" dirty="0">
                <a:latin typeface="Arial" panose="020B0604020202020204" pitchFamily="34" charset="0"/>
                <a:cs typeface="Arial" panose="020B0604020202020204" pitchFamily="34" charset="0"/>
              </a:rPr>
              <a:t>Paul has extensive experience serving clients in the nonprofit, governmental, financial, insurance and healthcare facilities/hospital industries.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55" y="1017038"/>
            <a:ext cx="3315778" cy="4522580"/>
          </a:xfrm>
          <a:prstGeom prst="rect">
            <a:avLst/>
          </a:prstGeom>
        </p:spPr>
      </p:pic>
    </p:spTree>
    <p:extLst>
      <p:ext uri="{BB962C8B-B14F-4D97-AF65-F5344CB8AC3E}">
        <p14:creationId xmlns:p14="http://schemas.microsoft.com/office/powerpoint/2010/main" val="2924557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9513" y="1377020"/>
            <a:ext cx="8151751" cy="3922987"/>
          </a:xfrm>
        </p:spPr>
        <p:txBody>
          <a:bodyPr/>
          <a:lstStyle/>
          <a:p>
            <a:pPr marL="0" indent="0">
              <a:buNone/>
            </a:pPr>
            <a:r>
              <a:rPr lang="en-US" sz="2400" dirty="0">
                <a:solidFill>
                  <a:schemeClr val="tx1"/>
                </a:solidFill>
              </a:rPr>
              <a:t>1938</a:t>
            </a:r>
          </a:p>
          <a:p>
            <a:pPr marL="0" indent="0">
              <a:buNone/>
            </a:pPr>
            <a:r>
              <a:rPr lang="en-US" sz="2400" dirty="0">
                <a:solidFill>
                  <a:schemeClr val="tx1"/>
                </a:solidFill>
              </a:rPr>
              <a:t>Frank Benford – Physicist</a:t>
            </a:r>
          </a:p>
          <a:p>
            <a:pPr>
              <a:buFontTx/>
              <a:buChar char="-"/>
            </a:pPr>
            <a:r>
              <a:rPr lang="en-US" sz="2400" dirty="0">
                <a:solidFill>
                  <a:schemeClr val="tx1"/>
                </a:solidFill>
              </a:rPr>
              <a:t>surface areas of 335 rivers, </a:t>
            </a:r>
          </a:p>
          <a:p>
            <a:pPr>
              <a:buFontTx/>
              <a:buChar char="-"/>
            </a:pPr>
            <a:r>
              <a:rPr lang="en-US" sz="2400" dirty="0">
                <a:solidFill>
                  <a:schemeClr val="tx1"/>
                </a:solidFill>
              </a:rPr>
              <a:t>the sizes of 3259 US populations, </a:t>
            </a:r>
          </a:p>
          <a:p>
            <a:pPr>
              <a:buFontTx/>
              <a:buChar char="-"/>
            </a:pPr>
            <a:r>
              <a:rPr lang="en-US" sz="2400" dirty="0">
                <a:solidFill>
                  <a:schemeClr val="tx1"/>
                </a:solidFill>
              </a:rPr>
              <a:t>1800 </a:t>
            </a:r>
            <a:r>
              <a:rPr lang="en-US" sz="2400" dirty="0">
                <a:solidFill>
                  <a:schemeClr val="tx1"/>
                </a:solidFill>
                <a:hlinkClick r:id="rId2" tooltip="Molecular weight"/>
              </a:rPr>
              <a:t>molecular weights</a:t>
            </a:r>
            <a:r>
              <a:rPr lang="en-US" sz="2400" dirty="0">
                <a:solidFill>
                  <a:schemeClr val="tx1"/>
                </a:solidFill>
              </a:rPr>
              <a:t>, </a:t>
            </a:r>
          </a:p>
          <a:p>
            <a:pPr>
              <a:buFontTx/>
              <a:buChar char="-"/>
            </a:pPr>
            <a:r>
              <a:rPr lang="en-US" sz="2400" dirty="0">
                <a:solidFill>
                  <a:schemeClr val="tx1"/>
                </a:solidFill>
              </a:rPr>
              <a:t>5000 entries from a mathematical handbook, </a:t>
            </a:r>
          </a:p>
          <a:p>
            <a:pPr>
              <a:buFontTx/>
              <a:buChar char="-"/>
            </a:pPr>
            <a:r>
              <a:rPr lang="en-US" sz="2400" dirty="0">
                <a:solidFill>
                  <a:schemeClr val="tx1"/>
                </a:solidFill>
              </a:rPr>
              <a:t>308 numbers contained in an issue of </a:t>
            </a:r>
            <a:r>
              <a:rPr lang="en-US" sz="2400" i="1" dirty="0">
                <a:solidFill>
                  <a:schemeClr val="tx1"/>
                </a:solidFill>
                <a:hlinkClick r:id="rId3" tooltip="Reader's Digest"/>
              </a:rPr>
              <a:t>Reader's Digest</a:t>
            </a:r>
            <a:r>
              <a:rPr lang="en-US" sz="2400" dirty="0">
                <a:solidFill>
                  <a:schemeClr val="tx1"/>
                </a:solidFill>
              </a:rPr>
              <a:t>,</a:t>
            </a:r>
          </a:p>
          <a:p>
            <a:pPr>
              <a:buFontTx/>
              <a:buChar char="-"/>
            </a:pPr>
            <a:r>
              <a:rPr lang="en-US" sz="2400" dirty="0">
                <a:solidFill>
                  <a:schemeClr val="tx1"/>
                </a:solidFill>
              </a:rPr>
              <a:t>the street addresses of the first 342 persons listed in </a:t>
            </a:r>
            <a:r>
              <a:rPr lang="en-US" sz="2400" i="1" dirty="0">
                <a:solidFill>
                  <a:schemeClr val="tx1"/>
                </a:solidFill>
              </a:rPr>
              <a:t>American Men of Science</a:t>
            </a:r>
            <a:r>
              <a:rPr lang="en-US" sz="2400" dirty="0">
                <a:solidFill>
                  <a:schemeClr val="tx1"/>
                </a:solidFill>
              </a:rPr>
              <a:t> </a:t>
            </a:r>
          </a:p>
          <a:p>
            <a:pPr>
              <a:buFontTx/>
              <a:buChar char="-"/>
            </a:pPr>
            <a:r>
              <a:rPr lang="en-US" sz="2400" dirty="0">
                <a:solidFill>
                  <a:schemeClr val="tx1"/>
                </a:solidFill>
              </a:rPr>
              <a:t>The total number of observations used - 20,229.</a:t>
            </a:r>
            <a:endParaRPr lang="en-US" sz="2300" dirty="0">
              <a:solidFill>
                <a:schemeClr val="tx1"/>
              </a:solidFill>
            </a:endParaRPr>
          </a:p>
        </p:txBody>
      </p:sp>
      <p:sp>
        <p:nvSpPr>
          <p:cNvPr id="4" name="Title 3"/>
          <p:cNvSpPr>
            <a:spLocks noGrp="1"/>
          </p:cNvSpPr>
          <p:nvPr>
            <p:ph type="title"/>
          </p:nvPr>
        </p:nvSpPr>
        <p:spPr>
          <a:xfrm>
            <a:off x="451824" y="843291"/>
            <a:ext cx="8396427" cy="757579"/>
          </a:xfrm>
        </p:spPr>
        <p:txBody>
          <a:bodyPr/>
          <a:lstStyle/>
          <a:p>
            <a:r>
              <a:rPr lang="en-US" sz="2800" dirty="0">
                <a:solidFill>
                  <a:schemeClr val="tx1"/>
                </a:solidFill>
              </a:rPr>
              <a:t>Benford’s Law - CONTINUED</a:t>
            </a:r>
          </a:p>
        </p:txBody>
      </p:sp>
      <p:sp>
        <p:nvSpPr>
          <p:cNvPr id="6"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7" name="Straight Connector 6"/>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820569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Examples</a:t>
            </a:r>
          </a:p>
        </p:txBody>
      </p:sp>
      <p:sp>
        <p:nvSpPr>
          <p:cNvPr id="4" name="Title 3"/>
          <p:cNvSpPr>
            <a:spLocks noGrp="1"/>
          </p:cNvSpPr>
          <p:nvPr>
            <p:ph type="title"/>
          </p:nvPr>
        </p:nvSpPr>
        <p:spPr>
          <a:xfrm>
            <a:off x="267281" y="648191"/>
            <a:ext cx="8396427" cy="757579"/>
          </a:xfrm>
        </p:spPr>
        <p:txBody>
          <a:bodyPr/>
          <a:lstStyle/>
          <a:p>
            <a:r>
              <a:rPr lang="en-US" sz="2800" dirty="0">
                <a:solidFill>
                  <a:schemeClr val="tx1"/>
                </a:solidFill>
              </a:rPr>
              <a:t>Benford’s Law - Continued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10" y="2119275"/>
            <a:ext cx="4008584" cy="300643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9704"/>
          <a:stretch/>
        </p:blipFill>
        <p:spPr>
          <a:xfrm>
            <a:off x="4668694" y="1826117"/>
            <a:ext cx="4053547" cy="338494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9916"/>
          <a:stretch/>
        </p:blipFill>
        <p:spPr>
          <a:xfrm>
            <a:off x="4668694" y="1826117"/>
            <a:ext cx="4036449" cy="3384942"/>
          </a:xfrm>
          <a:prstGeom prst="rect">
            <a:avLst/>
          </a:prstGeom>
        </p:spPr>
      </p:pic>
    </p:spTree>
    <p:extLst>
      <p:ext uri="{BB962C8B-B14F-4D97-AF65-F5344CB8AC3E}">
        <p14:creationId xmlns:p14="http://schemas.microsoft.com/office/powerpoint/2010/main" val="76118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26" y="1348743"/>
            <a:ext cx="8151751" cy="4184310"/>
          </a:xfrm>
        </p:spPr>
        <p:txBody>
          <a:bodyPr/>
          <a:lstStyle/>
          <a:p>
            <a:pPr marL="0" indent="0">
              <a:buNone/>
            </a:pPr>
            <a:r>
              <a:rPr lang="en-US" sz="2000" dirty="0">
                <a:solidFill>
                  <a:schemeClr val="tx1"/>
                </a:solidFill>
              </a:rPr>
              <a:t>In 1993, in </a:t>
            </a:r>
            <a:r>
              <a:rPr lang="en-US" sz="2000" i="1" dirty="0">
                <a:solidFill>
                  <a:schemeClr val="tx1"/>
                </a:solidFill>
              </a:rPr>
              <a:t>State of Arizona v. Wayne James Nelson (CV92-18841)</a:t>
            </a:r>
            <a:r>
              <a:rPr lang="en-US" sz="2000" dirty="0">
                <a:solidFill>
                  <a:schemeClr val="tx1"/>
                </a:solidFill>
              </a:rPr>
              <a:t>, the accused was found guilty of trying to defraud the state of nearly $2 million, by diverting funds to a bogus vendor.</a:t>
            </a:r>
          </a:p>
          <a:p>
            <a:pPr marL="0" indent="0">
              <a:buNone/>
            </a:pPr>
            <a:endParaRPr lang="en-US" sz="1100" dirty="0">
              <a:solidFill>
                <a:schemeClr val="tx1"/>
              </a:solidFill>
            </a:endParaRPr>
          </a:p>
          <a:p>
            <a:pPr marL="0" indent="0">
              <a:buNone/>
            </a:pPr>
            <a:r>
              <a:rPr lang="en-US" sz="2000" dirty="0">
                <a:solidFill>
                  <a:schemeClr val="tx1"/>
                </a:solidFill>
              </a:rPr>
              <a:t>The perpetrator selected payments with the intention of making them appear random: </a:t>
            </a:r>
          </a:p>
          <a:p>
            <a:pPr>
              <a:buFontTx/>
              <a:buChar char="-"/>
            </a:pPr>
            <a:r>
              <a:rPr lang="en-US" sz="2000" dirty="0">
                <a:solidFill>
                  <a:schemeClr val="tx1"/>
                </a:solidFill>
              </a:rPr>
              <a:t>No duplicated check amounts </a:t>
            </a:r>
          </a:p>
          <a:p>
            <a:pPr>
              <a:buFontTx/>
              <a:buChar char="-"/>
            </a:pPr>
            <a:r>
              <a:rPr lang="en-US" sz="2000" dirty="0">
                <a:solidFill>
                  <a:schemeClr val="tx1"/>
                </a:solidFill>
              </a:rPr>
              <a:t>No round-numbers - all the values included dollars and cents amounts. </a:t>
            </a:r>
          </a:p>
          <a:p>
            <a:pPr marL="0" indent="0">
              <a:buNone/>
            </a:pPr>
            <a:endParaRPr lang="en-US" sz="1100" dirty="0">
              <a:solidFill>
                <a:schemeClr val="tx1"/>
              </a:solidFill>
            </a:endParaRPr>
          </a:p>
          <a:p>
            <a:pPr marL="0" indent="0">
              <a:buNone/>
            </a:pPr>
            <a:r>
              <a:rPr lang="en-US" sz="2000" dirty="0">
                <a:solidFill>
                  <a:schemeClr val="tx1"/>
                </a:solidFill>
              </a:rPr>
              <a:t>He did not realize that his seemingly random looking selections were far from random.  And the chart of amounts to the fictitious vendor looked like….</a:t>
            </a:r>
          </a:p>
          <a:p>
            <a:pPr marL="0" indent="0">
              <a:buNone/>
            </a:pPr>
            <a:endParaRPr lang="en-US" dirty="0"/>
          </a:p>
        </p:txBody>
      </p:sp>
      <p:sp>
        <p:nvSpPr>
          <p:cNvPr id="4" name="Title 3"/>
          <p:cNvSpPr>
            <a:spLocks noGrp="1"/>
          </p:cNvSpPr>
          <p:nvPr>
            <p:ph type="title"/>
          </p:nvPr>
        </p:nvSpPr>
        <p:spPr>
          <a:xfrm>
            <a:off x="451824" y="817425"/>
            <a:ext cx="7934178" cy="757579"/>
          </a:xfrm>
        </p:spPr>
        <p:txBody>
          <a:bodyPr/>
          <a:lstStyle/>
          <a:p>
            <a:r>
              <a:rPr lang="en-US" sz="2800" dirty="0">
                <a:solidFill>
                  <a:schemeClr val="tx1"/>
                </a:solidFill>
              </a:rPr>
              <a:t>Benford’s Law – CASE STUDY</a:t>
            </a:r>
          </a:p>
        </p:txBody>
      </p:sp>
      <p:sp>
        <p:nvSpPr>
          <p:cNvPr id="5"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790614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11" y="64652"/>
            <a:ext cx="8719128" cy="564926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413" y="301017"/>
            <a:ext cx="6902047" cy="517653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11" y="70106"/>
            <a:ext cx="8719128" cy="5649267"/>
          </a:xfrm>
          <a:prstGeom prst="rect">
            <a:avLst/>
          </a:prstGeom>
        </p:spPr>
      </p:pic>
    </p:spTree>
    <p:extLst>
      <p:ext uri="{BB962C8B-B14F-4D97-AF65-F5344CB8AC3E}">
        <p14:creationId xmlns:p14="http://schemas.microsoft.com/office/powerpoint/2010/main" val="3800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4590" y="1331123"/>
            <a:ext cx="8151751" cy="1078812"/>
          </a:xfrm>
        </p:spPr>
        <p:txBody>
          <a:bodyPr/>
          <a:lstStyle/>
          <a:p>
            <a:pPr marL="0" indent="0">
              <a:buNone/>
            </a:pPr>
            <a:r>
              <a:rPr lang="en-US" sz="2300" b="1" u="sng" dirty="0">
                <a:solidFill>
                  <a:schemeClr val="tx1"/>
                </a:solidFill>
              </a:rPr>
              <a:t>Relative Size Factor</a:t>
            </a:r>
          </a:p>
          <a:p>
            <a:pPr marL="0" indent="0">
              <a:buNone/>
            </a:pPr>
            <a:r>
              <a:rPr lang="en-US" sz="2300" dirty="0">
                <a:solidFill>
                  <a:schemeClr val="tx1"/>
                </a:solidFill>
              </a:rPr>
              <a:t>- </a:t>
            </a:r>
            <a:r>
              <a:rPr lang="en-US" sz="2400" dirty="0">
                <a:solidFill>
                  <a:schemeClr val="tx1"/>
                </a:solidFill>
              </a:rPr>
              <a:t>is to identify anomalies where the largest amount for subsets (vendor, customer) in a given data set is outside the norm for those subsets. This test compares the top two amounts for each subset and calculates the RSF for each.</a:t>
            </a:r>
            <a:endParaRPr lang="en-US" sz="2300" dirty="0">
              <a:solidFill>
                <a:schemeClr val="tx1"/>
              </a:solidFill>
            </a:endParaRPr>
          </a:p>
        </p:txBody>
      </p:sp>
      <p:sp>
        <p:nvSpPr>
          <p:cNvPr id="4" name="Title 3"/>
          <p:cNvSpPr>
            <a:spLocks noGrp="1"/>
          </p:cNvSpPr>
          <p:nvPr>
            <p:ph type="title"/>
          </p:nvPr>
        </p:nvSpPr>
        <p:spPr>
          <a:xfrm>
            <a:off x="379253" y="807918"/>
            <a:ext cx="8396427" cy="614323"/>
          </a:xfrm>
        </p:spPr>
        <p:txBody>
          <a:bodyPr/>
          <a:lstStyle/>
          <a:p>
            <a:r>
              <a:rPr lang="en-US" sz="2800" dirty="0">
                <a:solidFill>
                  <a:schemeClr val="tx1"/>
                </a:solidFill>
              </a:rPr>
              <a:t>DATA ANALYSIS TECHNIQUE</a:t>
            </a:r>
          </a:p>
        </p:txBody>
      </p:sp>
      <p:sp>
        <p:nvSpPr>
          <p:cNvPr id="5" name="Text Placeholder 1"/>
          <p:cNvSpPr txBox="1">
            <a:spLocks/>
          </p:cNvSpPr>
          <p:nvPr/>
        </p:nvSpPr>
        <p:spPr>
          <a:xfrm>
            <a:off x="384590" y="3449835"/>
            <a:ext cx="8151751" cy="107881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1800" kern="1200" baseline="0">
                <a:solidFill>
                  <a:srgbClr val="595959"/>
                </a:solidFill>
                <a:latin typeface="Arial" pitchFamily="34" charset="0"/>
                <a:ea typeface="+mn-ea"/>
                <a:cs typeface="Arial" pitchFamily="34" charset="0"/>
              </a:defRPr>
            </a:lvl1pPr>
            <a:lvl2pPr marL="742950" indent="-285750" algn="l" defTabSz="457200" rtl="0" eaLnBrk="1" latinLnBrk="0" hangingPunct="1">
              <a:spcBef>
                <a:spcPct val="20000"/>
              </a:spcBef>
              <a:spcAft>
                <a:spcPts val="600"/>
              </a:spcAft>
              <a:buFont typeface="Arial" pitchFamily="34" charset="0"/>
              <a:buChar char="•"/>
              <a:defRPr sz="1600" kern="1200">
                <a:solidFill>
                  <a:srgbClr val="595959"/>
                </a:solidFill>
                <a:latin typeface="Arial" pitchFamily="34" charset="0"/>
                <a:ea typeface="+mn-ea"/>
                <a:cs typeface="Arial" pitchFamily="34" charset="0"/>
              </a:defRPr>
            </a:lvl2pPr>
            <a:lvl3pPr marL="1200150" indent="-285750" algn="l" defTabSz="457200" rtl="0" eaLnBrk="1" latinLnBrk="0" hangingPunct="1">
              <a:spcBef>
                <a:spcPct val="20000"/>
              </a:spcBef>
              <a:buFont typeface="Arial" pitchFamily="34" charset="0"/>
              <a:buChar char="•"/>
              <a:defRPr sz="1400" kern="1200" baseline="0">
                <a:solidFill>
                  <a:srgbClr val="595959"/>
                </a:solidFill>
                <a:latin typeface="Arial" pitchFamily="34" charset="0"/>
                <a:ea typeface="+mn-ea"/>
                <a:cs typeface="Arial" pitchFamily="34" charset="0"/>
              </a:defRPr>
            </a:lvl3pPr>
            <a:lvl4pPr marL="1371600" indent="0" algn="l" defTabSz="457200" rtl="0" eaLnBrk="1" latinLnBrk="0" hangingPunct="1">
              <a:spcBef>
                <a:spcPct val="20000"/>
              </a:spcBef>
              <a:buFont typeface="Arial"/>
              <a:buNone/>
              <a:defRPr sz="1800" kern="1200">
                <a:solidFill>
                  <a:schemeClr val="tx1">
                    <a:lumMod val="75000"/>
                    <a:lumOff val="25000"/>
                  </a:schemeClr>
                </a:solidFill>
                <a:latin typeface="Arial" pitchFamily="34" charset="0"/>
                <a:ea typeface="+mn-ea"/>
                <a:cs typeface="Arial" pitchFamily="34" charset="0"/>
              </a:defRPr>
            </a:lvl4pPr>
            <a:lvl5pPr marL="1828800" indent="0" algn="l" defTabSz="457200" rtl="0" eaLnBrk="1" latinLnBrk="0" hangingPunct="1">
              <a:spcBef>
                <a:spcPct val="20000"/>
              </a:spcBef>
              <a:buFont typeface="Arial"/>
              <a:buNone/>
              <a:defRPr sz="1800" kern="1200">
                <a:solidFill>
                  <a:schemeClr val="tx1">
                    <a:lumMod val="75000"/>
                    <a:lumOff val="25000"/>
                  </a:schemeClr>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2300" b="1" u="sng" dirty="0">
                <a:solidFill>
                  <a:schemeClr val="tx1"/>
                </a:solidFill>
              </a:rPr>
              <a:t>Examples</a:t>
            </a:r>
          </a:p>
          <a:p>
            <a:pPr marL="0" indent="0">
              <a:buFont typeface="Arial" pitchFamily="34" charset="0"/>
              <a:buNone/>
            </a:pPr>
            <a:r>
              <a:rPr lang="en-US" sz="2300" dirty="0">
                <a:solidFill>
                  <a:schemeClr val="tx1"/>
                </a:solidFill>
              </a:rPr>
              <a:t>Vendor A – $5,000 and $4,000 = RSF is 1.25</a:t>
            </a:r>
          </a:p>
          <a:p>
            <a:pPr marL="0" indent="0">
              <a:buNone/>
            </a:pPr>
            <a:r>
              <a:rPr lang="en-US" sz="2300" dirty="0">
                <a:solidFill>
                  <a:schemeClr val="tx1"/>
                </a:solidFill>
              </a:rPr>
              <a:t>Vendor B – $200,000 and $20,000 = RSF is 10.00</a:t>
            </a:r>
          </a:p>
        </p:txBody>
      </p:sp>
      <p:sp>
        <p:nvSpPr>
          <p:cNvPr id="6" name="Text Placeholder 1"/>
          <p:cNvSpPr txBox="1">
            <a:spLocks/>
          </p:cNvSpPr>
          <p:nvPr/>
        </p:nvSpPr>
        <p:spPr>
          <a:xfrm>
            <a:off x="379253" y="4960734"/>
            <a:ext cx="8495765" cy="107881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1800" kern="1200" baseline="0">
                <a:solidFill>
                  <a:srgbClr val="595959"/>
                </a:solidFill>
                <a:latin typeface="Arial" pitchFamily="34" charset="0"/>
                <a:ea typeface="+mn-ea"/>
                <a:cs typeface="Arial" pitchFamily="34" charset="0"/>
              </a:defRPr>
            </a:lvl1pPr>
            <a:lvl2pPr marL="742950" indent="-285750" algn="l" defTabSz="457200" rtl="0" eaLnBrk="1" latinLnBrk="0" hangingPunct="1">
              <a:spcBef>
                <a:spcPct val="20000"/>
              </a:spcBef>
              <a:spcAft>
                <a:spcPts val="600"/>
              </a:spcAft>
              <a:buFont typeface="Arial" pitchFamily="34" charset="0"/>
              <a:buChar char="•"/>
              <a:defRPr sz="1600" kern="1200">
                <a:solidFill>
                  <a:srgbClr val="595959"/>
                </a:solidFill>
                <a:latin typeface="Arial" pitchFamily="34" charset="0"/>
                <a:ea typeface="+mn-ea"/>
                <a:cs typeface="Arial" pitchFamily="34" charset="0"/>
              </a:defRPr>
            </a:lvl2pPr>
            <a:lvl3pPr marL="1200150" indent="-285750" algn="l" defTabSz="457200" rtl="0" eaLnBrk="1" latinLnBrk="0" hangingPunct="1">
              <a:spcBef>
                <a:spcPct val="20000"/>
              </a:spcBef>
              <a:buFont typeface="Arial" pitchFamily="34" charset="0"/>
              <a:buChar char="•"/>
              <a:defRPr sz="1400" kern="1200" baseline="0">
                <a:solidFill>
                  <a:srgbClr val="595959"/>
                </a:solidFill>
                <a:latin typeface="Arial" pitchFamily="34" charset="0"/>
                <a:ea typeface="+mn-ea"/>
                <a:cs typeface="Arial" pitchFamily="34" charset="0"/>
              </a:defRPr>
            </a:lvl3pPr>
            <a:lvl4pPr marL="1371600" indent="0" algn="l" defTabSz="457200" rtl="0" eaLnBrk="1" latinLnBrk="0" hangingPunct="1">
              <a:spcBef>
                <a:spcPct val="20000"/>
              </a:spcBef>
              <a:buFont typeface="Arial"/>
              <a:buNone/>
              <a:defRPr sz="1800" kern="1200">
                <a:solidFill>
                  <a:schemeClr val="tx1">
                    <a:lumMod val="75000"/>
                    <a:lumOff val="25000"/>
                  </a:schemeClr>
                </a:solidFill>
                <a:latin typeface="Arial" pitchFamily="34" charset="0"/>
                <a:ea typeface="+mn-ea"/>
                <a:cs typeface="Arial" pitchFamily="34" charset="0"/>
              </a:defRPr>
            </a:lvl4pPr>
            <a:lvl5pPr marL="1828800" indent="0" algn="l" defTabSz="457200" rtl="0" eaLnBrk="1" latinLnBrk="0" hangingPunct="1">
              <a:spcBef>
                <a:spcPct val="20000"/>
              </a:spcBef>
              <a:buFont typeface="Arial"/>
              <a:buNone/>
              <a:defRPr sz="1800" kern="1200">
                <a:solidFill>
                  <a:schemeClr val="tx1">
                    <a:lumMod val="75000"/>
                    <a:lumOff val="25000"/>
                  </a:schemeClr>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2300" b="1" u="sng" dirty="0">
                <a:solidFill>
                  <a:schemeClr val="tx1"/>
                </a:solidFill>
              </a:rPr>
              <a:t>Question - Which is consistent with your organization?</a:t>
            </a:r>
            <a:endParaRPr lang="en-US" sz="2300" dirty="0">
              <a:solidFill>
                <a:schemeClr val="tx1"/>
              </a:solidFill>
            </a:endParaRPr>
          </a:p>
        </p:txBody>
      </p:sp>
      <p:sp>
        <p:nvSpPr>
          <p:cNvPr id="8" name="Title 1"/>
          <p:cNvSpPr txBox="1">
            <a:spLocks/>
          </p:cNvSpPr>
          <p:nvPr/>
        </p:nvSpPr>
        <p:spPr>
          <a:xfrm>
            <a:off x="349183" y="295585"/>
            <a:ext cx="7887015" cy="46019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9" name="Straight Connector 8"/>
          <p:cNvCxnSpPr/>
          <p:nvPr/>
        </p:nvCxnSpPr>
        <p:spPr>
          <a:xfrm>
            <a:off x="500888" y="796636"/>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120513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253" y="2034552"/>
            <a:ext cx="8396427" cy="614323"/>
          </a:xfrm>
        </p:spPr>
        <p:txBody>
          <a:bodyPr/>
          <a:lstStyle/>
          <a:p>
            <a:pPr algn="ctr"/>
            <a:r>
              <a:rPr lang="en-US" sz="5400" dirty="0">
                <a:solidFill>
                  <a:schemeClr val="tx1"/>
                </a:solidFill>
              </a:rPr>
              <a:t>Questions?</a:t>
            </a:r>
            <a:br>
              <a:rPr lang="en-US" sz="5400" dirty="0">
                <a:solidFill>
                  <a:schemeClr val="tx1"/>
                </a:solidFill>
              </a:rPr>
            </a:br>
            <a:br>
              <a:rPr lang="en-US" sz="5400" dirty="0">
                <a:solidFill>
                  <a:schemeClr val="tx1"/>
                </a:solidFill>
              </a:rPr>
            </a:br>
            <a:endParaRPr lang="en-US" sz="5400" dirty="0">
              <a:solidFill>
                <a:schemeClr val="tx1"/>
              </a:solidFill>
            </a:endParaRPr>
          </a:p>
        </p:txBody>
      </p:sp>
      <p:sp>
        <p:nvSpPr>
          <p:cNvPr id="5" name="Text Placeholder 1"/>
          <p:cNvSpPr txBox="1">
            <a:spLocks/>
          </p:cNvSpPr>
          <p:nvPr/>
        </p:nvSpPr>
        <p:spPr>
          <a:xfrm>
            <a:off x="500888" y="3449835"/>
            <a:ext cx="8151751" cy="107881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1800" kern="1200" baseline="0">
                <a:solidFill>
                  <a:srgbClr val="595959"/>
                </a:solidFill>
                <a:latin typeface="Arial" pitchFamily="34" charset="0"/>
                <a:ea typeface="+mn-ea"/>
                <a:cs typeface="Arial" pitchFamily="34" charset="0"/>
              </a:defRPr>
            </a:lvl1pPr>
            <a:lvl2pPr marL="742950" indent="-285750" algn="l" defTabSz="457200" rtl="0" eaLnBrk="1" latinLnBrk="0" hangingPunct="1">
              <a:spcBef>
                <a:spcPct val="20000"/>
              </a:spcBef>
              <a:spcAft>
                <a:spcPts val="600"/>
              </a:spcAft>
              <a:buFont typeface="Arial" pitchFamily="34" charset="0"/>
              <a:buChar char="•"/>
              <a:defRPr sz="1600" kern="1200">
                <a:solidFill>
                  <a:srgbClr val="595959"/>
                </a:solidFill>
                <a:latin typeface="Arial" pitchFamily="34" charset="0"/>
                <a:ea typeface="+mn-ea"/>
                <a:cs typeface="Arial" pitchFamily="34" charset="0"/>
              </a:defRPr>
            </a:lvl2pPr>
            <a:lvl3pPr marL="1200150" indent="-285750" algn="l" defTabSz="457200" rtl="0" eaLnBrk="1" latinLnBrk="0" hangingPunct="1">
              <a:spcBef>
                <a:spcPct val="20000"/>
              </a:spcBef>
              <a:buFont typeface="Arial" pitchFamily="34" charset="0"/>
              <a:buChar char="•"/>
              <a:defRPr sz="1400" kern="1200" baseline="0">
                <a:solidFill>
                  <a:srgbClr val="595959"/>
                </a:solidFill>
                <a:latin typeface="Arial" pitchFamily="34" charset="0"/>
                <a:ea typeface="+mn-ea"/>
                <a:cs typeface="Arial" pitchFamily="34" charset="0"/>
              </a:defRPr>
            </a:lvl3pPr>
            <a:lvl4pPr marL="1371600" indent="0" algn="l" defTabSz="457200" rtl="0" eaLnBrk="1" latinLnBrk="0" hangingPunct="1">
              <a:spcBef>
                <a:spcPct val="20000"/>
              </a:spcBef>
              <a:buFont typeface="Arial"/>
              <a:buNone/>
              <a:defRPr sz="1800" kern="1200">
                <a:solidFill>
                  <a:schemeClr val="tx1">
                    <a:lumMod val="75000"/>
                    <a:lumOff val="25000"/>
                  </a:schemeClr>
                </a:solidFill>
                <a:latin typeface="Arial" pitchFamily="34" charset="0"/>
                <a:ea typeface="+mn-ea"/>
                <a:cs typeface="Arial" pitchFamily="34" charset="0"/>
              </a:defRPr>
            </a:lvl4pPr>
            <a:lvl5pPr marL="1828800" indent="0" algn="l" defTabSz="457200" rtl="0" eaLnBrk="1" latinLnBrk="0" hangingPunct="1">
              <a:spcBef>
                <a:spcPct val="20000"/>
              </a:spcBef>
              <a:buFont typeface="Arial"/>
              <a:buNone/>
              <a:defRPr sz="1800" kern="1200">
                <a:solidFill>
                  <a:schemeClr val="tx1">
                    <a:lumMod val="75000"/>
                    <a:lumOff val="25000"/>
                  </a:schemeClr>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2300" dirty="0">
                <a:solidFill>
                  <a:schemeClr val="tx1"/>
                </a:solidFill>
              </a:rPr>
              <a:t>Paul M. Perry, FHMFA, CITP, CPA</a:t>
            </a:r>
          </a:p>
          <a:p>
            <a:pPr marL="0" indent="0">
              <a:buFont typeface="Arial" pitchFamily="34" charset="0"/>
              <a:buNone/>
            </a:pPr>
            <a:r>
              <a:rPr lang="en-US" sz="2300" dirty="0">
                <a:solidFill>
                  <a:schemeClr val="tx1"/>
                </a:solidFill>
                <a:hlinkClick r:id="rId2"/>
              </a:rPr>
              <a:t>paul.perry@warrenaverett.com</a:t>
            </a:r>
            <a:endParaRPr lang="en-US" sz="2300" dirty="0">
              <a:solidFill>
                <a:schemeClr val="tx1"/>
              </a:solidFill>
            </a:endParaRPr>
          </a:p>
          <a:p>
            <a:pPr marL="0" indent="0">
              <a:buFont typeface="Arial" pitchFamily="34" charset="0"/>
              <a:buNone/>
            </a:pPr>
            <a:r>
              <a:rPr lang="en-US" sz="2300" dirty="0">
                <a:solidFill>
                  <a:schemeClr val="tx1"/>
                </a:solidFill>
              </a:rPr>
              <a:t>(205) 769-3251</a:t>
            </a:r>
          </a:p>
        </p:txBody>
      </p:sp>
      <p:sp>
        <p:nvSpPr>
          <p:cNvPr id="8" name="Title 1"/>
          <p:cNvSpPr txBox="1">
            <a:spLocks/>
          </p:cNvSpPr>
          <p:nvPr/>
        </p:nvSpPr>
        <p:spPr>
          <a:xfrm>
            <a:off x="349183" y="295585"/>
            <a:ext cx="7887015" cy="46019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9" name="Straight Connector 8"/>
          <p:cNvCxnSpPr/>
          <p:nvPr/>
        </p:nvCxnSpPr>
        <p:spPr>
          <a:xfrm>
            <a:off x="500888" y="796636"/>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74900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6132" y="4569419"/>
            <a:ext cx="3497675" cy="430887"/>
          </a:xfrm>
          <a:prstGeom prst="rect">
            <a:avLst/>
          </a:prstGeom>
          <a:noFill/>
        </p:spPr>
        <p:txBody>
          <a:bodyPr wrap="square" lIns="91429" tIns="45714" rIns="91429" bIns="45714" rtlCol="0">
            <a:spAutoFit/>
          </a:bodyPr>
          <a:lstStyle/>
          <a:p>
            <a:pPr algn="ctr"/>
            <a:r>
              <a:rPr lang="en-US" sz="2200" dirty="0">
                <a:solidFill>
                  <a:srgbClr val="006EA9"/>
                </a:solidFill>
                <a:latin typeface="Arial"/>
                <a:cs typeface="Arial"/>
              </a:rPr>
              <a:t>CPAs AND ADVISORS</a:t>
            </a:r>
            <a:endParaRPr lang="en-US" sz="2200" dirty="0">
              <a:solidFill>
                <a:srgbClr val="006EA9"/>
              </a:solidFill>
            </a:endParaRPr>
          </a:p>
        </p:txBody>
      </p:sp>
      <p:sp>
        <p:nvSpPr>
          <p:cNvPr id="5" name="TextBox 4"/>
          <p:cNvSpPr txBox="1"/>
          <p:nvPr/>
        </p:nvSpPr>
        <p:spPr>
          <a:xfrm>
            <a:off x="2594777" y="5406678"/>
            <a:ext cx="4300382" cy="430887"/>
          </a:xfrm>
          <a:prstGeom prst="rect">
            <a:avLst/>
          </a:prstGeom>
          <a:noFill/>
        </p:spPr>
        <p:txBody>
          <a:bodyPr wrap="square" lIns="91429" tIns="45714" rIns="91429" bIns="45714" rtlCol="0">
            <a:spAutoFit/>
          </a:bodyPr>
          <a:lstStyle/>
          <a:p>
            <a:pPr algn="ctr"/>
            <a:r>
              <a:rPr lang="en-US" sz="2200" dirty="0">
                <a:solidFill>
                  <a:prstClr val="white"/>
                </a:solidFill>
                <a:latin typeface="Arial"/>
                <a:cs typeface="Arial"/>
              </a:rPr>
              <a:t>LET’S THRIVE TOGETHER</a:t>
            </a:r>
            <a:endParaRPr lang="en-US" sz="2200" dirty="0">
              <a:solidFill>
                <a:prstClr val="white"/>
              </a:solidFill>
            </a:endParaRPr>
          </a:p>
        </p:txBody>
      </p:sp>
      <p:cxnSp>
        <p:nvCxnSpPr>
          <p:cNvPr id="6" name="Straight Connector 5"/>
          <p:cNvCxnSpPr/>
          <p:nvPr/>
        </p:nvCxnSpPr>
        <p:spPr>
          <a:xfrm>
            <a:off x="2919514" y="5240564"/>
            <a:ext cx="3650908" cy="0"/>
          </a:xfrm>
          <a:prstGeom prst="line">
            <a:avLst/>
          </a:prstGeom>
          <a:ln w="19050" cmpd="sng">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7420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4695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Internal Controls - Objectives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7" name="TextBox 6"/>
          <p:cNvSpPr txBox="1"/>
          <p:nvPr/>
        </p:nvSpPr>
        <p:spPr>
          <a:xfrm>
            <a:off x="451824" y="1017039"/>
            <a:ext cx="7488747" cy="4893647"/>
          </a:xfrm>
          <a:prstGeom prst="rect">
            <a:avLst/>
          </a:prstGeom>
          <a:noFill/>
        </p:spPr>
        <p:txBody>
          <a:bodyPr wrap="square" rtlCol="0">
            <a:spAutoFit/>
          </a:bodyPr>
          <a:lstStyle/>
          <a:p>
            <a:pPr marL="457200" indent="-457200" algn="just">
              <a:buFont typeface="+mj-lt"/>
              <a:buAutoNum type="arabicPeriod"/>
            </a:pPr>
            <a:r>
              <a:rPr lang="en-US" sz="2400" b="1" dirty="0">
                <a:latin typeface="Arial" panose="020B0604020202020204" pitchFamily="34" charset="0"/>
                <a:cs typeface="Arial" panose="020B0604020202020204" pitchFamily="34" charset="0"/>
              </a:rPr>
              <a:t>Overview of Internal Controls – A to Z</a:t>
            </a:r>
          </a:p>
          <a:p>
            <a:pPr marL="457200" indent="-457200" algn="just">
              <a:buFont typeface="+mj-lt"/>
              <a:buAutoNum type="arabicPeriod"/>
            </a:pPr>
            <a:r>
              <a:rPr lang="en-US" sz="2400" b="1" dirty="0">
                <a:latin typeface="Arial" panose="020B0604020202020204" pitchFamily="34" charset="0"/>
                <a:cs typeface="Arial" panose="020B0604020202020204" pitchFamily="34" charset="0"/>
              </a:rPr>
              <a:t>The Why’s to Internal Control</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Risk Management</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Fraud Discussion</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COSO Model Discussion</a:t>
            </a:r>
          </a:p>
          <a:p>
            <a:pPr marL="457200" indent="-457200" algn="just">
              <a:buFont typeface="+mj-lt"/>
              <a:buAutoNum type="arabicPeriod"/>
            </a:pPr>
            <a:r>
              <a:rPr lang="en-US" sz="2400" b="1" dirty="0">
                <a:latin typeface="Arial" panose="020B0604020202020204" pitchFamily="34" charset="0"/>
                <a:cs typeface="Arial" panose="020B0604020202020204" pitchFamily="34" charset="0"/>
              </a:rPr>
              <a:t>The How’s to Internal Controls</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Entity Level Controls</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Documentation</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Key and Non-Key Controls</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Types of Controls</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Activity Level Controls</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IT General Controls</a:t>
            </a:r>
          </a:p>
          <a:p>
            <a:pPr marL="914346" lvl="1" indent="-457200" algn="just">
              <a:buFont typeface="+mj-lt"/>
              <a:buAutoNum type="alphaLcPeriod"/>
            </a:pPr>
            <a:r>
              <a:rPr lang="en-US" sz="2400" dirty="0">
                <a:latin typeface="Arial" panose="020B0604020202020204" pitchFamily="34" charset="0"/>
                <a:cs typeface="Arial" panose="020B0604020202020204" pitchFamily="34" charset="0"/>
              </a:rPr>
              <a:t>Data Analysis Techniques</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106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3" name="TextBox 2"/>
          <p:cNvSpPr txBox="1"/>
          <p:nvPr/>
        </p:nvSpPr>
        <p:spPr>
          <a:xfrm>
            <a:off x="451824" y="950210"/>
            <a:ext cx="196446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a:t>
            </a:r>
            <a:r>
              <a:rPr lang="en-US" sz="2800" dirty="0">
                <a:latin typeface="Arial" panose="020B0604020202020204" pitchFamily="34" charset="0"/>
                <a:cs typeface="Arial" panose="020B0604020202020204" pitchFamily="34" charset="0"/>
              </a:rPr>
              <a:t>veryone</a:t>
            </a:r>
          </a:p>
        </p:txBody>
      </p:sp>
      <p:sp>
        <p:nvSpPr>
          <p:cNvPr id="7" name="TextBox 6"/>
          <p:cNvSpPr txBox="1"/>
          <p:nvPr/>
        </p:nvSpPr>
        <p:spPr>
          <a:xfrm>
            <a:off x="6771886" y="5152066"/>
            <a:ext cx="1658198" cy="523220"/>
          </a:xfrm>
          <a:prstGeom prst="rect">
            <a:avLst/>
          </a:prstGeom>
          <a:noFill/>
        </p:spPr>
        <p:txBody>
          <a:bodyPr wrap="square" rtlCol="0">
            <a:spAutoFit/>
          </a:bodyPr>
          <a:lstStyle/>
          <a:p>
            <a:pPr algn="r"/>
            <a:r>
              <a:rPr lang="en-US" sz="2800" b="1" dirty="0">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nalytics</a:t>
            </a:r>
            <a:endParaRPr lang="en-US" sz="2800"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2293742" y="4792000"/>
            <a:ext cx="2046613"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one at the top</a:t>
            </a:r>
          </a:p>
        </p:txBody>
      </p:sp>
      <p:sp>
        <p:nvSpPr>
          <p:cNvPr id="10" name="TextBox 9"/>
          <p:cNvSpPr txBox="1"/>
          <p:nvPr/>
        </p:nvSpPr>
        <p:spPr>
          <a:xfrm>
            <a:off x="3153899" y="1837249"/>
            <a:ext cx="276243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t>
            </a:r>
            <a:r>
              <a:rPr lang="en-US" sz="2800" dirty="0">
                <a:latin typeface="Arial" panose="020B0604020202020204" pitchFamily="34" charset="0"/>
                <a:cs typeface="Arial" panose="020B0604020202020204" pitchFamily="34" charset="0"/>
              </a:rPr>
              <a:t>ommunication</a:t>
            </a:r>
          </a:p>
        </p:txBody>
      </p:sp>
      <p:sp>
        <p:nvSpPr>
          <p:cNvPr id="11" name="TextBox 10"/>
          <p:cNvSpPr txBox="1"/>
          <p:nvPr/>
        </p:nvSpPr>
        <p:spPr>
          <a:xfrm>
            <a:off x="7464080" y="1845449"/>
            <a:ext cx="1030612" cy="523220"/>
          </a:xfrm>
          <a:prstGeom prst="rect">
            <a:avLst/>
          </a:prstGeom>
          <a:noFill/>
        </p:spPr>
        <p:txBody>
          <a:bodyPr wrap="square" rtlCol="0">
            <a:spAutoFit/>
          </a:bodyPr>
          <a:lstStyle/>
          <a:p>
            <a:pPr algn="r"/>
            <a:r>
              <a:rPr lang="en-US" sz="2800" b="1" dirty="0">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ISK</a:t>
            </a:r>
          </a:p>
        </p:txBody>
      </p:sp>
      <p:sp>
        <p:nvSpPr>
          <p:cNvPr id="12" name="TextBox 11"/>
          <p:cNvSpPr txBox="1"/>
          <p:nvPr/>
        </p:nvSpPr>
        <p:spPr>
          <a:xfrm>
            <a:off x="1310730" y="3887801"/>
            <a:ext cx="196446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a:t>
            </a:r>
            <a:r>
              <a:rPr lang="en-US" sz="2800" dirty="0">
                <a:latin typeface="Arial" panose="020B0604020202020204" pitchFamily="34" charset="0"/>
                <a:cs typeface="Arial" panose="020B0604020202020204" pitchFamily="34" charset="0"/>
              </a:rPr>
              <a:t>onitoring</a:t>
            </a:r>
          </a:p>
        </p:txBody>
      </p:sp>
      <p:sp>
        <p:nvSpPr>
          <p:cNvPr id="13" name="TextBox 12"/>
          <p:cNvSpPr txBox="1"/>
          <p:nvPr/>
        </p:nvSpPr>
        <p:spPr>
          <a:xfrm>
            <a:off x="3759979" y="4007936"/>
            <a:ext cx="370410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a:t>
            </a:r>
            <a:r>
              <a:rPr lang="en-US" sz="2800" dirty="0">
                <a:latin typeface="Arial" panose="020B0604020202020204" pitchFamily="34" charset="0"/>
                <a:cs typeface="Arial" panose="020B0604020202020204" pitchFamily="34" charset="0"/>
              </a:rPr>
              <a:t>egregation of duties</a:t>
            </a:r>
          </a:p>
        </p:txBody>
      </p:sp>
      <p:sp>
        <p:nvSpPr>
          <p:cNvPr id="14" name="TextBox 13"/>
          <p:cNvSpPr txBox="1"/>
          <p:nvPr/>
        </p:nvSpPr>
        <p:spPr>
          <a:xfrm>
            <a:off x="3564032" y="3131726"/>
            <a:ext cx="25078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Z</a:t>
            </a:r>
            <a:r>
              <a:rPr lang="en-US" sz="2800" dirty="0">
                <a:latin typeface="Arial" panose="020B0604020202020204" pitchFamily="34" charset="0"/>
                <a:cs typeface="Arial" panose="020B0604020202020204" pitchFamily="34" charset="0"/>
              </a:rPr>
              <a:t>ero tolerance</a:t>
            </a:r>
          </a:p>
        </p:txBody>
      </p:sp>
      <p:sp>
        <p:nvSpPr>
          <p:cNvPr id="15" name="TextBox 14"/>
          <p:cNvSpPr txBox="1"/>
          <p:nvPr/>
        </p:nvSpPr>
        <p:spPr>
          <a:xfrm>
            <a:off x="451824" y="2610991"/>
            <a:ext cx="142315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a:t>
            </a:r>
            <a:r>
              <a:rPr lang="en-US" sz="2800" dirty="0">
                <a:latin typeface="Arial" panose="020B0604020202020204" pitchFamily="34" charset="0"/>
                <a:cs typeface="Arial" panose="020B0604020202020204" pitchFamily="34" charset="0"/>
              </a:rPr>
              <a:t>RAUD</a:t>
            </a:r>
          </a:p>
        </p:txBody>
      </p:sp>
      <p:sp>
        <p:nvSpPr>
          <p:cNvPr id="17" name="TextBox 16"/>
          <p:cNvSpPr txBox="1"/>
          <p:nvPr/>
        </p:nvSpPr>
        <p:spPr>
          <a:xfrm>
            <a:off x="4054006" y="1090225"/>
            <a:ext cx="276243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ocumentation</a:t>
            </a:r>
          </a:p>
        </p:txBody>
      </p:sp>
      <p:sp>
        <p:nvSpPr>
          <p:cNvPr id="18" name="TextBox 17"/>
          <p:cNvSpPr txBox="1"/>
          <p:nvPr/>
        </p:nvSpPr>
        <p:spPr>
          <a:xfrm>
            <a:off x="2298878" y="2999919"/>
            <a:ext cx="82321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K</a:t>
            </a:r>
            <a:r>
              <a:rPr lang="en-US" sz="2800" dirty="0">
                <a:latin typeface="Arial" panose="020B0604020202020204" pitchFamily="34" charset="0"/>
                <a:cs typeface="Arial" panose="020B0604020202020204" pitchFamily="34" charset="0"/>
              </a:rPr>
              <a:t>ey</a:t>
            </a:r>
          </a:p>
        </p:txBody>
      </p:sp>
      <p:sp>
        <p:nvSpPr>
          <p:cNvPr id="19" name="TextBox 18"/>
          <p:cNvSpPr txBox="1"/>
          <p:nvPr/>
        </p:nvSpPr>
        <p:spPr>
          <a:xfrm>
            <a:off x="451824" y="5162756"/>
            <a:ext cx="300278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J</a:t>
            </a:r>
            <a:r>
              <a:rPr lang="en-US" sz="2800" dirty="0">
                <a:latin typeface="Arial" panose="020B0604020202020204" pitchFamily="34" charset="0"/>
                <a:cs typeface="Arial" panose="020B0604020202020204" pitchFamily="34" charset="0"/>
              </a:rPr>
              <a:t>ustification</a:t>
            </a:r>
          </a:p>
        </p:txBody>
      </p:sp>
      <p:sp>
        <p:nvSpPr>
          <p:cNvPr id="20" name="TextBox 19"/>
          <p:cNvSpPr txBox="1"/>
          <p:nvPr/>
        </p:nvSpPr>
        <p:spPr>
          <a:xfrm>
            <a:off x="4771337" y="4531156"/>
            <a:ext cx="204509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a:t>
            </a:r>
            <a:r>
              <a:rPr lang="en-US" sz="2800" dirty="0">
                <a:latin typeface="Arial" panose="020B0604020202020204" pitchFamily="34" charset="0"/>
                <a:cs typeface="Arial" panose="020B0604020202020204" pitchFamily="34" charset="0"/>
              </a:rPr>
              <a:t>pportunity</a:t>
            </a:r>
          </a:p>
        </p:txBody>
      </p:sp>
      <p:sp>
        <p:nvSpPr>
          <p:cNvPr id="21" name="TextBox 20"/>
          <p:cNvSpPr txBox="1"/>
          <p:nvPr/>
        </p:nvSpPr>
        <p:spPr>
          <a:xfrm>
            <a:off x="414500" y="1694353"/>
            <a:ext cx="123843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P-D-C</a:t>
            </a:r>
            <a:endParaRPr lang="en-US" sz="2800" dirty="0">
              <a:latin typeface="Arial" panose="020B0604020202020204" pitchFamily="34" charset="0"/>
              <a:cs typeface="Arial" panose="020B0604020202020204" pitchFamily="34" charset="0"/>
            </a:endParaRPr>
          </a:p>
        </p:txBody>
      </p:sp>
      <p:sp>
        <p:nvSpPr>
          <p:cNvPr id="22" name="TextBox 21"/>
          <p:cNvSpPr txBox="1"/>
          <p:nvPr/>
        </p:nvSpPr>
        <p:spPr>
          <a:xfrm>
            <a:off x="6864667" y="2346461"/>
            <a:ext cx="1030612" cy="523220"/>
          </a:xfrm>
          <a:prstGeom prst="rect">
            <a:avLst/>
          </a:prstGeom>
          <a:noFill/>
        </p:spPr>
        <p:txBody>
          <a:bodyPr wrap="square" rtlCol="0">
            <a:spAutoFit/>
          </a:bodyPr>
          <a:lstStyle/>
          <a:p>
            <a:pPr algn="r"/>
            <a:r>
              <a:rPr lang="en-US" sz="2800" b="1" dirty="0">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us</a:t>
            </a:r>
          </a:p>
        </p:txBody>
      </p:sp>
      <p:sp>
        <p:nvSpPr>
          <p:cNvPr id="23" name="TextBox 22"/>
          <p:cNvSpPr txBox="1"/>
          <p:nvPr/>
        </p:nvSpPr>
        <p:spPr>
          <a:xfrm>
            <a:off x="451824" y="3182250"/>
            <a:ext cx="196446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a:t>
            </a:r>
            <a:r>
              <a:rPr lang="en-US" sz="2800" dirty="0">
                <a:latin typeface="Arial" panose="020B0604020202020204" pitchFamily="34" charset="0"/>
                <a:cs typeface="Arial" panose="020B0604020202020204" pitchFamily="34" charset="0"/>
              </a:rPr>
              <a:t>eight</a:t>
            </a:r>
          </a:p>
        </p:txBody>
      </p:sp>
      <p:sp>
        <p:nvSpPr>
          <p:cNvPr id="24" name="TextBox 23"/>
          <p:cNvSpPr txBox="1"/>
          <p:nvPr/>
        </p:nvSpPr>
        <p:spPr>
          <a:xfrm>
            <a:off x="6697091" y="2864432"/>
            <a:ext cx="153397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N</a:t>
            </a:r>
            <a:r>
              <a:rPr lang="en-US" sz="2800" dirty="0">
                <a:latin typeface="Arial" panose="020B0604020202020204" pitchFamily="34" charset="0"/>
                <a:cs typeface="Arial" panose="020B0604020202020204" pitchFamily="34" charset="0"/>
              </a:rPr>
              <a:t>on-key</a:t>
            </a:r>
          </a:p>
        </p:txBody>
      </p:sp>
      <p:sp>
        <p:nvSpPr>
          <p:cNvPr id="25" name="TextBox 24"/>
          <p:cNvSpPr txBox="1"/>
          <p:nvPr/>
        </p:nvSpPr>
        <p:spPr>
          <a:xfrm>
            <a:off x="6293784" y="3442105"/>
            <a:ext cx="2172377" cy="523220"/>
          </a:xfrm>
          <a:prstGeom prst="rect">
            <a:avLst/>
          </a:prstGeom>
          <a:noFill/>
        </p:spPr>
        <p:txBody>
          <a:bodyPr wrap="square" rtlCol="0">
            <a:spAutoFit/>
          </a:bodyPr>
          <a:lstStyle/>
          <a:p>
            <a:pPr algn="r"/>
            <a:r>
              <a:rPr lang="en-US" sz="2800" b="1" dirty="0">
                <a:latin typeface="Arial" panose="020B0604020202020204" pitchFamily="34" charset="0"/>
                <a:cs typeface="Arial" panose="020B0604020202020204" pitchFamily="34" charset="0"/>
              </a:rPr>
              <a:t>G</a:t>
            </a:r>
            <a:r>
              <a:rPr lang="en-US" sz="2800" dirty="0">
                <a:latin typeface="Arial" panose="020B0604020202020204" pitchFamily="34" charset="0"/>
                <a:cs typeface="Arial" panose="020B0604020202020204" pitchFamily="34" charset="0"/>
              </a:rPr>
              <a:t>overnance</a:t>
            </a:r>
          </a:p>
        </p:txBody>
      </p:sp>
      <p:sp>
        <p:nvSpPr>
          <p:cNvPr id="26" name="TextBox 25"/>
          <p:cNvSpPr txBox="1"/>
          <p:nvPr/>
        </p:nvSpPr>
        <p:spPr>
          <a:xfrm>
            <a:off x="626282" y="4503512"/>
            <a:ext cx="1493003" cy="523220"/>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a:t>
            </a:r>
            <a:r>
              <a:rPr lang="en-US" sz="2800" dirty="0">
                <a:solidFill>
                  <a:srgbClr val="C00000"/>
                </a:solidFill>
                <a:latin typeface="Arial" panose="020B0604020202020204" pitchFamily="34" charset="0"/>
                <a:cs typeface="Arial" panose="020B0604020202020204" pitchFamily="34" charset="0"/>
              </a:rPr>
              <a:t>ntegrity</a:t>
            </a:r>
          </a:p>
        </p:txBody>
      </p:sp>
      <p:sp>
        <p:nvSpPr>
          <p:cNvPr id="27" name="TextBox 26"/>
          <p:cNvSpPr txBox="1"/>
          <p:nvPr/>
        </p:nvSpPr>
        <p:spPr>
          <a:xfrm>
            <a:off x="6228467" y="883047"/>
            <a:ext cx="2850216" cy="400110"/>
          </a:xfrm>
          <a:prstGeom prst="rect">
            <a:avLst/>
          </a:prstGeom>
          <a:noFill/>
        </p:spPr>
        <p:txBody>
          <a:bodyPr wrap="square" rtlCol="0">
            <a:spAutoFit/>
          </a:bodyPr>
          <a:lstStyle/>
          <a:p>
            <a:pPr algn="r"/>
            <a:r>
              <a:rPr lang="en-US" sz="2000" b="1" dirty="0">
                <a:solidFill>
                  <a:srgbClr val="C00000"/>
                </a:solidFill>
                <a:latin typeface="Arial" panose="020B0604020202020204" pitchFamily="34" charset="0"/>
                <a:cs typeface="Arial" panose="020B0604020202020204" pitchFamily="34" charset="0"/>
              </a:rPr>
              <a:t>V</a:t>
            </a:r>
            <a:r>
              <a:rPr lang="en-US" sz="2000" dirty="0">
                <a:solidFill>
                  <a:srgbClr val="C00000"/>
                </a:solidFill>
                <a:latin typeface="Arial" panose="020B0604020202020204" pitchFamily="34" charset="0"/>
                <a:cs typeface="Arial" panose="020B0604020202020204" pitchFamily="34" charset="0"/>
              </a:rPr>
              <a:t>ulnerability</a:t>
            </a:r>
          </a:p>
        </p:txBody>
      </p:sp>
      <p:sp>
        <p:nvSpPr>
          <p:cNvPr id="28" name="TextBox 27"/>
          <p:cNvSpPr txBox="1"/>
          <p:nvPr/>
        </p:nvSpPr>
        <p:spPr>
          <a:xfrm>
            <a:off x="3842053" y="5226486"/>
            <a:ext cx="1951833" cy="523220"/>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L</a:t>
            </a:r>
            <a:r>
              <a:rPr lang="en-US" sz="2800" dirty="0">
                <a:solidFill>
                  <a:srgbClr val="C00000"/>
                </a:solidFill>
                <a:latin typeface="Arial" panose="020B0604020202020204" pitchFamily="34" charset="0"/>
                <a:cs typeface="Arial" panose="020B0604020202020204" pitchFamily="34" charset="0"/>
              </a:rPr>
              <a:t>imitations</a:t>
            </a:r>
          </a:p>
        </p:txBody>
      </p:sp>
      <p:sp>
        <p:nvSpPr>
          <p:cNvPr id="29" name="TextBox 28"/>
          <p:cNvSpPr txBox="1"/>
          <p:nvPr/>
        </p:nvSpPr>
        <p:spPr>
          <a:xfrm>
            <a:off x="2920957" y="2396030"/>
            <a:ext cx="3536305" cy="461665"/>
          </a:xfrm>
          <a:prstGeom prst="rect">
            <a:avLst/>
          </a:prstGeom>
          <a:noFill/>
        </p:spPr>
        <p:txBody>
          <a:bodyPr wrap="square" rtlCol="0">
            <a:spAutoFit/>
          </a:bodyPr>
          <a:lstStyle/>
          <a:p>
            <a:pPr algn="ctr"/>
            <a:r>
              <a:rPr lang="en-US" sz="2400" dirty="0">
                <a:solidFill>
                  <a:srgbClr val="C00000"/>
                </a:solidFill>
                <a:latin typeface="Arial" panose="020B0604020202020204" pitchFamily="34" charset="0"/>
                <a:cs typeface="Arial" panose="020B0604020202020204" pitchFamily="34" charset="0"/>
              </a:rPr>
              <a:t>p</a:t>
            </a:r>
            <a:r>
              <a:rPr lang="en-US" sz="2400" b="1" dirty="0">
                <a:solidFill>
                  <a:srgbClr val="C00000"/>
                </a:solidFill>
                <a:latin typeface="Arial" panose="020B0604020202020204" pitchFamily="34" charset="0"/>
                <a:cs typeface="Arial" panose="020B0604020202020204" pitchFamily="34" charset="0"/>
              </a:rPr>
              <a:t>H</a:t>
            </a:r>
            <a:r>
              <a:rPr lang="en-US" sz="2400" dirty="0">
                <a:solidFill>
                  <a:srgbClr val="C00000"/>
                </a:solidFill>
                <a:latin typeface="Arial" panose="020B0604020202020204" pitchFamily="34" charset="0"/>
                <a:cs typeface="Arial" panose="020B0604020202020204" pitchFamily="34" charset="0"/>
              </a:rPr>
              <a:t>ysical</a:t>
            </a:r>
            <a:r>
              <a:rPr lang="en-US" sz="2400" b="1" dirty="0">
                <a:solidFill>
                  <a:srgbClr val="C00000"/>
                </a:solidFill>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safeguards</a:t>
            </a:r>
          </a:p>
        </p:txBody>
      </p:sp>
      <p:sp>
        <p:nvSpPr>
          <p:cNvPr id="30" name="TextBox 29"/>
          <p:cNvSpPr txBox="1"/>
          <p:nvPr/>
        </p:nvSpPr>
        <p:spPr>
          <a:xfrm>
            <a:off x="6887313" y="4480918"/>
            <a:ext cx="2348358"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Q</a:t>
            </a:r>
            <a:r>
              <a:rPr lang="en-US" sz="2400" dirty="0">
                <a:solidFill>
                  <a:srgbClr val="C00000"/>
                </a:solidFill>
                <a:latin typeface="Arial" panose="020B0604020202020204" pitchFamily="34" charset="0"/>
                <a:cs typeface="Arial" panose="020B0604020202020204" pitchFamily="34" charset="0"/>
              </a:rPr>
              <a:t>uality</a:t>
            </a:r>
            <a:r>
              <a:rPr lang="en-US" sz="2400" b="1" dirty="0">
                <a:solidFill>
                  <a:srgbClr val="C00000"/>
                </a:solidFill>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Control</a:t>
            </a:r>
          </a:p>
        </p:txBody>
      </p:sp>
      <p:sp>
        <p:nvSpPr>
          <p:cNvPr id="31" name="TextBox 30"/>
          <p:cNvSpPr txBox="1"/>
          <p:nvPr/>
        </p:nvSpPr>
        <p:spPr>
          <a:xfrm>
            <a:off x="1524023" y="1458068"/>
            <a:ext cx="1964464"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U</a:t>
            </a:r>
            <a:r>
              <a:rPr lang="en-US" sz="2400" dirty="0">
                <a:solidFill>
                  <a:srgbClr val="C00000"/>
                </a:solidFill>
                <a:latin typeface="Arial" panose="020B0604020202020204" pitchFamily="34" charset="0"/>
                <a:cs typeface="Arial" panose="020B0604020202020204" pitchFamily="34" charset="0"/>
              </a:rPr>
              <a:t>ncertainty</a:t>
            </a:r>
          </a:p>
        </p:txBody>
      </p:sp>
      <p:sp>
        <p:nvSpPr>
          <p:cNvPr id="32" name="TextBox 31"/>
          <p:cNvSpPr txBox="1"/>
          <p:nvPr/>
        </p:nvSpPr>
        <p:spPr>
          <a:xfrm>
            <a:off x="771230" y="2232839"/>
            <a:ext cx="2188794" cy="400110"/>
          </a:xfrm>
          <a:prstGeom prst="rect">
            <a:avLst/>
          </a:prstGeom>
          <a:noFill/>
        </p:spPr>
        <p:txBody>
          <a:bodyPr wrap="square" rtlCol="0">
            <a:spAutoFit/>
          </a:bodyPr>
          <a:lstStyle/>
          <a:p>
            <a:r>
              <a:rPr lang="en-US" sz="2000" dirty="0">
                <a:solidFill>
                  <a:srgbClr val="C00000"/>
                </a:solidFill>
                <a:latin typeface="Arial" panose="020B0604020202020204" pitchFamily="34" charset="0"/>
                <a:cs typeface="Arial" panose="020B0604020202020204" pitchFamily="34" charset="0"/>
              </a:rPr>
              <a:t>e</a:t>
            </a:r>
            <a:r>
              <a:rPr lang="en-US" sz="2000" b="1" dirty="0">
                <a:solidFill>
                  <a:srgbClr val="C00000"/>
                </a:solidFill>
                <a:latin typeface="Arial" panose="020B0604020202020204" pitchFamily="34" charset="0"/>
                <a:cs typeface="Arial" panose="020B0604020202020204" pitchFamily="34" charset="0"/>
              </a:rPr>
              <a:t>X</a:t>
            </a:r>
            <a:r>
              <a:rPr lang="en-US" sz="2000" dirty="0">
                <a:solidFill>
                  <a:srgbClr val="C00000"/>
                </a:solidFill>
                <a:latin typeface="Arial" panose="020B0604020202020204" pitchFamily="34" charset="0"/>
                <a:cs typeface="Arial" panose="020B0604020202020204" pitchFamily="34" charset="0"/>
              </a:rPr>
              <a:t>amination</a:t>
            </a:r>
          </a:p>
        </p:txBody>
      </p:sp>
      <p:sp>
        <p:nvSpPr>
          <p:cNvPr id="33" name="TextBox 32"/>
          <p:cNvSpPr txBox="1"/>
          <p:nvPr/>
        </p:nvSpPr>
        <p:spPr>
          <a:xfrm>
            <a:off x="6826839" y="1399071"/>
            <a:ext cx="2446156" cy="400110"/>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Y</a:t>
            </a:r>
            <a:r>
              <a:rPr lang="en-US" sz="2000" dirty="0">
                <a:solidFill>
                  <a:srgbClr val="C00000"/>
                </a:solidFill>
                <a:latin typeface="Arial" panose="020B0604020202020204" pitchFamily="34" charset="0"/>
                <a:cs typeface="Arial" panose="020B0604020202020204" pitchFamily="34" charset="0"/>
              </a:rPr>
              <a:t>ear-end Review</a:t>
            </a:r>
          </a:p>
        </p:txBody>
      </p:sp>
      <p:sp>
        <p:nvSpPr>
          <p:cNvPr id="34" name="TextBox 33"/>
          <p:cNvSpPr txBox="1"/>
          <p:nvPr/>
        </p:nvSpPr>
        <p:spPr>
          <a:xfrm>
            <a:off x="4218381" y="3560318"/>
            <a:ext cx="1964464" cy="523220"/>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E</a:t>
            </a:r>
            <a:r>
              <a:rPr lang="en-US" sz="2800" dirty="0">
                <a:solidFill>
                  <a:srgbClr val="C00000"/>
                </a:solidFill>
                <a:latin typeface="Arial" panose="020B0604020202020204" pitchFamily="34" charset="0"/>
                <a:cs typeface="Arial" panose="020B0604020202020204" pitchFamily="34" charset="0"/>
              </a:rPr>
              <a:t>veryday</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0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animEffect transition="in" filter="fade">
                                      <p:cBhvr>
                                        <p:cTn id="9" dur="1250"/>
                                        <p:tgtEl>
                                          <p:spTgt spid="7"/>
                                        </p:tgtEl>
                                      </p:cBhvr>
                                    </p:animEffect>
                                  </p:childTnLst>
                                </p:cTn>
                              </p:par>
                            </p:childTnLst>
                          </p:cTn>
                        </p:par>
                        <p:par>
                          <p:cTn id="10" fill="hold">
                            <p:stCondLst>
                              <p:cond delay="1750"/>
                            </p:stCondLst>
                            <p:childTnLst>
                              <p:par>
                                <p:cTn id="11" presetID="53" presetClass="entr" presetSubtype="16" fill="hold" grpId="0" nodeType="afterEffect">
                                  <p:stCondLst>
                                    <p:cond delay="50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250" fill="hold"/>
                                        <p:tgtEl>
                                          <p:spTgt spid="22"/>
                                        </p:tgtEl>
                                        <p:attrNameLst>
                                          <p:attrName>ppt_w</p:attrName>
                                        </p:attrNameLst>
                                      </p:cBhvr>
                                      <p:tavLst>
                                        <p:tav tm="0">
                                          <p:val>
                                            <p:fltVal val="0"/>
                                          </p:val>
                                        </p:tav>
                                        <p:tav tm="100000">
                                          <p:val>
                                            <p:strVal val="#ppt_w"/>
                                          </p:val>
                                        </p:tav>
                                      </p:tavLst>
                                    </p:anim>
                                    <p:anim calcmode="lin" valueType="num">
                                      <p:cBhvr>
                                        <p:cTn id="14" dur="1250" fill="hold"/>
                                        <p:tgtEl>
                                          <p:spTgt spid="22"/>
                                        </p:tgtEl>
                                        <p:attrNameLst>
                                          <p:attrName>ppt_h</p:attrName>
                                        </p:attrNameLst>
                                      </p:cBhvr>
                                      <p:tavLst>
                                        <p:tav tm="0">
                                          <p:val>
                                            <p:fltVal val="0"/>
                                          </p:val>
                                        </p:tav>
                                        <p:tav tm="100000">
                                          <p:val>
                                            <p:strVal val="#ppt_h"/>
                                          </p:val>
                                        </p:tav>
                                      </p:tavLst>
                                    </p:anim>
                                    <p:animEffect transition="in" filter="fade">
                                      <p:cBhvr>
                                        <p:cTn id="15" dur="1250"/>
                                        <p:tgtEl>
                                          <p:spTgt spid="22"/>
                                        </p:tgtEl>
                                      </p:cBhvr>
                                    </p:animEffect>
                                  </p:childTnLst>
                                </p:cTn>
                              </p:par>
                            </p:childTnLst>
                          </p:cTn>
                        </p:par>
                        <p:par>
                          <p:cTn id="16" fill="hold">
                            <p:stCondLst>
                              <p:cond delay="3500"/>
                            </p:stCondLst>
                            <p:childTnLst>
                              <p:par>
                                <p:cTn id="17" presetID="53" presetClass="entr" presetSubtype="16"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250" fill="hold"/>
                                        <p:tgtEl>
                                          <p:spTgt spid="10"/>
                                        </p:tgtEl>
                                        <p:attrNameLst>
                                          <p:attrName>ppt_w</p:attrName>
                                        </p:attrNameLst>
                                      </p:cBhvr>
                                      <p:tavLst>
                                        <p:tav tm="0">
                                          <p:val>
                                            <p:fltVal val="0"/>
                                          </p:val>
                                        </p:tav>
                                        <p:tav tm="100000">
                                          <p:val>
                                            <p:strVal val="#ppt_w"/>
                                          </p:val>
                                        </p:tav>
                                      </p:tavLst>
                                    </p:anim>
                                    <p:anim calcmode="lin" valueType="num">
                                      <p:cBhvr>
                                        <p:cTn id="20" dur="1250" fill="hold"/>
                                        <p:tgtEl>
                                          <p:spTgt spid="10"/>
                                        </p:tgtEl>
                                        <p:attrNameLst>
                                          <p:attrName>ppt_h</p:attrName>
                                        </p:attrNameLst>
                                      </p:cBhvr>
                                      <p:tavLst>
                                        <p:tav tm="0">
                                          <p:val>
                                            <p:fltVal val="0"/>
                                          </p:val>
                                        </p:tav>
                                        <p:tav tm="100000">
                                          <p:val>
                                            <p:strVal val="#ppt_h"/>
                                          </p:val>
                                        </p:tav>
                                      </p:tavLst>
                                    </p:anim>
                                    <p:animEffect transition="in" filter="fade">
                                      <p:cBhvr>
                                        <p:cTn id="21" dur="1250"/>
                                        <p:tgtEl>
                                          <p:spTgt spid="10"/>
                                        </p:tgtEl>
                                      </p:cBhvr>
                                    </p:animEffect>
                                  </p:childTnLst>
                                </p:cTn>
                              </p:par>
                            </p:childTnLst>
                          </p:cTn>
                        </p:par>
                        <p:par>
                          <p:cTn id="22" fill="hold">
                            <p:stCondLst>
                              <p:cond delay="5250"/>
                            </p:stCondLst>
                            <p:childTnLst>
                              <p:par>
                                <p:cTn id="23" presetID="53" presetClass="entr" presetSubtype="16" fill="hold" grpId="0" nodeType="afterEffect">
                                  <p:stCondLst>
                                    <p:cond delay="5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250" fill="hold"/>
                                        <p:tgtEl>
                                          <p:spTgt spid="17"/>
                                        </p:tgtEl>
                                        <p:attrNameLst>
                                          <p:attrName>ppt_w</p:attrName>
                                        </p:attrNameLst>
                                      </p:cBhvr>
                                      <p:tavLst>
                                        <p:tav tm="0">
                                          <p:val>
                                            <p:fltVal val="0"/>
                                          </p:val>
                                        </p:tav>
                                        <p:tav tm="100000">
                                          <p:val>
                                            <p:strVal val="#ppt_w"/>
                                          </p:val>
                                        </p:tav>
                                      </p:tavLst>
                                    </p:anim>
                                    <p:anim calcmode="lin" valueType="num">
                                      <p:cBhvr>
                                        <p:cTn id="26" dur="1250" fill="hold"/>
                                        <p:tgtEl>
                                          <p:spTgt spid="17"/>
                                        </p:tgtEl>
                                        <p:attrNameLst>
                                          <p:attrName>ppt_h</p:attrName>
                                        </p:attrNameLst>
                                      </p:cBhvr>
                                      <p:tavLst>
                                        <p:tav tm="0">
                                          <p:val>
                                            <p:fltVal val="0"/>
                                          </p:val>
                                        </p:tav>
                                        <p:tav tm="100000">
                                          <p:val>
                                            <p:strVal val="#ppt_h"/>
                                          </p:val>
                                        </p:tav>
                                      </p:tavLst>
                                    </p:anim>
                                    <p:animEffect transition="in" filter="fade">
                                      <p:cBhvr>
                                        <p:cTn id="27" dur="1250"/>
                                        <p:tgtEl>
                                          <p:spTgt spid="17"/>
                                        </p:tgtEl>
                                      </p:cBhvr>
                                    </p:animEffect>
                                  </p:childTnLst>
                                </p:cTn>
                              </p:par>
                            </p:childTnLst>
                          </p:cTn>
                        </p:par>
                        <p:par>
                          <p:cTn id="28" fill="hold">
                            <p:stCondLst>
                              <p:cond delay="7000"/>
                            </p:stCondLst>
                            <p:childTnLst>
                              <p:par>
                                <p:cTn id="29" presetID="53" presetClass="entr" presetSubtype="16" fill="hold" grpId="0" nodeType="afterEffect">
                                  <p:stCondLst>
                                    <p:cond delay="500"/>
                                  </p:stCondLst>
                                  <p:childTnLst>
                                    <p:set>
                                      <p:cBhvr>
                                        <p:cTn id="30" dur="1" fill="hold">
                                          <p:stCondLst>
                                            <p:cond delay="0"/>
                                          </p:stCondLst>
                                        </p:cTn>
                                        <p:tgtEl>
                                          <p:spTgt spid="3"/>
                                        </p:tgtEl>
                                        <p:attrNameLst>
                                          <p:attrName>style.visibility</p:attrName>
                                        </p:attrNameLst>
                                      </p:cBhvr>
                                      <p:to>
                                        <p:strVal val="visible"/>
                                      </p:to>
                                    </p:set>
                                    <p:anim calcmode="lin" valueType="num">
                                      <p:cBhvr>
                                        <p:cTn id="31" dur="1250" fill="hold"/>
                                        <p:tgtEl>
                                          <p:spTgt spid="3"/>
                                        </p:tgtEl>
                                        <p:attrNameLst>
                                          <p:attrName>ppt_w</p:attrName>
                                        </p:attrNameLst>
                                      </p:cBhvr>
                                      <p:tavLst>
                                        <p:tav tm="0">
                                          <p:val>
                                            <p:fltVal val="0"/>
                                          </p:val>
                                        </p:tav>
                                        <p:tav tm="100000">
                                          <p:val>
                                            <p:strVal val="#ppt_w"/>
                                          </p:val>
                                        </p:tav>
                                      </p:tavLst>
                                    </p:anim>
                                    <p:anim calcmode="lin" valueType="num">
                                      <p:cBhvr>
                                        <p:cTn id="32" dur="1250" fill="hold"/>
                                        <p:tgtEl>
                                          <p:spTgt spid="3"/>
                                        </p:tgtEl>
                                        <p:attrNameLst>
                                          <p:attrName>ppt_h</p:attrName>
                                        </p:attrNameLst>
                                      </p:cBhvr>
                                      <p:tavLst>
                                        <p:tav tm="0">
                                          <p:val>
                                            <p:fltVal val="0"/>
                                          </p:val>
                                        </p:tav>
                                        <p:tav tm="100000">
                                          <p:val>
                                            <p:strVal val="#ppt_h"/>
                                          </p:val>
                                        </p:tav>
                                      </p:tavLst>
                                    </p:anim>
                                    <p:animEffect transition="in" filter="fade">
                                      <p:cBhvr>
                                        <p:cTn id="33" dur="1250"/>
                                        <p:tgtEl>
                                          <p:spTgt spid="3"/>
                                        </p:tgtEl>
                                      </p:cBhvr>
                                    </p:animEffect>
                                  </p:childTnLst>
                                </p:cTn>
                              </p:par>
                            </p:childTnLst>
                          </p:cTn>
                        </p:par>
                        <p:par>
                          <p:cTn id="34" fill="hold">
                            <p:stCondLst>
                              <p:cond delay="8750"/>
                            </p:stCondLst>
                            <p:childTnLst>
                              <p:par>
                                <p:cTn id="35" presetID="53" presetClass="entr" presetSubtype="16" fill="hold" grpId="0" nodeType="after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50" fill="hold"/>
                                        <p:tgtEl>
                                          <p:spTgt spid="15"/>
                                        </p:tgtEl>
                                        <p:attrNameLst>
                                          <p:attrName>ppt_w</p:attrName>
                                        </p:attrNameLst>
                                      </p:cBhvr>
                                      <p:tavLst>
                                        <p:tav tm="0">
                                          <p:val>
                                            <p:fltVal val="0"/>
                                          </p:val>
                                        </p:tav>
                                        <p:tav tm="100000">
                                          <p:val>
                                            <p:strVal val="#ppt_w"/>
                                          </p:val>
                                        </p:tav>
                                      </p:tavLst>
                                    </p:anim>
                                    <p:anim calcmode="lin" valueType="num">
                                      <p:cBhvr>
                                        <p:cTn id="38" dur="1250" fill="hold"/>
                                        <p:tgtEl>
                                          <p:spTgt spid="15"/>
                                        </p:tgtEl>
                                        <p:attrNameLst>
                                          <p:attrName>ppt_h</p:attrName>
                                        </p:attrNameLst>
                                      </p:cBhvr>
                                      <p:tavLst>
                                        <p:tav tm="0">
                                          <p:val>
                                            <p:fltVal val="0"/>
                                          </p:val>
                                        </p:tav>
                                        <p:tav tm="100000">
                                          <p:val>
                                            <p:strVal val="#ppt_h"/>
                                          </p:val>
                                        </p:tav>
                                      </p:tavLst>
                                    </p:anim>
                                    <p:animEffect transition="in" filter="fade">
                                      <p:cBhvr>
                                        <p:cTn id="39" dur="1250"/>
                                        <p:tgtEl>
                                          <p:spTgt spid="15"/>
                                        </p:tgtEl>
                                      </p:cBhvr>
                                    </p:animEffect>
                                  </p:childTnLst>
                                </p:cTn>
                              </p:par>
                            </p:childTnLst>
                          </p:cTn>
                        </p:par>
                        <p:par>
                          <p:cTn id="40" fill="hold">
                            <p:stCondLst>
                              <p:cond delay="10500"/>
                            </p:stCondLst>
                            <p:childTnLst>
                              <p:par>
                                <p:cTn id="41" presetID="53" presetClass="entr" presetSubtype="16" fill="hold" grpId="0" nodeType="after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250" fill="hold"/>
                                        <p:tgtEl>
                                          <p:spTgt spid="25"/>
                                        </p:tgtEl>
                                        <p:attrNameLst>
                                          <p:attrName>ppt_w</p:attrName>
                                        </p:attrNameLst>
                                      </p:cBhvr>
                                      <p:tavLst>
                                        <p:tav tm="0">
                                          <p:val>
                                            <p:fltVal val="0"/>
                                          </p:val>
                                        </p:tav>
                                        <p:tav tm="100000">
                                          <p:val>
                                            <p:strVal val="#ppt_w"/>
                                          </p:val>
                                        </p:tav>
                                      </p:tavLst>
                                    </p:anim>
                                    <p:anim calcmode="lin" valueType="num">
                                      <p:cBhvr>
                                        <p:cTn id="44" dur="1250" fill="hold"/>
                                        <p:tgtEl>
                                          <p:spTgt spid="25"/>
                                        </p:tgtEl>
                                        <p:attrNameLst>
                                          <p:attrName>ppt_h</p:attrName>
                                        </p:attrNameLst>
                                      </p:cBhvr>
                                      <p:tavLst>
                                        <p:tav tm="0">
                                          <p:val>
                                            <p:fltVal val="0"/>
                                          </p:val>
                                        </p:tav>
                                        <p:tav tm="100000">
                                          <p:val>
                                            <p:strVal val="#ppt_h"/>
                                          </p:val>
                                        </p:tav>
                                      </p:tavLst>
                                    </p:anim>
                                    <p:animEffect transition="in" filter="fade">
                                      <p:cBhvr>
                                        <p:cTn id="45" dur="1250"/>
                                        <p:tgtEl>
                                          <p:spTgt spid="25"/>
                                        </p:tgtEl>
                                      </p:cBhvr>
                                    </p:animEffect>
                                  </p:childTnLst>
                                </p:cTn>
                              </p:par>
                            </p:childTnLst>
                          </p:cTn>
                        </p:par>
                        <p:par>
                          <p:cTn id="46" fill="hold">
                            <p:stCondLst>
                              <p:cond delay="12250"/>
                            </p:stCondLst>
                            <p:childTnLst>
                              <p:par>
                                <p:cTn id="47" presetID="53" presetClass="entr" presetSubtype="16" fill="hold" grpId="0" nodeType="afterEffect">
                                  <p:stCondLst>
                                    <p:cond delay="50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250" fill="hold"/>
                                        <p:tgtEl>
                                          <p:spTgt spid="29"/>
                                        </p:tgtEl>
                                        <p:attrNameLst>
                                          <p:attrName>ppt_w</p:attrName>
                                        </p:attrNameLst>
                                      </p:cBhvr>
                                      <p:tavLst>
                                        <p:tav tm="0">
                                          <p:val>
                                            <p:fltVal val="0"/>
                                          </p:val>
                                        </p:tav>
                                        <p:tav tm="100000">
                                          <p:val>
                                            <p:strVal val="#ppt_w"/>
                                          </p:val>
                                        </p:tav>
                                      </p:tavLst>
                                    </p:anim>
                                    <p:anim calcmode="lin" valueType="num">
                                      <p:cBhvr>
                                        <p:cTn id="50" dur="1250" fill="hold"/>
                                        <p:tgtEl>
                                          <p:spTgt spid="29"/>
                                        </p:tgtEl>
                                        <p:attrNameLst>
                                          <p:attrName>ppt_h</p:attrName>
                                        </p:attrNameLst>
                                      </p:cBhvr>
                                      <p:tavLst>
                                        <p:tav tm="0">
                                          <p:val>
                                            <p:fltVal val="0"/>
                                          </p:val>
                                        </p:tav>
                                        <p:tav tm="100000">
                                          <p:val>
                                            <p:strVal val="#ppt_h"/>
                                          </p:val>
                                        </p:tav>
                                      </p:tavLst>
                                    </p:anim>
                                    <p:animEffect transition="in" filter="fade">
                                      <p:cBhvr>
                                        <p:cTn id="51" dur="1250"/>
                                        <p:tgtEl>
                                          <p:spTgt spid="29"/>
                                        </p:tgtEl>
                                      </p:cBhvr>
                                    </p:animEffect>
                                  </p:childTnLst>
                                </p:cTn>
                              </p:par>
                            </p:childTnLst>
                          </p:cTn>
                        </p:par>
                        <p:par>
                          <p:cTn id="52" fill="hold">
                            <p:stCondLst>
                              <p:cond delay="14000"/>
                            </p:stCondLst>
                            <p:childTnLst>
                              <p:par>
                                <p:cTn id="53" presetID="53" presetClass="entr" presetSubtype="16" fill="hold" grpId="0" nodeType="afterEffect">
                                  <p:stCondLst>
                                    <p:cond delay="50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250" fill="hold"/>
                                        <p:tgtEl>
                                          <p:spTgt spid="26"/>
                                        </p:tgtEl>
                                        <p:attrNameLst>
                                          <p:attrName>ppt_w</p:attrName>
                                        </p:attrNameLst>
                                      </p:cBhvr>
                                      <p:tavLst>
                                        <p:tav tm="0">
                                          <p:val>
                                            <p:fltVal val="0"/>
                                          </p:val>
                                        </p:tav>
                                        <p:tav tm="100000">
                                          <p:val>
                                            <p:strVal val="#ppt_w"/>
                                          </p:val>
                                        </p:tav>
                                      </p:tavLst>
                                    </p:anim>
                                    <p:anim calcmode="lin" valueType="num">
                                      <p:cBhvr>
                                        <p:cTn id="56" dur="1250" fill="hold"/>
                                        <p:tgtEl>
                                          <p:spTgt spid="26"/>
                                        </p:tgtEl>
                                        <p:attrNameLst>
                                          <p:attrName>ppt_h</p:attrName>
                                        </p:attrNameLst>
                                      </p:cBhvr>
                                      <p:tavLst>
                                        <p:tav tm="0">
                                          <p:val>
                                            <p:fltVal val="0"/>
                                          </p:val>
                                        </p:tav>
                                        <p:tav tm="100000">
                                          <p:val>
                                            <p:strVal val="#ppt_h"/>
                                          </p:val>
                                        </p:tav>
                                      </p:tavLst>
                                    </p:anim>
                                    <p:animEffect transition="in" filter="fade">
                                      <p:cBhvr>
                                        <p:cTn id="57" dur="1250"/>
                                        <p:tgtEl>
                                          <p:spTgt spid="26"/>
                                        </p:tgtEl>
                                      </p:cBhvr>
                                    </p:animEffect>
                                  </p:childTnLst>
                                </p:cTn>
                              </p:par>
                            </p:childTnLst>
                          </p:cTn>
                        </p:par>
                        <p:par>
                          <p:cTn id="58" fill="hold">
                            <p:stCondLst>
                              <p:cond delay="15750"/>
                            </p:stCondLst>
                            <p:childTnLst>
                              <p:par>
                                <p:cTn id="59" presetID="53" presetClass="entr" presetSubtype="16" fill="hold" grpId="0" nodeType="afterEffect">
                                  <p:stCondLst>
                                    <p:cond delay="5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250" fill="hold"/>
                                        <p:tgtEl>
                                          <p:spTgt spid="19"/>
                                        </p:tgtEl>
                                        <p:attrNameLst>
                                          <p:attrName>ppt_w</p:attrName>
                                        </p:attrNameLst>
                                      </p:cBhvr>
                                      <p:tavLst>
                                        <p:tav tm="0">
                                          <p:val>
                                            <p:fltVal val="0"/>
                                          </p:val>
                                        </p:tav>
                                        <p:tav tm="100000">
                                          <p:val>
                                            <p:strVal val="#ppt_w"/>
                                          </p:val>
                                        </p:tav>
                                      </p:tavLst>
                                    </p:anim>
                                    <p:anim calcmode="lin" valueType="num">
                                      <p:cBhvr>
                                        <p:cTn id="62" dur="1250" fill="hold"/>
                                        <p:tgtEl>
                                          <p:spTgt spid="19"/>
                                        </p:tgtEl>
                                        <p:attrNameLst>
                                          <p:attrName>ppt_h</p:attrName>
                                        </p:attrNameLst>
                                      </p:cBhvr>
                                      <p:tavLst>
                                        <p:tav tm="0">
                                          <p:val>
                                            <p:fltVal val="0"/>
                                          </p:val>
                                        </p:tav>
                                        <p:tav tm="100000">
                                          <p:val>
                                            <p:strVal val="#ppt_h"/>
                                          </p:val>
                                        </p:tav>
                                      </p:tavLst>
                                    </p:anim>
                                    <p:animEffect transition="in" filter="fade">
                                      <p:cBhvr>
                                        <p:cTn id="63" dur="1250"/>
                                        <p:tgtEl>
                                          <p:spTgt spid="19"/>
                                        </p:tgtEl>
                                      </p:cBhvr>
                                    </p:animEffect>
                                  </p:childTnLst>
                                </p:cTn>
                              </p:par>
                            </p:childTnLst>
                          </p:cTn>
                        </p:par>
                        <p:par>
                          <p:cTn id="64" fill="hold">
                            <p:stCondLst>
                              <p:cond delay="17500"/>
                            </p:stCondLst>
                            <p:childTnLst>
                              <p:par>
                                <p:cTn id="65" presetID="53" presetClass="entr" presetSubtype="16" fill="hold" grpId="0" nodeType="afterEffect">
                                  <p:stCondLst>
                                    <p:cond delay="500"/>
                                  </p:stCondLst>
                                  <p:childTnLst>
                                    <p:set>
                                      <p:cBhvr>
                                        <p:cTn id="66" dur="1" fill="hold">
                                          <p:stCondLst>
                                            <p:cond delay="0"/>
                                          </p:stCondLst>
                                        </p:cTn>
                                        <p:tgtEl>
                                          <p:spTgt spid="18"/>
                                        </p:tgtEl>
                                        <p:attrNameLst>
                                          <p:attrName>style.visibility</p:attrName>
                                        </p:attrNameLst>
                                      </p:cBhvr>
                                      <p:to>
                                        <p:strVal val="visible"/>
                                      </p:to>
                                    </p:set>
                                    <p:anim calcmode="lin" valueType="num">
                                      <p:cBhvr>
                                        <p:cTn id="67" dur="1250" fill="hold"/>
                                        <p:tgtEl>
                                          <p:spTgt spid="18"/>
                                        </p:tgtEl>
                                        <p:attrNameLst>
                                          <p:attrName>ppt_w</p:attrName>
                                        </p:attrNameLst>
                                      </p:cBhvr>
                                      <p:tavLst>
                                        <p:tav tm="0">
                                          <p:val>
                                            <p:fltVal val="0"/>
                                          </p:val>
                                        </p:tav>
                                        <p:tav tm="100000">
                                          <p:val>
                                            <p:strVal val="#ppt_w"/>
                                          </p:val>
                                        </p:tav>
                                      </p:tavLst>
                                    </p:anim>
                                    <p:anim calcmode="lin" valueType="num">
                                      <p:cBhvr>
                                        <p:cTn id="68" dur="1250" fill="hold"/>
                                        <p:tgtEl>
                                          <p:spTgt spid="18"/>
                                        </p:tgtEl>
                                        <p:attrNameLst>
                                          <p:attrName>ppt_h</p:attrName>
                                        </p:attrNameLst>
                                      </p:cBhvr>
                                      <p:tavLst>
                                        <p:tav tm="0">
                                          <p:val>
                                            <p:fltVal val="0"/>
                                          </p:val>
                                        </p:tav>
                                        <p:tav tm="100000">
                                          <p:val>
                                            <p:strVal val="#ppt_h"/>
                                          </p:val>
                                        </p:tav>
                                      </p:tavLst>
                                    </p:anim>
                                    <p:animEffect transition="in" filter="fade">
                                      <p:cBhvr>
                                        <p:cTn id="69" dur="1250"/>
                                        <p:tgtEl>
                                          <p:spTgt spid="18"/>
                                        </p:tgtEl>
                                      </p:cBhvr>
                                    </p:animEffect>
                                  </p:childTnLst>
                                </p:cTn>
                              </p:par>
                            </p:childTnLst>
                          </p:cTn>
                        </p:par>
                        <p:par>
                          <p:cTn id="70" fill="hold">
                            <p:stCondLst>
                              <p:cond delay="19250"/>
                            </p:stCondLst>
                            <p:childTnLst>
                              <p:par>
                                <p:cTn id="71" presetID="53" presetClass="entr" presetSubtype="16" fill="hold" grpId="0" nodeType="after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1250" fill="hold"/>
                                        <p:tgtEl>
                                          <p:spTgt spid="28"/>
                                        </p:tgtEl>
                                        <p:attrNameLst>
                                          <p:attrName>ppt_w</p:attrName>
                                        </p:attrNameLst>
                                      </p:cBhvr>
                                      <p:tavLst>
                                        <p:tav tm="0">
                                          <p:val>
                                            <p:fltVal val="0"/>
                                          </p:val>
                                        </p:tav>
                                        <p:tav tm="100000">
                                          <p:val>
                                            <p:strVal val="#ppt_w"/>
                                          </p:val>
                                        </p:tav>
                                      </p:tavLst>
                                    </p:anim>
                                    <p:anim calcmode="lin" valueType="num">
                                      <p:cBhvr>
                                        <p:cTn id="74" dur="1250" fill="hold"/>
                                        <p:tgtEl>
                                          <p:spTgt spid="28"/>
                                        </p:tgtEl>
                                        <p:attrNameLst>
                                          <p:attrName>ppt_h</p:attrName>
                                        </p:attrNameLst>
                                      </p:cBhvr>
                                      <p:tavLst>
                                        <p:tav tm="0">
                                          <p:val>
                                            <p:fltVal val="0"/>
                                          </p:val>
                                        </p:tav>
                                        <p:tav tm="100000">
                                          <p:val>
                                            <p:strVal val="#ppt_h"/>
                                          </p:val>
                                        </p:tav>
                                      </p:tavLst>
                                    </p:anim>
                                    <p:animEffect transition="in" filter="fade">
                                      <p:cBhvr>
                                        <p:cTn id="75" dur="1250"/>
                                        <p:tgtEl>
                                          <p:spTgt spid="28"/>
                                        </p:tgtEl>
                                      </p:cBhvr>
                                    </p:animEffect>
                                  </p:childTnLst>
                                </p:cTn>
                              </p:par>
                            </p:childTnLst>
                          </p:cTn>
                        </p:par>
                        <p:par>
                          <p:cTn id="76" fill="hold">
                            <p:stCondLst>
                              <p:cond delay="21000"/>
                            </p:stCondLst>
                            <p:childTnLst>
                              <p:par>
                                <p:cTn id="77" presetID="53" presetClass="entr" presetSubtype="16" fill="hold" grpId="0" nodeType="afterEffect">
                                  <p:stCondLst>
                                    <p:cond delay="5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1250" fill="hold"/>
                                        <p:tgtEl>
                                          <p:spTgt spid="12"/>
                                        </p:tgtEl>
                                        <p:attrNameLst>
                                          <p:attrName>ppt_w</p:attrName>
                                        </p:attrNameLst>
                                      </p:cBhvr>
                                      <p:tavLst>
                                        <p:tav tm="0">
                                          <p:val>
                                            <p:fltVal val="0"/>
                                          </p:val>
                                        </p:tav>
                                        <p:tav tm="100000">
                                          <p:val>
                                            <p:strVal val="#ppt_w"/>
                                          </p:val>
                                        </p:tav>
                                      </p:tavLst>
                                    </p:anim>
                                    <p:anim calcmode="lin" valueType="num">
                                      <p:cBhvr>
                                        <p:cTn id="80" dur="1250" fill="hold"/>
                                        <p:tgtEl>
                                          <p:spTgt spid="12"/>
                                        </p:tgtEl>
                                        <p:attrNameLst>
                                          <p:attrName>ppt_h</p:attrName>
                                        </p:attrNameLst>
                                      </p:cBhvr>
                                      <p:tavLst>
                                        <p:tav tm="0">
                                          <p:val>
                                            <p:fltVal val="0"/>
                                          </p:val>
                                        </p:tav>
                                        <p:tav tm="100000">
                                          <p:val>
                                            <p:strVal val="#ppt_h"/>
                                          </p:val>
                                        </p:tav>
                                      </p:tavLst>
                                    </p:anim>
                                    <p:animEffect transition="in" filter="fade">
                                      <p:cBhvr>
                                        <p:cTn id="81" dur="1250"/>
                                        <p:tgtEl>
                                          <p:spTgt spid="12"/>
                                        </p:tgtEl>
                                      </p:cBhvr>
                                    </p:animEffect>
                                  </p:childTnLst>
                                </p:cTn>
                              </p:par>
                            </p:childTnLst>
                          </p:cTn>
                        </p:par>
                        <p:par>
                          <p:cTn id="82" fill="hold">
                            <p:stCondLst>
                              <p:cond delay="22750"/>
                            </p:stCondLst>
                            <p:childTnLst>
                              <p:par>
                                <p:cTn id="83" presetID="53" presetClass="entr" presetSubtype="16" fill="hold" grpId="0" nodeType="afterEffect">
                                  <p:stCondLst>
                                    <p:cond delay="5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1250" fill="hold"/>
                                        <p:tgtEl>
                                          <p:spTgt spid="24"/>
                                        </p:tgtEl>
                                        <p:attrNameLst>
                                          <p:attrName>ppt_w</p:attrName>
                                        </p:attrNameLst>
                                      </p:cBhvr>
                                      <p:tavLst>
                                        <p:tav tm="0">
                                          <p:val>
                                            <p:fltVal val="0"/>
                                          </p:val>
                                        </p:tav>
                                        <p:tav tm="100000">
                                          <p:val>
                                            <p:strVal val="#ppt_w"/>
                                          </p:val>
                                        </p:tav>
                                      </p:tavLst>
                                    </p:anim>
                                    <p:anim calcmode="lin" valueType="num">
                                      <p:cBhvr>
                                        <p:cTn id="86" dur="1250" fill="hold"/>
                                        <p:tgtEl>
                                          <p:spTgt spid="24"/>
                                        </p:tgtEl>
                                        <p:attrNameLst>
                                          <p:attrName>ppt_h</p:attrName>
                                        </p:attrNameLst>
                                      </p:cBhvr>
                                      <p:tavLst>
                                        <p:tav tm="0">
                                          <p:val>
                                            <p:fltVal val="0"/>
                                          </p:val>
                                        </p:tav>
                                        <p:tav tm="100000">
                                          <p:val>
                                            <p:strVal val="#ppt_h"/>
                                          </p:val>
                                        </p:tav>
                                      </p:tavLst>
                                    </p:anim>
                                    <p:animEffect transition="in" filter="fade">
                                      <p:cBhvr>
                                        <p:cTn id="87" dur="1250"/>
                                        <p:tgtEl>
                                          <p:spTgt spid="24"/>
                                        </p:tgtEl>
                                      </p:cBhvr>
                                    </p:animEffect>
                                  </p:childTnLst>
                                </p:cTn>
                              </p:par>
                            </p:childTnLst>
                          </p:cTn>
                        </p:par>
                        <p:par>
                          <p:cTn id="88" fill="hold">
                            <p:stCondLst>
                              <p:cond delay="24500"/>
                            </p:stCondLst>
                            <p:childTnLst>
                              <p:par>
                                <p:cTn id="89" presetID="53" presetClass="entr" presetSubtype="16" fill="hold" grpId="0" nodeType="afterEffect">
                                  <p:stCondLst>
                                    <p:cond delay="500"/>
                                  </p:stCondLst>
                                  <p:childTnLst>
                                    <p:set>
                                      <p:cBhvr>
                                        <p:cTn id="90" dur="1" fill="hold">
                                          <p:stCondLst>
                                            <p:cond delay="0"/>
                                          </p:stCondLst>
                                        </p:cTn>
                                        <p:tgtEl>
                                          <p:spTgt spid="20"/>
                                        </p:tgtEl>
                                        <p:attrNameLst>
                                          <p:attrName>style.visibility</p:attrName>
                                        </p:attrNameLst>
                                      </p:cBhvr>
                                      <p:to>
                                        <p:strVal val="visible"/>
                                      </p:to>
                                    </p:set>
                                    <p:anim calcmode="lin" valueType="num">
                                      <p:cBhvr>
                                        <p:cTn id="91" dur="1250" fill="hold"/>
                                        <p:tgtEl>
                                          <p:spTgt spid="20"/>
                                        </p:tgtEl>
                                        <p:attrNameLst>
                                          <p:attrName>ppt_w</p:attrName>
                                        </p:attrNameLst>
                                      </p:cBhvr>
                                      <p:tavLst>
                                        <p:tav tm="0">
                                          <p:val>
                                            <p:fltVal val="0"/>
                                          </p:val>
                                        </p:tav>
                                        <p:tav tm="100000">
                                          <p:val>
                                            <p:strVal val="#ppt_w"/>
                                          </p:val>
                                        </p:tav>
                                      </p:tavLst>
                                    </p:anim>
                                    <p:anim calcmode="lin" valueType="num">
                                      <p:cBhvr>
                                        <p:cTn id="92" dur="1250" fill="hold"/>
                                        <p:tgtEl>
                                          <p:spTgt spid="20"/>
                                        </p:tgtEl>
                                        <p:attrNameLst>
                                          <p:attrName>ppt_h</p:attrName>
                                        </p:attrNameLst>
                                      </p:cBhvr>
                                      <p:tavLst>
                                        <p:tav tm="0">
                                          <p:val>
                                            <p:fltVal val="0"/>
                                          </p:val>
                                        </p:tav>
                                        <p:tav tm="100000">
                                          <p:val>
                                            <p:strVal val="#ppt_h"/>
                                          </p:val>
                                        </p:tav>
                                      </p:tavLst>
                                    </p:anim>
                                    <p:animEffect transition="in" filter="fade">
                                      <p:cBhvr>
                                        <p:cTn id="93" dur="1250"/>
                                        <p:tgtEl>
                                          <p:spTgt spid="20"/>
                                        </p:tgtEl>
                                      </p:cBhvr>
                                    </p:animEffect>
                                  </p:childTnLst>
                                </p:cTn>
                              </p:par>
                            </p:childTnLst>
                          </p:cTn>
                        </p:par>
                        <p:par>
                          <p:cTn id="94" fill="hold">
                            <p:stCondLst>
                              <p:cond delay="26250"/>
                            </p:stCondLst>
                            <p:childTnLst>
                              <p:par>
                                <p:cTn id="95" presetID="53" presetClass="entr" presetSubtype="16" fill="hold" grpId="0" nodeType="afterEffect">
                                  <p:stCondLst>
                                    <p:cond delay="500"/>
                                  </p:stCondLst>
                                  <p:childTnLst>
                                    <p:set>
                                      <p:cBhvr>
                                        <p:cTn id="96" dur="1" fill="hold">
                                          <p:stCondLst>
                                            <p:cond delay="0"/>
                                          </p:stCondLst>
                                        </p:cTn>
                                        <p:tgtEl>
                                          <p:spTgt spid="21"/>
                                        </p:tgtEl>
                                        <p:attrNameLst>
                                          <p:attrName>style.visibility</p:attrName>
                                        </p:attrNameLst>
                                      </p:cBhvr>
                                      <p:to>
                                        <p:strVal val="visible"/>
                                      </p:to>
                                    </p:set>
                                    <p:anim calcmode="lin" valueType="num">
                                      <p:cBhvr>
                                        <p:cTn id="97" dur="1250" fill="hold"/>
                                        <p:tgtEl>
                                          <p:spTgt spid="21"/>
                                        </p:tgtEl>
                                        <p:attrNameLst>
                                          <p:attrName>ppt_w</p:attrName>
                                        </p:attrNameLst>
                                      </p:cBhvr>
                                      <p:tavLst>
                                        <p:tav tm="0">
                                          <p:val>
                                            <p:fltVal val="0"/>
                                          </p:val>
                                        </p:tav>
                                        <p:tav tm="100000">
                                          <p:val>
                                            <p:strVal val="#ppt_w"/>
                                          </p:val>
                                        </p:tav>
                                      </p:tavLst>
                                    </p:anim>
                                    <p:anim calcmode="lin" valueType="num">
                                      <p:cBhvr>
                                        <p:cTn id="98" dur="1250" fill="hold"/>
                                        <p:tgtEl>
                                          <p:spTgt spid="21"/>
                                        </p:tgtEl>
                                        <p:attrNameLst>
                                          <p:attrName>ppt_h</p:attrName>
                                        </p:attrNameLst>
                                      </p:cBhvr>
                                      <p:tavLst>
                                        <p:tav tm="0">
                                          <p:val>
                                            <p:fltVal val="0"/>
                                          </p:val>
                                        </p:tav>
                                        <p:tav tm="100000">
                                          <p:val>
                                            <p:strVal val="#ppt_h"/>
                                          </p:val>
                                        </p:tav>
                                      </p:tavLst>
                                    </p:anim>
                                    <p:animEffect transition="in" filter="fade">
                                      <p:cBhvr>
                                        <p:cTn id="99" dur="1250"/>
                                        <p:tgtEl>
                                          <p:spTgt spid="21"/>
                                        </p:tgtEl>
                                      </p:cBhvr>
                                    </p:animEffect>
                                  </p:childTnLst>
                                </p:cTn>
                              </p:par>
                            </p:childTnLst>
                          </p:cTn>
                        </p:par>
                        <p:par>
                          <p:cTn id="100" fill="hold">
                            <p:stCondLst>
                              <p:cond delay="28000"/>
                            </p:stCondLst>
                            <p:childTnLst>
                              <p:par>
                                <p:cTn id="101" presetID="53" presetClass="entr" presetSubtype="16" fill="hold" grpId="0" nodeType="afterEffect">
                                  <p:stCondLst>
                                    <p:cond delay="50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1250" fill="hold"/>
                                        <p:tgtEl>
                                          <p:spTgt spid="30"/>
                                        </p:tgtEl>
                                        <p:attrNameLst>
                                          <p:attrName>ppt_w</p:attrName>
                                        </p:attrNameLst>
                                      </p:cBhvr>
                                      <p:tavLst>
                                        <p:tav tm="0">
                                          <p:val>
                                            <p:fltVal val="0"/>
                                          </p:val>
                                        </p:tav>
                                        <p:tav tm="100000">
                                          <p:val>
                                            <p:strVal val="#ppt_w"/>
                                          </p:val>
                                        </p:tav>
                                      </p:tavLst>
                                    </p:anim>
                                    <p:anim calcmode="lin" valueType="num">
                                      <p:cBhvr>
                                        <p:cTn id="104" dur="1250" fill="hold"/>
                                        <p:tgtEl>
                                          <p:spTgt spid="30"/>
                                        </p:tgtEl>
                                        <p:attrNameLst>
                                          <p:attrName>ppt_h</p:attrName>
                                        </p:attrNameLst>
                                      </p:cBhvr>
                                      <p:tavLst>
                                        <p:tav tm="0">
                                          <p:val>
                                            <p:fltVal val="0"/>
                                          </p:val>
                                        </p:tav>
                                        <p:tav tm="100000">
                                          <p:val>
                                            <p:strVal val="#ppt_h"/>
                                          </p:val>
                                        </p:tav>
                                      </p:tavLst>
                                    </p:anim>
                                    <p:animEffect transition="in" filter="fade">
                                      <p:cBhvr>
                                        <p:cTn id="105" dur="1250"/>
                                        <p:tgtEl>
                                          <p:spTgt spid="30"/>
                                        </p:tgtEl>
                                      </p:cBhvr>
                                    </p:animEffect>
                                  </p:childTnLst>
                                </p:cTn>
                              </p:par>
                            </p:childTnLst>
                          </p:cTn>
                        </p:par>
                        <p:par>
                          <p:cTn id="106" fill="hold">
                            <p:stCondLst>
                              <p:cond delay="29750"/>
                            </p:stCondLst>
                            <p:childTnLst>
                              <p:par>
                                <p:cTn id="107" presetID="53" presetClass="entr" presetSubtype="16" fill="hold" grpId="0" nodeType="afterEffect">
                                  <p:stCondLst>
                                    <p:cond delay="500"/>
                                  </p:stCondLst>
                                  <p:childTnLst>
                                    <p:set>
                                      <p:cBhvr>
                                        <p:cTn id="108" dur="1" fill="hold">
                                          <p:stCondLst>
                                            <p:cond delay="0"/>
                                          </p:stCondLst>
                                        </p:cTn>
                                        <p:tgtEl>
                                          <p:spTgt spid="11"/>
                                        </p:tgtEl>
                                        <p:attrNameLst>
                                          <p:attrName>style.visibility</p:attrName>
                                        </p:attrNameLst>
                                      </p:cBhvr>
                                      <p:to>
                                        <p:strVal val="visible"/>
                                      </p:to>
                                    </p:set>
                                    <p:anim calcmode="lin" valueType="num">
                                      <p:cBhvr>
                                        <p:cTn id="109" dur="1250" fill="hold"/>
                                        <p:tgtEl>
                                          <p:spTgt spid="11"/>
                                        </p:tgtEl>
                                        <p:attrNameLst>
                                          <p:attrName>ppt_w</p:attrName>
                                        </p:attrNameLst>
                                      </p:cBhvr>
                                      <p:tavLst>
                                        <p:tav tm="0">
                                          <p:val>
                                            <p:fltVal val="0"/>
                                          </p:val>
                                        </p:tav>
                                        <p:tav tm="100000">
                                          <p:val>
                                            <p:strVal val="#ppt_w"/>
                                          </p:val>
                                        </p:tav>
                                      </p:tavLst>
                                    </p:anim>
                                    <p:anim calcmode="lin" valueType="num">
                                      <p:cBhvr>
                                        <p:cTn id="110" dur="1250" fill="hold"/>
                                        <p:tgtEl>
                                          <p:spTgt spid="11"/>
                                        </p:tgtEl>
                                        <p:attrNameLst>
                                          <p:attrName>ppt_h</p:attrName>
                                        </p:attrNameLst>
                                      </p:cBhvr>
                                      <p:tavLst>
                                        <p:tav tm="0">
                                          <p:val>
                                            <p:fltVal val="0"/>
                                          </p:val>
                                        </p:tav>
                                        <p:tav tm="100000">
                                          <p:val>
                                            <p:strVal val="#ppt_h"/>
                                          </p:val>
                                        </p:tav>
                                      </p:tavLst>
                                    </p:anim>
                                    <p:animEffect transition="in" filter="fade">
                                      <p:cBhvr>
                                        <p:cTn id="111" dur="1250"/>
                                        <p:tgtEl>
                                          <p:spTgt spid="11"/>
                                        </p:tgtEl>
                                      </p:cBhvr>
                                    </p:animEffect>
                                  </p:childTnLst>
                                </p:cTn>
                              </p:par>
                            </p:childTnLst>
                          </p:cTn>
                        </p:par>
                        <p:par>
                          <p:cTn id="112" fill="hold">
                            <p:stCondLst>
                              <p:cond delay="31500"/>
                            </p:stCondLst>
                            <p:childTnLst>
                              <p:par>
                                <p:cTn id="113" presetID="53" presetClass="entr" presetSubtype="16" fill="hold" grpId="0" nodeType="afterEffect">
                                  <p:stCondLst>
                                    <p:cond delay="500"/>
                                  </p:stCondLst>
                                  <p:childTnLst>
                                    <p:set>
                                      <p:cBhvr>
                                        <p:cTn id="114" dur="1" fill="hold">
                                          <p:stCondLst>
                                            <p:cond delay="0"/>
                                          </p:stCondLst>
                                        </p:cTn>
                                        <p:tgtEl>
                                          <p:spTgt spid="13"/>
                                        </p:tgtEl>
                                        <p:attrNameLst>
                                          <p:attrName>style.visibility</p:attrName>
                                        </p:attrNameLst>
                                      </p:cBhvr>
                                      <p:to>
                                        <p:strVal val="visible"/>
                                      </p:to>
                                    </p:set>
                                    <p:anim calcmode="lin" valueType="num">
                                      <p:cBhvr>
                                        <p:cTn id="115" dur="1250" fill="hold"/>
                                        <p:tgtEl>
                                          <p:spTgt spid="13"/>
                                        </p:tgtEl>
                                        <p:attrNameLst>
                                          <p:attrName>ppt_w</p:attrName>
                                        </p:attrNameLst>
                                      </p:cBhvr>
                                      <p:tavLst>
                                        <p:tav tm="0">
                                          <p:val>
                                            <p:fltVal val="0"/>
                                          </p:val>
                                        </p:tav>
                                        <p:tav tm="100000">
                                          <p:val>
                                            <p:strVal val="#ppt_w"/>
                                          </p:val>
                                        </p:tav>
                                      </p:tavLst>
                                    </p:anim>
                                    <p:anim calcmode="lin" valueType="num">
                                      <p:cBhvr>
                                        <p:cTn id="116" dur="1250" fill="hold"/>
                                        <p:tgtEl>
                                          <p:spTgt spid="13"/>
                                        </p:tgtEl>
                                        <p:attrNameLst>
                                          <p:attrName>ppt_h</p:attrName>
                                        </p:attrNameLst>
                                      </p:cBhvr>
                                      <p:tavLst>
                                        <p:tav tm="0">
                                          <p:val>
                                            <p:fltVal val="0"/>
                                          </p:val>
                                        </p:tav>
                                        <p:tav tm="100000">
                                          <p:val>
                                            <p:strVal val="#ppt_h"/>
                                          </p:val>
                                        </p:tav>
                                      </p:tavLst>
                                    </p:anim>
                                    <p:animEffect transition="in" filter="fade">
                                      <p:cBhvr>
                                        <p:cTn id="117" dur="1250"/>
                                        <p:tgtEl>
                                          <p:spTgt spid="13"/>
                                        </p:tgtEl>
                                      </p:cBhvr>
                                    </p:animEffect>
                                  </p:childTnLst>
                                </p:cTn>
                              </p:par>
                            </p:childTnLst>
                          </p:cTn>
                        </p:par>
                        <p:par>
                          <p:cTn id="118" fill="hold">
                            <p:stCondLst>
                              <p:cond delay="33250"/>
                            </p:stCondLst>
                            <p:childTnLst>
                              <p:par>
                                <p:cTn id="119" presetID="53" presetClass="entr" presetSubtype="16" fill="hold" grpId="0" nodeType="afterEffect">
                                  <p:stCondLst>
                                    <p:cond delay="500"/>
                                  </p:stCondLst>
                                  <p:childTnLst>
                                    <p:set>
                                      <p:cBhvr>
                                        <p:cTn id="120" dur="1" fill="hold">
                                          <p:stCondLst>
                                            <p:cond delay="0"/>
                                          </p:stCondLst>
                                        </p:cTn>
                                        <p:tgtEl>
                                          <p:spTgt spid="8"/>
                                        </p:tgtEl>
                                        <p:attrNameLst>
                                          <p:attrName>style.visibility</p:attrName>
                                        </p:attrNameLst>
                                      </p:cBhvr>
                                      <p:to>
                                        <p:strVal val="visible"/>
                                      </p:to>
                                    </p:set>
                                    <p:anim calcmode="lin" valueType="num">
                                      <p:cBhvr>
                                        <p:cTn id="121" dur="1250" fill="hold"/>
                                        <p:tgtEl>
                                          <p:spTgt spid="8"/>
                                        </p:tgtEl>
                                        <p:attrNameLst>
                                          <p:attrName>ppt_w</p:attrName>
                                        </p:attrNameLst>
                                      </p:cBhvr>
                                      <p:tavLst>
                                        <p:tav tm="0">
                                          <p:val>
                                            <p:fltVal val="0"/>
                                          </p:val>
                                        </p:tav>
                                        <p:tav tm="100000">
                                          <p:val>
                                            <p:strVal val="#ppt_w"/>
                                          </p:val>
                                        </p:tav>
                                      </p:tavLst>
                                    </p:anim>
                                    <p:anim calcmode="lin" valueType="num">
                                      <p:cBhvr>
                                        <p:cTn id="122" dur="1250" fill="hold"/>
                                        <p:tgtEl>
                                          <p:spTgt spid="8"/>
                                        </p:tgtEl>
                                        <p:attrNameLst>
                                          <p:attrName>ppt_h</p:attrName>
                                        </p:attrNameLst>
                                      </p:cBhvr>
                                      <p:tavLst>
                                        <p:tav tm="0">
                                          <p:val>
                                            <p:fltVal val="0"/>
                                          </p:val>
                                        </p:tav>
                                        <p:tav tm="100000">
                                          <p:val>
                                            <p:strVal val="#ppt_h"/>
                                          </p:val>
                                        </p:tav>
                                      </p:tavLst>
                                    </p:anim>
                                    <p:animEffect transition="in" filter="fade">
                                      <p:cBhvr>
                                        <p:cTn id="123" dur="1250"/>
                                        <p:tgtEl>
                                          <p:spTgt spid="8"/>
                                        </p:tgtEl>
                                      </p:cBhvr>
                                    </p:animEffect>
                                  </p:childTnLst>
                                </p:cTn>
                              </p:par>
                            </p:childTnLst>
                          </p:cTn>
                        </p:par>
                        <p:par>
                          <p:cTn id="124" fill="hold">
                            <p:stCondLst>
                              <p:cond delay="35000"/>
                            </p:stCondLst>
                            <p:childTnLst>
                              <p:par>
                                <p:cTn id="125" presetID="53" presetClass="entr" presetSubtype="16" fill="hold" grpId="0" nodeType="afterEffect">
                                  <p:stCondLst>
                                    <p:cond delay="50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1250" fill="hold"/>
                                        <p:tgtEl>
                                          <p:spTgt spid="31"/>
                                        </p:tgtEl>
                                        <p:attrNameLst>
                                          <p:attrName>ppt_w</p:attrName>
                                        </p:attrNameLst>
                                      </p:cBhvr>
                                      <p:tavLst>
                                        <p:tav tm="0">
                                          <p:val>
                                            <p:fltVal val="0"/>
                                          </p:val>
                                        </p:tav>
                                        <p:tav tm="100000">
                                          <p:val>
                                            <p:strVal val="#ppt_w"/>
                                          </p:val>
                                        </p:tav>
                                      </p:tavLst>
                                    </p:anim>
                                    <p:anim calcmode="lin" valueType="num">
                                      <p:cBhvr>
                                        <p:cTn id="128" dur="1250" fill="hold"/>
                                        <p:tgtEl>
                                          <p:spTgt spid="31"/>
                                        </p:tgtEl>
                                        <p:attrNameLst>
                                          <p:attrName>ppt_h</p:attrName>
                                        </p:attrNameLst>
                                      </p:cBhvr>
                                      <p:tavLst>
                                        <p:tav tm="0">
                                          <p:val>
                                            <p:fltVal val="0"/>
                                          </p:val>
                                        </p:tav>
                                        <p:tav tm="100000">
                                          <p:val>
                                            <p:strVal val="#ppt_h"/>
                                          </p:val>
                                        </p:tav>
                                      </p:tavLst>
                                    </p:anim>
                                    <p:animEffect transition="in" filter="fade">
                                      <p:cBhvr>
                                        <p:cTn id="129" dur="1250"/>
                                        <p:tgtEl>
                                          <p:spTgt spid="31"/>
                                        </p:tgtEl>
                                      </p:cBhvr>
                                    </p:animEffect>
                                  </p:childTnLst>
                                </p:cTn>
                              </p:par>
                            </p:childTnLst>
                          </p:cTn>
                        </p:par>
                        <p:par>
                          <p:cTn id="130" fill="hold">
                            <p:stCondLst>
                              <p:cond delay="36750"/>
                            </p:stCondLst>
                            <p:childTnLst>
                              <p:par>
                                <p:cTn id="131" presetID="53" presetClass="entr" presetSubtype="16" fill="hold" grpId="0" nodeType="afterEffect">
                                  <p:stCondLst>
                                    <p:cond delay="50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1250" fill="hold"/>
                                        <p:tgtEl>
                                          <p:spTgt spid="27"/>
                                        </p:tgtEl>
                                        <p:attrNameLst>
                                          <p:attrName>ppt_w</p:attrName>
                                        </p:attrNameLst>
                                      </p:cBhvr>
                                      <p:tavLst>
                                        <p:tav tm="0">
                                          <p:val>
                                            <p:fltVal val="0"/>
                                          </p:val>
                                        </p:tav>
                                        <p:tav tm="100000">
                                          <p:val>
                                            <p:strVal val="#ppt_w"/>
                                          </p:val>
                                        </p:tav>
                                      </p:tavLst>
                                    </p:anim>
                                    <p:anim calcmode="lin" valueType="num">
                                      <p:cBhvr>
                                        <p:cTn id="134" dur="1250" fill="hold"/>
                                        <p:tgtEl>
                                          <p:spTgt spid="27"/>
                                        </p:tgtEl>
                                        <p:attrNameLst>
                                          <p:attrName>ppt_h</p:attrName>
                                        </p:attrNameLst>
                                      </p:cBhvr>
                                      <p:tavLst>
                                        <p:tav tm="0">
                                          <p:val>
                                            <p:fltVal val="0"/>
                                          </p:val>
                                        </p:tav>
                                        <p:tav tm="100000">
                                          <p:val>
                                            <p:strVal val="#ppt_h"/>
                                          </p:val>
                                        </p:tav>
                                      </p:tavLst>
                                    </p:anim>
                                    <p:animEffect transition="in" filter="fade">
                                      <p:cBhvr>
                                        <p:cTn id="135" dur="1250"/>
                                        <p:tgtEl>
                                          <p:spTgt spid="27"/>
                                        </p:tgtEl>
                                      </p:cBhvr>
                                    </p:animEffect>
                                  </p:childTnLst>
                                </p:cTn>
                              </p:par>
                            </p:childTnLst>
                          </p:cTn>
                        </p:par>
                        <p:par>
                          <p:cTn id="136" fill="hold">
                            <p:stCondLst>
                              <p:cond delay="38500"/>
                            </p:stCondLst>
                            <p:childTnLst>
                              <p:par>
                                <p:cTn id="137" presetID="53" presetClass="entr" presetSubtype="16" fill="hold" grpId="0" nodeType="afterEffect">
                                  <p:stCondLst>
                                    <p:cond delay="500"/>
                                  </p:stCondLst>
                                  <p:childTnLst>
                                    <p:set>
                                      <p:cBhvr>
                                        <p:cTn id="138" dur="1" fill="hold">
                                          <p:stCondLst>
                                            <p:cond delay="0"/>
                                          </p:stCondLst>
                                        </p:cTn>
                                        <p:tgtEl>
                                          <p:spTgt spid="23"/>
                                        </p:tgtEl>
                                        <p:attrNameLst>
                                          <p:attrName>style.visibility</p:attrName>
                                        </p:attrNameLst>
                                      </p:cBhvr>
                                      <p:to>
                                        <p:strVal val="visible"/>
                                      </p:to>
                                    </p:set>
                                    <p:anim calcmode="lin" valueType="num">
                                      <p:cBhvr>
                                        <p:cTn id="139" dur="1250" fill="hold"/>
                                        <p:tgtEl>
                                          <p:spTgt spid="23"/>
                                        </p:tgtEl>
                                        <p:attrNameLst>
                                          <p:attrName>ppt_w</p:attrName>
                                        </p:attrNameLst>
                                      </p:cBhvr>
                                      <p:tavLst>
                                        <p:tav tm="0">
                                          <p:val>
                                            <p:fltVal val="0"/>
                                          </p:val>
                                        </p:tav>
                                        <p:tav tm="100000">
                                          <p:val>
                                            <p:strVal val="#ppt_w"/>
                                          </p:val>
                                        </p:tav>
                                      </p:tavLst>
                                    </p:anim>
                                    <p:anim calcmode="lin" valueType="num">
                                      <p:cBhvr>
                                        <p:cTn id="140" dur="1250" fill="hold"/>
                                        <p:tgtEl>
                                          <p:spTgt spid="23"/>
                                        </p:tgtEl>
                                        <p:attrNameLst>
                                          <p:attrName>ppt_h</p:attrName>
                                        </p:attrNameLst>
                                      </p:cBhvr>
                                      <p:tavLst>
                                        <p:tav tm="0">
                                          <p:val>
                                            <p:fltVal val="0"/>
                                          </p:val>
                                        </p:tav>
                                        <p:tav tm="100000">
                                          <p:val>
                                            <p:strVal val="#ppt_h"/>
                                          </p:val>
                                        </p:tav>
                                      </p:tavLst>
                                    </p:anim>
                                    <p:animEffect transition="in" filter="fade">
                                      <p:cBhvr>
                                        <p:cTn id="141" dur="1250"/>
                                        <p:tgtEl>
                                          <p:spTgt spid="23"/>
                                        </p:tgtEl>
                                      </p:cBhvr>
                                    </p:animEffect>
                                  </p:childTnLst>
                                </p:cTn>
                              </p:par>
                            </p:childTnLst>
                          </p:cTn>
                        </p:par>
                        <p:par>
                          <p:cTn id="142" fill="hold">
                            <p:stCondLst>
                              <p:cond delay="40250"/>
                            </p:stCondLst>
                            <p:childTnLst>
                              <p:par>
                                <p:cTn id="143" presetID="53" presetClass="entr" presetSubtype="16" fill="hold" grpId="0" nodeType="afterEffect">
                                  <p:stCondLst>
                                    <p:cond delay="500"/>
                                  </p:stCondLst>
                                  <p:childTnLst>
                                    <p:set>
                                      <p:cBhvr>
                                        <p:cTn id="144" dur="1" fill="hold">
                                          <p:stCondLst>
                                            <p:cond delay="0"/>
                                          </p:stCondLst>
                                        </p:cTn>
                                        <p:tgtEl>
                                          <p:spTgt spid="32"/>
                                        </p:tgtEl>
                                        <p:attrNameLst>
                                          <p:attrName>style.visibility</p:attrName>
                                        </p:attrNameLst>
                                      </p:cBhvr>
                                      <p:to>
                                        <p:strVal val="visible"/>
                                      </p:to>
                                    </p:set>
                                    <p:anim calcmode="lin" valueType="num">
                                      <p:cBhvr>
                                        <p:cTn id="145" dur="1250" fill="hold"/>
                                        <p:tgtEl>
                                          <p:spTgt spid="32"/>
                                        </p:tgtEl>
                                        <p:attrNameLst>
                                          <p:attrName>ppt_w</p:attrName>
                                        </p:attrNameLst>
                                      </p:cBhvr>
                                      <p:tavLst>
                                        <p:tav tm="0">
                                          <p:val>
                                            <p:fltVal val="0"/>
                                          </p:val>
                                        </p:tav>
                                        <p:tav tm="100000">
                                          <p:val>
                                            <p:strVal val="#ppt_w"/>
                                          </p:val>
                                        </p:tav>
                                      </p:tavLst>
                                    </p:anim>
                                    <p:anim calcmode="lin" valueType="num">
                                      <p:cBhvr>
                                        <p:cTn id="146" dur="1250" fill="hold"/>
                                        <p:tgtEl>
                                          <p:spTgt spid="32"/>
                                        </p:tgtEl>
                                        <p:attrNameLst>
                                          <p:attrName>ppt_h</p:attrName>
                                        </p:attrNameLst>
                                      </p:cBhvr>
                                      <p:tavLst>
                                        <p:tav tm="0">
                                          <p:val>
                                            <p:fltVal val="0"/>
                                          </p:val>
                                        </p:tav>
                                        <p:tav tm="100000">
                                          <p:val>
                                            <p:strVal val="#ppt_h"/>
                                          </p:val>
                                        </p:tav>
                                      </p:tavLst>
                                    </p:anim>
                                    <p:animEffect transition="in" filter="fade">
                                      <p:cBhvr>
                                        <p:cTn id="147" dur="1250"/>
                                        <p:tgtEl>
                                          <p:spTgt spid="32"/>
                                        </p:tgtEl>
                                      </p:cBhvr>
                                    </p:animEffect>
                                  </p:childTnLst>
                                </p:cTn>
                              </p:par>
                            </p:childTnLst>
                          </p:cTn>
                        </p:par>
                        <p:par>
                          <p:cTn id="148" fill="hold">
                            <p:stCondLst>
                              <p:cond delay="42000"/>
                            </p:stCondLst>
                            <p:childTnLst>
                              <p:par>
                                <p:cTn id="149" presetID="53" presetClass="entr" presetSubtype="16" fill="hold" grpId="0" nodeType="afterEffect">
                                  <p:stCondLst>
                                    <p:cond delay="500"/>
                                  </p:stCondLst>
                                  <p:childTnLst>
                                    <p:set>
                                      <p:cBhvr>
                                        <p:cTn id="150" dur="1" fill="hold">
                                          <p:stCondLst>
                                            <p:cond delay="0"/>
                                          </p:stCondLst>
                                        </p:cTn>
                                        <p:tgtEl>
                                          <p:spTgt spid="33"/>
                                        </p:tgtEl>
                                        <p:attrNameLst>
                                          <p:attrName>style.visibility</p:attrName>
                                        </p:attrNameLst>
                                      </p:cBhvr>
                                      <p:to>
                                        <p:strVal val="visible"/>
                                      </p:to>
                                    </p:set>
                                    <p:anim calcmode="lin" valueType="num">
                                      <p:cBhvr>
                                        <p:cTn id="151" dur="1250" fill="hold"/>
                                        <p:tgtEl>
                                          <p:spTgt spid="33"/>
                                        </p:tgtEl>
                                        <p:attrNameLst>
                                          <p:attrName>ppt_w</p:attrName>
                                        </p:attrNameLst>
                                      </p:cBhvr>
                                      <p:tavLst>
                                        <p:tav tm="0">
                                          <p:val>
                                            <p:fltVal val="0"/>
                                          </p:val>
                                        </p:tav>
                                        <p:tav tm="100000">
                                          <p:val>
                                            <p:strVal val="#ppt_w"/>
                                          </p:val>
                                        </p:tav>
                                      </p:tavLst>
                                    </p:anim>
                                    <p:anim calcmode="lin" valueType="num">
                                      <p:cBhvr>
                                        <p:cTn id="152" dur="1250" fill="hold"/>
                                        <p:tgtEl>
                                          <p:spTgt spid="33"/>
                                        </p:tgtEl>
                                        <p:attrNameLst>
                                          <p:attrName>ppt_h</p:attrName>
                                        </p:attrNameLst>
                                      </p:cBhvr>
                                      <p:tavLst>
                                        <p:tav tm="0">
                                          <p:val>
                                            <p:fltVal val="0"/>
                                          </p:val>
                                        </p:tav>
                                        <p:tav tm="100000">
                                          <p:val>
                                            <p:strVal val="#ppt_h"/>
                                          </p:val>
                                        </p:tav>
                                      </p:tavLst>
                                    </p:anim>
                                    <p:animEffect transition="in" filter="fade">
                                      <p:cBhvr>
                                        <p:cTn id="153" dur="1250"/>
                                        <p:tgtEl>
                                          <p:spTgt spid="33"/>
                                        </p:tgtEl>
                                      </p:cBhvr>
                                    </p:animEffect>
                                  </p:childTnLst>
                                </p:cTn>
                              </p:par>
                            </p:childTnLst>
                          </p:cTn>
                        </p:par>
                        <p:par>
                          <p:cTn id="154" fill="hold">
                            <p:stCondLst>
                              <p:cond delay="43750"/>
                            </p:stCondLst>
                            <p:childTnLst>
                              <p:par>
                                <p:cTn id="155" presetID="53" presetClass="entr" presetSubtype="16" fill="hold" grpId="0" nodeType="afterEffect">
                                  <p:stCondLst>
                                    <p:cond delay="500"/>
                                  </p:stCondLst>
                                  <p:childTnLst>
                                    <p:set>
                                      <p:cBhvr>
                                        <p:cTn id="156" dur="1" fill="hold">
                                          <p:stCondLst>
                                            <p:cond delay="0"/>
                                          </p:stCondLst>
                                        </p:cTn>
                                        <p:tgtEl>
                                          <p:spTgt spid="14"/>
                                        </p:tgtEl>
                                        <p:attrNameLst>
                                          <p:attrName>style.visibility</p:attrName>
                                        </p:attrNameLst>
                                      </p:cBhvr>
                                      <p:to>
                                        <p:strVal val="visible"/>
                                      </p:to>
                                    </p:set>
                                    <p:anim calcmode="lin" valueType="num">
                                      <p:cBhvr>
                                        <p:cTn id="157" dur="1250" fill="hold"/>
                                        <p:tgtEl>
                                          <p:spTgt spid="14"/>
                                        </p:tgtEl>
                                        <p:attrNameLst>
                                          <p:attrName>ppt_w</p:attrName>
                                        </p:attrNameLst>
                                      </p:cBhvr>
                                      <p:tavLst>
                                        <p:tav tm="0">
                                          <p:val>
                                            <p:fltVal val="0"/>
                                          </p:val>
                                        </p:tav>
                                        <p:tav tm="100000">
                                          <p:val>
                                            <p:strVal val="#ppt_w"/>
                                          </p:val>
                                        </p:tav>
                                      </p:tavLst>
                                    </p:anim>
                                    <p:anim calcmode="lin" valueType="num">
                                      <p:cBhvr>
                                        <p:cTn id="158" dur="1250" fill="hold"/>
                                        <p:tgtEl>
                                          <p:spTgt spid="14"/>
                                        </p:tgtEl>
                                        <p:attrNameLst>
                                          <p:attrName>ppt_h</p:attrName>
                                        </p:attrNameLst>
                                      </p:cBhvr>
                                      <p:tavLst>
                                        <p:tav tm="0">
                                          <p:val>
                                            <p:fltVal val="0"/>
                                          </p:val>
                                        </p:tav>
                                        <p:tav tm="100000">
                                          <p:val>
                                            <p:strVal val="#ppt_h"/>
                                          </p:val>
                                        </p:tav>
                                      </p:tavLst>
                                    </p:anim>
                                    <p:animEffect transition="in" filter="fade">
                                      <p:cBhvr>
                                        <p:cTn id="159" dur="1250"/>
                                        <p:tgtEl>
                                          <p:spTgt spid="14"/>
                                        </p:tgtEl>
                                      </p:cBhvr>
                                    </p:animEffect>
                                  </p:childTnLst>
                                </p:cTn>
                              </p:par>
                            </p:childTnLst>
                          </p:cTn>
                        </p:par>
                        <p:par>
                          <p:cTn id="160" fill="hold">
                            <p:stCondLst>
                              <p:cond delay="45500"/>
                            </p:stCondLst>
                            <p:childTnLst>
                              <p:par>
                                <p:cTn id="161" presetID="53" presetClass="entr" presetSubtype="16" fill="hold" grpId="0" nodeType="afterEffect">
                                  <p:stCondLst>
                                    <p:cond delay="500"/>
                                  </p:stCondLst>
                                  <p:childTnLst>
                                    <p:set>
                                      <p:cBhvr>
                                        <p:cTn id="162" dur="1" fill="hold">
                                          <p:stCondLst>
                                            <p:cond delay="0"/>
                                          </p:stCondLst>
                                        </p:cTn>
                                        <p:tgtEl>
                                          <p:spTgt spid="34"/>
                                        </p:tgtEl>
                                        <p:attrNameLst>
                                          <p:attrName>style.visibility</p:attrName>
                                        </p:attrNameLst>
                                      </p:cBhvr>
                                      <p:to>
                                        <p:strVal val="visible"/>
                                      </p:to>
                                    </p:set>
                                    <p:anim calcmode="lin" valueType="num">
                                      <p:cBhvr>
                                        <p:cTn id="163" dur="1250" fill="hold"/>
                                        <p:tgtEl>
                                          <p:spTgt spid="34"/>
                                        </p:tgtEl>
                                        <p:attrNameLst>
                                          <p:attrName>ppt_w</p:attrName>
                                        </p:attrNameLst>
                                      </p:cBhvr>
                                      <p:tavLst>
                                        <p:tav tm="0">
                                          <p:val>
                                            <p:fltVal val="0"/>
                                          </p:val>
                                        </p:tav>
                                        <p:tav tm="100000">
                                          <p:val>
                                            <p:strVal val="#ppt_w"/>
                                          </p:val>
                                        </p:tav>
                                      </p:tavLst>
                                    </p:anim>
                                    <p:anim calcmode="lin" valueType="num">
                                      <p:cBhvr>
                                        <p:cTn id="164" dur="1250" fill="hold"/>
                                        <p:tgtEl>
                                          <p:spTgt spid="34"/>
                                        </p:tgtEl>
                                        <p:attrNameLst>
                                          <p:attrName>ppt_h</p:attrName>
                                        </p:attrNameLst>
                                      </p:cBhvr>
                                      <p:tavLst>
                                        <p:tav tm="0">
                                          <p:val>
                                            <p:fltVal val="0"/>
                                          </p:val>
                                        </p:tav>
                                        <p:tav tm="100000">
                                          <p:val>
                                            <p:strVal val="#ppt_h"/>
                                          </p:val>
                                        </p:tav>
                                      </p:tavLst>
                                    </p:anim>
                                    <p:animEffect transition="in" filter="fade">
                                      <p:cBhvr>
                                        <p:cTn id="165"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4" name="Picture 3"/>
          <p:cNvPicPr>
            <a:picLocks noChangeAspect="1"/>
          </p:cNvPicPr>
          <p:nvPr/>
        </p:nvPicPr>
        <p:blipFill>
          <a:blip r:embed="rId3"/>
          <a:stretch>
            <a:fillRect/>
          </a:stretch>
        </p:blipFill>
        <p:spPr>
          <a:xfrm>
            <a:off x="326159" y="1121017"/>
            <a:ext cx="2013452" cy="4197520"/>
          </a:xfrm>
          <a:prstGeom prst="rect">
            <a:avLst/>
          </a:prstGeom>
        </p:spPr>
      </p:pic>
    </p:spTree>
    <p:extLst>
      <p:ext uri="{BB962C8B-B14F-4D97-AF65-F5344CB8AC3E}">
        <p14:creationId xmlns:p14="http://schemas.microsoft.com/office/powerpoint/2010/main" val="309856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4" name="Picture 3"/>
          <p:cNvPicPr>
            <a:picLocks noChangeAspect="1"/>
          </p:cNvPicPr>
          <p:nvPr/>
        </p:nvPicPr>
        <p:blipFill>
          <a:blip r:embed="rId3"/>
          <a:stretch>
            <a:fillRect/>
          </a:stretch>
        </p:blipFill>
        <p:spPr>
          <a:xfrm>
            <a:off x="326159" y="1121017"/>
            <a:ext cx="2013452" cy="4197520"/>
          </a:xfrm>
          <a:prstGeom prst="rect">
            <a:avLst/>
          </a:prstGeom>
        </p:spPr>
      </p:pic>
      <p:pic>
        <p:nvPicPr>
          <p:cNvPr id="12" name="Picture 11"/>
          <p:cNvPicPr>
            <a:picLocks noChangeAspect="1"/>
          </p:cNvPicPr>
          <p:nvPr/>
        </p:nvPicPr>
        <p:blipFill>
          <a:blip r:embed="rId4"/>
          <a:stretch>
            <a:fillRect/>
          </a:stretch>
        </p:blipFill>
        <p:spPr>
          <a:xfrm>
            <a:off x="2465276" y="1121017"/>
            <a:ext cx="2013452" cy="4197520"/>
          </a:xfrm>
          <a:prstGeom prst="rect">
            <a:avLst/>
          </a:prstGeom>
        </p:spPr>
      </p:pic>
    </p:spTree>
    <p:extLst>
      <p:ext uri="{BB962C8B-B14F-4D97-AF65-F5344CB8AC3E}">
        <p14:creationId xmlns:p14="http://schemas.microsoft.com/office/powerpoint/2010/main" val="343487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824" y="295585"/>
            <a:ext cx="7887015" cy="1470025"/>
          </a:xfrm>
          <a:prstGeom prst="rect">
            <a:avLst/>
          </a:prstGeom>
        </p:spPr>
        <p:txBody>
          <a:bodyPr lIns="91429" tIns="45714" rIns="91429" bIns="45714">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005B8E"/>
                </a:solidFill>
                <a:latin typeface="Arial"/>
                <a:cs typeface="Arial"/>
              </a:rPr>
              <a:t>The Alphabet of Internal Controls</a:t>
            </a:r>
          </a:p>
        </p:txBody>
      </p:sp>
      <p:cxnSp>
        <p:nvCxnSpPr>
          <p:cNvPr id="6" name="Straight Connector 5"/>
          <p:cNvCxnSpPr/>
          <p:nvPr/>
        </p:nvCxnSpPr>
        <p:spPr>
          <a:xfrm>
            <a:off x="575536" y="843291"/>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pic>
        <p:nvPicPr>
          <p:cNvPr id="4" name="Picture 3"/>
          <p:cNvPicPr>
            <a:picLocks noChangeAspect="1"/>
          </p:cNvPicPr>
          <p:nvPr/>
        </p:nvPicPr>
        <p:blipFill>
          <a:blip r:embed="rId3"/>
          <a:stretch>
            <a:fillRect/>
          </a:stretch>
        </p:blipFill>
        <p:spPr>
          <a:xfrm>
            <a:off x="326159" y="1121017"/>
            <a:ext cx="2013452" cy="4197520"/>
          </a:xfrm>
          <a:prstGeom prst="rect">
            <a:avLst/>
          </a:prstGeom>
        </p:spPr>
      </p:pic>
      <p:pic>
        <p:nvPicPr>
          <p:cNvPr id="12" name="Picture 11"/>
          <p:cNvPicPr>
            <a:picLocks noChangeAspect="1"/>
          </p:cNvPicPr>
          <p:nvPr/>
        </p:nvPicPr>
        <p:blipFill>
          <a:blip r:embed="rId4"/>
          <a:stretch>
            <a:fillRect/>
          </a:stretch>
        </p:blipFill>
        <p:spPr>
          <a:xfrm>
            <a:off x="2465276" y="1121017"/>
            <a:ext cx="2013452" cy="4197520"/>
          </a:xfrm>
          <a:prstGeom prst="rect">
            <a:avLst/>
          </a:prstGeom>
        </p:spPr>
      </p:pic>
      <p:pic>
        <p:nvPicPr>
          <p:cNvPr id="7" name="Picture 6"/>
          <p:cNvPicPr>
            <a:picLocks noChangeAspect="1"/>
          </p:cNvPicPr>
          <p:nvPr/>
        </p:nvPicPr>
        <p:blipFill>
          <a:blip r:embed="rId5"/>
          <a:stretch>
            <a:fillRect/>
          </a:stretch>
        </p:blipFill>
        <p:spPr>
          <a:xfrm>
            <a:off x="4604393" y="1121017"/>
            <a:ext cx="2013452" cy="4197520"/>
          </a:xfrm>
          <a:prstGeom prst="rect">
            <a:avLst/>
          </a:prstGeom>
        </p:spPr>
      </p:pic>
    </p:spTree>
    <p:extLst>
      <p:ext uri="{BB962C8B-B14F-4D97-AF65-F5344CB8AC3E}">
        <p14:creationId xmlns:p14="http://schemas.microsoft.com/office/powerpoint/2010/main" val="99901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4521</TotalTime>
  <Words>2715</Words>
  <Application>Microsoft Office PowerPoint</Application>
  <PresentationFormat>On-screen Show (4:3)</PresentationFormat>
  <Paragraphs>405</Paragraphs>
  <Slides>46</Slides>
  <Notes>29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46</vt:i4>
      </vt:variant>
    </vt:vector>
  </HeadingPairs>
  <TitlesOfParts>
    <vt:vector size="62" baseType="lpstr">
      <vt:lpstr>Aharoni</vt:lpstr>
      <vt:lpstr>Arial</vt:lpstr>
      <vt:lpstr>Arial Rounded MT Bold</vt:lpstr>
      <vt:lpstr>Berlin Sans FB Demi</vt:lpstr>
      <vt:lpstr>Bliss 2 ExtraBold</vt:lpstr>
      <vt:lpstr>Calibri</vt:lpstr>
      <vt:lpstr>Castellar</vt:lpstr>
      <vt:lpstr>Trebuchet MS</vt:lpstr>
      <vt:lpstr>Wingdings</vt:lpstr>
      <vt:lpstr>Custom Design</vt:lpstr>
      <vt:lpstr>4_Custom Design</vt:lpstr>
      <vt:lpstr>1_Custom Design</vt:lpstr>
      <vt:lpstr>2_Custom Design</vt:lpstr>
      <vt:lpstr>3_Custom Design</vt:lpstr>
      <vt:lpstr>5_Custom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Cash RECEIPTS</vt:lpstr>
      <vt:lpstr>Cash RECEIPTS (Cont.)</vt:lpstr>
      <vt:lpstr>Cash disbursements</vt:lpstr>
      <vt:lpstr>Cash disbursements (Cont.)</vt:lpstr>
      <vt:lpstr>Investments</vt:lpstr>
      <vt:lpstr>Investments (Cont.)</vt:lpstr>
      <vt:lpstr>IT General computer controls</vt:lpstr>
      <vt:lpstr>ITGC (Cont.)</vt:lpstr>
      <vt:lpstr>DATA ANALYTICS</vt:lpstr>
      <vt:lpstr>Benford’s Law - First Digit law</vt:lpstr>
      <vt:lpstr>Benford’s Law - CONTINUED</vt:lpstr>
      <vt:lpstr>Benford’s Law - Continued</vt:lpstr>
      <vt:lpstr>Benford’s Law – CASE STUDY</vt:lpstr>
      <vt:lpstr>PowerPoint Presentation</vt:lpstr>
      <vt:lpstr>DATA ANALYSIS TECHNIQUE</vt:lpstr>
      <vt:lpstr>Questions?  </vt:lpstr>
      <vt:lpstr>PowerPoint Presentation</vt:lpstr>
    </vt:vector>
  </TitlesOfParts>
  <Company>Greenfield/Belser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Espinoza</dc:creator>
  <cp:lastModifiedBy>Dana Anderson</cp:lastModifiedBy>
  <cp:revision>444</cp:revision>
  <cp:lastPrinted>2015-09-02T15:11:40Z</cp:lastPrinted>
  <dcterms:created xsi:type="dcterms:W3CDTF">2013-07-09T16:34:00Z</dcterms:created>
  <dcterms:modified xsi:type="dcterms:W3CDTF">2016-07-19T12:54:43Z</dcterms:modified>
</cp:coreProperties>
</file>