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core.xml" Type="http://schemas.openxmlformats.org/package/2006/relationships/metadata/core-properties" Id="rId2"></Relationship><Relationship Target="docProps/app.xml" Type="http://schemas.openxmlformats.org/officeDocument/2006/relationships/extended-properties" Id="rId3"></Relationship></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6"/>
  </p:notesMasterIdLst>
  <p:handoutMasterIdLst>
    <p:handoutMasterId r:id="rId47"/>
  </p:handoutMasterIdLst>
  <p:sldIdLst>
    <p:sldId id="316" r:id="rId2"/>
    <p:sldId id="256" r:id="rId3"/>
    <p:sldId id="262" r:id="rId4"/>
    <p:sldId id="261" r:id="rId5"/>
    <p:sldId id="265" r:id="rId6"/>
    <p:sldId id="266" r:id="rId7"/>
    <p:sldId id="274" r:id="rId8"/>
    <p:sldId id="275" r:id="rId9"/>
    <p:sldId id="277" r:id="rId10"/>
    <p:sldId id="267" r:id="rId11"/>
    <p:sldId id="268" r:id="rId12"/>
    <p:sldId id="269" r:id="rId13"/>
    <p:sldId id="270" r:id="rId14"/>
    <p:sldId id="271" r:id="rId15"/>
    <p:sldId id="272" r:id="rId16"/>
    <p:sldId id="273" r:id="rId17"/>
    <p:sldId id="279" r:id="rId18"/>
    <p:sldId id="280" r:id="rId19"/>
    <p:sldId id="289" r:id="rId20"/>
    <p:sldId id="290" r:id="rId21"/>
    <p:sldId id="317" r:id="rId22"/>
    <p:sldId id="314" r:id="rId23"/>
    <p:sldId id="300" r:id="rId24"/>
    <p:sldId id="301" r:id="rId25"/>
    <p:sldId id="302" r:id="rId26"/>
    <p:sldId id="303" r:id="rId27"/>
    <p:sldId id="305" r:id="rId28"/>
    <p:sldId id="306" r:id="rId29"/>
    <p:sldId id="307" r:id="rId30"/>
    <p:sldId id="312" r:id="rId31"/>
    <p:sldId id="308" r:id="rId32"/>
    <p:sldId id="309" r:id="rId33"/>
    <p:sldId id="310" r:id="rId34"/>
    <p:sldId id="311" r:id="rId35"/>
    <p:sldId id="318" r:id="rId36"/>
    <p:sldId id="315" r:id="rId37"/>
    <p:sldId id="292" r:id="rId38"/>
    <p:sldId id="294" r:id="rId39"/>
    <p:sldId id="295" r:id="rId40"/>
    <p:sldId id="296" r:id="rId41"/>
    <p:sldId id="297" r:id="rId42"/>
    <p:sldId id="298" r:id="rId43"/>
    <p:sldId id="299" r:id="rId44"/>
    <p:sldId id="319" r:id="rId45"/>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7BAC2"/>
    <a:srgbClr val="002D68"/>
    <a:srgbClr val="336699"/>
    <a:srgbClr val="6C7E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82"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Relationships xmlns="http://schemas.openxmlformats.org/package/2006/relationships"><Relationship Target="slides/slide12.xml" Type="http://schemas.openxmlformats.org/officeDocument/2006/relationships/slide" Id="rId13"></Relationship><Relationship Target="slides/slide17.xml" Type="http://schemas.openxmlformats.org/officeDocument/2006/relationships/slide" Id="rId18"></Relationship><Relationship Target="slides/slide25.xml" Type="http://schemas.openxmlformats.org/officeDocument/2006/relationships/slide" Id="rId26"></Relationship><Relationship Target="slides/slide38.xml" Type="http://schemas.openxmlformats.org/officeDocument/2006/relationships/slide" Id="rId39"></Relationship><Relationship Target="slides/slide2.xml" Type="http://schemas.openxmlformats.org/officeDocument/2006/relationships/slide" Id="rId3"></Relationship><Relationship Target="slides/slide20.xml" Type="http://schemas.openxmlformats.org/officeDocument/2006/relationships/slide" Id="rId21"></Relationship><Relationship Target="slides/slide33.xml" Type="http://schemas.openxmlformats.org/officeDocument/2006/relationships/slide" Id="rId34"></Relationship><Relationship Target="slides/slide41.xml" Type="http://schemas.openxmlformats.org/officeDocument/2006/relationships/slide" Id="rId42"></Relationship><Relationship Target="handoutMasters/handoutMaster1.xml" Type="http://schemas.openxmlformats.org/officeDocument/2006/relationships/handoutMaster" Id="rId47"></Relationship><Relationship Target="theme/theme1.xml" Type="http://schemas.openxmlformats.org/officeDocument/2006/relationships/theme" Id="rId50"></Relationship><Relationship Target="slides/slide6.xml" Type="http://schemas.openxmlformats.org/officeDocument/2006/relationships/slide" Id="rId7"></Relationship><Relationship Target="slides/slide11.xml" Type="http://schemas.openxmlformats.org/officeDocument/2006/relationships/slide" Id="rId12"></Relationship><Relationship Target="slides/slide16.xml" Type="http://schemas.openxmlformats.org/officeDocument/2006/relationships/slide" Id="rId17"></Relationship><Relationship Target="slides/slide24.xml" Type="http://schemas.openxmlformats.org/officeDocument/2006/relationships/slide" Id="rId25"></Relationship><Relationship Target="slides/slide32.xml" Type="http://schemas.openxmlformats.org/officeDocument/2006/relationships/slide" Id="rId33"></Relationship><Relationship Target="slides/slide37.xml" Type="http://schemas.openxmlformats.org/officeDocument/2006/relationships/slide" Id="rId38"></Relationship><Relationship Target="notesMasters/notesMaster1.xml" Type="http://schemas.openxmlformats.org/officeDocument/2006/relationships/notesMaster" Id="rId46"></Relationship><Relationship Target="slides/slide1.xml" Type="http://schemas.openxmlformats.org/officeDocument/2006/relationships/slide" Id="rId2"></Relationship><Relationship Target="slides/slide15.xml" Type="http://schemas.openxmlformats.org/officeDocument/2006/relationships/slide" Id="rId16"></Relationship><Relationship Target="slides/slide19.xml" Type="http://schemas.openxmlformats.org/officeDocument/2006/relationships/slide" Id="rId20"></Relationship><Relationship Target="slides/slide28.xml" Type="http://schemas.openxmlformats.org/officeDocument/2006/relationships/slide" Id="rId29"></Relationship><Relationship Target="slides/slide40.xml" Type="http://schemas.openxmlformats.org/officeDocument/2006/relationships/slide" Id="rId41"></Relationship><Relationship Target="slideMasters/slideMaster1.xml" Type="http://schemas.openxmlformats.org/officeDocument/2006/relationships/slideMaster" Id="rId1"></Relationship><Relationship Target="slides/slide5.xml" Type="http://schemas.openxmlformats.org/officeDocument/2006/relationships/slide" Id="rId6"></Relationship><Relationship Target="slides/slide10.xml" Type="http://schemas.openxmlformats.org/officeDocument/2006/relationships/slide" Id="rId11"></Relationship><Relationship Target="slides/slide23.xml" Type="http://schemas.openxmlformats.org/officeDocument/2006/relationships/slide" Id="rId24"></Relationship><Relationship Target="slides/slide31.xml" Type="http://schemas.openxmlformats.org/officeDocument/2006/relationships/slide" Id="rId32"></Relationship><Relationship Target="slides/slide36.xml" Type="http://schemas.openxmlformats.org/officeDocument/2006/relationships/slide" Id="rId37"></Relationship><Relationship Target="slides/slide39.xml" Type="http://schemas.openxmlformats.org/officeDocument/2006/relationships/slide" Id="rId40"></Relationship><Relationship Target="slides/slide44.xml" Type="http://schemas.openxmlformats.org/officeDocument/2006/relationships/slide" Id="rId45"></Relationship><Relationship Target="slides/slide4.xml" Type="http://schemas.openxmlformats.org/officeDocument/2006/relationships/slide" Id="rId5"></Relationship><Relationship Target="slides/slide14.xml" Type="http://schemas.openxmlformats.org/officeDocument/2006/relationships/slide" Id="rId15"></Relationship><Relationship Target="slides/slide22.xml" Type="http://schemas.openxmlformats.org/officeDocument/2006/relationships/slide" Id="rId23"></Relationship><Relationship Target="slides/slide27.xml" Type="http://schemas.openxmlformats.org/officeDocument/2006/relationships/slide" Id="rId28"></Relationship><Relationship Target="slides/slide35.xml" Type="http://schemas.openxmlformats.org/officeDocument/2006/relationships/slide" Id="rId36"></Relationship><Relationship Target="viewProps.xml" Type="http://schemas.openxmlformats.org/officeDocument/2006/relationships/viewProps" Id="rId49"></Relationship><Relationship Target="slides/slide9.xml" Type="http://schemas.openxmlformats.org/officeDocument/2006/relationships/slide" Id="rId10"></Relationship><Relationship Target="slides/slide18.xml" Type="http://schemas.openxmlformats.org/officeDocument/2006/relationships/slide" Id="rId19"></Relationship><Relationship Target="slides/slide30.xml" Type="http://schemas.openxmlformats.org/officeDocument/2006/relationships/slide" Id="rId31"></Relationship><Relationship Target="slides/slide43.xml" Type="http://schemas.openxmlformats.org/officeDocument/2006/relationships/slide" Id="rId44"></Relationship><Relationship Target="slides/slide3.xml" Type="http://schemas.openxmlformats.org/officeDocument/2006/relationships/slide" Id="rId4"></Relationship><Relationship Target="slides/slide8.xml" Type="http://schemas.openxmlformats.org/officeDocument/2006/relationships/slide" Id="rId9"></Relationship><Relationship Target="slides/slide13.xml" Type="http://schemas.openxmlformats.org/officeDocument/2006/relationships/slide" Id="rId14"></Relationship><Relationship Target="slides/slide21.xml" Type="http://schemas.openxmlformats.org/officeDocument/2006/relationships/slide" Id="rId22"></Relationship><Relationship Target="slides/slide26.xml" Type="http://schemas.openxmlformats.org/officeDocument/2006/relationships/slide" Id="rId27"></Relationship><Relationship Target="slides/slide29.xml" Type="http://schemas.openxmlformats.org/officeDocument/2006/relationships/slide" Id="rId30"></Relationship><Relationship Target="slides/slide34.xml" Type="http://schemas.openxmlformats.org/officeDocument/2006/relationships/slide" Id="rId35"></Relationship><Relationship Target="slides/slide42.xml" Type="http://schemas.openxmlformats.org/officeDocument/2006/relationships/slide" Id="rId43"></Relationship><Relationship Target="presProps.xml" Type="http://schemas.openxmlformats.org/officeDocument/2006/relationships/presProps" Id="rId48"></Relationship><Relationship Target="slides/slide7.xml" Type="http://schemas.openxmlformats.org/officeDocument/2006/relationships/slide" Id="rId8"></Relationship><Relationship Target="tableStyles.xml" Type="http://schemas.openxmlformats.org/officeDocument/2006/relationships/tableStyles" Id="rId51"></Relationship></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85"/>
      <c:rotY val="20"/>
      <c:depthPercent val="100"/>
      <c:rAngAx val="1"/>
    </c:view3D>
    <c:floor>
      <c:thickness val="0"/>
      <c:spPr>
        <a:solidFill>
          <a:srgbClr val="C0C0C0"/>
        </a:solidFill>
        <a:ln w="3175">
          <a:solidFill>
            <a:schemeClr val="tx1"/>
          </a:solidFill>
          <a:prstDash val="solid"/>
        </a:ln>
      </c:spPr>
    </c:floor>
    <c:sideWall>
      <c:thickness val="0"/>
      <c:spPr>
        <a:noFill/>
        <a:ln w="12700">
          <a:solidFill>
            <a:schemeClr val="tx1"/>
          </a:solidFill>
          <a:prstDash val="solid"/>
        </a:ln>
      </c:spPr>
    </c:sideWall>
    <c:backWall>
      <c:thickness val="0"/>
      <c:spPr>
        <a:noFill/>
        <a:ln w="12700">
          <a:solidFill>
            <a:schemeClr val="tx1"/>
          </a:solidFill>
          <a:prstDash val="solid"/>
        </a:ln>
      </c:spPr>
    </c:backWall>
    <c:plotArea>
      <c:layout>
        <c:manualLayout>
          <c:layoutTarget val="inner"/>
          <c:xMode val="edge"/>
          <c:yMode val="edge"/>
          <c:x val="0.17460317460317457"/>
          <c:y val="5.5155875299760175E-2"/>
          <c:w val="0.58095238095238078"/>
          <c:h val="0.69544364508393286"/>
        </c:manualLayout>
      </c:layout>
      <c:bar3DChart>
        <c:barDir val="col"/>
        <c:grouping val="clustered"/>
        <c:varyColors val="0"/>
        <c:ser>
          <c:idx val="0"/>
          <c:order val="0"/>
          <c:tx>
            <c:strRef>
              <c:f>Sheet1!$A$2</c:f>
              <c:strCache>
                <c:ptCount val="1"/>
                <c:pt idx="0">
                  <c:v>Excess Earnings</c:v>
                </c:pt>
              </c:strCache>
            </c:strRef>
          </c:tx>
          <c:spPr>
            <a:solidFill>
              <a:schemeClr val="accent1"/>
            </a:solidFill>
            <a:ln w="13483">
              <a:solidFill>
                <a:schemeClr val="tx1"/>
              </a:solidFill>
              <a:prstDash val="solid"/>
            </a:ln>
          </c:spPr>
          <c:invertIfNegative val="0"/>
          <c:dPt>
            <c:idx val="0"/>
            <c:invertIfNegative val="0"/>
            <c:bubble3D val="0"/>
            <c:spPr>
              <a:solidFill>
                <a:srgbClr val="FF0000"/>
              </a:solidFill>
              <a:ln w="13483">
                <a:solidFill>
                  <a:schemeClr val="tx1"/>
                </a:solidFill>
                <a:prstDash val="solid"/>
              </a:ln>
            </c:spPr>
          </c:dPt>
          <c:dPt>
            <c:idx val="1"/>
            <c:invertIfNegative val="0"/>
            <c:bubble3D val="0"/>
            <c:spPr>
              <a:solidFill>
                <a:srgbClr val="FF0000"/>
              </a:solidFill>
              <a:ln w="13483">
                <a:solidFill>
                  <a:schemeClr val="tx1"/>
                </a:solidFill>
                <a:prstDash val="solid"/>
              </a:ln>
            </c:spPr>
          </c:dPt>
          <c:dPt>
            <c:idx val="2"/>
            <c:invertIfNegative val="0"/>
            <c:bubble3D val="0"/>
            <c:spPr>
              <a:solidFill>
                <a:srgbClr val="FF0000"/>
              </a:solidFill>
              <a:ln w="13483">
                <a:solidFill>
                  <a:schemeClr val="tx1"/>
                </a:solidFill>
                <a:prstDash val="solid"/>
              </a:ln>
            </c:spPr>
          </c:dPt>
          <c:cat>
            <c:numRef>
              <c:f>Sheet1!$B$1:$F$1</c:f>
              <c:numCache>
                <c:formatCode>General</c:formatCode>
                <c:ptCount val="5"/>
                <c:pt idx="0">
                  <c:v>1</c:v>
                </c:pt>
                <c:pt idx="1">
                  <c:v>2</c:v>
                </c:pt>
                <c:pt idx="2">
                  <c:v>3</c:v>
                </c:pt>
                <c:pt idx="3">
                  <c:v>4</c:v>
                </c:pt>
                <c:pt idx="4">
                  <c:v>5</c:v>
                </c:pt>
              </c:numCache>
            </c:numRef>
          </c:cat>
          <c:val>
            <c:numRef>
              <c:f>Sheet1!$B$2:$F$2</c:f>
              <c:numCache>
                <c:formatCode>"$"#,##0_);[Red]\("$"#,##0\)</c:formatCode>
                <c:ptCount val="5"/>
                <c:pt idx="0">
                  <c:v>-1000</c:v>
                </c:pt>
                <c:pt idx="1">
                  <c:v>-3000</c:v>
                </c:pt>
                <c:pt idx="2">
                  <c:v>-2000</c:v>
                </c:pt>
                <c:pt idx="3">
                  <c:v>2000</c:v>
                </c:pt>
                <c:pt idx="4">
                  <c:v>1000</c:v>
                </c:pt>
              </c:numCache>
            </c:numRef>
          </c:val>
        </c:ser>
        <c:dLbls>
          <c:showLegendKey val="0"/>
          <c:showVal val="0"/>
          <c:showCatName val="0"/>
          <c:showSerName val="0"/>
          <c:showPercent val="0"/>
          <c:showBubbleSize val="0"/>
        </c:dLbls>
        <c:gapWidth val="150"/>
        <c:gapDepth val="0"/>
        <c:shape val="box"/>
        <c:axId val="531941096"/>
        <c:axId val="531941488"/>
        <c:axId val="0"/>
      </c:bar3DChart>
      <c:catAx>
        <c:axId val="531941096"/>
        <c:scaling>
          <c:orientation val="minMax"/>
        </c:scaling>
        <c:delete val="0"/>
        <c:axPos val="b"/>
        <c:title>
          <c:tx>
            <c:rich>
              <a:bodyPr/>
              <a:lstStyle/>
              <a:p>
                <a:pPr>
                  <a:defRPr sz="1911" b="1" i="0" u="none" strike="noStrike" baseline="0">
                    <a:solidFill>
                      <a:schemeClr val="tx1"/>
                    </a:solidFill>
                    <a:latin typeface="MS P????"/>
                    <a:ea typeface="MS P????"/>
                    <a:cs typeface="MS P????"/>
                  </a:defRPr>
                </a:pPr>
                <a:r>
                  <a:rPr lang="en-US"/>
                  <a:t>Years after Issuance</a:t>
                </a:r>
              </a:p>
            </c:rich>
          </c:tx>
          <c:layout>
            <c:manualLayout>
              <c:xMode val="edge"/>
              <c:yMode val="edge"/>
              <c:x val="0.26984126984126988"/>
              <c:y val="0.85611510791366907"/>
            </c:manualLayout>
          </c:layout>
          <c:overlay val="0"/>
          <c:spPr>
            <a:noFill/>
            <a:ln w="26966">
              <a:noFill/>
            </a:ln>
          </c:spPr>
        </c:title>
        <c:numFmt formatCode="General" sourceLinked="1"/>
        <c:majorTickMark val="out"/>
        <c:minorTickMark val="none"/>
        <c:tickLblPos val="low"/>
        <c:spPr>
          <a:ln w="3371">
            <a:solidFill>
              <a:schemeClr val="tx1"/>
            </a:solidFill>
            <a:prstDash val="solid"/>
          </a:ln>
        </c:spPr>
        <c:txPr>
          <a:bodyPr rot="0" vert="horz"/>
          <a:lstStyle/>
          <a:p>
            <a:pPr>
              <a:defRPr sz="1911" b="1" i="0" u="none" strike="noStrike" baseline="0">
                <a:solidFill>
                  <a:schemeClr val="tx1"/>
                </a:solidFill>
                <a:latin typeface="MS P????"/>
                <a:ea typeface="MS P????"/>
                <a:cs typeface="MS P????"/>
              </a:defRPr>
            </a:pPr>
            <a:endParaRPr lang="en-US"/>
          </a:p>
        </c:txPr>
        <c:crossAx val="531941488"/>
        <c:crosses val="autoZero"/>
        <c:auto val="1"/>
        <c:lblAlgn val="ctr"/>
        <c:lblOffset val="100"/>
        <c:tickLblSkip val="1"/>
        <c:tickMarkSkip val="1"/>
        <c:noMultiLvlLbl val="0"/>
      </c:catAx>
      <c:valAx>
        <c:axId val="531941488"/>
        <c:scaling>
          <c:orientation val="minMax"/>
        </c:scaling>
        <c:delete val="0"/>
        <c:axPos val="l"/>
        <c:majorGridlines>
          <c:spPr>
            <a:ln w="3371">
              <a:solidFill>
                <a:schemeClr val="tx1"/>
              </a:solidFill>
              <a:prstDash val="solid"/>
            </a:ln>
          </c:spPr>
        </c:majorGridlines>
        <c:numFmt formatCode="&quot;$&quot;#,##0_);[Red]\(&quot;$&quot;#,##0\)" sourceLinked="1"/>
        <c:majorTickMark val="out"/>
        <c:minorTickMark val="none"/>
        <c:tickLblPos val="nextTo"/>
        <c:spPr>
          <a:ln w="3371">
            <a:solidFill>
              <a:schemeClr val="tx1"/>
            </a:solidFill>
            <a:prstDash val="solid"/>
          </a:ln>
        </c:spPr>
        <c:txPr>
          <a:bodyPr rot="0" vert="horz"/>
          <a:lstStyle/>
          <a:p>
            <a:pPr>
              <a:defRPr sz="1911" b="1" i="0" u="none" strike="noStrike" baseline="0">
                <a:solidFill>
                  <a:schemeClr val="tx1"/>
                </a:solidFill>
                <a:latin typeface="MS P????"/>
                <a:ea typeface="MS P????"/>
                <a:cs typeface="MS P????"/>
              </a:defRPr>
            </a:pPr>
            <a:endParaRPr lang="en-US"/>
          </a:p>
        </c:txPr>
        <c:crossAx val="531941096"/>
        <c:crosses val="autoZero"/>
        <c:crossBetween val="between"/>
      </c:valAx>
      <c:spPr>
        <a:noFill/>
        <a:ln w="26966">
          <a:noFill/>
        </a:ln>
      </c:spPr>
    </c:plotArea>
    <c:legend>
      <c:legendPos val="r"/>
      <c:overlay val="0"/>
      <c:spPr>
        <a:noFill/>
        <a:ln w="3371">
          <a:solidFill>
            <a:schemeClr val="tx1"/>
          </a:solidFill>
          <a:prstDash val="solid"/>
        </a:ln>
      </c:spPr>
      <c:txPr>
        <a:bodyPr/>
        <a:lstStyle/>
        <a:p>
          <a:pPr>
            <a:defRPr sz="1757" b="1" i="0" u="none" strike="noStrike" baseline="0">
              <a:solidFill>
                <a:schemeClr val="tx1"/>
              </a:solidFill>
              <a:latin typeface="MS P????"/>
              <a:ea typeface="MS P????"/>
              <a:cs typeface="MS P????"/>
            </a:defRPr>
          </a:pPr>
          <a:endParaRPr lang="en-US"/>
        </a:p>
      </c:txPr>
    </c:legend>
    <c:plotVisOnly val="1"/>
    <c:dispBlanksAs val="gap"/>
    <c:showDLblsOverMax val="0"/>
  </c:chart>
  <c:spPr>
    <a:noFill/>
    <a:ln>
      <a:noFill/>
    </a:ln>
  </c:spPr>
  <c:txPr>
    <a:bodyPr/>
    <a:lstStyle/>
    <a:p>
      <a:pPr>
        <a:defRPr sz="1911" b="1" i="0" u="none" strike="noStrike" baseline="0">
          <a:solidFill>
            <a:schemeClr val="tx1"/>
          </a:solidFill>
          <a:latin typeface="MS P????"/>
          <a:ea typeface="MS P????"/>
          <a:cs typeface="MS P????"/>
        </a:defRPr>
      </a:pPr>
      <a:endParaRPr lang="en-US"/>
    </a:p>
  </c:txPr>
</c:chartSpace>
</file>

<file path=ppt/drawings/_rels/vmlDrawing1.vml.rels><?xml version="1.0" encoding="UTF-8" ?><Relationships xmlns="http://schemas.openxmlformats.org/package/2006/relationships"><Relationship Target="../media/image4.emf" Type="http://schemas.openxmlformats.org/officeDocument/2006/relationships/image" Id="rId1"></Relationship></Relationships>
</file>

<file path=ppt/drawings/_rels/vmlDrawing2.vml.rels><?xml version="1.0" encoding="UTF-8" ?><Relationships xmlns="http://schemas.openxmlformats.org/package/2006/relationships"><Relationship Target="../media/image5.emf" Type="http://schemas.openxmlformats.org/officeDocument/2006/relationships/image" Id="rId1"></Relationship></Relationships>
</file>

<file path=ppt/handoutMasters/_rels/handoutMaster1.xml.rels><?xml version="1.0" encoding="UTF-8" ?><Relationships xmlns="http://schemas.openxmlformats.org/package/2006/relationships"><Relationship Target="../theme/theme3.xml" Type="http://schemas.openxmlformats.org/officeDocument/2006/relationships/theme" Id="rId1"></Relationship></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05122" cy="461925"/>
          </a:xfrm>
          <a:prstGeom prst="rect">
            <a:avLst/>
          </a:prstGeom>
        </p:spPr>
        <p:txBody>
          <a:bodyPr vert="horz" lIns="87303" tIns="43652" rIns="87303" bIns="43652" rtlCol="0"/>
          <a:lstStyle>
            <a:lvl1pPr algn="l">
              <a:defRPr sz="1200"/>
            </a:lvl1pPr>
          </a:lstStyle>
          <a:p>
            <a:endParaRPr lang="en-US"/>
          </a:p>
        </p:txBody>
      </p:sp>
      <p:sp>
        <p:nvSpPr>
          <p:cNvPr id="3" name="Date Placeholder 2"/>
          <p:cNvSpPr>
            <a:spLocks noGrp="1"/>
          </p:cNvSpPr>
          <p:nvPr>
            <p:ph type="dt" sz="quarter" idx="1"/>
          </p:nvPr>
        </p:nvSpPr>
        <p:spPr>
          <a:xfrm>
            <a:off x="3927574" y="2"/>
            <a:ext cx="3005122" cy="461925"/>
          </a:xfrm>
          <a:prstGeom prst="rect">
            <a:avLst/>
          </a:prstGeom>
        </p:spPr>
        <p:txBody>
          <a:bodyPr vert="horz" lIns="87303" tIns="43652" rIns="87303" bIns="43652" rtlCol="0"/>
          <a:lstStyle>
            <a:lvl1pPr algn="r">
              <a:defRPr sz="1200"/>
            </a:lvl1pPr>
          </a:lstStyle>
          <a:p>
            <a:r>
              <a:rPr lang="en-US" smtClean="0"/>
              <a:t>12/9/2016</a:t>
            </a:r>
            <a:endParaRPr lang="en-US"/>
          </a:p>
        </p:txBody>
      </p:sp>
      <p:sp>
        <p:nvSpPr>
          <p:cNvPr id="4" name="Footer Placeholder 3"/>
          <p:cNvSpPr>
            <a:spLocks noGrp="1"/>
          </p:cNvSpPr>
          <p:nvPr>
            <p:ph type="ftr" sz="quarter" idx="2"/>
          </p:nvPr>
        </p:nvSpPr>
        <p:spPr>
          <a:xfrm>
            <a:off x="0" y="8758276"/>
            <a:ext cx="3005122" cy="461924"/>
          </a:xfrm>
          <a:prstGeom prst="rect">
            <a:avLst/>
          </a:prstGeom>
        </p:spPr>
        <p:txBody>
          <a:bodyPr vert="horz" lIns="87303" tIns="43652" rIns="87303" bIns="43652" rtlCol="0" anchor="b"/>
          <a:lstStyle>
            <a:lvl1pPr algn="l">
              <a:defRPr sz="1200"/>
            </a:lvl1pPr>
          </a:lstStyle>
          <a:p>
            <a:endParaRPr lang="en-US"/>
          </a:p>
        </p:txBody>
      </p:sp>
      <p:sp>
        <p:nvSpPr>
          <p:cNvPr id="5" name="Slide Number Placeholder 4"/>
          <p:cNvSpPr>
            <a:spLocks noGrp="1"/>
          </p:cNvSpPr>
          <p:nvPr>
            <p:ph type="sldNum" sz="quarter" idx="3"/>
          </p:nvPr>
        </p:nvSpPr>
        <p:spPr>
          <a:xfrm>
            <a:off x="3927574" y="8758276"/>
            <a:ext cx="3005122" cy="461924"/>
          </a:xfrm>
          <a:prstGeom prst="rect">
            <a:avLst/>
          </a:prstGeom>
        </p:spPr>
        <p:txBody>
          <a:bodyPr vert="horz" lIns="87303" tIns="43652" rIns="87303" bIns="43652" rtlCol="0" anchor="b"/>
          <a:lstStyle>
            <a:lvl1pPr algn="r">
              <a:defRPr sz="1200"/>
            </a:lvl1pPr>
          </a:lstStyle>
          <a:p>
            <a:fld id="{14382945-C73E-4303-BAF8-F8C733E2A07B}" type="slidenum">
              <a:rPr lang="en-US" smtClean="0"/>
              <a:t>‹#›</a:t>
            </a:fld>
            <a:endParaRPr lang="en-US"/>
          </a:p>
        </p:txBody>
      </p:sp>
    </p:spTree>
    <p:extLst>
      <p:ext uri="{BB962C8B-B14F-4D97-AF65-F5344CB8AC3E}">
        <p14:creationId xmlns:p14="http://schemas.microsoft.com/office/powerpoint/2010/main" val="1438314958"/>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Relationships xmlns="http://schemas.openxmlformats.org/package/2006/relationships"><Relationship Target="../theme/theme2.xml" Type="http://schemas.openxmlformats.org/officeDocument/2006/relationships/theme" Id="rId1"></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274" tIns="46138" rIns="92274" bIns="46138" rtlCol="0"/>
          <a:lstStyle>
            <a:lvl1pPr algn="l">
              <a:defRPr sz="1300"/>
            </a:lvl1pPr>
          </a:lstStyle>
          <a:p>
            <a:endParaRPr lang="en-US"/>
          </a:p>
        </p:txBody>
      </p:sp>
      <p:sp>
        <p:nvSpPr>
          <p:cNvPr id="3" name="Date Placeholder 2"/>
          <p:cNvSpPr>
            <a:spLocks noGrp="1"/>
          </p:cNvSpPr>
          <p:nvPr>
            <p:ph type="dt" idx="1"/>
          </p:nvPr>
        </p:nvSpPr>
        <p:spPr>
          <a:xfrm>
            <a:off x="3927777" y="0"/>
            <a:ext cx="3004820" cy="461010"/>
          </a:xfrm>
          <a:prstGeom prst="rect">
            <a:avLst/>
          </a:prstGeom>
        </p:spPr>
        <p:txBody>
          <a:bodyPr vert="horz" lIns="92274" tIns="46138" rIns="92274" bIns="46138" rtlCol="0"/>
          <a:lstStyle>
            <a:lvl1pPr algn="r">
              <a:defRPr sz="1300"/>
            </a:lvl1pPr>
          </a:lstStyle>
          <a:p>
            <a:r>
              <a:rPr lang="en-US" smtClean="0"/>
              <a:t>12/9/2016</a:t>
            </a:r>
            <a:endParaRPr lang="en-US"/>
          </a:p>
        </p:txBody>
      </p:sp>
      <p:sp>
        <p:nvSpPr>
          <p:cNvPr id="4" name="Slide Image Placeholder 3"/>
          <p:cNvSpPr>
            <a:spLocks noGrp="1" noRot="1" noChangeAspect="1"/>
          </p:cNvSpPr>
          <p:nvPr>
            <p:ph type="sldImg" idx="2"/>
          </p:nvPr>
        </p:nvSpPr>
        <p:spPr>
          <a:xfrm>
            <a:off x="1162050" y="690563"/>
            <a:ext cx="4610100" cy="3457575"/>
          </a:xfrm>
          <a:prstGeom prst="rect">
            <a:avLst/>
          </a:prstGeom>
          <a:noFill/>
          <a:ln w="12700">
            <a:solidFill>
              <a:prstClr val="black"/>
            </a:solidFill>
          </a:ln>
        </p:spPr>
        <p:txBody>
          <a:bodyPr vert="horz" lIns="92274" tIns="46138" rIns="92274" bIns="46138" rtlCol="0" anchor="ctr"/>
          <a:lstStyle/>
          <a:p>
            <a:endParaRPr lang="en-US"/>
          </a:p>
        </p:txBody>
      </p:sp>
      <p:sp>
        <p:nvSpPr>
          <p:cNvPr id="5" name="Notes Placeholder 4"/>
          <p:cNvSpPr>
            <a:spLocks noGrp="1"/>
          </p:cNvSpPr>
          <p:nvPr>
            <p:ph type="body" sz="quarter" idx="3"/>
          </p:nvPr>
        </p:nvSpPr>
        <p:spPr>
          <a:xfrm>
            <a:off x="693420" y="4379595"/>
            <a:ext cx="5547360" cy="4149090"/>
          </a:xfrm>
          <a:prstGeom prst="rect">
            <a:avLst/>
          </a:prstGeom>
        </p:spPr>
        <p:txBody>
          <a:bodyPr vert="horz" lIns="92274" tIns="46138" rIns="92274" bIns="4613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0"/>
            <a:ext cx="3004820" cy="461010"/>
          </a:xfrm>
          <a:prstGeom prst="rect">
            <a:avLst/>
          </a:prstGeom>
        </p:spPr>
        <p:txBody>
          <a:bodyPr vert="horz" lIns="92274" tIns="46138" rIns="92274" bIns="46138" rtlCol="0" anchor="b"/>
          <a:lstStyle>
            <a:lvl1pPr algn="l">
              <a:defRPr sz="1300"/>
            </a:lvl1pPr>
          </a:lstStyle>
          <a:p>
            <a:endParaRPr lang="en-US"/>
          </a:p>
        </p:txBody>
      </p:sp>
      <p:sp>
        <p:nvSpPr>
          <p:cNvPr id="7" name="Slide Number Placeholder 6"/>
          <p:cNvSpPr>
            <a:spLocks noGrp="1"/>
          </p:cNvSpPr>
          <p:nvPr>
            <p:ph type="sldNum" sz="quarter" idx="5"/>
          </p:nvPr>
        </p:nvSpPr>
        <p:spPr>
          <a:xfrm>
            <a:off x="3927777" y="8757590"/>
            <a:ext cx="3004820" cy="461010"/>
          </a:xfrm>
          <a:prstGeom prst="rect">
            <a:avLst/>
          </a:prstGeom>
        </p:spPr>
        <p:txBody>
          <a:bodyPr vert="horz" lIns="92274" tIns="46138" rIns="92274" bIns="46138" rtlCol="0" anchor="b"/>
          <a:lstStyle>
            <a:lvl1pPr algn="r">
              <a:defRPr sz="1300"/>
            </a:lvl1pPr>
          </a:lstStyle>
          <a:p>
            <a:fld id="{17935386-7A45-4A99-A231-14279F0BB5C7}" type="slidenum">
              <a:rPr lang="en-US" smtClean="0"/>
              <a:t>‹#›</a:t>
            </a:fld>
            <a:endParaRPr lang="en-US"/>
          </a:p>
        </p:txBody>
      </p:sp>
    </p:spTree>
    <p:extLst>
      <p:ext uri="{BB962C8B-B14F-4D97-AF65-F5344CB8AC3E}">
        <p14:creationId xmlns:p14="http://schemas.microsoft.com/office/powerpoint/2010/main" val="3222203717"/>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Relationships xmlns="http://schemas.openxmlformats.org/package/2006/relationships"><Relationship Target="../media/image2.jpeg" Type="http://schemas.openxmlformats.org/officeDocument/2006/relationships/image" Id="rId3"></Relationship><Relationship Target="../media/image1.png" Type="http://schemas.openxmlformats.org/officeDocument/2006/relationships/image" Id="rId2"></Relationship><Relationship Target="../slideMasters/slideMaster1.xml" Type="http://schemas.openxmlformats.org/officeDocument/2006/relationships/slideMaster" Id="rId1"></Relationship></Relationships>
</file>

<file path=ppt/slideLayouts/_rels/slideLayout10.xml.rels><?xml version="1.0" encoding="UTF-8" ?><Relationships xmlns="http://schemas.openxmlformats.org/package/2006/relationships"><Relationship Target="../media/image1.png" Type="http://schemas.openxmlformats.org/officeDocument/2006/relationships/image" Id="rId2"></Relationship><Relationship Target="../slideMasters/slideMaster1.xml" Type="http://schemas.openxmlformats.org/officeDocument/2006/relationships/slideMaster" Id="rId1"></Relationship></Relationships>
</file>

<file path=ppt/slideLayouts/_rels/slideLayout11.xml.rels><?xml version="1.0" encoding="UTF-8" ?><Relationships xmlns="http://schemas.openxmlformats.org/package/2006/relationships"><Relationship Target="../media/image1.png" Type="http://schemas.openxmlformats.org/officeDocument/2006/relationships/image" Id="rId2"></Relationship><Relationship Target="../slideMasters/slideMaster1.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media/image3.jpeg" Type="http://schemas.openxmlformats.org/officeDocument/2006/relationships/image" Id="rId2"></Relationship><Relationship Target="../slideMasters/slideMaster1.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media/image1.png" Type="http://schemas.openxmlformats.org/officeDocument/2006/relationships/image" Id="rId2"></Relationship><Relationship Target="../slideMasters/slideMaster1.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media/image1.png" Type="http://schemas.openxmlformats.org/officeDocument/2006/relationships/image" Id="rId2"></Relationship><Relationship Target="../slideMasters/slideMaster1.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media/image1.png" Type="http://schemas.openxmlformats.org/officeDocument/2006/relationships/image" Id="rId2"></Relationship><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media/image1.png" Type="http://schemas.openxmlformats.org/officeDocument/2006/relationships/image" Id="rId2"></Relationship><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media/image1.png" Type="http://schemas.openxmlformats.org/officeDocument/2006/relationships/image" Id="rId2"></Relationship><Relationship Target="../slideMasters/slideMaster1.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media/image1.png" Type="http://schemas.openxmlformats.org/officeDocument/2006/relationships/image" Id="rId2"></Relationship><Relationship Target="../slideMasters/slideMaster1.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media/image1.png" Type="http://schemas.openxmlformats.org/officeDocument/2006/relationships/image" Id="rId2"></Relationship><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235527" y="228600"/>
            <a:ext cx="8686800" cy="6400800"/>
          </a:xfrm>
          <a:prstGeom prst="rect">
            <a:avLst/>
          </a:prstGeom>
          <a:solidFill>
            <a:srgbClr val="002D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191000" y="1583891"/>
            <a:ext cx="4495800" cy="1470025"/>
          </a:xfrm>
        </p:spPr>
        <p:txBody>
          <a:bodyPr>
            <a:normAutofit/>
          </a:bodyPr>
          <a:lstStyle>
            <a:lvl1pPr algn="l">
              <a:defRPr sz="2800">
                <a:solidFill>
                  <a:schemeClr val="bg1"/>
                </a:solidFill>
              </a:defRPr>
            </a:lvl1pPr>
          </a:lstStyle>
          <a:p>
            <a:r>
              <a:rPr lang="en-US" smtClean="0"/>
              <a:t>Click to edit Master title style</a:t>
            </a:r>
            <a:endParaRPr lang="en-US"/>
          </a:p>
        </p:txBody>
      </p:sp>
      <p:sp>
        <p:nvSpPr>
          <p:cNvPr id="3" name="Subtitle 2"/>
          <p:cNvSpPr>
            <a:spLocks noGrp="1"/>
          </p:cNvSpPr>
          <p:nvPr>
            <p:ph type="subTitle" idx="1"/>
          </p:nvPr>
        </p:nvSpPr>
        <p:spPr>
          <a:xfrm>
            <a:off x="533400" y="5095009"/>
            <a:ext cx="5798695" cy="1229591"/>
          </a:xfrm>
        </p:spPr>
        <p:txBody>
          <a:bodyPr>
            <a:normAutofit/>
          </a:bodyPr>
          <a:lstStyle>
            <a:lvl1pPr marL="0" indent="0" algn="l">
              <a:buNone/>
              <a:defRPr sz="16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b="29058"/>
          <a:stretch/>
        </p:blipFill>
        <p:spPr>
          <a:xfrm>
            <a:off x="6332095" y="5678267"/>
            <a:ext cx="2590232" cy="798733"/>
          </a:xfrm>
          <a:prstGeom prst="rect">
            <a:avLst/>
          </a:prstGeom>
        </p:spPr>
      </p:pic>
      <p:pic>
        <p:nvPicPr>
          <p:cNvPr id="4" name="Picture 3"/>
          <p:cNvPicPr>
            <a:picLocks noChangeAspect="1"/>
          </p:cNvPicPr>
          <p:nvPr userDrawn="1"/>
        </p:nvPicPr>
        <p:blipFill>
          <a:blip r:embed="rId3" cstate="print">
            <a:clrChange>
              <a:clrFrom>
                <a:srgbClr val="373A60"/>
              </a:clrFrom>
              <a:clrTo>
                <a:srgbClr val="373A60">
                  <a:alpha val="0"/>
                </a:srgbClr>
              </a:clrTo>
            </a:clrChange>
            <a:extLst>
              <a:ext uri="{28A0092B-C50C-407E-A947-70E740481C1C}">
                <a14:useLocalDpi xmlns:a14="http://schemas.microsoft.com/office/drawing/2010/main" val="0"/>
              </a:ext>
            </a:extLst>
          </a:blip>
          <a:stretch>
            <a:fillRect/>
          </a:stretch>
        </p:blipFill>
        <p:spPr>
          <a:xfrm>
            <a:off x="0" y="1371600"/>
            <a:ext cx="4114800" cy="3939288"/>
          </a:xfrm>
          <a:prstGeom prst="rect">
            <a:avLst/>
          </a:prstGeom>
        </p:spPr>
      </p:pic>
    </p:spTree>
    <p:extLst>
      <p:ext uri="{BB962C8B-B14F-4D97-AF65-F5344CB8AC3E}">
        <p14:creationId xmlns:p14="http://schemas.microsoft.com/office/powerpoint/2010/main" val="481506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455DC-4A15-453D-8E1E-2341FD1E14DC}" type="slidenum">
              <a:rPr lang="en-US" smtClean="0"/>
              <a:t>‹#›</a:t>
            </a:fld>
            <a:endParaRPr lang="en-US"/>
          </a:p>
        </p:txBody>
      </p:sp>
      <p:sp>
        <p:nvSpPr>
          <p:cNvPr id="7" name="Rectangle 6"/>
          <p:cNvSpPr/>
          <p:nvPr userDrawn="1"/>
        </p:nvSpPr>
        <p:spPr>
          <a:xfrm>
            <a:off x="228600" y="228600"/>
            <a:ext cx="8686800" cy="914400"/>
          </a:xfrm>
          <a:prstGeom prst="rect">
            <a:avLst/>
          </a:prstGeom>
          <a:solidFill>
            <a:srgbClr val="002D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rotWithShape="1">
          <a:blip r:embed="rId2">
            <a:duotone>
              <a:prstClr val="black"/>
              <a:srgbClr val="6C7E7E">
                <a:tint val="45000"/>
                <a:satMod val="400000"/>
              </a:srgbClr>
            </a:duotone>
            <a:extLst>
              <a:ext uri="{28A0092B-C50C-407E-A947-70E740481C1C}">
                <a14:useLocalDpi xmlns:a14="http://schemas.microsoft.com/office/drawing/2010/main" val="0"/>
              </a:ext>
            </a:extLst>
          </a:blip>
          <a:srcRect l="71667" t="22798" r="9504" b="33768"/>
          <a:stretch/>
        </p:blipFill>
        <p:spPr>
          <a:xfrm>
            <a:off x="8077200" y="304800"/>
            <a:ext cx="759950" cy="762000"/>
          </a:xfrm>
          <a:prstGeom prst="rect">
            <a:avLst/>
          </a:prstGeom>
        </p:spPr>
      </p:pic>
    </p:spTree>
    <p:extLst>
      <p:ext uri="{BB962C8B-B14F-4D97-AF65-F5344CB8AC3E}">
        <p14:creationId xmlns:p14="http://schemas.microsoft.com/office/powerpoint/2010/main" val="4192518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455DC-4A15-453D-8E1E-2341FD1E14DC}" type="slidenum">
              <a:rPr lang="en-US" smtClean="0"/>
              <a:t>‹#›</a:t>
            </a:fld>
            <a:endParaRPr lang="en-US"/>
          </a:p>
        </p:txBody>
      </p:sp>
      <p:sp>
        <p:nvSpPr>
          <p:cNvPr id="7" name="Rectangle 6"/>
          <p:cNvSpPr/>
          <p:nvPr userDrawn="1"/>
        </p:nvSpPr>
        <p:spPr>
          <a:xfrm>
            <a:off x="228600" y="228600"/>
            <a:ext cx="8686800" cy="914400"/>
          </a:xfrm>
          <a:prstGeom prst="rect">
            <a:avLst/>
          </a:prstGeom>
          <a:solidFill>
            <a:srgbClr val="002D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rotWithShape="1">
          <a:blip r:embed="rId2">
            <a:duotone>
              <a:prstClr val="black"/>
              <a:srgbClr val="6C7E7E">
                <a:tint val="45000"/>
                <a:satMod val="400000"/>
              </a:srgbClr>
            </a:duotone>
            <a:extLst>
              <a:ext uri="{28A0092B-C50C-407E-A947-70E740481C1C}">
                <a14:useLocalDpi xmlns:a14="http://schemas.microsoft.com/office/drawing/2010/main" val="0"/>
              </a:ext>
            </a:extLst>
          </a:blip>
          <a:srcRect l="71667" t="22798" r="9504" b="33768"/>
          <a:stretch/>
        </p:blipFill>
        <p:spPr>
          <a:xfrm>
            <a:off x="8077200" y="304800"/>
            <a:ext cx="759950" cy="762000"/>
          </a:xfrm>
          <a:prstGeom prst="rect">
            <a:avLst/>
          </a:prstGeom>
        </p:spPr>
      </p:pic>
    </p:spTree>
    <p:extLst>
      <p:ext uri="{BB962C8B-B14F-4D97-AF65-F5344CB8AC3E}">
        <p14:creationId xmlns:p14="http://schemas.microsoft.com/office/powerpoint/2010/main" val="4122737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D455DC-4A15-453D-8E1E-2341FD1E14DC}" type="slidenum">
              <a:rPr lang="en-US" smtClean="0"/>
              <a:t>‹#›</a:t>
            </a:fld>
            <a:endParaRPr lang="en-US"/>
          </a:p>
        </p:txBody>
      </p:sp>
      <p:sp>
        <p:nvSpPr>
          <p:cNvPr id="8" name="Rectangle 7"/>
          <p:cNvSpPr/>
          <p:nvPr userDrawn="1"/>
        </p:nvSpPr>
        <p:spPr>
          <a:xfrm>
            <a:off x="228600" y="228600"/>
            <a:ext cx="8686800" cy="914400"/>
          </a:xfrm>
          <a:prstGeom prst="rect">
            <a:avLst/>
          </a:prstGeom>
          <a:solidFill>
            <a:srgbClr val="002D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2" cstate="print">
            <a:clrChange>
              <a:clrFrom>
                <a:srgbClr val="373A60"/>
              </a:clrFrom>
              <a:clrTo>
                <a:srgbClr val="373A60">
                  <a:alpha val="0"/>
                </a:srgbClr>
              </a:clrTo>
            </a:clrChange>
            <a:extLst>
              <a:ext uri="{28A0092B-C50C-407E-A947-70E740481C1C}">
                <a14:useLocalDpi xmlns:a14="http://schemas.microsoft.com/office/drawing/2010/main" val="0"/>
              </a:ext>
            </a:extLst>
          </a:blip>
          <a:stretch>
            <a:fillRect/>
          </a:stretch>
        </p:blipFill>
        <p:spPr>
          <a:xfrm>
            <a:off x="8001000" y="267603"/>
            <a:ext cx="914400" cy="875397"/>
          </a:xfrm>
          <a:prstGeom prst="rect">
            <a:avLst/>
          </a:prstGeom>
        </p:spPr>
      </p:pic>
    </p:spTree>
    <p:extLst>
      <p:ext uri="{BB962C8B-B14F-4D97-AF65-F5344CB8AC3E}">
        <p14:creationId xmlns:p14="http://schemas.microsoft.com/office/powerpoint/2010/main" val="643613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Rectangle 8"/>
          <p:cNvSpPr/>
          <p:nvPr userDrawn="1"/>
        </p:nvSpPr>
        <p:spPr>
          <a:xfrm>
            <a:off x="228600" y="2971800"/>
            <a:ext cx="8686800" cy="3657600"/>
          </a:xfrm>
          <a:prstGeom prst="rect">
            <a:avLst/>
          </a:prstGeom>
          <a:solidFill>
            <a:srgbClr val="002D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hasCustomPrompt="1"/>
          </p:nvPr>
        </p:nvSpPr>
        <p:spPr>
          <a:xfrm>
            <a:off x="457200" y="855134"/>
            <a:ext cx="8229600" cy="914400"/>
          </a:xfrm>
        </p:spPr>
        <p:txBody>
          <a:bodyPr anchor="b" anchorCtr="0">
            <a:normAutofit/>
          </a:bodyPr>
          <a:lstStyle>
            <a:lvl1pPr algn="l">
              <a:defRPr sz="3600" b="1" baseline="0">
                <a:solidFill>
                  <a:schemeClr val="tx1"/>
                </a:solidFill>
                <a:latin typeface="Calibri" panose="020F0502020204030204" pitchFamily="34" charset="0"/>
              </a:defRPr>
            </a:lvl1pPr>
          </a:lstStyle>
          <a:p>
            <a:r>
              <a:rPr lang="en-US" dirty="0" smtClean="0"/>
              <a:t>Section divider heading</a:t>
            </a:r>
            <a:endParaRPr lang="en-US" dirty="0"/>
          </a:p>
        </p:txBody>
      </p:sp>
      <p:sp>
        <p:nvSpPr>
          <p:cNvPr id="8" name="Text Placeholder 7"/>
          <p:cNvSpPr>
            <a:spLocks noGrp="1"/>
          </p:cNvSpPr>
          <p:nvPr>
            <p:ph type="body" sz="quarter" idx="13" hasCustomPrompt="1"/>
          </p:nvPr>
        </p:nvSpPr>
        <p:spPr>
          <a:xfrm>
            <a:off x="457200" y="1710265"/>
            <a:ext cx="5410200" cy="533400"/>
          </a:xfrm>
        </p:spPr>
        <p:txBody>
          <a:bodyPr>
            <a:normAutofit/>
          </a:bodyPr>
          <a:lstStyle>
            <a:lvl1pPr>
              <a:buNone/>
              <a:defRPr sz="2400" b="1" baseline="0">
                <a:solidFill>
                  <a:srgbClr val="336699"/>
                </a:solidFill>
                <a:latin typeface="Calibri" panose="020F0502020204030204" pitchFamily="34" charset="0"/>
              </a:defRPr>
            </a:lvl1pPr>
            <a:lvl5pPr>
              <a:defRPr/>
            </a:lvl5pPr>
          </a:lstStyle>
          <a:p>
            <a:pPr lvl="0"/>
            <a:r>
              <a:rPr lang="en-US" dirty="0" smtClean="0"/>
              <a:t>Sub-heading here</a:t>
            </a:r>
            <a:endParaRPr lang="en-US" dirty="0"/>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b="28536"/>
          <a:stretch/>
        </p:blipFill>
        <p:spPr>
          <a:xfrm>
            <a:off x="6925482" y="5863909"/>
            <a:ext cx="1973705" cy="613091"/>
          </a:xfrm>
          <a:prstGeom prst="rect">
            <a:avLst/>
          </a:prstGeom>
        </p:spPr>
      </p:pic>
    </p:spTree>
    <p:extLst>
      <p:ext uri="{BB962C8B-B14F-4D97-AF65-F5344CB8AC3E}">
        <p14:creationId xmlns:p14="http://schemas.microsoft.com/office/powerpoint/2010/main" val="690432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D455DC-4A15-453D-8E1E-2341FD1E14DC}" type="slidenum">
              <a:rPr lang="en-US" smtClean="0"/>
              <a:t>‹#›</a:t>
            </a:fld>
            <a:endParaRPr lang="en-US"/>
          </a:p>
        </p:txBody>
      </p:sp>
      <p:sp>
        <p:nvSpPr>
          <p:cNvPr id="8" name="Rectangle 7"/>
          <p:cNvSpPr/>
          <p:nvPr userDrawn="1"/>
        </p:nvSpPr>
        <p:spPr>
          <a:xfrm>
            <a:off x="228600" y="228600"/>
            <a:ext cx="8686800" cy="914400"/>
          </a:xfrm>
          <a:prstGeom prst="rect">
            <a:avLst/>
          </a:prstGeom>
          <a:solidFill>
            <a:srgbClr val="002D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rotWithShape="1">
          <a:blip r:embed="rId2">
            <a:duotone>
              <a:prstClr val="black"/>
              <a:srgbClr val="6C7E7E">
                <a:tint val="45000"/>
                <a:satMod val="400000"/>
              </a:srgbClr>
            </a:duotone>
            <a:extLst>
              <a:ext uri="{28A0092B-C50C-407E-A947-70E740481C1C}">
                <a14:useLocalDpi xmlns:a14="http://schemas.microsoft.com/office/drawing/2010/main" val="0"/>
              </a:ext>
            </a:extLst>
          </a:blip>
          <a:srcRect l="71667" t="22798" r="9504" b="33768"/>
          <a:stretch/>
        </p:blipFill>
        <p:spPr>
          <a:xfrm>
            <a:off x="8077200" y="304800"/>
            <a:ext cx="759950" cy="762000"/>
          </a:xfrm>
          <a:prstGeom prst="rect">
            <a:avLst/>
          </a:prstGeom>
        </p:spPr>
      </p:pic>
    </p:spTree>
    <p:extLst>
      <p:ext uri="{BB962C8B-B14F-4D97-AF65-F5344CB8AC3E}">
        <p14:creationId xmlns:p14="http://schemas.microsoft.com/office/powerpoint/2010/main" val="3590428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D455DC-4A15-453D-8E1E-2341FD1E14DC}" type="slidenum">
              <a:rPr lang="en-US" smtClean="0"/>
              <a:t>‹#›</a:t>
            </a:fld>
            <a:endParaRPr lang="en-US"/>
          </a:p>
        </p:txBody>
      </p:sp>
      <p:sp>
        <p:nvSpPr>
          <p:cNvPr id="10" name="Rectangle 9"/>
          <p:cNvSpPr/>
          <p:nvPr userDrawn="1"/>
        </p:nvSpPr>
        <p:spPr>
          <a:xfrm>
            <a:off x="228600" y="228600"/>
            <a:ext cx="8686800" cy="914400"/>
          </a:xfrm>
          <a:prstGeom prst="rect">
            <a:avLst/>
          </a:prstGeom>
          <a:solidFill>
            <a:srgbClr val="002D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rotWithShape="1">
          <a:blip r:embed="rId2">
            <a:duotone>
              <a:prstClr val="black"/>
              <a:srgbClr val="6C7E7E">
                <a:tint val="45000"/>
                <a:satMod val="400000"/>
              </a:srgbClr>
            </a:duotone>
            <a:extLst>
              <a:ext uri="{28A0092B-C50C-407E-A947-70E740481C1C}">
                <a14:useLocalDpi xmlns:a14="http://schemas.microsoft.com/office/drawing/2010/main" val="0"/>
              </a:ext>
            </a:extLst>
          </a:blip>
          <a:srcRect l="71667" t="22798" r="9504" b="33768"/>
          <a:stretch/>
        </p:blipFill>
        <p:spPr>
          <a:xfrm>
            <a:off x="8077200" y="304800"/>
            <a:ext cx="759950" cy="762000"/>
          </a:xfrm>
          <a:prstGeom prst="rect">
            <a:avLst/>
          </a:prstGeom>
        </p:spPr>
      </p:pic>
    </p:spTree>
    <p:extLst>
      <p:ext uri="{BB962C8B-B14F-4D97-AF65-F5344CB8AC3E}">
        <p14:creationId xmlns:p14="http://schemas.microsoft.com/office/powerpoint/2010/main" val="2167268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D455DC-4A15-453D-8E1E-2341FD1E14DC}" type="slidenum">
              <a:rPr lang="en-US" smtClean="0"/>
              <a:t>‹#›</a:t>
            </a:fld>
            <a:endParaRPr lang="en-US"/>
          </a:p>
        </p:txBody>
      </p:sp>
      <p:sp>
        <p:nvSpPr>
          <p:cNvPr id="6" name="Rectangle 5"/>
          <p:cNvSpPr/>
          <p:nvPr userDrawn="1"/>
        </p:nvSpPr>
        <p:spPr>
          <a:xfrm>
            <a:off x="228600" y="228600"/>
            <a:ext cx="8686800" cy="914400"/>
          </a:xfrm>
          <a:prstGeom prst="rect">
            <a:avLst/>
          </a:prstGeom>
          <a:solidFill>
            <a:srgbClr val="002D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rotWithShape="1">
          <a:blip r:embed="rId2">
            <a:duotone>
              <a:prstClr val="black"/>
              <a:srgbClr val="6C7E7E">
                <a:tint val="45000"/>
                <a:satMod val="400000"/>
              </a:srgbClr>
            </a:duotone>
            <a:extLst>
              <a:ext uri="{28A0092B-C50C-407E-A947-70E740481C1C}">
                <a14:useLocalDpi xmlns:a14="http://schemas.microsoft.com/office/drawing/2010/main" val="0"/>
              </a:ext>
            </a:extLst>
          </a:blip>
          <a:srcRect l="71667" t="22798" r="9504" b="33768"/>
          <a:stretch/>
        </p:blipFill>
        <p:spPr>
          <a:xfrm>
            <a:off x="8077200" y="304800"/>
            <a:ext cx="759950" cy="762000"/>
          </a:xfrm>
          <a:prstGeom prst="rect">
            <a:avLst/>
          </a:prstGeom>
        </p:spPr>
      </p:pic>
    </p:spTree>
    <p:extLst>
      <p:ext uri="{BB962C8B-B14F-4D97-AF65-F5344CB8AC3E}">
        <p14:creationId xmlns:p14="http://schemas.microsoft.com/office/powerpoint/2010/main" val="2105123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D455DC-4A15-453D-8E1E-2341FD1E14DC}" type="slidenum">
              <a:rPr lang="en-US" smtClean="0"/>
              <a:t>‹#›</a:t>
            </a:fld>
            <a:endParaRPr lang="en-US"/>
          </a:p>
        </p:txBody>
      </p:sp>
      <p:sp>
        <p:nvSpPr>
          <p:cNvPr id="5" name="Rectangle 4"/>
          <p:cNvSpPr/>
          <p:nvPr userDrawn="1"/>
        </p:nvSpPr>
        <p:spPr>
          <a:xfrm>
            <a:off x="228600" y="228600"/>
            <a:ext cx="8686800" cy="914400"/>
          </a:xfrm>
          <a:prstGeom prst="rect">
            <a:avLst/>
          </a:prstGeom>
          <a:solidFill>
            <a:srgbClr val="002D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rotWithShape="1">
          <a:blip r:embed="rId2">
            <a:duotone>
              <a:prstClr val="black"/>
              <a:srgbClr val="6C7E7E">
                <a:tint val="45000"/>
                <a:satMod val="400000"/>
              </a:srgbClr>
            </a:duotone>
            <a:extLst>
              <a:ext uri="{28A0092B-C50C-407E-A947-70E740481C1C}">
                <a14:useLocalDpi xmlns:a14="http://schemas.microsoft.com/office/drawing/2010/main" val="0"/>
              </a:ext>
            </a:extLst>
          </a:blip>
          <a:srcRect l="71667" t="22798" r="9504" b="33768"/>
          <a:stretch/>
        </p:blipFill>
        <p:spPr>
          <a:xfrm>
            <a:off x="8077200" y="304800"/>
            <a:ext cx="759950" cy="762000"/>
          </a:xfrm>
          <a:prstGeom prst="rect">
            <a:avLst/>
          </a:prstGeom>
        </p:spPr>
      </p:pic>
    </p:spTree>
    <p:extLst>
      <p:ext uri="{BB962C8B-B14F-4D97-AF65-F5344CB8AC3E}">
        <p14:creationId xmlns:p14="http://schemas.microsoft.com/office/powerpoint/2010/main" val="3087678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D455DC-4A15-453D-8E1E-2341FD1E14DC}" type="slidenum">
              <a:rPr lang="en-US" smtClean="0"/>
              <a:t>‹#›</a:t>
            </a:fld>
            <a:endParaRPr lang="en-US"/>
          </a:p>
        </p:txBody>
      </p:sp>
      <p:sp>
        <p:nvSpPr>
          <p:cNvPr id="8" name="Rectangle 7"/>
          <p:cNvSpPr/>
          <p:nvPr userDrawn="1"/>
        </p:nvSpPr>
        <p:spPr>
          <a:xfrm>
            <a:off x="228600" y="228600"/>
            <a:ext cx="8686800" cy="914400"/>
          </a:xfrm>
          <a:prstGeom prst="rect">
            <a:avLst/>
          </a:prstGeom>
          <a:solidFill>
            <a:srgbClr val="002D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rotWithShape="1">
          <a:blip r:embed="rId2">
            <a:duotone>
              <a:prstClr val="black"/>
              <a:srgbClr val="6C7E7E">
                <a:tint val="45000"/>
                <a:satMod val="400000"/>
              </a:srgbClr>
            </a:duotone>
            <a:extLst>
              <a:ext uri="{28A0092B-C50C-407E-A947-70E740481C1C}">
                <a14:useLocalDpi xmlns:a14="http://schemas.microsoft.com/office/drawing/2010/main" val="0"/>
              </a:ext>
            </a:extLst>
          </a:blip>
          <a:srcRect l="71667" t="22798" r="9504" b="33768"/>
          <a:stretch/>
        </p:blipFill>
        <p:spPr>
          <a:xfrm>
            <a:off x="8077200" y="304800"/>
            <a:ext cx="759950" cy="762000"/>
          </a:xfrm>
          <a:prstGeom prst="rect">
            <a:avLst/>
          </a:prstGeom>
        </p:spPr>
      </p:pic>
    </p:spTree>
    <p:extLst>
      <p:ext uri="{BB962C8B-B14F-4D97-AF65-F5344CB8AC3E}">
        <p14:creationId xmlns:p14="http://schemas.microsoft.com/office/powerpoint/2010/main" val="962867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D455DC-4A15-453D-8E1E-2341FD1E14DC}" type="slidenum">
              <a:rPr lang="en-US" smtClean="0"/>
              <a:t>‹#›</a:t>
            </a:fld>
            <a:endParaRPr lang="en-US"/>
          </a:p>
        </p:txBody>
      </p:sp>
      <p:sp>
        <p:nvSpPr>
          <p:cNvPr id="8" name="Rectangle 7"/>
          <p:cNvSpPr/>
          <p:nvPr userDrawn="1"/>
        </p:nvSpPr>
        <p:spPr>
          <a:xfrm>
            <a:off x="228600" y="228600"/>
            <a:ext cx="8686800" cy="914400"/>
          </a:xfrm>
          <a:prstGeom prst="rect">
            <a:avLst/>
          </a:prstGeom>
          <a:solidFill>
            <a:srgbClr val="002D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rotWithShape="1">
          <a:blip r:embed="rId2">
            <a:duotone>
              <a:prstClr val="black"/>
              <a:srgbClr val="6C7E7E">
                <a:tint val="45000"/>
                <a:satMod val="400000"/>
              </a:srgbClr>
            </a:duotone>
            <a:extLst>
              <a:ext uri="{28A0092B-C50C-407E-A947-70E740481C1C}">
                <a14:useLocalDpi xmlns:a14="http://schemas.microsoft.com/office/drawing/2010/main" val="0"/>
              </a:ext>
            </a:extLst>
          </a:blip>
          <a:srcRect l="71667" t="22798" r="9504" b="33768"/>
          <a:stretch/>
        </p:blipFill>
        <p:spPr>
          <a:xfrm>
            <a:off x="8077200" y="304800"/>
            <a:ext cx="759950" cy="762000"/>
          </a:xfrm>
          <a:prstGeom prst="rect">
            <a:avLst/>
          </a:prstGeom>
        </p:spPr>
      </p:pic>
    </p:spTree>
    <p:extLst>
      <p:ext uri="{BB962C8B-B14F-4D97-AF65-F5344CB8AC3E}">
        <p14:creationId xmlns:p14="http://schemas.microsoft.com/office/powerpoint/2010/main" val="2578339218"/>
      </p:ext>
    </p:extLst>
  </p:cSld>
  <p:clrMapOvr>
    <a:masterClrMapping/>
  </p:clrMapOvr>
</p:sldLayout>
</file>

<file path=ppt/slideMasters/_rels/slideMaster1.xml.rels><?xml version="1.0" encoding="UTF-8" ?><Relationships xmlns="http://schemas.openxmlformats.org/package/2006/relationships"><Relationship Target="../slideLayouts/slideLayout8.xml" Type="http://schemas.openxmlformats.org/officeDocument/2006/relationships/slideLayout" Id="rId8"></Relationship><Relationship Target="../slideLayouts/slideLayout3.xml" Type="http://schemas.openxmlformats.org/officeDocument/2006/relationships/slideLayout" Id="rId3"></Relationship><Relationship Target="../slideLayouts/slideLayout7.xml" Type="http://schemas.openxmlformats.org/officeDocument/2006/relationships/slideLayout" Id="rId7"></Relationship><Relationship Target="../theme/theme1.xml" Type="http://schemas.openxmlformats.org/officeDocument/2006/relationships/theme" Id="rId12"></Relationship><Relationship Target="../slideLayouts/slideLayout2.xml" Type="http://schemas.openxmlformats.org/officeDocument/2006/relationships/slideLayout" Id="rId2"></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slideLayouts/slideLayout11.xml" Type="http://schemas.openxmlformats.org/officeDocument/2006/relationships/slideLayout" Id="rId11"></Relationship><Relationship Target="../slideLayouts/slideLayout5.xml" Type="http://schemas.openxmlformats.org/officeDocument/2006/relationships/slideLayout" Id="rId5"></Relationship><Relationship Target="../slideLayouts/slideLayout10.xml" Type="http://schemas.openxmlformats.org/officeDocument/2006/relationships/slideLayout" Id="rId10"></Relationship><Relationship Target="../slideLayouts/slideLayout4.xml" Type="http://schemas.openxmlformats.org/officeDocument/2006/relationships/slideLayout" Id="rId4"></Relationship><Relationship Target="../slideLayouts/slideLayout9.xml" Type="http://schemas.openxmlformats.org/officeDocument/2006/relationships/slideLayout" Id="rId9"></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274638"/>
            <a:ext cx="7772400" cy="8683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34200" y="6400800"/>
            <a:ext cx="2133600" cy="365125"/>
          </a:xfrm>
          <a:prstGeom prst="rect">
            <a:avLst/>
          </a:prstGeom>
        </p:spPr>
        <p:txBody>
          <a:bodyPr vert="horz" lIns="91440" tIns="45720" rIns="91440" bIns="45720" rtlCol="0" anchor="ctr"/>
          <a:lstStyle>
            <a:lvl1pPr algn="r">
              <a:defRPr sz="1200">
                <a:solidFill>
                  <a:srgbClr val="002D68"/>
                </a:solidFill>
              </a:defRPr>
            </a:lvl1pPr>
          </a:lstStyle>
          <a:p>
            <a:fld id="{46D455DC-4A15-453D-8E1E-2341FD1E14DC}" type="slidenum">
              <a:rPr lang="en-US" smtClean="0"/>
              <a:pPr/>
              <a:t>‹#›</a:t>
            </a:fld>
            <a:endParaRPr lang="en-US" dirty="0"/>
          </a:p>
        </p:txBody>
      </p:sp>
      <p:cxnSp>
        <p:nvCxnSpPr>
          <p:cNvPr id="8" name="Straight Connector 7"/>
          <p:cNvCxnSpPr/>
          <p:nvPr userDrawn="1"/>
        </p:nvCxnSpPr>
        <p:spPr>
          <a:xfrm>
            <a:off x="8753272" y="6514288"/>
            <a:ext cx="0" cy="152400"/>
          </a:xfrm>
          <a:prstGeom prst="line">
            <a:avLst/>
          </a:prstGeom>
          <a:ln w="12700">
            <a:solidFill>
              <a:srgbClr val="002D6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6395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spcBef>
          <a:spcPct val="0"/>
        </a:spcBef>
        <a:buNone/>
        <a:defRPr sz="28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Target="../slideLayouts/slideLayout1.xml" Type="http://schemas.openxmlformats.org/officeDocument/2006/relationships/slideLayout" Id="rId1"></Relationship></Relationships>
</file>

<file path=ppt/slides/_rels/slide10.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1.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2.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3.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4.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5.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6.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7.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8.xml.rels><?xml version="1.0" encoding="UTF-8" ?><Relationships xmlns="http://schemas.openxmlformats.org/package/2006/relationships"><Relationship Target="../embeddings/oleObject2.bin" Type="http://schemas.openxmlformats.org/officeDocument/2006/relationships/oleObject" Id="rId3"></Relationship><Relationship Target="../slideLayouts/slideLayout2.xml" Type="http://schemas.openxmlformats.org/officeDocument/2006/relationships/slideLayout" Id="rId2"></Relationship><Relationship Target="../drawings/vmlDrawing2.vml" Type="http://schemas.openxmlformats.org/officeDocument/2006/relationships/vmlDrawing" Id="rId1"></Relationship><Relationship Target="../media/image5.emf" Type="http://schemas.openxmlformats.org/officeDocument/2006/relationships/image" Id="rId5"></Relationship><Relationship Target="NULL" Type="http://schemas.openxmlformats.org/officeDocument/2006/relationships/oleObject" Id="rId4"></Relationship></Relationships>
</file>

<file path=ppt/slides/_rels/slide19.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2.xml.rels><?xml version="1.0" encoding="UTF-8" ?><Relationships xmlns="http://schemas.openxmlformats.org/package/2006/relationships"><Relationship Target="../slideLayouts/slideLayout1.xml" Type="http://schemas.openxmlformats.org/officeDocument/2006/relationships/slideLayout" Id="rId1"></Relationship></Relationships>
</file>

<file path=ppt/slides/_rels/slide20.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21.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22.xml.rels><?xml version="1.0" encoding="UTF-8" ?><Relationships xmlns="http://schemas.openxmlformats.org/package/2006/relationships"><Relationship Target="../slideLayouts/slideLayout1.xml" Type="http://schemas.openxmlformats.org/officeDocument/2006/relationships/slideLayout" Id="rId1"></Relationship></Relationships>
</file>

<file path=ppt/slides/_rels/slide23.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24.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25.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26.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27.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28.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29.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3.xml.rels><?xml version="1.0" encoding="UTF-8" ?><Relationships xmlns="http://schemas.openxmlformats.org/package/2006/relationships"><Relationship Target="../slideLayouts/slideLayout2.xml" Type="http://schemas.openxmlformats.org/officeDocument/2006/relationships/slideLayout" Id="rId2"></Relationship><Relationship Target="../drawings/vmlDrawing1.vml" Type="http://schemas.openxmlformats.org/officeDocument/2006/relationships/vmlDrawing" Id="rId1"></Relationship><Relationship Target="../media/image4.emf" Type="http://schemas.openxmlformats.org/officeDocument/2006/relationships/image" Id="rId4"></Relationship><Relationship Target="NULL" Type="http://schemas.openxmlformats.org/officeDocument/2006/relationships/oleObject" Id="rId3"></Relationship></Relationships>
</file>

<file path=ppt/slides/_rels/slide30.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31.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32.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33.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34.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35.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36.xml.rels><?xml version="1.0" encoding="UTF-8" ?><Relationships xmlns="http://schemas.openxmlformats.org/package/2006/relationships"><Relationship Target="../slideLayouts/slideLayout1.xml" Type="http://schemas.openxmlformats.org/officeDocument/2006/relationships/slideLayout" Id="rId1"></Relationship></Relationships>
</file>

<file path=ppt/slides/_rels/slide37.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38.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39.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4.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40.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41.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42.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43.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44.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5.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6.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7.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8.xml.rels><?xml version="1.0" encoding="UTF-8" ?><Relationships xmlns="http://schemas.openxmlformats.org/package/2006/relationships"><Relationship Target="../charts/chart1.xml" Type="http://schemas.openxmlformats.org/officeDocument/2006/relationships/chart" Id="rId2"></Relationship><Relationship Target="../slideLayouts/slideLayout2.xml" Type="http://schemas.openxmlformats.org/officeDocument/2006/relationships/slideLayout" Id="rId1"></Relationship></Relationships>
</file>

<file path=ppt/slides/_rels/slide9.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59727" y="1981200"/>
            <a:ext cx="5365173" cy="1077218"/>
          </a:xfrm>
          <a:prstGeom prst="rect">
            <a:avLst/>
          </a:prstGeom>
          <a:noFill/>
        </p:spPr>
        <p:txBody>
          <a:bodyPr wrap="square" rtlCol="0">
            <a:spAutoFit/>
          </a:bodyPr>
          <a:lstStyle/>
          <a:p>
            <a:pPr algn="ctr"/>
            <a:r>
              <a:rPr lang="en-US" sz="3200" cap="small" dirty="0" smtClean="0">
                <a:solidFill>
                  <a:schemeClr val="bg1"/>
                </a:solidFill>
                <a:latin typeface="+mj-lt"/>
              </a:rPr>
              <a:t>Post Issuance Compliance Update</a:t>
            </a:r>
            <a:endParaRPr lang="en-US" sz="3200" dirty="0">
              <a:solidFill>
                <a:schemeClr val="bg1"/>
              </a:solidFill>
              <a:latin typeface="+mj-lt"/>
            </a:endParaRPr>
          </a:p>
        </p:txBody>
      </p:sp>
      <p:sp>
        <p:nvSpPr>
          <p:cNvPr id="9" name="TextBox 8"/>
          <p:cNvSpPr txBox="1"/>
          <p:nvPr/>
        </p:nvSpPr>
        <p:spPr>
          <a:xfrm>
            <a:off x="3962400" y="381000"/>
            <a:ext cx="4876800" cy="338554"/>
          </a:xfrm>
          <a:prstGeom prst="rect">
            <a:avLst/>
          </a:prstGeom>
          <a:noFill/>
        </p:spPr>
        <p:txBody>
          <a:bodyPr wrap="square" rtlCol="0">
            <a:spAutoFit/>
          </a:bodyPr>
          <a:lstStyle/>
          <a:p>
            <a:pPr algn="r"/>
            <a:r>
              <a:rPr lang="en-US" sz="1600" b="1" dirty="0" smtClean="0">
                <a:solidFill>
                  <a:srgbClr val="87BAC2"/>
                </a:solidFill>
              </a:rPr>
              <a:t>December 15, 2016</a:t>
            </a:r>
            <a:endParaRPr lang="en-US" sz="1600" b="1" dirty="0">
              <a:solidFill>
                <a:srgbClr val="87BAC2"/>
              </a:solidFill>
            </a:endParaRPr>
          </a:p>
        </p:txBody>
      </p:sp>
      <p:sp>
        <p:nvSpPr>
          <p:cNvPr id="10" name="TextBox 9"/>
          <p:cNvSpPr txBox="1"/>
          <p:nvPr/>
        </p:nvSpPr>
        <p:spPr>
          <a:xfrm>
            <a:off x="533400" y="5105400"/>
            <a:ext cx="3657600" cy="1554272"/>
          </a:xfrm>
          <a:prstGeom prst="rect">
            <a:avLst/>
          </a:prstGeom>
          <a:noFill/>
        </p:spPr>
        <p:txBody>
          <a:bodyPr wrap="square" rtlCol="0">
            <a:spAutoFit/>
          </a:bodyPr>
          <a:lstStyle/>
          <a:p>
            <a:pPr>
              <a:spcAft>
                <a:spcPts val="600"/>
              </a:spcAft>
            </a:pPr>
            <a:r>
              <a:rPr lang="en-US" sz="2000" b="1" dirty="0" smtClean="0">
                <a:solidFill>
                  <a:srgbClr val="87BAC2"/>
                </a:solidFill>
                <a:latin typeface="Calibri" panose="020F0502020204030204" pitchFamily="34" charset="0"/>
              </a:rPr>
              <a:t>PRESENTED BY:</a:t>
            </a:r>
          </a:p>
          <a:p>
            <a:pPr>
              <a:spcAft>
                <a:spcPts val="600"/>
              </a:spcAft>
            </a:pPr>
            <a:r>
              <a:rPr lang="en-US" sz="2000" dirty="0" smtClean="0">
                <a:solidFill>
                  <a:schemeClr val="bg1"/>
                </a:solidFill>
                <a:latin typeface="Calibri" panose="020F0502020204030204" pitchFamily="34" charset="0"/>
              </a:rPr>
              <a:t>Erik Dingwall </a:t>
            </a:r>
          </a:p>
          <a:p>
            <a:pPr>
              <a:spcAft>
                <a:spcPts val="600"/>
              </a:spcAft>
            </a:pPr>
            <a:r>
              <a:rPr lang="en-US" sz="2000" dirty="0" smtClean="0">
                <a:solidFill>
                  <a:schemeClr val="bg1"/>
                </a:solidFill>
                <a:latin typeface="Calibri" panose="020F0502020204030204" pitchFamily="34" charset="0"/>
              </a:rPr>
              <a:t>Managing Director (BLX - Tampa)</a:t>
            </a:r>
          </a:p>
          <a:p>
            <a:pPr>
              <a:spcAft>
                <a:spcPts val="600"/>
              </a:spcAft>
            </a:pPr>
            <a:endParaRPr lang="en-US" sz="2000" dirty="0" smtClean="0">
              <a:solidFill>
                <a:schemeClr val="bg1"/>
              </a:solidFill>
              <a:latin typeface="Calibri" panose="020F0502020204030204" pitchFamily="34" charset="0"/>
            </a:endParaRPr>
          </a:p>
        </p:txBody>
      </p:sp>
    </p:spTree>
    <p:extLst>
      <p:ext uri="{BB962C8B-B14F-4D97-AF65-F5344CB8AC3E}">
        <p14:creationId xmlns:p14="http://schemas.microsoft.com/office/powerpoint/2010/main" val="33518914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724400"/>
          </a:xfrm>
        </p:spPr>
        <p:txBody>
          <a:bodyPr>
            <a:noAutofit/>
          </a:bodyPr>
          <a:lstStyle/>
          <a:p>
            <a:r>
              <a:rPr lang="en-US" sz="2400" dirty="0" smtClean="0"/>
              <a:t>Spending Exceptions</a:t>
            </a:r>
          </a:p>
          <a:p>
            <a:pPr lvl="1"/>
            <a:r>
              <a:rPr lang="en-US" sz="2000" dirty="0" smtClean="0"/>
              <a:t>All or a portion of the bond proceeds may be excluded from the arbitrage rebate requirements if they meet a spending exception</a:t>
            </a:r>
          </a:p>
          <a:p>
            <a:pPr lvl="1"/>
            <a:r>
              <a:rPr lang="en-US" sz="2000" dirty="0" smtClean="0"/>
              <a:t>If you earned positive arbitrage and met an exception you are allowed to keep the excess earnings on that portion of proceeds that qualified for the exception</a:t>
            </a:r>
          </a:p>
          <a:p>
            <a:pPr lvl="1"/>
            <a:r>
              <a:rPr lang="en-US" sz="2000" dirty="0" smtClean="0"/>
              <a:t>Not mandatory if you met the exception. If you met the exception but earned negative arbitrage, you may want to use that negative arbitrage to net against positive arbitrage earned in other funds</a:t>
            </a:r>
          </a:p>
          <a:p>
            <a:pPr lvl="1"/>
            <a:r>
              <a:rPr lang="en-US" sz="2000" dirty="0" smtClean="0"/>
              <a:t>If a prior issue with proceeds eligible for and on track to meet an exception is refunded, those proceeds are still eligible to meet the exception even though they would otherwise have become transferred proceeds of the refunding issue. If they meet the exception they are not subject to rebate under either issue</a:t>
            </a:r>
            <a:endParaRPr lang="en-US" sz="2000" dirty="0"/>
          </a:p>
        </p:txBody>
      </p:sp>
      <p:sp>
        <p:nvSpPr>
          <p:cNvPr id="3" name="Title 2"/>
          <p:cNvSpPr>
            <a:spLocks noGrp="1"/>
          </p:cNvSpPr>
          <p:nvPr>
            <p:ph type="title"/>
          </p:nvPr>
        </p:nvSpPr>
        <p:spPr/>
        <p:txBody>
          <a:bodyPr/>
          <a:lstStyle/>
          <a:p>
            <a:r>
              <a:rPr lang="en-US" cap="small" dirty="0" smtClean="0">
                <a:latin typeface="Calibri" panose="020F0502020204030204" pitchFamily="34" charset="0"/>
              </a:rPr>
              <a:t>Exceptions to the Arbitrage </a:t>
            </a:r>
            <a:r>
              <a:rPr lang="en-US" cap="small" dirty="0">
                <a:latin typeface="Calibri" panose="020F0502020204030204" pitchFamily="34" charset="0"/>
              </a:rPr>
              <a:t>Rebate </a:t>
            </a:r>
            <a:r>
              <a:rPr lang="en-US" cap="small" dirty="0" smtClean="0">
                <a:latin typeface="Calibri" panose="020F0502020204030204" pitchFamily="34" charset="0"/>
              </a:rPr>
              <a:t>Requirements</a:t>
            </a:r>
            <a:endParaRPr lang="en-US" dirty="0"/>
          </a:p>
        </p:txBody>
      </p:sp>
      <p:sp>
        <p:nvSpPr>
          <p:cNvPr id="4" name="Slide Number Placeholder 3"/>
          <p:cNvSpPr>
            <a:spLocks noGrp="1"/>
          </p:cNvSpPr>
          <p:nvPr>
            <p:ph type="sldNum" sz="quarter" idx="12"/>
          </p:nvPr>
        </p:nvSpPr>
        <p:spPr/>
        <p:txBody>
          <a:bodyPr/>
          <a:lstStyle/>
          <a:p>
            <a:fld id="{46D455DC-4A15-453D-8E1E-2341FD1E14DC}" type="slidenum">
              <a:rPr lang="en-US" smtClean="0"/>
              <a:t>10</a:t>
            </a:fld>
            <a:endParaRPr lang="en-US"/>
          </a:p>
        </p:txBody>
      </p:sp>
    </p:spTree>
    <p:extLst>
      <p:ext uri="{BB962C8B-B14F-4D97-AF65-F5344CB8AC3E}">
        <p14:creationId xmlns:p14="http://schemas.microsoft.com/office/powerpoint/2010/main" val="2696159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724400"/>
          </a:xfrm>
        </p:spPr>
        <p:txBody>
          <a:bodyPr>
            <a:noAutofit/>
          </a:bodyPr>
          <a:lstStyle/>
          <a:p>
            <a:r>
              <a:rPr lang="en-US" sz="2400" dirty="0"/>
              <a:t>Spending </a:t>
            </a:r>
            <a:r>
              <a:rPr lang="en-US" sz="2400" dirty="0" smtClean="0"/>
              <a:t>Exceptions - continued</a:t>
            </a:r>
            <a:endParaRPr lang="en-US" sz="2400" dirty="0"/>
          </a:p>
          <a:p>
            <a:pPr lvl="1"/>
            <a:r>
              <a:rPr lang="en-US" sz="2000" dirty="0"/>
              <a:t>6 month spending exception</a:t>
            </a:r>
          </a:p>
          <a:p>
            <a:pPr lvl="2">
              <a:buFont typeface="Wingdings" panose="05000000000000000000" pitchFamily="2" charset="2"/>
              <a:buChar char="§"/>
            </a:pPr>
            <a:r>
              <a:rPr lang="en-US" sz="1800" dirty="0"/>
              <a:t>Gross proceeds need to be spent within 6 months</a:t>
            </a:r>
          </a:p>
          <a:p>
            <a:pPr lvl="2">
              <a:buFont typeface="Wingdings" panose="05000000000000000000" pitchFamily="2" charset="2"/>
              <a:buChar char="§"/>
            </a:pPr>
            <a:r>
              <a:rPr lang="en-US" sz="1800" dirty="0"/>
              <a:t>Gross proceeds do not include amounts deposited in the Reserve Fund </a:t>
            </a:r>
          </a:p>
          <a:p>
            <a:pPr lvl="2">
              <a:buFont typeface="Wingdings" panose="05000000000000000000" pitchFamily="2" charset="2"/>
              <a:buChar char="§"/>
            </a:pPr>
            <a:r>
              <a:rPr lang="en-US" sz="1800" dirty="0"/>
              <a:t>Gross proceeds do not include amounts invested in the bona fide Debt Service Fund</a:t>
            </a:r>
          </a:p>
          <a:p>
            <a:pPr lvl="2">
              <a:buFont typeface="Wingdings" panose="05000000000000000000" pitchFamily="2" charset="2"/>
              <a:buChar char="§"/>
            </a:pPr>
            <a:r>
              <a:rPr lang="en-US" sz="1800" dirty="0"/>
              <a:t>6 month spend down period can be extended for an additional 6 months if unspent proceeds equal the lesser of 5% of gross proceeds or $100,000</a:t>
            </a:r>
          </a:p>
          <a:p>
            <a:pPr lvl="2">
              <a:buFont typeface="Wingdings" panose="05000000000000000000" pitchFamily="2" charset="2"/>
              <a:buChar char="§"/>
            </a:pPr>
            <a:r>
              <a:rPr lang="en-US" sz="1800" dirty="0"/>
              <a:t>Only exception available to refunding bonds</a:t>
            </a:r>
          </a:p>
          <a:p>
            <a:pPr lvl="3">
              <a:buFont typeface="Wingdings" panose="05000000000000000000" pitchFamily="2" charset="2"/>
              <a:buChar char="ü"/>
            </a:pPr>
            <a:r>
              <a:rPr lang="en-US" sz="1800" dirty="0"/>
              <a:t>Transferred proceeds from the refunded issue do not necessarily need to be spent within 6 months for the refunding issue to meet the requirements of the exception</a:t>
            </a:r>
          </a:p>
        </p:txBody>
      </p:sp>
      <p:sp>
        <p:nvSpPr>
          <p:cNvPr id="3" name="Title 2"/>
          <p:cNvSpPr>
            <a:spLocks noGrp="1"/>
          </p:cNvSpPr>
          <p:nvPr>
            <p:ph type="title"/>
          </p:nvPr>
        </p:nvSpPr>
        <p:spPr/>
        <p:txBody>
          <a:bodyPr/>
          <a:lstStyle/>
          <a:p>
            <a:r>
              <a:rPr lang="en-US" cap="small" dirty="0">
                <a:latin typeface="Calibri" panose="020F0502020204030204" pitchFamily="34" charset="0"/>
              </a:rPr>
              <a:t>Exceptions to the Arbitrage Rebate Requirements</a:t>
            </a:r>
            <a:endParaRPr lang="en-US" dirty="0"/>
          </a:p>
        </p:txBody>
      </p:sp>
      <p:sp>
        <p:nvSpPr>
          <p:cNvPr id="4" name="Slide Number Placeholder 3"/>
          <p:cNvSpPr>
            <a:spLocks noGrp="1"/>
          </p:cNvSpPr>
          <p:nvPr>
            <p:ph type="sldNum" sz="quarter" idx="12"/>
          </p:nvPr>
        </p:nvSpPr>
        <p:spPr/>
        <p:txBody>
          <a:bodyPr/>
          <a:lstStyle/>
          <a:p>
            <a:fld id="{46D455DC-4A15-453D-8E1E-2341FD1E14DC}" type="slidenum">
              <a:rPr lang="en-US" smtClean="0"/>
              <a:t>11</a:t>
            </a:fld>
            <a:endParaRPr lang="en-US"/>
          </a:p>
        </p:txBody>
      </p:sp>
    </p:spTree>
    <p:extLst>
      <p:ext uri="{BB962C8B-B14F-4D97-AF65-F5344CB8AC3E}">
        <p14:creationId xmlns:p14="http://schemas.microsoft.com/office/powerpoint/2010/main" val="7354663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724400"/>
          </a:xfrm>
        </p:spPr>
        <p:txBody>
          <a:bodyPr>
            <a:noAutofit/>
          </a:bodyPr>
          <a:lstStyle/>
          <a:p>
            <a:r>
              <a:rPr lang="en-US" sz="2400" dirty="0"/>
              <a:t>Spending Exceptions - continued</a:t>
            </a:r>
          </a:p>
          <a:p>
            <a:pPr lvl="1"/>
            <a:r>
              <a:rPr lang="en-US" sz="2000" dirty="0"/>
              <a:t>18 month spending exception</a:t>
            </a:r>
          </a:p>
          <a:p>
            <a:pPr lvl="2">
              <a:buFont typeface="Wingdings" panose="05000000000000000000" pitchFamily="2" charset="2"/>
              <a:buChar char="§"/>
            </a:pPr>
            <a:r>
              <a:rPr lang="en-US" sz="1800" dirty="0"/>
              <a:t>Spending requirements</a:t>
            </a:r>
          </a:p>
          <a:p>
            <a:pPr lvl="3">
              <a:buFont typeface="Wingdings" panose="05000000000000000000" pitchFamily="2" charset="2"/>
              <a:buChar char="ü"/>
            </a:pPr>
            <a:r>
              <a:rPr lang="en-US" sz="1800" dirty="0"/>
              <a:t>15% in 6 months</a:t>
            </a:r>
          </a:p>
          <a:p>
            <a:pPr lvl="3">
              <a:buFont typeface="Wingdings" panose="05000000000000000000" pitchFamily="2" charset="2"/>
              <a:buChar char="ü"/>
            </a:pPr>
            <a:r>
              <a:rPr lang="en-US" sz="1800" dirty="0"/>
              <a:t>60% in 12 months</a:t>
            </a:r>
          </a:p>
          <a:p>
            <a:pPr lvl="3">
              <a:buFont typeface="Wingdings" panose="05000000000000000000" pitchFamily="2" charset="2"/>
              <a:buChar char="ü"/>
            </a:pPr>
            <a:r>
              <a:rPr lang="en-US" sz="1800" dirty="0"/>
              <a:t>100% in 18 months</a:t>
            </a:r>
          </a:p>
          <a:p>
            <a:pPr lvl="2">
              <a:buFont typeface="Wingdings" panose="05000000000000000000" pitchFamily="2" charset="2"/>
              <a:buChar char="§"/>
            </a:pPr>
            <a:r>
              <a:rPr lang="en-US" sz="1800" dirty="0"/>
              <a:t>Gross proceeds do not include amounts deposited in a reasonably required reserve fund</a:t>
            </a:r>
          </a:p>
          <a:p>
            <a:pPr lvl="2">
              <a:buFont typeface="Wingdings" panose="05000000000000000000" pitchFamily="2" charset="2"/>
              <a:buChar char="§"/>
            </a:pPr>
            <a:r>
              <a:rPr lang="en-US" sz="1800" dirty="0"/>
              <a:t>Gross proceeds do not include amounts invested in a bona fide debt service fund</a:t>
            </a:r>
          </a:p>
          <a:p>
            <a:pPr lvl="2">
              <a:buFont typeface="Wingdings" panose="05000000000000000000" pitchFamily="2" charset="2"/>
              <a:buChar char="§"/>
            </a:pPr>
            <a:r>
              <a:rPr lang="en-US" sz="1800" dirty="0"/>
              <a:t>Estimated earnings on gross proceeds to be used during first two spending periods, actual earnings used during last spending period</a:t>
            </a:r>
          </a:p>
          <a:p>
            <a:pPr lvl="2">
              <a:buFont typeface="Wingdings" panose="05000000000000000000" pitchFamily="2" charset="2"/>
              <a:buChar char="§"/>
            </a:pPr>
            <a:r>
              <a:rPr lang="en-US" sz="1800" dirty="0"/>
              <a:t>Gross proceeds must qualify for a 3 year temporary period</a:t>
            </a:r>
          </a:p>
        </p:txBody>
      </p:sp>
      <p:sp>
        <p:nvSpPr>
          <p:cNvPr id="3" name="Title 2"/>
          <p:cNvSpPr>
            <a:spLocks noGrp="1"/>
          </p:cNvSpPr>
          <p:nvPr>
            <p:ph type="title"/>
          </p:nvPr>
        </p:nvSpPr>
        <p:spPr/>
        <p:txBody>
          <a:bodyPr/>
          <a:lstStyle/>
          <a:p>
            <a:r>
              <a:rPr lang="en-US" cap="small" dirty="0">
                <a:latin typeface="Calibri" panose="020F0502020204030204" pitchFamily="34" charset="0"/>
              </a:rPr>
              <a:t>Exceptions to the Arbitrage Rebate Requirements</a:t>
            </a:r>
            <a:endParaRPr lang="en-US" dirty="0"/>
          </a:p>
        </p:txBody>
      </p:sp>
      <p:sp>
        <p:nvSpPr>
          <p:cNvPr id="4" name="Slide Number Placeholder 3"/>
          <p:cNvSpPr>
            <a:spLocks noGrp="1"/>
          </p:cNvSpPr>
          <p:nvPr>
            <p:ph type="sldNum" sz="quarter" idx="12"/>
          </p:nvPr>
        </p:nvSpPr>
        <p:spPr/>
        <p:txBody>
          <a:bodyPr/>
          <a:lstStyle/>
          <a:p>
            <a:fld id="{46D455DC-4A15-453D-8E1E-2341FD1E14DC}" type="slidenum">
              <a:rPr lang="en-US" smtClean="0"/>
              <a:t>12</a:t>
            </a:fld>
            <a:endParaRPr lang="en-US"/>
          </a:p>
        </p:txBody>
      </p:sp>
    </p:spTree>
    <p:extLst>
      <p:ext uri="{BB962C8B-B14F-4D97-AF65-F5344CB8AC3E}">
        <p14:creationId xmlns:p14="http://schemas.microsoft.com/office/powerpoint/2010/main" val="42582736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724400"/>
          </a:xfrm>
        </p:spPr>
        <p:txBody>
          <a:bodyPr>
            <a:noAutofit/>
          </a:bodyPr>
          <a:lstStyle/>
          <a:p>
            <a:r>
              <a:rPr lang="en-US" sz="2400" dirty="0"/>
              <a:t>Spending Exceptions - continued</a:t>
            </a:r>
          </a:p>
          <a:p>
            <a:pPr lvl="1"/>
            <a:r>
              <a:rPr lang="en-US" sz="2000" dirty="0"/>
              <a:t>18 month spending exception - continued</a:t>
            </a:r>
          </a:p>
          <a:p>
            <a:pPr lvl="2">
              <a:buFont typeface="Wingdings" panose="05000000000000000000" pitchFamily="2" charset="2"/>
              <a:buChar char="§"/>
            </a:pPr>
            <a:r>
              <a:rPr lang="en-US" sz="1800" dirty="0"/>
              <a:t>No portion of an issue can qualify for the 18-month exception if another portion of the same issue has met the rebate requirement under the 2-year exception</a:t>
            </a:r>
          </a:p>
          <a:p>
            <a:pPr lvl="2">
              <a:buFont typeface="Wingdings" panose="05000000000000000000" pitchFamily="2" charset="2"/>
              <a:buChar char="§"/>
            </a:pPr>
            <a:r>
              <a:rPr lang="en-US" sz="1800" dirty="0"/>
              <a:t>De Minimis Rule – Any failure to satisfy the final spending requirement of the 18-month exception or the 2-year exception is disregarded if the issuer exercises due diligence to complete the project financed and the amount of the failure does not exceed the lesser of 3 percent of the issue price of the issue or $250,000 </a:t>
            </a:r>
          </a:p>
          <a:p>
            <a:pPr lvl="2">
              <a:buFont typeface="Wingdings" panose="05000000000000000000" pitchFamily="2" charset="2"/>
              <a:buChar char="§"/>
            </a:pPr>
            <a:r>
              <a:rPr lang="en-US" sz="1800" dirty="0"/>
              <a:t>Extension for reasonable retainage – an issue does not fail the spending requirement for the final spending period if the failure is a result of reasonable retainage, if the reasonable retainage is allocated to expenditures within 30 months of the issue date. Reasonable retainage is 5% of gross proceeds</a:t>
            </a:r>
          </a:p>
        </p:txBody>
      </p:sp>
      <p:sp>
        <p:nvSpPr>
          <p:cNvPr id="3" name="Title 2"/>
          <p:cNvSpPr>
            <a:spLocks noGrp="1"/>
          </p:cNvSpPr>
          <p:nvPr>
            <p:ph type="title"/>
          </p:nvPr>
        </p:nvSpPr>
        <p:spPr/>
        <p:txBody>
          <a:bodyPr/>
          <a:lstStyle/>
          <a:p>
            <a:r>
              <a:rPr lang="en-US" cap="small" dirty="0">
                <a:latin typeface="Calibri" panose="020F0502020204030204" pitchFamily="34" charset="0"/>
              </a:rPr>
              <a:t>Exceptions to the Arbitrage Rebate Requirements</a:t>
            </a:r>
            <a:endParaRPr lang="en-US" dirty="0"/>
          </a:p>
        </p:txBody>
      </p:sp>
      <p:sp>
        <p:nvSpPr>
          <p:cNvPr id="4" name="Slide Number Placeholder 3"/>
          <p:cNvSpPr>
            <a:spLocks noGrp="1"/>
          </p:cNvSpPr>
          <p:nvPr>
            <p:ph type="sldNum" sz="quarter" idx="12"/>
          </p:nvPr>
        </p:nvSpPr>
        <p:spPr/>
        <p:txBody>
          <a:bodyPr/>
          <a:lstStyle/>
          <a:p>
            <a:fld id="{46D455DC-4A15-453D-8E1E-2341FD1E14DC}" type="slidenum">
              <a:rPr lang="en-US" smtClean="0"/>
              <a:t>13</a:t>
            </a:fld>
            <a:endParaRPr lang="en-US"/>
          </a:p>
        </p:txBody>
      </p:sp>
    </p:spTree>
    <p:extLst>
      <p:ext uri="{BB962C8B-B14F-4D97-AF65-F5344CB8AC3E}">
        <p14:creationId xmlns:p14="http://schemas.microsoft.com/office/powerpoint/2010/main" val="11501455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724400"/>
          </a:xfrm>
        </p:spPr>
        <p:txBody>
          <a:bodyPr>
            <a:noAutofit/>
          </a:bodyPr>
          <a:lstStyle/>
          <a:p>
            <a:r>
              <a:rPr lang="en-US" sz="2400" dirty="0"/>
              <a:t>Spending Exceptions - continued</a:t>
            </a:r>
          </a:p>
          <a:p>
            <a:pPr lvl="1"/>
            <a:r>
              <a:rPr lang="en-US" sz="1800" dirty="0" smtClean="0"/>
              <a:t>2-year </a:t>
            </a:r>
            <a:r>
              <a:rPr lang="en-US" sz="1800" dirty="0"/>
              <a:t>exception</a:t>
            </a:r>
          </a:p>
          <a:p>
            <a:pPr lvl="2">
              <a:buFont typeface="Wingdings" panose="05000000000000000000" pitchFamily="2" charset="2"/>
              <a:buChar char="§"/>
            </a:pPr>
            <a:r>
              <a:rPr lang="en-US" sz="1600" dirty="0"/>
              <a:t>Applies to “construction” issues only </a:t>
            </a:r>
          </a:p>
          <a:p>
            <a:pPr lvl="2">
              <a:buFont typeface="Wingdings" panose="05000000000000000000" pitchFamily="2" charset="2"/>
              <a:buChar char="§"/>
            </a:pPr>
            <a:r>
              <a:rPr lang="en-US" sz="1600" dirty="0"/>
              <a:t>Only includes “Available Construction Proceeds” (hereinafter </a:t>
            </a:r>
            <a:r>
              <a:rPr lang="en-US" sz="1600" dirty="0" err="1"/>
              <a:t>ACP</a:t>
            </a:r>
            <a:r>
              <a:rPr lang="en-US" sz="1600" dirty="0"/>
              <a:t>)</a:t>
            </a:r>
          </a:p>
          <a:p>
            <a:pPr marL="1487488" lvl="3" indent="-293688">
              <a:buFont typeface="Wingdings" panose="05000000000000000000" pitchFamily="2" charset="2"/>
              <a:buChar char="ü"/>
            </a:pPr>
            <a:r>
              <a:rPr lang="en-US" sz="1600" dirty="0"/>
              <a:t>Construction Fund and earnings thereon</a:t>
            </a:r>
          </a:p>
          <a:p>
            <a:pPr marL="1487488" lvl="3" indent="-293688">
              <a:buFont typeface="Wingdings" panose="05000000000000000000" pitchFamily="2" charset="2"/>
              <a:buChar char="ü"/>
            </a:pPr>
            <a:r>
              <a:rPr lang="en-US" sz="1600" dirty="0"/>
              <a:t>Capitalized Interest Account and earnings thereon</a:t>
            </a:r>
          </a:p>
          <a:p>
            <a:pPr marL="1487488" lvl="3" indent="-293688">
              <a:buFont typeface="Wingdings" panose="05000000000000000000" pitchFamily="2" charset="2"/>
              <a:buChar char="ü"/>
            </a:pPr>
            <a:r>
              <a:rPr lang="en-US" sz="1600" dirty="0"/>
              <a:t>Reserve Fund earnings (can be excluded by election on or before issue date)</a:t>
            </a:r>
          </a:p>
          <a:p>
            <a:pPr marL="1487488" lvl="3" indent="-293688">
              <a:buFont typeface="Wingdings" panose="05000000000000000000" pitchFamily="2" charset="2"/>
              <a:buChar char="ü"/>
            </a:pPr>
            <a:r>
              <a:rPr lang="en-US" sz="1600" dirty="0"/>
              <a:t>Costs of Issuance earnings</a:t>
            </a:r>
          </a:p>
          <a:p>
            <a:pPr marL="1944688" lvl="4" indent="-293688">
              <a:buFont typeface="Courier New" panose="02070309020205020404" pitchFamily="49" charset="0"/>
              <a:buChar char="o"/>
            </a:pPr>
            <a:r>
              <a:rPr lang="en-US" sz="1600" dirty="0"/>
              <a:t>Only need to spend earnings, but if all costs of issuance spent prior to 2 year date, any excess earnings on sale proceeds used for costs of issuance excepted from rebate</a:t>
            </a:r>
          </a:p>
          <a:p>
            <a:pPr marL="1487488" lvl="3" indent="-293688">
              <a:buFont typeface="Wingdings" panose="05000000000000000000" pitchFamily="2" charset="2"/>
              <a:buChar char="ü"/>
            </a:pPr>
            <a:r>
              <a:rPr lang="en-US" sz="1600" dirty="0"/>
              <a:t>Reasonable expectations test for future earnings – calculated as of the issue date for all components of </a:t>
            </a:r>
            <a:r>
              <a:rPr lang="en-US" sz="1600" dirty="0" err="1"/>
              <a:t>ACP</a:t>
            </a:r>
            <a:r>
              <a:rPr lang="en-US" sz="1600" dirty="0"/>
              <a:t> and used for first 3 spending periods. You can elect to use actual facts for first 3 periods. Actual facts used for final spending period</a:t>
            </a:r>
          </a:p>
        </p:txBody>
      </p:sp>
      <p:sp>
        <p:nvSpPr>
          <p:cNvPr id="3" name="Title 2"/>
          <p:cNvSpPr>
            <a:spLocks noGrp="1"/>
          </p:cNvSpPr>
          <p:nvPr>
            <p:ph type="title"/>
          </p:nvPr>
        </p:nvSpPr>
        <p:spPr/>
        <p:txBody>
          <a:bodyPr/>
          <a:lstStyle/>
          <a:p>
            <a:r>
              <a:rPr lang="en-US" cap="small" dirty="0">
                <a:latin typeface="Calibri" panose="020F0502020204030204" pitchFamily="34" charset="0"/>
              </a:rPr>
              <a:t>Exceptions to the Arbitrage Rebate Requirements</a:t>
            </a:r>
            <a:endParaRPr lang="en-US" dirty="0"/>
          </a:p>
        </p:txBody>
      </p:sp>
      <p:sp>
        <p:nvSpPr>
          <p:cNvPr id="4" name="Slide Number Placeholder 3"/>
          <p:cNvSpPr>
            <a:spLocks noGrp="1"/>
          </p:cNvSpPr>
          <p:nvPr>
            <p:ph type="sldNum" sz="quarter" idx="12"/>
          </p:nvPr>
        </p:nvSpPr>
        <p:spPr/>
        <p:txBody>
          <a:bodyPr/>
          <a:lstStyle/>
          <a:p>
            <a:fld id="{46D455DC-4A15-453D-8E1E-2341FD1E14DC}" type="slidenum">
              <a:rPr lang="en-US" smtClean="0"/>
              <a:t>14</a:t>
            </a:fld>
            <a:endParaRPr lang="en-US"/>
          </a:p>
        </p:txBody>
      </p:sp>
    </p:spTree>
    <p:extLst>
      <p:ext uri="{BB962C8B-B14F-4D97-AF65-F5344CB8AC3E}">
        <p14:creationId xmlns:p14="http://schemas.microsoft.com/office/powerpoint/2010/main" val="38191086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724400"/>
          </a:xfrm>
        </p:spPr>
        <p:txBody>
          <a:bodyPr>
            <a:noAutofit/>
          </a:bodyPr>
          <a:lstStyle/>
          <a:p>
            <a:r>
              <a:rPr lang="en-US" sz="2400" dirty="0"/>
              <a:t>Spending Exceptions - continued</a:t>
            </a:r>
          </a:p>
          <a:p>
            <a:pPr lvl="1"/>
            <a:r>
              <a:rPr lang="en-US" sz="2000" dirty="0"/>
              <a:t>2 - year exception - continued</a:t>
            </a:r>
          </a:p>
          <a:p>
            <a:pPr lvl="2">
              <a:buFont typeface="Wingdings" panose="05000000000000000000" pitchFamily="2" charset="2"/>
              <a:buChar char="§"/>
            </a:pPr>
            <a:r>
              <a:rPr lang="en-US" sz="1800" dirty="0"/>
              <a:t>Spending requirements</a:t>
            </a:r>
          </a:p>
          <a:p>
            <a:pPr marL="1487488" lvl="3" indent="-231775">
              <a:buFont typeface="Wingdings" panose="05000000000000000000" pitchFamily="2" charset="2"/>
              <a:buChar char="ü"/>
            </a:pPr>
            <a:r>
              <a:rPr lang="en-US" sz="1800" dirty="0"/>
              <a:t>10% in 6 months</a:t>
            </a:r>
          </a:p>
          <a:p>
            <a:pPr marL="1487488" lvl="3" indent="-231775">
              <a:buFont typeface="Wingdings" panose="05000000000000000000" pitchFamily="2" charset="2"/>
              <a:buChar char="ü"/>
            </a:pPr>
            <a:r>
              <a:rPr lang="en-US" sz="1800" dirty="0"/>
              <a:t>45% in 12 months</a:t>
            </a:r>
          </a:p>
          <a:p>
            <a:pPr marL="1487488" lvl="3" indent="-231775">
              <a:buFont typeface="Wingdings" panose="05000000000000000000" pitchFamily="2" charset="2"/>
              <a:buChar char="ü"/>
            </a:pPr>
            <a:r>
              <a:rPr lang="en-US" sz="1800" dirty="0"/>
              <a:t>75% in 18 months</a:t>
            </a:r>
          </a:p>
          <a:p>
            <a:pPr marL="1487488" lvl="3" indent="-231775">
              <a:buFont typeface="Wingdings" panose="05000000000000000000" pitchFamily="2" charset="2"/>
              <a:buChar char="ü"/>
            </a:pPr>
            <a:r>
              <a:rPr lang="en-US" sz="1800" dirty="0"/>
              <a:t>100% in 24 months</a:t>
            </a:r>
          </a:p>
          <a:p>
            <a:pPr lvl="1"/>
            <a:r>
              <a:rPr lang="en-US" sz="2000" dirty="0"/>
              <a:t>Reasonable retainage allowance</a:t>
            </a:r>
          </a:p>
          <a:p>
            <a:pPr lvl="1"/>
            <a:r>
              <a:rPr lang="en-US" sz="2000" dirty="0"/>
              <a:t>De </a:t>
            </a:r>
            <a:r>
              <a:rPr lang="en-US" sz="2000" dirty="0" err="1"/>
              <a:t>minimis</a:t>
            </a:r>
            <a:r>
              <a:rPr lang="en-US" sz="2000" dirty="0"/>
              <a:t> rule applies</a:t>
            </a:r>
          </a:p>
        </p:txBody>
      </p:sp>
      <p:sp>
        <p:nvSpPr>
          <p:cNvPr id="3" name="Title 2"/>
          <p:cNvSpPr>
            <a:spLocks noGrp="1"/>
          </p:cNvSpPr>
          <p:nvPr>
            <p:ph type="title"/>
          </p:nvPr>
        </p:nvSpPr>
        <p:spPr/>
        <p:txBody>
          <a:bodyPr/>
          <a:lstStyle/>
          <a:p>
            <a:r>
              <a:rPr lang="en-US" cap="small" dirty="0">
                <a:latin typeface="Calibri" panose="020F0502020204030204" pitchFamily="34" charset="0"/>
              </a:rPr>
              <a:t>Exceptions to the Arbitrage Rebate Requirements</a:t>
            </a:r>
            <a:endParaRPr lang="en-US" dirty="0"/>
          </a:p>
        </p:txBody>
      </p:sp>
      <p:sp>
        <p:nvSpPr>
          <p:cNvPr id="4" name="Slide Number Placeholder 3"/>
          <p:cNvSpPr>
            <a:spLocks noGrp="1"/>
          </p:cNvSpPr>
          <p:nvPr>
            <p:ph type="sldNum" sz="quarter" idx="12"/>
          </p:nvPr>
        </p:nvSpPr>
        <p:spPr/>
        <p:txBody>
          <a:bodyPr/>
          <a:lstStyle/>
          <a:p>
            <a:fld id="{46D455DC-4A15-453D-8E1E-2341FD1E14DC}" type="slidenum">
              <a:rPr lang="en-US" smtClean="0"/>
              <a:t>15</a:t>
            </a:fld>
            <a:endParaRPr lang="en-US"/>
          </a:p>
        </p:txBody>
      </p:sp>
    </p:spTree>
    <p:extLst>
      <p:ext uri="{BB962C8B-B14F-4D97-AF65-F5344CB8AC3E}">
        <p14:creationId xmlns:p14="http://schemas.microsoft.com/office/powerpoint/2010/main" val="6494932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724400"/>
          </a:xfrm>
        </p:spPr>
        <p:txBody>
          <a:bodyPr>
            <a:noAutofit/>
          </a:bodyPr>
          <a:lstStyle/>
          <a:p>
            <a:r>
              <a:rPr lang="en-US" sz="2400" dirty="0"/>
              <a:t>Small Issuer Exception</a:t>
            </a:r>
          </a:p>
          <a:p>
            <a:pPr lvl="1"/>
            <a:r>
              <a:rPr lang="en-US" sz="2000" dirty="0"/>
              <a:t>$5,000,000 per calendar year limitation (subordinate entity debt included)</a:t>
            </a:r>
          </a:p>
          <a:p>
            <a:pPr lvl="1"/>
            <a:r>
              <a:rPr lang="en-US" sz="2000" dirty="0"/>
              <a:t>School Districts – raised to $10,000,000 for 1998 to 2001, and $15,000,000 in 2002 to present</a:t>
            </a:r>
          </a:p>
          <a:p>
            <a:pPr lvl="2">
              <a:buFont typeface="Wingdings" panose="05000000000000000000" pitchFamily="2" charset="2"/>
              <a:buChar char="ü"/>
            </a:pPr>
            <a:r>
              <a:rPr lang="en-US" sz="1800" dirty="0"/>
              <a:t>Caveat: no more than $5,000,000 can be used for non-construction purposes</a:t>
            </a:r>
          </a:p>
          <a:p>
            <a:pPr lvl="1"/>
            <a:r>
              <a:rPr lang="en-US" sz="2000" dirty="0"/>
              <a:t>Private activity bonds – not eligible</a:t>
            </a:r>
          </a:p>
          <a:p>
            <a:r>
              <a:rPr lang="en-US" sz="2400" dirty="0"/>
              <a:t>Bona Fide Debt Service Fund Exception</a:t>
            </a:r>
          </a:p>
          <a:p>
            <a:pPr lvl="1"/>
            <a:r>
              <a:rPr lang="en-US" sz="2000" dirty="0"/>
              <a:t>$100,000 earnings test per bond year</a:t>
            </a:r>
          </a:p>
          <a:p>
            <a:pPr lvl="2">
              <a:buFont typeface="Wingdings" panose="05000000000000000000" pitchFamily="2" charset="2"/>
              <a:buChar char="ü"/>
            </a:pPr>
            <a:r>
              <a:rPr lang="en-US" sz="1800" dirty="0"/>
              <a:t>Variable rate bonds</a:t>
            </a:r>
          </a:p>
          <a:p>
            <a:pPr lvl="2">
              <a:buFont typeface="Wingdings" panose="05000000000000000000" pitchFamily="2" charset="2"/>
              <a:buChar char="ü"/>
            </a:pPr>
            <a:r>
              <a:rPr lang="en-US" sz="1800" dirty="0"/>
              <a:t>Private activity bonds </a:t>
            </a:r>
          </a:p>
          <a:p>
            <a:pPr lvl="2">
              <a:buFont typeface="Wingdings" panose="05000000000000000000" pitchFamily="2" charset="2"/>
              <a:buChar char="ü"/>
            </a:pPr>
            <a:r>
              <a:rPr lang="en-US" sz="1800" dirty="0"/>
              <a:t>Short term bonds (</a:t>
            </a:r>
            <a:r>
              <a:rPr lang="en-US" sz="1800" dirty="0" err="1"/>
              <a:t>WAM</a:t>
            </a:r>
            <a:r>
              <a:rPr lang="en-US" sz="1800" dirty="0"/>
              <a:t> &lt; 5 years)</a:t>
            </a:r>
          </a:p>
        </p:txBody>
      </p:sp>
      <p:sp>
        <p:nvSpPr>
          <p:cNvPr id="3" name="Title 2"/>
          <p:cNvSpPr>
            <a:spLocks noGrp="1"/>
          </p:cNvSpPr>
          <p:nvPr>
            <p:ph type="title"/>
          </p:nvPr>
        </p:nvSpPr>
        <p:spPr/>
        <p:txBody>
          <a:bodyPr/>
          <a:lstStyle/>
          <a:p>
            <a:r>
              <a:rPr lang="en-US" cap="small" dirty="0">
                <a:latin typeface="Calibri" panose="020F0502020204030204" pitchFamily="34" charset="0"/>
              </a:rPr>
              <a:t>Exceptions to the Arbitrage Rebate Requirements</a:t>
            </a:r>
            <a:endParaRPr lang="en-US" dirty="0"/>
          </a:p>
        </p:txBody>
      </p:sp>
      <p:sp>
        <p:nvSpPr>
          <p:cNvPr id="4" name="Slide Number Placeholder 3"/>
          <p:cNvSpPr>
            <a:spLocks noGrp="1"/>
          </p:cNvSpPr>
          <p:nvPr>
            <p:ph type="sldNum" sz="quarter" idx="12"/>
          </p:nvPr>
        </p:nvSpPr>
        <p:spPr/>
        <p:txBody>
          <a:bodyPr/>
          <a:lstStyle/>
          <a:p>
            <a:fld id="{46D455DC-4A15-453D-8E1E-2341FD1E14DC}" type="slidenum">
              <a:rPr lang="en-US" smtClean="0"/>
              <a:t>16</a:t>
            </a:fld>
            <a:endParaRPr lang="en-US"/>
          </a:p>
        </p:txBody>
      </p:sp>
    </p:spTree>
    <p:extLst>
      <p:ext uri="{BB962C8B-B14F-4D97-AF65-F5344CB8AC3E}">
        <p14:creationId xmlns:p14="http://schemas.microsoft.com/office/powerpoint/2010/main" val="39631433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876800"/>
          </a:xfrm>
        </p:spPr>
        <p:txBody>
          <a:bodyPr>
            <a:noAutofit/>
          </a:bodyPr>
          <a:lstStyle/>
          <a:p>
            <a:r>
              <a:rPr lang="en-US" sz="2400" dirty="0"/>
              <a:t>Transferred Proceeds Considerations</a:t>
            </a:r>
          </a:p>
          <a:p>
            <a:pPr lvl="1"/>
            <a:r>
              <a:rPr lang="en-US" sz="2000" dirty="0"/>
              <a:t>Transferred Proceeds arise when proceeds of a refunding issue are used to redeem principal of a refunded issue and there are unexpended gross proceeds of the refunded issue</a:t>
            </a:r>
          </a:p>
          <a:p>
            <a:pPr lvl="1"/>
            <a:r>
              <a:rPr lang="en-US" sz="2000" dirty="0"/>
              <a:t>On each date that refunding proceeds are used to redeem principal of the refunded issue, a ratable portion of the gross proceeds of the refunded issue still outstanding will become allocable to the refunding issue on that date</a:t>
            </a:r>
          </a:p>
          <a:p>
            <a:pPr lvl="1"/>
            <a:r>
              <a:rPr lang="en-US" sz="2000" dirty="0"/>
              <a:t>Proceeds can only be gross proceeds of one issue at a time, so the proceeds that transfer from the refunded issue to the refunding issue will be subject to arbitrage at the arbitrage yield of the refunding issue once they transfer</a:t>
            </a:r>
          </a:p>
          <a:p>
            <a:pPr lvl="1"/>
            <a:r>
              <a:rPr lang="en-US" sz="2000" dirty="0"/>
              <a:t>Transferred Proceeds are Yield Restricted starting with the date of transfer </a:t>
            </a:r>
          </a:p>
        </p:txBody>
      </p:sp>
      <p:sp>
        <p:nvSpPr>
          <p:cNvPr id="3" name="Title 2"/>
          <p:cNvSpPr>
            <a:spLocks noGrp="1"/>
          </p:cNvSpPr>
          <p:nvPr>
            <p:ph type="title"/>
          </p:nvPr>
        </p:nvSpPr>
        <p:spPr/>
        <p:txBody>
          <a:bodyPr/>
          <a:lstStyle/>
          <a:p>
            <a:r>
              <a:rPr lang="en-US" cap="small" dirty="0" smtClean="0">
                <a:latin typeface="Calibri" panose="020F0502020204030204" pitchFamily="34" charset="0"/>
              </a:rPr>
              <a:t>Defeasance vs. Redemption</a:t>
            </a:r>
            <a:endParaRPr lang="en-US" dirty="0"/>
          </a:p>
        </p:txBody>
      </p:sp>
      <p:sp>
        <p:nvSpPr>
          <p:cNvPr id="4" name="Slide Number Placeholder 3"/>
          <p:cNvSpPr>
            <a:spLocks noGrp="1"/>
          </p:cNvSpPr>
          <p:nvPr>
            <p:ph type="sldNum" sz="quarter" idx="12"/>
          </p:nvPr>
        </p:nvSpPr>
        <p:spPr/>
        <p:txBody>
          <a:bodyPr/>
          <a:lstStyle/>
          <a:p>
            <a:fld id="{46D455DC-4A15-453D-8E1E-2341FD1E14DC}" type="slidenum">
              <a:rPr lang="en-US" smtClean="0"/>
              <a:t>17</a:t>
            </a:fld>
            <a:endParaRPr lang="en-US"/>
          </a:p>
        </p:txBody>
      </p:sp>
    </p:spTree>
    <p:extLst>
      <p:ext uri="{BB962C8B-B14F-4D97-AF65-F5344CB8AC3E}">
        <p14:creationId xmlns:p14="http://schemas.microsoft.com/office/powerpoint/2010/main" val="22132150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cap="small" dirty="0">
                <a:latin typeface="Calibri" panose="020F0502020204030204" pitchFamily="34" charset="0"/>
              </a:rPr>
              <a:t>Defeasance vs. Redemption</a:t>
            </a:r>
            <a:endParaRPr lang="en-US" dirty="0"/>
          </a:p>
        </p:txBody>
      </p:sp>
      <p:sp>
        <p:nvSpPr>
          <p:cNvPr id="4" name="Slide Number Placeholder 3"/>
          <p:cNvSpPr>
            <a:spLocks noGrp="1"/>
          </p:cNvSpPr>
          <p:nvPr>
            <p:ph type="sldNum" sz="quarter" idx="12"/>
          </p:nvPr>
        </p:nvSpPr>
        <p:spPr/>
        <p:txBody>
          <a:bodyPr/>
          <a:lstStyle/>
          <a:p>
            <a:fld id="{46D455DC-4A15-453D-8E1E-2341FD1E14DC}" type="slidenum">
              <a:rPr lang="en-US" smtClean="0"/>
              <a:t>18</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1132221662"/>
              </p:ext>
            </p:extLst>
          </p:nvPr>
        </p:nvGraphicFramePr>
        <p:xfrm>
          <a:off x="1141412" y="1661883"/>
          <a:ext cx="6859588" cy="4594225"/>
        </p:xfrm>
        <a:graphic>
          <a:graphicData uri="http://schemas.openxmlformats.org/presentationml/2006/ole">
            <mc:AlternateContent xmlns:mc="http://schemas.openxmlformats.org/markup-compatibility/2006">
              <mc:Choice xmlns:v="urn:schemas-microsoft-com:vml" Requires="v">
                <p:oleObj spid="_x0000_s3117" name="Worksheet" r:id="rId4" imgW="5743567" imgH="3848040" progId="Excel.Sheet.8">
                  <p:embed/>
                </p:oleObj>
              </mc:Choice>
              <mc:Fallback>
                <p:oleObj name="Worksheet" r:id="rId4" imgW="5743567" imgH="3848040" progId="Excel.Sheet.8">
                  <p:embed/>
                  <p:pic>
                    <p:nvPicPr>
                      <p:cNvPr id="0" name=""/>
                      <p:cNvPicPr>
                        <a:picLocks noChangeAspect="1" noChangeArrowheads="1"/>
                      </p:cNvPicPr>
                      <p:nvPr/>
                    </p:nvPicPr>
                    <p:blipFill>
                      <a:blip r:embed="rId5"/>
                      <a:srcRect/>
                      <a:stretch>
                        <a:fillRect/>
                      </a:stretch>
                    </p:blipFill>
                    <p:spPr bwMode="auto">
                      <a:xfrm>
                        <a:off x="1141412" y="1661883"/>
                        <a:ext cx="6859588" cy="459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Text Box 6"/>
          <p:cNvSpPr txBox="1">
            <a:spLocks noChangeArrowheads="1"/>
          </p:cNvSpPr>
          <p:nvPr/>
        </p:nvSpPr>
        <p:spPr bwMode="auto">
          <a:xfrm>
            <a:off x="2355850" y="5867400"/>
            <a:ext cx="4121150" cy="366712"/>
          </a:xfrm>
          <a:prstGeom prst="rect">
            <a:avLst/>
          </a:prstGeom>
          <a:noFill/>
          <a:ln w="9525">
            <a:noFill/>
            <a:miter lim="800000"/>
            <a:headEnd/>
            <a:tailEnd/>
          </a:ln>
        </p:spPr>
        <p:txBody>
          <a:bodyPr wrap="none">
            <a:spAutoFit/>
          </a:bodyPr>
          <a:lstStyle/>
          <a:p>
            <a:pPr defTabSz="914400"/>
            <a:r>
              <a:rPr lang="en-US" dirty="0">
                <a:solidFill>
                  <a:srgbClr val="636463"/>
                </a:solidFill>
              </a:rPr>
              <a:t>Issue date of refunding bonds is 7/1/07</a:t>
            </a:r>
          </a:p>
        </p:txBody>
      </p:sp>
    </p:spTree>
    <p:extLst>
      <p:ext uri="{BB962C8B-B14F-4D97-AF65-F5344CB8AC3E}">
        <p14:creationId xmlns:p14="http://schemas.microsoft.com/office/powerpoint/2010/main" val="20898158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25963"/>
          </a:xfrm>
        </p:spPr>
        <p:txBody>
          <a:bodyPr>
            <a:noAutofit/>
          </a:bodyPr>
          <a:lstStyle/>
          <a:p>
            <a:r>
              <a:rPr lang="en-US" sz="2000" dirty="0" smtClean="0"/>
              <a:t>Reinvest rates may be higher next year and in the future</a:t>
            </a:r>
            <a:endParaRPr lang="en-US" sz="2000" dirty="0"/>
          </a:p>
          <a:p>
            <a:r>
              <a:rPr lang="en-US" sz="2000" dirty="0" smtClean="0"/>
              <a:t>Yield Restriction trap</a:t>
            </a:r>
          </a:p>
          <a:p>
            <a:pPr lvl="1"/>
            <a:r>
              <a:rPr lang="en-US" sz="1600" dirty="0" smtClean="0"/>
              <a:t>Potential strategy: yield restrict all proceeds from issue date</a:t>
            </a:r>
            <a:endParaRPr lang="en-US" sz="1600" dirty="0"/>
          </a:p>
          <a:p>
            <a:r>
              <a:rPr lang="en-US" sz="2000" dirty="0" smtClean="0"/>
              <a:t>Really strategy shouldn’t change</a:t>
            </a:r>
            <a:endParaRPr lang="en-US" sz="2000" dirty="0"/>
          </a:p>
          <a:p>
            <a:pPr lvl="1"/>
            <a:r>
              <a:rPr lang="en-US" sz="1800" dirty="0" smtClean="0"/>
              <a:t>Earn what is appropriate given the circumstances and pay what you owe</a:t>
            </a:r>
          </a:p>
          <a:p>
            <a:pPr lvl="1"/>
            <a:r>
              <a:rPr lang="en-US" sz="1800" dirty="0" smtClean="0"/>
              <a:t>Appropriate duration of investments</a:t>
            </a:r>
          </a:p>
          <a:p>
            <a:pPr lvl="1"/>
            <a:r>
              <a:rPr lang="en-US" sz="1800" dirty="0" smtClean="0"/>
              <a:t>Liquidity portion as necessary</a:t>
            </a:r>
          </a:p>
          <a:p>
            <a:pPr lvl="1"/>
            <a:r>
              <a:rPr lang="en-US" sz="1800" dirty="0" smtClean="0"/>
              <a:t>Holds to maturity unless segment pricing inefficiencies offer opportunities to sell prior to maturity</a:t>
            </a:r>
            <a:endParaRPr lang="en-US" sz="1800" dirty="0"/>
          </a:p>
        </p:txBody>
      </p:sp>
      <p:sp>
        <p:nvSpPr>
          <p:cNvPr id="3" name="Title 2"/>
          <p:cNvSpPr>
            <a:spLocks noGrp="1"/>
          </p:cNvSpPr>
          <p:nvPr>
            <p:ph type="title"/>
          </p:nvPr>
        </p:nvSpPr>
        <p:spPr/>
        <p:txBody>
          <a:bodyPr/>
          <a:lstStyle/>
          <a:p>
            <a:r>
              <a:rPr lang="en-US" cap="small" dirty="0" smtClean="0">
                <a:latin typeface="Calibri" panose="020F0502020204030204" pitchFamily="34" charset="0"/>
              </a:rPr>
              <a:t>Rising Rates</a:t>
            </a:r>
            <a:endParaRPr lang="en-US" dirty="0"/>
          </a:p>
        </p:txBody>
      </p:sp>
      <p:sp>
        <p:nvSpPr>
          <p:cNvPr id="4" name="Slide Number Placeholder 3"/>
          <p:cNvSpPr>
            <a:spLocks noGrp="1"/>
          </p:cNvSpPr>
          <p:nvPr>
            <p:ph type="sldNum" sz="quarter" idx="12"/>
          </p:nvPr>
        </p:nvSpPr>
        <p:spPr/>
        <p:txBody>
          <a:bodyPr/>
          <a:lstStyle/>
          <a:p>
            <a:fld id="{46D455DC-4A15-453D-8E1E-2341FD1E14DC}" type="slidenum">
              <a:rPr lang="en-US" smtClean="0"/>
              <a:t>19</a:t>
            </a:fld>
            <a:endParaRPr lang="en-US"/>
          </a:p>
        </p:txBody>
      </p:sp>
    </p:spTree>
    <p:extLst>
      <p:ext uri="{BB962C8B-B14F-4D97-AF65-F5344CB8AC3E}">
        <p14:creationId xmlns:p14="http://schemas.microsoft.com/office/powerpoint/2010/main" val="4191266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59727" y="1981200"/>
            <a:ext cx="5365173" cy="1077218"/>
          </a:xfrm>
          <a:prstGeom prst="rect">
            <a:avLst/>
          </a:prstGeom>
          <a:noFill/>
        </p:spPr>
        <p:txBody>
          <a:bodyPr wrap="square" rtlCol="0">
            <a:spAutoFit/>
          </a:bodyPr>
          <a:lstStyle/>
          <a:p>
            <a:pPr algn="ctr"/>
            <a:r>
              <a:rPr lang="en-US" sz="3200" cap="small" dirty="0" smtClean="0">
                <a:solidFill>
                  <a:schemeClr val="bg1"/>
                </a:solidFill>
                <a:latin typeface="+mj-lt"/>
              </a:rPr>
              <a:t>Fundamentals of Arbitrage Compliance</a:t>
            </a:r>
            <a:endParaRPr lang="en-US" sz="3200" dirty="0">
              <a:solidFill>
                <a:schemeClr val="bg1"/>
              </a:solidFill>
              <a:latin typeface="+mj-lt"/>
            </a:endParaRPr>
          </a:p>
        </p:txBody>
      </p:sp>
    </p:spTree>
    <p:extLst>
      <p:ext uri="{BB962C8B-B14F-4D97-AF65-F5344CB8AC3E}">
        <p14:creationId xmlns:p14="http://schemas.microsoft.com/office/powerpoint/2010/main" val="7401070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25963"/>
          </a:xfrm>
        </p:spPr>
        <p:txBody>
          <a:bodyPr>
            <a:noAutofit/>
          </a:bodyPr>
          <a:lstStyle/>
          <a:p>
            <a:r>
              <a:rPr lang="en-US" sz="1800" dirty="0" smtClean="0"/>
              <a:t>Published in Federal Register 7/18/2016</a:t>
            </a:r>
          </a:p>
          <a:p>
            <a:pPr lvl="1"/>
            <a:r>
              <a:rPr lang="en-US" sz="1400" dirty="0" smtClean="0"/>
              <a:t>Proposed </a:t>
            </a:r>
            <a:r>
              <a:rPr lang="en-US" sz="1400" dirty="0" err="1" smtClean="0"/>
              <a:t>regs</a:t>
            </a:r>
            <a:r>
              <a:rPr lang="en-US" sz="1400" dirty="0" smtClean="0"/>
              <a:t> from 2007 and 2013</a:t>
            </a:r>
          </a:p>
          <a:p>
            <a:pPr lvl="1"/>
            <a:r>
              <a:rPr lang="en-US" sz="1400" dirty="0" smtClean="0"/>
              <a:t>Issue price </a:t>
            </a:r>
            <a:r>
              <a:rPr lang="en-US" sz="1400" dirty="0" err="1" smtClean="0"/>
              <a:t>regs</a:t>
            </a:r>
            <a:r>
              <a:rPr lang="en-US" sz="1400" dirty="0" smtClean="0"/>
              <a:t> not finalized</a:t>
            </a:r>
          </a:p>
          <a:p>
            <a:r>
              <a:rPr lang="en-US" sz="1800" dirty="0" smtClean="0"/>
              <a:t>Changes made to the following areas of the </a:t>
            </a:r>
            <a:r>
              <a:rPr lang="en-US" sz="1800" dirty="0" err="1" smtClean="0"/>
              <a:t>regs</a:t>
            </a:r>
            <a:r>
              <a:rPr lang="en-US" sz="1800" dirty="0" smtClean="0"/>
              <a:t>:</a:t>
            </a:r>
          </a:p>
          <a:p>
            <a:pPr lvl="1"/>
            <a:r>
              <a:rPr lang="en-US" sz="1400" dirty="0" smtClean="0"/>
              <a:t>Working Capital financings</a:t>
            </a:r>
          </a:p>
          <a:p>
            <a:pPr lvl="1"/>
            <a:r>
              <a:rPr lang="en-US" sz="1400" dirty="0" smtClean="0"/>
              <a:t>Rebate computation date credit</a:t>
            </a:r>
          </a:p>
          <a:p>
            <a:pPr lvl="1"/>
            <a:r>
              <a:rPr lang="en-US" sz="1400" dirty="0" smtClean="0"/>
              <a:t>Refund requests</a:t>
            </a:r>
          </a:p>
          <a:p>
            <a:pPr lvl="1"/>
            <a:r>
              <a:rPr lang="en-US" sz="1400" dirty="0" smtClean="0"/>
              <a:t>Swaps/Hedges</a:t>
            </a:r>
          </a:p>
          <a:p>
            <a:pPr lvl="2">
              <a:buFont typeface="Wingdings" panose="05000000000000000000" pitchFamily="2" charset="2"/>
              <a:buChar char="§"/>
            </a:pPr>
            <a:r>
              <a:rPr lang="en-US" sz="1000" dirty="0" smtClean="0"/>
              <a:t>Integration with bond yield</a:t>
            </a:r>
          </a:p>
          <a:p>
            <a:pPr lvl="2">
              <a:buFont typeface="Wingdings" panose="05000000000000000000" pitchFamily="2" charset="2"/>
              <a:buChar char="§"/>
            </a:pPr>
            <a:r>
              <a:rPr lang="en-US" sz="1000" dirty="0" smtClean="0"/>
              <a:t>Modifications and Termination</a:t>
            </a:r>
          </a:p>
          <a:p>
            <a:pPr lvl="1"/>
            <a:r>
              <a:rPr lang="en-US" sz="1400" dirty="0" smtClean="0"/>
              <a:t>Yield Reduction payments</a:t>
            </a:r>
          </a:p>
          <a:p>
            <a:pPr lvl="2">
              <a:buFont typeface="Wingdings" panose="05000000000000000000" pitchFamily="2" charset="2"/>
              <a:buChar char="§"/>
            </a:pPr>
            <a:r>
              <a:rPr lang="en-US" sz="1000" dirty="0" smtClean="0"/>
              <a:t>SLGS Window closed</a:t>
            </a:r>
          </a:p>
          <a:p>
            <a:pPr lvl="1"/>
            <a:r>
              <a:rPr lang="en-US" sz="1400" dirty="0" smtClean="0"/>
              <a:t>Valuation of Investments</a:t>
            </a:r>
          </a:p>
          <a:p>
            <a:pPr lvl="1"/>
            <a:r>
              <a:rPr lang="en-US" sz="1400" dirty="0" smtClean="0"/>
              <a:t>Small Issuer Exception</a:t>
            </a:r>
          </a:p>
          <a:p>
            <a:pPr lvl="1"/>
            <a:r>
              <a:rPr lang="en-US" sz="1400" dirty="0" smtClean="0"/>
              <a:t>Treatment of Grants</a:t>
            </a:r>
          </a:p>
          <a:p>
            <a:r>
              <a:rPr lang="en-US" sz="1800" dirty="0" smtClean="0"/>
              <a:t>Effective for Bonds sold on or after 10/17/2016</a:t>
            </a:r>
          </a:p>
          <a:p>
            <a:r>
              <a:rPr lang="en-US" sz="1800" dirty="0" smtClean="0"/>
              <a:t>Some elections (e.g. comp date credit) can be elected prior to effective date</a:t>
            </a:r>
          </a:p>
          <a:p>
            <a:pPr lvl="1"/>
            <a:endParaRPr lang="en-US" sz="1400" dirty="0"/>
          </a:p>
        </p:txBody>
      </p:sp>
      <p:sp>
        <p:nvSpPr>
          <p:cNvPr id="3" name="Title 2"/>
          <p:cNvSpPr>
            <a:spLocks noGrp="1"/>
          </p:cNvSpPr>
          <p:nvPr>
            <p:ph type="title"/>
          </p:nvPr>
        </p:nvSpPr>
        <p:spPr/>
        <p:txBody>
          <a:bodyPr/>
          <a:lstStyle/>
          <a:p>
            <a:r>
              <a:rPr lang="en-US" cap="small" dirty="0" smtClean="0">
                <a:latin typeface="Calibri" panose="020F0502020204030204" pitchFamily="34" charset="0"/>
              </a:rPr>
              <a:t>IRS Final Arbitrage </a:t>
            </a:r>
            <a:r>
              <a:rPr lang="en-US" cap="small" dirty="0" err="1" smtClean="0">
                <a:latin typeface="Calibri" panose="020F0502020204030204" pitchFamily="34" charset="0"/>
              </a:rPr>
              <a:t>Regs</a:t>
            </a:r>
            <a:endParaRPr lang="en-US" dirty="0"/>
          </a:p>
        </p:txBody>
      </p:sp>
      <p:sp>
        <p:nvSpPr>
          <p:cNvPr id="4" name="Slide Number Placeholder 3"/>
          <p:cNvSpPr>
            <a:spLocks noGrp="1"/>
          </p:cNvSpPr>
          <p:nvPr>
            <p:ph type="sldNum" sz="quarter" idx="12"/>
          </p:nvPr>
        </p:nvSpPr>
        <p:spPr/>
        <p:txBody>
          <a:bodyPr/>
          <a:lstStyle/>
          <a:p>
            <a:fld id="{46D455DC-4A15-453D-8E1E-2341FD1E14DC}" type="slidenum">
              <a:rPr lang="en-US" smtClean="0"/>
              <a:t>20</a:t>
            </a:fld>
            <a:endParaRPr lang="en-US"/>
          </a:p>
        </p:txBody>
      </p:sp>
    </p:spTree>
    <p:extLst>
      <p:ext uri="{BB962C8B-B14F-4D97-AF65-F5344CB8AC3E}">
        <p14:creationId xmlns:p14="http://schemas.microsoft.com/office/powerpoint/2010/main" val="24021629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25963"/>
          </a:xfrm>
        </p:spPr>
        <p:txBody>
          <a:bodyPr>
            <a:noAutofit/>
          </a:bodyPr>
          <a:lstStyle/>
          <a:p>
            <a:pPr marL="457200" lvl="1" indent="0">
              <a:buNone/>
            </a:pPr>
            <a:r>
              <a:rPr lang="en-US" dirty="0" smtClean="0"/>
              <a:t>True or False:</a:t>
            </a:r>
          </a:p>
          <a:p>
            <a:pPr marL="457200" lvl="1" indent="0">
              <a:buNone/>
            </a:pPr>
            <a:r>
              <a:rPr lang="en-US" smtClean="0"/>
              <a:t>A </a:t>
            </a:r>
            <a:r>
              <a:rPr lang="en-US" dirty="0" smtClean="0"/>
              <a:t>refunding issue can qualify for the 18-month expenditure exception to the Arbitrage Rebate Requirement.</a:t>
            </a:r>
            <a:endParaRPr lang="en-US" dirty="0"/>
          </a:p>
        </p:txBody>
      </p:sp>
      <p:sp>
        <p:nvSpPr>
          <p:cNvPr id="3" name="Title 2"/>
          <p:cNvSpPr>
            <a:spLocks noGrp="1"/>
          </p:cNvSpPr>
          <p:nvPr>
            <p:ph type="title"/>
          </p:nvPr>
        </p:nvSpPr>
        <p:spPr/>
        <p:txBody>
          <a:bodyPr/>
          <a:lstStyle/>
          <a:p>
            <a:r>
              <a:rPr lang="en-US" cap="small" dirty="0" smtClean="0">
                <a:latin typeface="Calibri" panose="020F0502020204030204" pitchFamily="34" charset="0"/>
              </a:rPr>
              <a:t>Poll Question</a:t>
            </a:r>
            <a:endParaRPr lang="en-US" dirty="0"/>
          </a:p>
        </p:txBody>
      </p:sp>
      <p:sp>
        <p:nvSpPr>
          <p:cNvPr id="4" name="Slide Number Placeholder 3"/>
          <p:cNvSpPr>
            <a:spLocks noGrp="1"/>
          </p:cNvSpPr>
          <p:nvPr>
            <p:ph type="sldNum" sz="quarter" idx="12"/>
          </p:nvPr>
        </p:nvSpPr>
        <p:spPr/>
        <p:txBody>
          <a:bodyPr/>
          <a:lstStyle/>
          <a:p>
            <a:fld id="{46D455DC-4A15-453D-8E1E-2341FD1E14DC}" type="slidenum">
              <a:rPr lang="en-US" smtClean="0"/>
              <a:t>21</a:t>
            </a:fld>
            <a:endParaRPr lang="en-US"/>
          </a:p>
        </p:txBody>
      </p:sp>
    </p:spTree>
    <p:extLst>
      <p:ext uri="{BB962C8B-B14F-4D97-AF65-F5344CB8AC3E}">
        <p14:creationId xmlns:p14="http://schemas.microsoft.com/office/powerpoint/2010/main" val="17066037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59727" y="1981200"/>
            <a:ext cx="5365173" cy="1077218"/>
          </a:xfrm>
          <a:prstGeom prst="rect">
            <a:avLst/>
          </a:prstGeom>
          <a:noFill/>
        </p:spPr>
        <p:txBody>
          <a:bodyPr wrap="square" rtlCol="0">
            <a:spAutoFit/>
          </a:bodyPr>
          <a:lstStyle/>
          <a:p>
            <a:pPr algn="ctr"/>
            <a:r>
              <a:rPr lang="en-US" sz="3200" cap="small" dirty="0" smtClean="0">
                <a:solidFill>
                  <a:schemeClr val="bg1"/>
                </a:solidFill>
                <a:latin typeface="+mj-lt"/>
              </a:rPr>
              <a:t>Continuing disclosure </a:t>
            </a:r>
          </a:p>
          <a:p>
            <a:pPr algn="ctr"/>
            <a:r>
              <a:rPr lang="en-US" sz="3200" cap="small" dirty="0" smtClean="0">
                <a:solidFill>
                  <a:schemeClr val="bg1"/>
                </a:solidFill>
                <a:latin typeface="+mj-lt"/>
              </a:rPr>
              <a:t>MCDC Update</a:t>
            </a:r>
            <a:endParaRPr lang="en-US" sz="3200" dirty="0">
              <a:solidFill>
                <a:schemeClr val="bg1"/>
              </a:solidFill>
              <a:latin typeface="+mj-lt"/>
            </a:endParaRPr>
          </a:p>
        </p:txBody>
      </p:sp>
    </p:spTree>
    <p:extLst>
      <p:ext uri="{BB962C8B-B14F-4D97-AF65-F5344CB8AC3E}">
        <p14:creationId xmlns:p14="http://schemas.microsoft.com/office/powerpoint/2010/main" val="28800057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08918"/>
            <a:ext cx="8229600" cy="4525963"/>
          </a:xfrm>
        </p:spPr>
        <p:txBody>
          <a:bodyPr/>
          <a:lstStyle/>
          <a:p>
            <a:r>
              <a:rPr lang="en-US" sz="2000" dirty="0" smtClean="0">
                <a:latin typeface="+mj-lt"/>
              </a:rPr>
              <a:t>Issuer Settlements</a:t>
            </a:r>
            <a:endParaRPr lang="en-US" sz="2000" dirty="0">
              <a:latin typeface="+mj-lt"/>
            </a:endParaRPr>
          </a:p>
          <a:p>
            <a:pPr lvl="1"/>
            <a:r>
              <a:rPr lang="en-US" sz="1600" dirty="0"/>
              <a:t>On August 24, 2016, SEC announced the first settlements (since Kings Canyon USD) under the MCDC Initiative for Issuers/Obligors since the </a:t>
            </a:r>
            <a:r>
              <a:rPr lang="en-US" sz="1600" dirty="0" smtClean="0"/>
              <a:t>filing </a:t>
            </a:r>
            <a:r>
              <a:rPr lang="en-US" sz="1600" dirty="0"/>
              <a:t>deadline past </a:t>
            </a:r>
          </a:p>
          <a:p>
            <a:pPr lvl="1"/>
            <a:r>
              <a:rPr lang="en-US" sz="1600" dirty="0"/>
              <a:t>71 Issuers (included 2 states, 7 state authorities, 29 local agencies, 9 schools, </a:t>
            </a:r>
            <a:r>
              <a:rPr lang="en-US" sz="1600" dirty="0" smtClean="0"/>
              <a:t>6 </a:t>
            </a:r>
            <a:r>
              <a:rPr lang="en-US" sz="1600" dirty="0"/>
              <a:t>universities, 5 healthcare, 5 utilities, 1 retirement community, and others) </a:t>
            </a:r>
          </a:p>
          <a:p>
            <a:pPr lvl="1"/>
            <a:r>
              <a:rPr lang="en-US" sz="1600" dirty="0" smtClean="0"/>
              <a:t>Across 45 states</a:t>
            </a:r>
            <a:endParaRPr lang="en-US" sz="1600" dirty="0"/>
          </a:p>
          <a:p>
            <a:pPr lvl="1"/>
            <a:r>
              <a:rPr lang="en-US" sz="1600" dirty="0" smtClean="0"/>
              <a:t>$0 in civil penalties</a:t>
            </a:r>
            <a:endParaRPr lang="en-US" sz="1600" dirty="0"/>
          </a:p>
          <a:p>
            <a:r>
              <a:rPr lang="en-US" sz="2000" dirty="0" smtClean="0">
                <a:latin typeface="+mj-lt"/>
              </a:rPr>
              <a:t>Material </a:t>
            </a:r>
            <a:r>
              <a:rPr lang="en-US" sz="2000" dirty="0">
                <a:latin typeface="+mj-lt"/>
              </a:rPr>
              <a:t>I</a:t>
            </a:r>
            <a:r>
              <a:rPr lang="en-US" sz="2000" dirty="0" smtClean="0">
                <a:latin typeface="+mj-lt"/>
              </a:rPr>
              <a:t>tems Discussed</a:t>
            </a:r>
          </a:p>
          <a:p>
            <a:pPr lvl="1"/>
            <a:r>
              <a:rPr lang="en-US" sz="1600" dirty="0"/>
              <a:t>L</a:t>
            </a:r>
            <a:r>
              <a:rPr lang="en-US" sz="1600" dirty="0" smtClean="0"/>
              <a:t>ate </a:t>
            </a:r>
            <a:r>
              <a:rPr lang="en-US" sz="1600" dirty="0"/>
              <a:t>and missing filings </a:t>
            </a:r>
            <a:endParaRPr lang="en-US" sz="1600" dirty="0" smtClean="0"/>
          </a:p>
          <a:p>
            <a:pPr lvl="1"/>
            <a:r>
              <a:rPr lang="en-US" sz="1600" dirty="0" smtClean="0"/>
              <a:t>Failure </a:t>
            </a:r>
            <a:r>
              <a:rPr lang="en-US" sz="1600" dirty="0"/>
              <a:t>to file “notice of failure file on time” </a:t>
            </a:r>
            <a:endParaRPr lang="en-US" sz="1600" dirty="0" smtClean="0"/>
          </a:p>
          <a:p>
            <a:pPr lvl="1"/>
            <a:r>
              <a:rPr lang="en-US" sz="1600" dirty="0" smtClean="0"/>
              <a:t>Statements </a:t>
            </a:r>
            <a:r>
              <a:rPr lang="en-US" sz="1600" dirty="0"/>
              <a:t>made in OS that did not reflect all failures </a:t>
            </a:r>
          </a:p>
          <a:p>
            <a:pPr lvl="1"/>
            <a:r>
              <a:rPr lang="en-US" sz="1600" dirty="0"/>
              <a:t>F</a:t>
            </a:r>
            <a:r>
              <a:rPr lang="en-US" sz="1600" dirty="0" smtClean="0"/>
              <a:t>ailures </a:t>
            </a:r>
            <a:r>
              <a:rPr lang="en-US" sz="1600" dirty="0"/>
              <a:t>discovered when OS was silent </a:t>
            </a:r>
          </a:p>
          <a:p>
            <a:pPr lvl="1"/>
            <a:r>
              <a:rPr lang="en-US" sz="1600" dirty="0"/>
              <a:t>F</a:t>
            </a:r>
            <a:r>
              <a:rPr lang="en-US" sz="1600" dirty="0" smtClean="0"/>
              <a:t>ailure </a:t>
            </a:r>
            <a:r>
              <a:rPr lang="en-US" sz="1600" dirty="0"/>
              <a:t>to file “defeasance” notice </a:t>
            </a:r>
            <a:endParaRPr lang="en-US" sz="2000" dirty="0"/>
          </a:p>
          <a:p>
            <a:endParaRPr lang="en-US" sz="2400" dirty="0"/>
          </a:p>
        </p:txBody>
      </p:sp>
      <p:sp>
        <p:nvSpPr>
          <p:cNvPr id="3" name="Title 2"/>
          <p:cNvSpPr>
            <a:spLocks noGrp="1"/>
          </p:cNvSpPr>
          <p:nvPr>
            <p:ph type="title"/>
          </p:nvPr>
        </p:nvSpPr>
        <p:spPr/>
        <p:txBody>
          <a:bodyPr/>
          <a:lstStyle/>
          <a:p>
            <a:r>
              <a:rPr lang="en-US" cap="small" dirty="0">
                <a:latin typeface="Calibri" panose="020F0502020204030204" pitchFamily="34" charset="0"/>
              </a:rPr>
              <a:t>MCDC (SEC Self-Reporting </a:t>
            </a:r>
            <a:r>
              <a:rPr lang="en-US" cap="small" dirty="0" smtClean="0">
                <a:latin typeface="Calibri" panose="020F0502020204030204" pitchFamily="34" charset="0"/>
              </a:rPr>
              <a:t>Initiative)</a:t>
            </a:r>
            <a:endParaRPr lang="en-US" dirty="0"/>
          </a:p>
        </p:txBody>
      </p:sp>
      <p:sp>
        <p:nvSpPr>
          <p:cNvPr id="4" name="Slide Number Placeholder 3"/>
          <p:cNvSpPr>
            <a:spLocks noGrp="1"/>
          </p:cNvSpPr>
          <p:nvPr>
            <p:ph type="sldNum" sz="quarter" idx="12"/>
          </p:nvPr>
        </p:nvSpPr>
        <p:spPr/>
        <p:txBody>
          <a:bodyPr/>
          <a:lstStyle/>
          <a:p>
            <a:fld id="{46D455DC-4A15-453D-8E1E-2341FD1E14DC}" type="slidenum">
              <a:rPr lang="en-US" smtClean="0"/>
              <a:t>23</a:t>
            </a:fld>
            <a:endParaRPr lang="en-US"/>
          </a:p>
        </p:txBody>
      </p:sp>
    </p:spTree>
    <p:extLst>
      <p:ext uri="{BB962C8B-B14F-4D97-AF65-F5344CB8AC3E}">
        <p14:creationId xmlns:p14="http://schemas.microsoft.com/office/powerpoint/2010/main" val="22186037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08918"/>
            <a:ext cx="8229600" cy="4525963"/>
          </a:xfrm>
        </p:spPr>
        <p:txBody>
          <a:bodyPr/>
          <a:lstStyle/>
          <a:p>
            <a:r>
              <a:rPr lang="en-US" sz="2000" dirty="0" smtClean="0">
                <a:latin typeface="+mj-lt"/>
              </a:rPr>
              <a:t>Reason for MCDC</a:t>
            </a:r>
            <a:endParaRPr lang="en-US" sz="2000" dirty="0">
              <a:latin typeface="+mj-lt"/>
            </a:endParaRPr>
          </a:p>
          <a:p>
            <a:pPr lvl="1"/>
            <a:r>
              <a:rPr lang="en-US" sz="1600" dirty="0"/>
              <a:t>SEC Rule </a:t>
            </a:r>
            <a:r>
              <a:rPr lang="en-US" sz="1600" dirty="0" err="1"/>
              <a:t>15c2</a:t>
            </a:r>
            <a:r>
              <a:rPr lang="en-US" sz="1600" dirty="0"/>
              <a:t>-12 was designed to make available current market information for investor and improve trading in the secondary market </a:t>
            </a:r>
          </a:p>
          <a:p>
            <a:pPr lvl="1"/>
            <a:r>
              <a:rPr lang="en-US" sz="1600" dirty="0"/>
              <a:t>SEC aware of lack of continuing disclosure compliance </a:t>
            </a:r>
          </a:p>
          <a:p>
            <a:pPr lvl="1"/>
            <a:r>
              <a:rPr lang="en-US" sz="1600" dirty="0"/>
              <a:t>A number of SEC enforcement actions occurred prior to MCDC </a:t>
            </a:r>
          </a:p>
          <a:p>
            <a:pPr lvl="1"/>
            <a:r>
              <a:rPr lang="en-US" sz="1600" dirty="0"/>
              <a:t>Inaccurate statements in official statements regarding continuing disclosure compliance could also lead to inaccurate statements regarding other information contained in the official statements </a:t>
            </a:r>
          </a:p>
          <a:p>
            <a:r>
              <a:rPr lang="en-US" sz="2000" dirty="0" smtClean="0">
                <a:latin typeface="+mj-lt"/>
              </a:rPr>
              <a:t>What Has Come From MCDC</a:t>
            </a:r>
          </a:p>
          <a:p>
            <a:pPr lvl="1"/>
            <a:r>
              <a:rPr lang="en-US" sz="1600" dirty="0"/>
              <a:t>Revealed that many official statements falsely stated that the issuer was in full compliance, including deals as late as 2014 </a:t>
            </a:r>
          </a:p>
          <a:p>
            <a:pPr lvl="1"/>
            <a:r>
              <a:rPr lang="en-US" sz="1600" dirty="0"/>
              <a:t>Much greater awareness of the importance of continuing disclosure </a:t>
            </a:r>
          </a:p>
          <a:p>
            <a:pPr lvl="1"/>
            <a:r>
              <a:rPr lang="en-US" sz="1600" dirty="0"/>
              <a:t>Improved underwriter due diligence in primary offerings </a:t>
            </a:r>
          </a:p>
          <a:p>
            <a:pPr lvl="1"/>
            <a:r>
              <a:rPr lang="en-US" sz="1600" dirty="0"/>
              <a:t>Careful attention to future continuing disclosure filings </a:t>
            </a:r>
            <a:endParaRPr lang="en-US" sz="1600" dirty="0" smtClean="0"/>
          </a:p>
          <a:p>
            <a:pPr lvl="1"/>
            <a:r>
              <a:rPr lang="en-US" sz="1600" dirty="0"/>
              <a:t>Increase in continuing disclosure filings </a:t>
            </a:r>
          </a:p>
          <a:p>
            <a:pPr lvl="1"/>
            <a:endParaRPr lang="en-US" sz="2000" dirty="0"/>
          </a:p>
          <a:p>
            <a:endParaRPr lang="en-US" sz="2400" dirty="0"/>
          </a:p>
        </p:txBody>
      </p:sp>
      <p:sp>
        <p:nvSpPr>
          <p:cNvPr id="3" name="Title 2"/>
          <p:cNvSpPr>
            <a:spLocks noGrp="1"/>
          </p:cNvSpPr>
          <p:nvPr>
            <p:ph type="title"/>
          </p:nvPr>
        </p:nvSpPr>
        <p:spPr/>
        <p:txBody>
          <a:bodyPr/>
          <a:lstStyle/>
          <a:p>
            <a:r>
              <a:rPr lang="en-US" cap="small" dirty="0" smtClean="0">
                <a:latin typeface="Calibri" panose="020F0502020204030204" pitchFamily="34" charset="0"/>
              </a:rPr>
              <a:t>MCDC (SEC Self-Reporting </a:t>
            </a:r>
            <a:r>
              <a:rPr lang="en-US" cap="small" dirty="0" err="1" smtClean="0">
                <a:latin typeface="Calibri" panose="020F0502020204030204" pitchFamily="34" charset="0"/>
              </a:rPr>
              <a:t>Intiative</a:t>
            </a:r>
            <a:r>
              <a:rPr lang="en-US" cap="small" dirty="0">
                <a:latin typeface="Calibri" panose="020F0502020204030204" pitchFamily="34" charset="0"/>
              </a:rPr>
              <a:t>)</a:t>
            </a:r>
            <a:endParaRPr lang="en-US" dirty="0"/>
          </a:p>
        </p:txBody>
      </p:sp>
      <p:sp>
        <p:nvSpPr>
          <p:cNvPr id="4" name="Slide Number Placeholder 3"/>
          <p:cNvSpPr>
            <a:spLocks noGrp="1"/>
          </p:cNvSpPr>
          <p:nvPr>
            <p:ph type="sldNum" sz="quarter" idx="12"/>
          </p:nvPr>
        </p:nvSpPr>
        <p:spPr/>
        <p:txBody>
          <a:bodyPr/>
          <a:lstStyle/>
          <a:p>
            <a:fld id="{46D455DC-4A15-453D-8E1E-2341FD1E14DC}" type="slidenum">
              <a:rPr lang="en-US" smtClean="0"/>
              <a:t>24</a:t>
            </a:fld>
            <a:endParaRPr lang="en-US"/>
          </a:p>
        </p:txBody>
      </p:sp>
    </p:spTree>
    <p:extLst>
      <p:ext uri="{BB962C8B-B14F-4D97-AF65-F5344CB8AC3E}">
        <p14:creationId xmlns:p14="http://schemas.microsoft.com/office/powerpoint/2010/main" val="30746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08918"/>
            <a:ext cx="8229600" cy="4525963"/>
          </a:xfrm>
        </p:spPr>
        <p:txBody>
          <a:bodyPr/>
          <a:lstStyle/>
          <a:p>
            <a:r>
              <a:rPr lang="en-US" sz="2400" dirty="0" smtClean="0"/>
              <a:t>Sample SEC Enforcement </a:t>
            </a:r>
            <a:r>
              <a:rPr lang="en-US" sz="2400" dirty="0"/>
              <a:t>A</a:t>
            </a:r>
            <a:r>
              <a:rPr lang="en-US" sz="2400" dirty="0" smtClean="0"/>
              <a:t>ctions</a:t>
            </a:r>
            <a:endParaRPr lang="en-US" sz="2400" dirty="0"/>
          </a:p>
          <a:p>
            <a:pPr lvl="1"/>
            <a:r>
              <a:rPr lang="en-US" sz="2000" dirty="0"/>
              <a:t>Mislead investors with respect to information relating to pensions </a:t>
            </a:r>
          </a:p>
          <a:p>
            <a:pPr lvl="1"/>
            <a:r>
              <a:rPr lang="en-US" sz="2000" dirty="0"/>
              <a:t>Making materially misleading statements outside of disclosure documents </a:t>
            </a:r>
          </a:p>
          <a:p>
            <a:pPr lvl="1"/>
            <a:r>
              <a:rPr lang="en-US" sz="2000" dirty="0"/>
              <a:t>Inaccurate statements regarding the review of financial information </a:t>
            </a:r>
            <a:endParaRPr lang="en-US" sz="2000" dirty="0" smtClean="0"/>
          </a:p>
          <a:p>
            <a:pPr lvl="1"/>
            <a:r>
              <a:rPr lang="en-US" sz="2000" dirty="0"/>
              <a:t>Making false statements about continuing disclosure to bond investors in an official statement </a:t>
            </a:r>
          </a:p>
          <a:p>
            <a:pPr lvl="1"/>
            <a:r>
              <a:rPr lang="en-US" sz="2000" dirty="0"/>
              <a:t>Municipal issuer violating an existing cease and desist order </a:t>
            </a:r>
          </a:p>
          <a:p>
            <a:pPr lvl="1"/>
            <a:endParaRPr lang="en-US" sz="1600" dirty="0" smtClean="0"/>
          </a:p>
          <a:p>
            <a:endParaRPr lang="en-US" dirty="0"/>
          </a:p>
        </p:txBody>
      </p:sp>
      <p:sp>
        <p:nvSpPr>
          <p:cNvPr id="3" name="Title 2"/>
          <p:cNvSpPr>
            <a:spLocks noGrp="1"/>
          </p:cNvSpPr>
          <p:nvPr>
            <p:ph type="title"/>
          </p:nvPr>
        </p:nvSpPr>
        <p:spPr/>
        <p:txBody>
          <a:bodyPr/>
          <a:lstStyle/>
          <a:p>
            <a:r>
              <a:rPr lang="en-US" cap="small" dirty="0" smtClean="0">
                <a:latin typeface="Calibri" panose="020F0502020204030204" pitchFamily="34" charset="0"/>
              </a:rPr>
              <a:t>SEC Enforcement Actions</a:t>
            </a:r>
            <a:endParaRPr lang="en-US" dirty="0"/>
          </a:p>
        </p:txBody>
      </p:sp>
      <p:sp>
        <p:nvSpPr>
          <p:cNvPr id="4" name="Slide Number Placeholder 3"/>
          <p:cNvSpPr>
            <a:spLocks noGrp="1"/>
          </p:cNvSpPr>
          <p:nvPr>
            <p:ph type="sldNum" sz="quarter" idx="12"/>
          </p:nvPr>
        </p:nvSpPr>
        <p:spPr/>
        <p:txBody>
          <a:bodyPr/>
          <a:lstStyle/>
          <a:p>
            <a:fld id="{46D455DC-4A15-453D-8E1E-2341FD1E14DC}" type="slidenum">
              <a:rPr lang="en-US" smtClean="0"/>
              <a:t>25</a:t>
            </a:fld>
            <a:endParaRPr lang="en-US"/>
          </a:p>
        </p:txBody>
      </p:sp>
    </p:spTree>
    <p:extLst>
      <p:ext uri="{BB962C8B-B14F-4D97-AF65-F5344CB8AC3E}">
        <p14:creationId xmlns:p14="http://schemas.microsoft.com/office/powerpoint/2010/main" val="19871398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8893"/>
            <a:ext cx="8229600" cy="4525963"/>
          </a:xfrm>
        </p:spPr>
        <p:txBody>
          <a:bodyPr>
            <a:normAutofit/>
          </a:bodyPr>
          <a:lstStyle/>
          <a:p>
            <a:r>
              <a:rPr lang="en-US" sz="2400" dirty="0" smtClean="0"/>
              <a:t>Why?</a:t>
            </a:r>
          </a:p>
          <a:p>
            <a:pPr lvl="1"/>
            <a:r>
              <a:rPr lang="en-US" sz="2000" dirty="0"/>
              <a:t>Shows organization cares about compliance </a:t>
            </a:r>
          </a:p>
          <a:p>
            <a:pPr lvl="1"/>
            <a:r>
              <a:rPr lang="en-US" sz="2000" dirty="0"/>
              <a:t>Shows organization is actively managing its compliance </a:t>
            </a:r>
          </a:p>
          <a:p>
            <a:pPr lvl="1"/>
            <a:r>
              <a:rPr lang="en-US" sz="2000" dirty="0"/>
              <a:t>May be a mitigating factor when SEC calls </a:t>
            </a:r>
          </a:p>
          <a:p>
            <a:pPr lvl="1"/>
            <a:r>
              <a:rPr lang="en-US" sz="2000" dirty="0"/>
              <a:t>May </a:t>
            </a:r>
            <a:r>
              <a:rPr lang="en-US" sz="2000" dirty="0" smtClean="0"/>
              <a:t>lessen </a:t>
            </a:r>
            <a:r>
              <a:rPr lang="en-US" sz="2000" dirty="0"/>
              <a:t>the risk for personal liability for staff if policies are followed </a:t>
            </a:r>
            <a:endParaRPr lang="en-US" sz="2000" dirty="0" smtClean="0"/>
          </a:p>
          <a:p>
            <a:pPr lvl="1"/>
            <a:r>
              <a:rPr lang="en-US" sz="2000" dirty="0"/>
              <a:t>Greater attention to disclosures made for continuing disclosure compliance and for new offerings </a:t>
            </a:r>
          </a:p>
          <a:p>
            <a:pPr lvl="1"/>
            <a:endParaRPr lang="en-US" sz="2000" dirty="0"/>
          </a:p>
          <a:p>
            <a:endParaRPr lang="en-US" sz="2400" dirty="0"/>
          </a:p>
        </p:txBody>
      </p:sp>
      <p:sp>
        <p:nvSpPr>
          <p:cNvPr id="3" name="Title 2"/>
          <p:cNvSpPr>
            <a:spLocks noGrp="1"/>
          </p:cNvSpPr>
          <p:nvPr>
            <p:ph type="title"/>
          </p:nvPr>
        </p:nvSpPr>
        <p:spPr/>
        <p:txBody>
          <a:bodyPr/>
          <a:lstStyle/>
          <a:p>
            <a:r>
              <a:rPr lang="en-US" cap="small" dirty="0" smtClean="0">
                <a:latin typeface="Calibri" panose="020F0502020204030204" pitchFamily="34" charset="0"/>
              </a:rPr>
              <a:t>Establishing Policy and Procedures</a:t>
            </a:r>
            <a:endParaRPr lang="en-US" dirty="0"/>
          </a:p>
        </p:txBody>
      </p:sp>
      <p:sp>
        <p:nvSpPr>
          <p:cNvPr id="4" name="Slide Number Placeholder 3"/>
          <p:cNvSpPr>
            <a:spLocks noGrp="1"/>
          </p:cNvSpPr>
          <p:nvPr>
            <p:ph type="sldNum" sz="quarter" idx="12"/>
          </p:nvPr>
        </p:nvSpPr>
        <p:spPr/>
        <p:txBody>
          <a:bodyPr/>
          <a:lstStyle/>
          <a:p>
            <a:fld id="{46D455DC-4A15-453D-8E1E-2341FD1E14DC}" type="slidenum">
              <a:rPr lang="en-US" smtClean="0"/>
              <a:t>26</a:t>
            </a:fld>
            <a:endParaRPr lang="en-US"/>
          </a:p>
        </p:txBody>
      </p:sp>
    </p:spTree>
    <p:extLst>
      <p:ext uri="{BB962C8B-B14F-4D97-AF65-F5344CB8AC3E}">
        <p14:creationId xmlns:p14="http://schemas.microsoft.com/office/powerpoint/2010/main" val="25026603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8893"/>
            <a:ext cx="8229600" cy="4525963"/>
          </a:xfrm>
        </p:spPr>
        <p:txBody>
          <a:bodyPr>
            <a:normAutofit/>
          </a:bodyPr>
          <a:lstStyle/>
          <a:p>
            <a:r>
              <a:rPr lang="en-US" sz="1600" dirty="0">
                <a:latin typeface="+mj-lt"/>
              </a:rPr>
              <a:t>Establish </a:t>
            </a:r>
            <a:r>
              <a:rPr lang="en-US" sz="1600" dirty="0" smtClean="0">
                <a:latin typeface="+mj-lt"/>
              </a:rPr>
              <a:t>Internal Written Procedures </a:t>
            </a:r>
            <a:r>
              <a:rPr lang="en-US" sz="1600" dirty="0">
                <a:latin typeface="+mj-lt"/>
              </a:rPr>
              <a:t>to </a:t>
            </a:r>
            <a:r>
              <a:rPr lang="en-US" sz="1600" dirty="0" smtClean="0">
                <a:latin typeface="+mj-lt"/>
              </a:rPr>
              <a:t>Comply </a:t>
            </a:r>
            <a:r>
              <a:rPr lang="en-US" sz="1600" dirty="0">
                <a:latin typeface="+mj-lt"/>
              </a:rPr>
              <a:t>with Continuing Disclosure Agreements (“CDA”) </a:t>
            </a:r>
          </a:p>
          <a:p>
            <a:pPr lvl="1"/>
            <a:r>
              <a:rPr lang="en-US" sz="1600" dirty="0"/>
              <a:t>I</a:t>
            </a:r>
            <a:r>
              <a:rPr lang="en-US" sz="1600" dirty="0" smtClean="0"/>
              <a:t>dentify </a:t>
            </a:r>
            <a:r>
              <a:rPr lang="en-US" sz="1600" dirty="0"/>
              <a:t>key personnel and their responsibilities for CDA compliance </a:t>
            </a:r>
            <a:r>
              <a:rPr lang="en-US" sz="1600" dirty="0" smtClean="0"/>
              <a:t>– Disclosure </a:t>
            </a:r>
            <a:r>
              <a:rPr lang="en-US" sz="1600" dirty="0"/>
              <a:t>Team </a:t>
            </a:r>
          </a:p>
          <a:p>
            <a:pPr lvl="1"/>
            <a:r>
              <a:rPr lang="en-US" sz="1600" dirty="0" smtClean="0"/>
              <a:t>Review </a:t>
            </a:r>
            <a:r>
              <a:rPr lang="en-US" sz="1600" dirty="0"/>
              <a:t>annual reports and event notices </a:t>
            </a:r>
          </a:p>
          <a:p>
            <a:pPr lvl="1"/>
            <a:r>
              <a:rPr lang="en-US" sz="1600" dirty="0"/>
              <a:t>R</a:t>
            </a:r>
            <a:r>
              <a:rPr lang="en-US" sz="1600" dirty="0" smtClean="0"/>
              <a:t>eview </a:t>
            </a:r>
            <a:r>
              <a:rPr lang="en-US" sz="1600" dirty="0"/>
              <a:t>historical compliance with CDA undertakings </a:t>
            </a:r>
            <a:r>
              <a:rPr lang="en-US" sz="1600" dirty="0" smtClean="0"/>
              <a:t>– </a:t>
            </a:r>
            <a:r>
              <a:rPr lang="en-US" sz="1600" dirty="0"/>
              <a:t>Coordinator (point person) </a:t>
            </a:r>
          </a:p>
          <a:p>
            <a:pPr lvl="1"/>
            <a:r>
              <a:rPr lang="en-US" sz="1600" dirty="0" smtClean="0"/>
              <a:t>Monitor </a:t>
            </a:r>
            <a:r>
              <a:rPr lang="en-US" sz="1600" dirty="0"/>
              <a:t>compliance </a:t>
            </a:r>
          </a:p>
          <a:p>
            <a:pPr lvl="1"/>
            <a:r>
              <a:rPr lang="en-US" sz="1600" dirty="0" smtClean="0"/>
              <a:t>Information </a:t>
            </a:r>
            <a:r>
              <a:rPr lang="en-US" sz="1600" dirty="0"/>
              <a:t>gathering </a:t>
            </a:r>
            <a:endParaRPr lang="en-US" sz="1600" dirty="0" smtClean="0"/>
          </a:p>
          <a:p>
            <a:pPr lvl="1"/>
            <a:r>
              <a:rPr lang="en-US" sz="1600" dirty="0" smtClean="0"/>
              <a:t>Communication with third parties</a:t>
            </a:r>
          </a:p>
          <a:p>
            <a:pPr lvl="1"/>
            <a:r>
              <a:rPr lang="en-US" sz="1600" dirty="0" smtClean="0"/>
              <a:t>Training</a:t>
            </a:r>
          </a:p>
          <a:p>
            <a:r>
              <a:rPr lang="en-US" sz="1600" dirty="0" smtClean="0"/>
              <a:t>Internal Communication is Key</a:t>
            </a:r>
            <a:endParaRPr lang="en-US" sz="1600" dirty="0"/>
          </a:p>
          <a:p>
            <a:pPr lvl="1"/>
            <a:r>
              <a:rPr lang="en-US" sz="1600" dirty="0" smtClean="0"/>
              <a:t>Communication </a:t>
            </a:r>
            <a:r>
              <a:rPr lang="en-US" sz="1600" dirty="0"/>
              <a:t>between those who become aware of the material events </a:t>
            </a:r>
            <a:r>
              <a:rPr lang="en-US" sz="1600" dirty="0" smtClean="0"/>
              <a:t>and those </a:t>
            </a:r>
            <a:r>
              <a:rPr lang="en-US" sz="1600" dirty="0"/>
              <a:t>who file the event notices must be established and maintained </a:t>
            </a:r>
          </a:p>
          <a:p>
            <a:pPr lvl="1"/>
            <a:r>
              <a:rPr lang="en-US" sz="1600" dirty="0"/>
              <a:t>Make your CDA required reading for any new employees that will be involved in providing information for continuing disclosure purposes </a:t>
            </a:r>
          </a:p>
          <a:p>
            <a:pPr lvl="1"/>
            <a:endParaRPr lang="en-US" sz="1400" dirty="0" smtClean="0"/>
          </a:p>
          <a:p>
            <a:pPr lvl="1">
              <a:buFont typeface="Arial" panose="020B0604020202020204" pitchFamily="34" charset="0"/>
              <a:buChar char="•"/>
            </a:pPr>
            <a:endParaRPr lang="en-US" sz="1400" dirty="0"/>
          </a:p>
          <a:p>
            <a:pPr lvl="1"/>
            <a:endParaRPr lang="en-US" sz="2000" dirty="0"/>
          </a:p>
          <a:p>
            <a:endParaRPr lang="en-US" sz="2400" dirty="0"/>
          </a:p>
        </p:txBody>
      </p:sp>
      <p:sp>
        <p:nvSpPr>
          <p:cNvPr id="3" name="Title 2"/>
          <p:cNvSpPr>
            <a:spLocks noGrp="1"/>
          </p:cNvSpPr>
          <p:nvPr>
            <p:ph type="title"/>
          </p:nvPr>
        </p:nvSpPr>
        <p:spPr/>
        <p:txBody>
          <a:bodyPr/>
          <a:lstStyle/>
          <a:p>
            <a:r>
              <a:rPr lang="en-US" cap="small" dirty="0" smtClean="0">
                <a:latin typeface="Calibri" panose="020F0502020204030204" pitchFamily="34" charset="0"/>
              </a:rPr>
              <a:t>Establishing Policy and Procedures</a:t>
            </a:r>
            <a:endParaRPr lang="en-US" dirty="0"/>
          </a:p>
        </p:txBody>
      </p:sp>
      <p:sp>
        <p:nvSpPr>
          <p:cNvPr id="4" name="Slide Number Placeholder 3"/>
          <p:cNvSpPr>
            <a:spLocks noGrp="1"/>
          </p:cNvSpPr>
          <p:nvPr>
            <p:ph type="sldNum" sz="quarter" idx="12"/>
          </p:nvPr>
        </p:nvSpPr>
        <p:spPr/>
        <p:txBody>
          <a:bodyPr/>
          <a:lstStyle/>
          <a:p>
            <a:fld id="{46D455DC-4A15-453D-8E1E-2341FD1E14DC}" type="slidenum">
              <a:rPr lang="en-US" smtClean="0"/>
              <a:t>27</a:t>
            </a:fld>
            <a:endParaRPr lang="en-US"/>
          </a:p>
        </p:txBody>
      </p:sp>
    </p:spTree>
    <p:extLst>
      <p:ext uri="{BB962C8B-B14F-4D97-AF65-F5344CB8AC3E}">
        <p14:creationId xmlns:p14="http://schemas.microsoft.com/office/powerpoint/2010/main" val="4755225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8893"/>
            <a:ext cx="8229600" cy="4525963"/>
          </a:xfrm>
        </p:spPr>
        <p:txBody>
          <a:bodyPr>
            <a:normAutofit/>
          </a:bodyPr>
          <a:lstStyle/>
          <a:p>
            <a:r>
              <a:rPr lang="en-US" sz="1800" dirty="0">
                <a:latin typeface="+mj-lt"/>
              </a:rPr>
              <a:t>Create a template/chart for annual compliance and event notices to be reported </a:t>
            </a:r>
            <a:endParaRPr lang="en-US" sz="1800" dirty="0" smtClean="0">
              <a:latin typeface="+mj-lt"/>
            </a:endParaRPr>
          </a:p>
          <a:p>
            <a:r>
              <a:rPr lang="en-US" sz="1800" spc="-40" dirty="0">
                <a:solidFill>
                  <a:srgbClr val="000000"/>
                </a:solidFill>
                <a:latin typeface="+mj-lt"/>
              </a:rPr>
              <a:t>Review each CDA and identify the following: </a:t>
            </a:r>
          </a:p>
          <a:p>
            <a:pPr lvl="1"/>
            <a:r>
              <a:rPr lang="en-US" sz="1600" dirty="0" smtClean="0"/>
              <a:t>For Annual/Quarterly Reports</a:t>
            </a:r>
            <a:endParaRPr lang="en-US" sz="1600" dirty="0"/>
          </a:p>
          <a:p>
            <a:pPr lvl="2">
              <a:buFont typeface="Wingdings" panose="05000000000000000000" pitchFamily="2" charset="2"/>
              <a:buChar char="§"/>
            </a:pPr>
            <a:r>
              <a:rPr lang="en-US" sz="1400" dirty="0" smtClean="0"/>
              <a:t>What </a:t>
            </a:r>
            <a:r>
              <a:rPr lang="en-US" sz="1400" dirty="0"/>
              <a:t>information is required to be included in the annual/quarterly reports </a:t>
            </a:r>
            <a:endParaRPr lang="en-US" sz="1400" dirty="0" smtClean="0"/>
          </a:p>
          <a:p>
            <a:pPr lvl="2">
              <a:buFont typeface="Wingdings" panose="05000000000000000000" pitchFamily="2" charset="2"/>
              <a:buChar char="§"/>
            </a:pPr>
            <a:r>
              <a:rPr lang="en-US" sz="1400" dirty="0" smtClean="0"/>
              <a:t>When </a:t>
            </a:r>
            <a:r>
              <a:rPr lang="en-US" sz="1400" dirty="0"/>
              <a:t>are annual/quarterly reports due </a:t>
            </a:r>
          </a:p>
          <a:p>
            <a:pPr lvl="2">
              <a:buFont typeface="Wingdings" panose="05000000000000000000" pitchFamily="2" charset="2"/>
              <a:buChar char="§"/>
            </a:pPr>
            <a:r>
              <a:rPr lang="en-US" sz="1400" dirty="0"/>
              <a:t>W</a:t>
            </a:r>
            <a:r>
              <a:rPr lang="en-US" sz="1400" dirty="0" smtClean="0"/>
              <a:t>hat </a:t>
            </a:r>
            <a:r>
              <a:rPr lang="en-US" sz="1400" dirty="0"/>
              <a:t>information will need to be obtained from third parties </a:t>
            </a:r>
          </a:p>
          <a:p>
            <a:pPr lvl="2">
              <a:buFont typeface="Wingdings" panose="05000000000000000000" pitchFamily="2" charset="2"/>
              <a:buChar char="§"/>
            </a:pPr>
            <a:r>
              <a:rPr lang="en-US" sz="1400" dirty="0" smtClean="0"/>
              <a:t>Who </a:t>
            </a:r>
            <a:r>
              <a:rPr lang="en-US" sz="1400" dirty="0"/>
              <a:t>should receive copies of the annual/quarterly reports (EMMA, </a:t>
            </a:r>
            <a:r>
              <a:rPr lang="en-US" sz="1400" dirty="0" smtClean="0"/>
              <a:t>insurer’s</a:t>
            </a:r>
            <a:r>
              <a:rPr lang="en-US" sz="1400" dirty="0"/>
              <a:t>, underwriter’s, rating agencies, etc.) </a:t>
            </a:r>
            <a:endParaRPr lang="en-US" sz="1400" dirty="0" smtClean="0"/>
          </a:p>
          <a:p>
            <a:pPr lvl="1"/>
            <a:r>
              <a:rPr lang="en-US" sz="1600" dirty="0" smtClean="0"/>
              <a:t>For Event Notices</a:t>
            </a:r>
            <a:endParaRPr lang="en-US" sz="1600" dirty="0"/>
          </a:p>
          <a:p>
            <a:pPr lvl="2">
              <a:buFont typeface="Wingdings" panose="05000000000000000000" pitchFamily="2" charset="2"/>
              <a:buChar char="§"/>
            </a:pPr>
            <a:r>
              <a:rPr lang="en-US" sz="1400" dirty="0"/>
              <a:t>W</a:t>
            </a:r>
            <a:r>
              <a:rPr lang="en-US" sz="1400" dirty="0" smtClean="0"/>
              <a:t>hat </a:t>
            </a:r>
            <a:r>
              <a:rPr lang="en-US" sz="1400" dirty="0"/>
              <a:t>are the SEC listed events </a:t>
            </a:r>
          </a:p>
          <a:p>
            <a:pPr lvl="2">
              <a:buFont typeface="Wingdings" panose="05000000000000000000" pitchFamily="2" charset="2"/>
              <a:buChar char="§"/>
            </a:pPr>
            <a:r>
              <a:rPr lang="en-US" sz="1400" dirty="0"/>
              <a:t>W</a:t>
            </a:r>
            <a:r>
              <a:rPr lang="en-US" sz="1400" dirty="0" smtClean="0"/>
              <a:t>hen </a:t>
            </a:r>
            <a:r>
              <a:rPr lang="en-US" sz="1400" dirty="0"/>
              <a:t>are listed events due </a:t>
            </a:r>
          </a:p>
          <a:p>
            <a:pPr lvl="2">
              <a:buFont typeface="Wingdings" panose="05000000000000000000" pitchFamily="2" charset="2"/>
              <a:buChar char="§"/>
            </a:pPr>
            <a:r>
              <a:rPr lang="en-US" sz="1400" dirty="0"/>
              <a:t>W</a:t>
            </a:r>
            <a:r>
              <a:rPr lang="en-US" sz="1400" dirty="0" smtClean="0"/>
              <a:t>ho </a:t>
            </a:r>
            <a:r>
              <a:rPr lang="en-US" sz="1400" dirty="0"/>
              <a:t>is responsible for identifying when a listed event has occurred </a:t>
            </a:r>
          </a:p>
          <a:p>
            <a:pPr lvl="2">
              <a:buFont typeface="Wingdings" panose="05000000000000000000" pitchFamily="2" charset="2"/>
              <a:buChar char="§"/>
            </a:pPr>
            <a:r>
              <a:rPr lang="en-US" sz="1400" dirty="0" smtClean="0"/>
              <a:t>Defeasance</a:t>
            </a:r>
            <a:r>
              <a:rPr lang="en-US" sz="1400" dirty="0"/>
              <a:t>, bond call, and rating changes are the most common events, </a:t>
            </a:r>
            <a:r>
              <a:rPr lang="en-US" sz="1400" dirty="0" smtClean="0"/>
              <a:t>especially </a:t>
            </a:r>
            <a:r>
              <a:rPr lang="en-US" sz="1400" dirty="0"/>
              <a:t>when a refunding occurs </a:t>
            </a:r>
            <a:endParaRPr lang="en-US" sz="1400" dirty="0" smtClean="0"/>
          </a:p>
          <a:p>
            <a:pPr lvl="1"/>
            <a:r>
              <a:rPr lang="en-US" sz="1600" dirty="0"/>
              <a:t>For Voluntary Notices </a:t>
            </a:r>
          </a:p>
          <a:p>
            <a:pPr lvl="2">
              <a:buFont typeface="Wingdings" panose="05000000000000000000" pitchFamily="2" charset="2"/>
              <a:buChar char="§"/>
            </a:pPr>
            <a:r>
              <a:rPr lang="en-US" sz="1400" dirty="0"/>
              <a:t>Discuss with counsel – determine materiality </a:t>
            </a:r>
          </a:p>
          <a:p>
            <a:pPr lvl="2">
              <a:buFont typeface="Wingdings" panose="05000000000000000000" pitchFamily="2" charset="2"/>
              <a:buChar char="§"/>
            </a:pPr>
            <a:r>
              <a:rPr lang="en-US" sz="1400" dirty="0"/>
              <a:t>Carefully review the notice before submitting to EMMA </a:t>
            </a:r>
          </a:p>
          <a:p>
            <a:pPr lvl="2">
              <a:buFont typeface="Wingdings" panose="05000000000000000000" pitchFamily="2" charset="2"/>
              <a:buChar char="§"/>
            </a:pPr>
            <a:endParaRPr lang="en-US" sz="1400" dirty="0"/>
          </a:p>
        </p:txBody>
      </p:sp>
      <p:sp>
        <p:nvSpPr>
          <p:cNvPr id="3" name="Title 2"/>
          <p:cNvSpPr>
            <a:spLocks noGrp="1"/>
          </p:cNvSpPr>
          <p:nvPr>
            <p:ph type="title"/>
          </p:nvPr>
        </p:nvSpPr>
        <p:spPr/>
        <p:txBody>
          <a:bodyPr/>
          <a:lstStyle/>
          <a:p>
            <a:r>
              <a:rPr lang="en-US" cap="small" dirty="0" smtClean="0">
                <a:latin typeface="Calibri" panose="020F0502020204030204" pitchFamily="34" charset="0"/>
              </a:rPr>
              <a:t>Establishing Policy and Procedures</a:t>
            </a:r>
            <a:endParaRPr lang="en-US" dirty="0"/>
          </a:p>
        </p:txBody>
      </p:sp>
      <p:sp>
        <p:nvSpPr>
          <p:cNvPr id="4" name="Slide Number Placeholder 3"/>
          <p:cNvSpPr>
            <a:spLocks noGrp="1"/>
          </p:cNvSpPr>
          <p:nvPr>
            <p:ph type="sldNum" sz="quarter" idx="12"/>
          </p:nvPr>
        </p:nvSpPr>
        <p:spPr/>
        <p:txBody>
          <a:bodyPr/>
          <a:lstStyle/>
          <a:p>
            <a:fld id="{46D455DC-4A15-453D-8E1E-2341FD1E14DC}" type="slidenum">
              <a:rPr lang="en-US" smtClean="0"/>
              <a:t>28</a:t>
            </a:fld>
            <a:endParaRPr lang="en-US"/>
          </a:p>
        </p:txBody>
      </p:sp>
    </p:spTree>
    <p:extLst>
      <p:ext uri="{BB962C8B-B14F-4D97-AF65-F5344CB8AC3E}">
        <p14:creationId xmlns:p14="http://schemas.microsoft.com/office/powerpoint/2010/main" val="2496769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8893"/>
            <a:ext cx="8229600" cy="4525963"/>
          </a:xfrm>
        </p:spPr>
        <p:txBody>
          <a:bodyPr>
            <a:normAutofit/>
          </a:bodyPr>
          <a:lstStyle/>
          <a:p>
            <a:pPr lvl="1"/>
            <a:r>
              <a:rPr lang="en-US" sz="2000" dirty="0" smtClean="0"/>
              <a:t>Internal Tickler System</a:t>
            </a:r>
            <a:endParaRPr lang="en-US" sz="2000" dirty="0"/>
          </a:p>
          <a:p>
            <a:pPr lvl="2">
              <a:buFont typeface="Wingdings" panose="05000000000000000000" pitchFamily="2" charset="2"/>
              <a:buChar char="§"/>
            </a:pPr>
            <a:r>
              <a:rPr lang="en-US" sz="2000" dirty="0"/>
              <a:t>E</a:t>
            </a:r>
            <a:r>
              <a:rPr lang="en-US" sz="2000" dirty="0" smtClean="0"/>
              <a:t>stablish </a:t>
            </a:r>
            <a:r>
              <a:rPr lang="en-US" sz="2000" dirty="0"/>
              <a:t>an internal tickler system for reporting due dates </a:t>
            </a:r>
          </a:p>
          <a:p>
            <a:pPr lvl="2">
              <a:buFont typeface="Wingdings" panose="05000000000000000000" pitchFamily="2" charset="2"/>
              <a:buChar char="§"/>
            </a:pPr>
            <a:r>
              <a:rPr lang="en-US" sz="2000" dirty="0" smtClean="0"/>
              <a:t>Utilize </a:t>
            </a:r>
            <a:r>
              <a:rPr lang="en-US" sz="2000" dirty="0"/>
              <a:t>EMMA automated tickler system of approaching deadlines </a:t>
            </a:r>
          </a:p>
          <a:p>
            <a:pPr lvl="2">
              <a:buFont typeface="Wingdings" panose="05000000000000000000" pitchFamily="2" charset="2"/>
              <a:buChar char="§"/>
            </a:pPr>
            <a:r>
              <a:rPr lang="en-US" sz="2000" dirty="0"/>
              <a:t>T</a:t>
            </a:r>
            <a:r>
              <a:rPr lang="en-US" sz="2000" dirty="0" smtClean="0"/>
              <a:t>hird-party </a:t>
            </a:r>
            <a:r>
              <a:rPr lang="en-US" sz="2000" dirty="0"/>
              <a:t>consultants </a:t>
            </a:r>
            <a:endParaRPr lang="en-US" sz="2000" dirty="0" smtClean="0"/>
          </a:p>
          <a:p>
            <a:pPr lvl="1"/>
            <a:r>
              <a:rPr lang="en-US" sz="2000" dirty="0" smtClean="0"/>
              <a:t>Annual Reports</a:t>
            </a:r>
          </a:p>
          <a:p>
            <a:pPr lvl="2">
              <a:buFont typeface="Wingdings" panose="05000000000000000000" pitchFamily="2" charset="2"/>
              <a:buChar char="§"/>
            </a:pPr>
            <a:r>
              <a:rPr lang="en-US" sz="2000" dirty="0" smtClean="0"/>
              <a:t>Consider </a:t>
            </a:r>
            <a:r>
              <a:rPr lang="en-US" sz="2000" dirty="0"/>
              <a:t>providing a “roadmap” or “cross-reference” of where the required information is contained in the disclosure filing (Audit, CAFR, OS, etc.) </a:t>
            </a:r>
          </a:p>
          <a:p>
            <a:pPr lvl="2">
              <a:buFont typeface="Wingdings" panose="05000000000000000000" pitchFamily="2" charset="2"/>
              <a:buChar char="§"/>
            </a:pPr>
            <a:endParaRPr lang="en-US" sz="1400" dirty="0"/>
          </a:p>
        </p:txBody>
      </p:sp>
      <p:sp>
        <p:nvSpPr>
          <p:cNvPr id="3" name="Title 2"/>
          <p:cNvSpPr>
            <a:spLocks noGrp="1"/>
          </p:cNvSpPr>
          <p:nvPr>
            <p:ph type="title"/>
          </p:nvPr>
        </p:nvSpPr>
        <p:spPr/>
        <p:txBody>
          <a:bodyPr/>
          <a:lstStyle/>
          <a:p>
            <a:r>
              <a:rPr lang="en-US" cap="small" dirty="0" smtClean="0">
                <a:latin typeface="Calibri" panose="020F0502020204030204" pitchFamily="34" charset="0"/>
              </a:rPr>
              <a:t>Establishing Policy and Procedures</a:t>
            </a:r>
            <a:endParaRPr lang="en-US" dirty="0"/>
          </a:p>
        </p:txBody>
      </p:sp>
      <p:sp>
        <p:nvSpPr>
          <p:cNvPr id="4" name="Slide Number Placeholder 3"/>
          <p:cNvSpPr>
            <a:spLocks noGrp="1"/>
          </p:cNvSpPr>
          <p:nvPr>
            <p:ph type="sldNum" sz="quarter" idx="12"/>
          </p:nvPr>
        </p:nvSpPr>
        <p:spPr/>
        <p:txBody>
          <a:bodyPr/>
          <a:lstStyle/>
          <a:p>
            <a:fld id="{46D455DC-4A15-453D-8E1E-2341FD1E14DC}" type="slidenum">
              <a:rPr lang="en-US" smtClean="0"/>
              <a:t>29</a:t>
            </a:fld>
            <a:endParaRPr lang="en-US"/>
          </a:p>
        </p:txBody>
      </p:sp>
    </p:spTree>
    <p:extLst>
      <p:ext uri="{BB962C8B-B14F-4D97-AF65-F5344CB8AC3E}">
        <p14:creationId xmlns:p14="http://schemas.microsoft.com/office/powerpoint/2010/main" val="2592090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1676400"/>
          </a:xfrm>
        </p:spPr>
        <p:txBody>
          <a:bodyPr>
            <a:noAutofit/>
          </a:bodyPr>
          <a:lstStyle/>
          <a:p>
            <a:r>
              <a:rPr lang="en-US" sz="2400" dirty="0"/>
              <a:t>Arbitrage Defined</a:t>
            </a:r>
          </a:p>
          <a:p>
            <a:pPr lvl="1"/>
            <a:r>
              <a:rPr lang="en-US" sz="2000" dirty="0"/>
              <a:t>Borrow at tax-exempt rates and invest at higher taxable rates without incurring any additional risk (disparity between markets</a:t>
            </a:r>
            <a:r>
              <a:rPr lang="en-US" sz="2000" dirty="0" smtClean="0"/>
              <a:t>)</a:t>
            </a:r>
            <a:endParaRPr lang="en-US" sz="2000" dirty="0"/>
          </a:p>
        </p:txBody>
      </p:sp>
      <p:sp>
        <p:nvSpPr>
          <p:cNvPr id="3" name="Title 2"/>
          <p:cNvSpPr>
            <a:spLocks noGrp="1"/>
          </p:cNvSpPr>
          <p:nvPr>
            <p:ph type="title"/>
          </p:nvPr>
        </p:nvSpPr>
        <p:spPr/>
        <p:txBody>
          <a:bodyPr/>
          <a:lstStyle/>
          <a:p>
            <a:r>
              <a:rPr lang="en-US" cap="small" dirty="0" smtClean="0">
                <a:latin typeface="Calibri" panose="020F0502020204030204" pitchFamily="34" charset="0"/>
              </a:rPr>
              <a:t>Fundamentals</a:t>
            </a:r>
            <a:endParaRPr lang="en-US" dirty="0"/>
          </a:p>
        </p:txBody>
      </p:sp>
      <p:sp>
        <p:nvSpPr>
          <p:cNvPr id="4" name="Slide Number Placeholder 3"/>
          <p:cNvSpPr>
            <a:spLocks noGrp="1"/>
          </p:cNvSpPr>
          <p:nvPr>
            <p:ph type="sldNum" sz="quarter" idx="12"/>
          </p:nvPr>
        </p:nvSpPr>
        <p:spPr/>
        <p:txBody>
          <a:bodyPr/>
          <a:lstStyle/>
          <a:p>
            <a:fld id="{46D455DC-4A15-453D-8E1E-2341FD1E14DC}" type="slidenum">
              <a:rPr lang="en-US" smtClean="0"/>
              <a:t>3</a:t>
            </a:fld>
            <a:endParaRPr lang="en-US"/>
          </a:p>
        </p:txBody>
      </p:sp>
      <p:graphicFrame>
        <p:nvGraphicFramePr>
          <p:cNvPr id="5" name="Object 4"/>
          <p:cNvGraphicFramePr>
            <a:graphicFrameLocks/>
          </p:cNvGraphicFramePr>
          <p:nvPr>
            <p:extLst>
              <p:ext uri="{D42A27DB-BD31-4B8C-83A1-F6EECF244321}">
                <p14:modId xmlns:p14="http://schemas.microsoft.com/office/powerpoint/2010/main" val="2498009452"/>
              </p:ext>
            </p:extLst>
          </p:nvPr>
        </p:nvGraphicFramePr>
        <p:xfrm>
          <a:off x="1905000" y="2927350"/>
          <a:ext cx="5629275" cy="2984500"/>
        </p:xfrm>
        <a:graphic>
          <a:graphicData uri="http://schemas.openxmlformats.org/presentationml/2006/ole">
            <mc:AlternateContent xmlns:mc="http://schemas.openxmlformats.org/markup-compatibility/2006">
              <mc:Choice xmlns:v="urn:schemas-microsoft-com:vml" Requires="v">
                <p:oleObj spid="_x0000_s1071" name="Chart" r:id="rId3" imgW="7962824" imgH="4352773" progId="MSGraph.Chart.8">
                  <p:embed followColorScheme="full"/>
                </p:oleObj>
              </mc:Choice>
              <mc:Fallback>
                <p:oleObj name="Chart" r:id="rId3" imgW="7962824" imgH="4352773" progId="MSGraph.Chart.8">
                  <p:embed followColorScheme="full"/>
                  <p:pic>
                    <p:nvPicPr>
                      <p:cNvPr id="0" name="Object 10"/>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2927350"/>
                        <a:ext cx="5629275" cy="298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4539691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8893"/>
            <a:ext cx="8229600" cy="4525963"/>
          </a:xfrm>
        </p:spPr>
        <p:txBody>
          <a:bodyPr>
            <a:normAutofit/>
          </a:bodyPr>
          <a:lstStyle/>
          <a:p>
            <a:r>
              <a:rPr lang="en-US" sz="1800" dirty="0">
                <a:latin typeface="+mj-lt"/>
              </a:rPr>
              <a:t>CDA is your Responsibility! </a:t>
            </a:r>
          </a:p>
          <a:p>
            <a:pPr lvl="1"/>
            <a:r>
              <a:rPr lang="en-US" sz="1800" dirty="0" smtClean="0"/>
              <a:t>After </a:t>
            </a:r>
            <a:r>
              <a:rPr lang="en-US" sz="1800" dirty="0"/>
              <a:t>submitting your disclosure documents to the dissemination agent, check to make sure the disclosure documents appear on EMMA </a:t>
            </a:r>
          </a:p>
          <a:p>
            <a:pPr lvl="1"/>
            <a:r>
              <a:rPr lang="en-US" sz="1800" dirty="0" smtClean="0"/>
              <a:t>Request </a:t>
            </a:r>
            <a:r>
              <a:rPr lang="en-US" sz="1800" dirty="0"/>
              <a:t>/ retain EMMA confirmations as evidence of compliance </a:t>
            </a:r>
          </a:p>
          <a:p>
            <a:pPr lvl="1"/>
            <a:r>
              <a:rPr lang="en-US" sz="1800" dirty="0" smtClean="0"/>
              <a:t>If </a:t>
            </a:r>
            <a:r>
              <a:rPr lang="en-US" sz="1800" dirty="0"/>
              <a:t>an OS represents your annual report, provide a notice indicating such and make sure the OS is available on EMMA by the required due date </a:t>
            </a:r>
          </a:p>
          <a:p>
            <a:pPr lvl="1"/>
            <a:r>
              <a:rPr lang="en-US" sz="1800" dirty="0" smtClean="0"/>
              <a:t> </a:t>
            </a:r>
            <a:r>
              <a:rPr lang="en-US" sz="1800" dirty="0"/>
              <a:t>EMMA is a “submitter-based” platform so make sure description of the disclosure documents is accurately reflected </a:t>
            </a:r>
          </a:p>
          <a:p>
            <a:pPr lvl="1"/>
            <a:r>
              <a:rPr lang="en-US" sz="1800" dirty="0" smtClean="0"/>
              <a:t>If </a:t>
            </a:r>
            <a:r>
              <a:rPr lang="en-US" sz="1800" dirty="0"/>
              <a:t>the annual/quarterly reports provide cross-reference to other documents (i.e. audits, budgets, </a:t>
            </a:r>
            <a:r>
              <a:rPr lang="en-US" sz="1800" dirty="0" err="1"/>
              <a:t>etc</a:t>
            </a:r>
            <a:r>
              <a:rPr lang="en-US" sz="1800" dirty="0"/>
              <a:t>), make sure such other documents are also available on EMMA </a:t>
            </a:r>
          </a:p>
          <a:p>
            <a:pPr lvl="1"/>
            <a:r>
              <a:rPr lang="en-US" sz="1800" dirty="0" smtClean="0"/>
              <a:t>If </a:t>
            </a:r>
            <a:r>
              <a:rPr lang="en-US" sz="1800" dirty="0"/>
              <a:t>you cannot file your annual report on time, file the “notice of failure to file on time” on or before the required due </a:t>
            </a:r>
            <a:r>
              <a:rPr lang="en-US" sz="1800" dirty="0" smtClean="0"/>
              <a:t>date</a:t>
            </a:r>
          </a:p>
          <a:p>
            <a:pPr lvl="1"/>
            <a:r>
              <a:rPr lang="en-US" sz="1800" dirty="0"/>
              <a:t>Remedy missing disclosures as soon as practicable </a:t>
            </a:r>
            <a:r>
              <a:rPr lang="en-US" sz="1800" dirty="0" smtClean="0"/>
              <a:t>	</a:t>
            </a:r>
            <a:endParaRPr lang="en-US" sz="1800" dirty="0"/>
          </a:p>
        </p:txBody>
      </p:sp>
      <p:sp>
        <p:nvSpPr>
          <p:cNvPr id="3" name="Title 2"/>
          <p:cNvSpPr>
            <a:spLocks noGrp="1"/>
          </p:cNvSpPr>
          <p:nvPr>
            <p:ph type="title"/>
          </p:nvPr>
        </p:nvSpPr>
        <p:spPr/>
        <p:txBody>
          <a:bodyPr/>
          <a:lstStyle/>
          <a:p>
            <a:r>
              <a:rPr lang="en-US" cap="small" dirty="0" smtClean="0">
                <a:latin typeface="Calibri" panose="020F0502020204030204" pitchFamily="34" charset="0"/>
              </a:rPr>
              <a:t>Establishing Policy and Procedures</a:t>
            </a:r>
            <a:endParaRPr lang="en-US" dirty="0"/>
          </a:p>
        </p:txBody>
      </p:sp>
      <p:sp>
        <p:nvSpPr>
          <p:cNvPr id="4" name="Slide Number Placeholder 3"/>
          <p:cNvSpPr>
            <a:spLocks noGrp="1"/>
          </p:cNvSpPr>
          <p:nvPr>
            <p:ph type="sldNum" sz="quarter" idx="12"/>
          </p:nvPr>
        </p:nvSpPr>
        <p:spPr/>
        <p:txBody>
          <a:bodyPr/>
          <a:lstStyle/>
          <a:p>
            <a:fld id="{46D455DC-4A15-453D-8E1E-2341FD1E14DC}" type="slidenum">
              <a:rPr lang="en-US" smtClean="0"/>
              <a:t>30</a:t>
            </a:fld>
            <a:endParaRPr lang="en-US"/>
          </a:p>
        </p:txBody>
      </p:sp>
    </p:spTree>
    <p:extLst>
      <p:ext uri="{BB962C8B-B14F-4D97-AF65-F5344CB8AC3E}">
        <p14:creationId xmlns:p14="http://schemas.microsoft.com/office/powerpoint/2010/main" val="31665666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8893"/>
            <a:ext cx="8229600" cy="4525963"/>
          </a:xfrm>
        </p:spPr>
        <p:txBody>
          <a:bodyPr>
            <a:normAutofit/>
          </a:bodyPr>
          <a:lstStyle/>
          <a:p>
            <a:r>
              <a:rPr lang="en-US" sz="1800" spc="-40" dirty="0" smtClean="0">
                <a:solidFill>
                  <a:srgbClr val="000000"/>
                </a:solidFill>
              </a:rPr>
              <a:t>Future Continuing Disclosure Agreements</a:t>
            </a:r>
            <a:endParaRPr lang="en-US" sz="1800" spc="-40" dirty="0">
              <a:solidFill>
                <a:srgbClr val="000000"/>
              </a:solidFill>
            </a:endParaRPr>
          </a:p>
          <a:p>
            <a:pPr lvl="1"/>
            <a:r>
              <a:rPr lang="en-US" sz="1800" dirty="0"/>
              <a:t>M</a:t>
            </a:r>
            <a:r>
              <a:rPr lang="en-US" sz="1800" dirty="0" smtClean="0"/>
              <a:t>ake </a:t>
            </a:r>
            <a:r>
              <a:rPr lang="en-US" sz="1800" dirty="0"/>
              <a:t>it easy to comply </a:t>
            </a:r>
          </a:p>
          <a:p>
            <a:pPr lvl="1"/>
            <a:r>
              <a:rPr lang="en-US" sz="1800" dirty="0"/>
              <a:t>M</a:t>
            </a:r>
            <a:r>
              <a:rPr lang="en-US" sz="1800" dirty="0" smtClean="0"/>
              <a:t>ake </a:t>
            </a:r>
            <a:r>
              <a:rPr lang="en-US" sz="1800" dirty="0"/>
              <a:t>it easy for third party to determine if you’ve complied </a:t>
            </a:r>
          </a:p>
          <a:p>
            <a:pPr lvl="1"/>
            <a:r>
              <a:rPr lang="en-US" sz="1800" dirty="0" smtClean="0"/>
              <a:t>Avoid </a:t>
            </a:r>
            <a:r>
              <a:rPr lang="en-US" sz="1800" dirty="0"/>
              <a:t>using “X” number of days after fiscal year </a:t>
            </a:r>
          </a:p>
          <a:p>
            <a:pPr lvl="1"/>
            <a:r>
              <a:rPr lang="en-US" sz="1800" dirty="0" smtClean="0"/>
              <a:t>Choose </a:t>
            </a:r>
            <a:r>
              <a:rPr lang="en-US" sz="1800" dirty="0"/>
              <a:t>a date that you can comply with </a:t>
            </a:r>
          </a:p>
          <a:p>
            <a:pPr lvl="1"/>
            <a:r>
              <a:rPr lang="en-US" sz="1800" dirty="0" smtClean="0"/>
              <a:t>Discuss </a:t>
            </a:r>
            <a:r>
              <a:rPr lang="en-US" sz="1800" dirty="0"/>
              <a:t>“content” with underwriter prior to executing CDA </a:t>
            </a:r>
          </a:p>
          <a:p>
            <a:pPr lvl="1"/>
            <a:r>
              <a:rPr lang="en-US" sz="1800" dirty="0" smtClean="0"/>
              <a:t>What </a:t>
            </a:r>
            <a:r>
              <a:rPr lang="en-US" sz="1800" dirty="0"/>
              <a:t>information is important for future investors to trade the bonds </a:t>
            </a:r>
          </a:p>
          <a:p>
            <a:pPr lvl="1"/>
            <a:r>
              <a:rPr lang="en-US" sz="1800" dirty="0"/>
              <a:t>A</a:t>
            </a:r>
            <a:r>
              <a:rPr lang="en-US" sz="1800" dirty="0" smtClean="0"/>
              <a:t>re </a:t>
            </a:r>
            <a:r>
              <a:rPr lang="en-US" sz="1800" dirty="0"/>
              <a:t>you able to provide such information for the life of the bonds (30 years) </a:t>
            </a:r>
          </a:p>
          <a:p>
            <a:pPr lvl="1"/>
            <a:r>
              <a:rPr lang="en-US" sz="1800" dirty="0" smtClean="0"/>
              <a:t>Consider </a:t>
            </a:r>
            <a:r>
              <a:rPr lang="en-US" sz="1800" dirty="0"/>
              <a:t>availability of information from third-party sources </a:t>
            </a:r>
          </a:p>
          <a:p>
            <a:pPr lvl="1"/>
            <a:r>
              <a:rPr lang="en-US" sz="1800" dirty="0" smtClean="0"/>
              <a:t>Consider </a:t>
            </a:r>
            <a:r>
              <a:rPr lang="en-US" sz="1800" dirty="0"/>
              <a:t>attaching a “template” of the report in the CDA </a:t>
            </a:r>
          </a:p>
          <a:p>
            <a:pPr lvl="1"/>
            <a:r>
              <a:rPr lang="en-US" sz="1800" dirty="0" smtClean="0"/>
              <a:t>If </a:t>
            </a:r>
            <a:r>
              <a:rPr lang="en-US" sz="1800" dirty="0"/>
              <a:t>there are multiple obligated persons, clearly identify each party’s obligations </a:t>
            </a:r>
          </a:p>
          <a:p>
            <a:pPr lvl="1"/>
            <a:r>
              <a:rPr lang="en-US" sz="1800" dirty="0" smtClean="0"/>
              <a:t>Quarterly </a:t>
            </a:r>
            <a:r>
              <a:rPr lang="en-US" sz="1800" dirty="0"/>
              <a:t>reporting not required under Rule </a:t>
            </a:r>
            <a:r>
              <a:rPr lang="en-US" sz="1800" dirty="0" err="1"/>
              <a:t>15c2</a:t>
            </a:r>
            <a:r>
              <a:rPr lang="en-US" sz="1800" dirty="0"/>
              <a:t>-12 - consider using the “loan </a:t>
            </a:r>
            <a:r>
              <a:rPr lang="en-US" sz="1800" dirty="0" smtClean="0"/>
              <a:t>agreement</a:t>
            </a:r>
            <a:r>
              <a:rPr lang="en-US" sz="1800" dirty="0"/>
              <a:t>” as vehicle to provide quarterly reporting </a:t>
            </a:r>
          </a:p>
          <a:p>
            <a:pPr lvl="2">
              <a:buFont typeface="Wingdings" panose="05000000000000000000" pitchFamily="2" charset="2"/>
              <a:buChar char="§"/>
            </a:pPr>
            <a:endParaRPr lang="en-US" sz="1400" dirty="0"/>
          </a:p>
        </p:txBody>
      </p:sp>
      <p:sp>
        <p:nvSpPr>
          <p:cNvPr id="3" name="Title 2"/>
          <p:cNvSpPr>
            <a:spLocks noGrp="1"/>
          </p:cNvSpPr>
          <p:nvPr>
            <p:ph type="title"/>
          </p:nvPr>
        </p:nvSpPr>
        <p:spPr/>
        <p:txBody>
          <a:bodyPr/>
          <a:lstStyle/>
          <a:p>
            <a:r>
              <a:rPr lang="en-US" cap="small" dirty="0" smtClean="0">
                <a:latin typeface="Calibri" panose="020F0502020204030204" pitchFamily="34" charset="0"/>
              </a:rPr>
              <a:t>Continuing Disclosure Agreements</a:t>
            </a:r>
            <a:endParaRPr lang="en-US" dirty="0"/>
          </a:p>
        </p:txBody>
      </p:sp>
      <p:sp>
        <p:nvSpPr>
          <p:cNvPr id="4" name="Slide Number Placeholder 3"/>
          <p:cNvSpPr>
            <a:spLocks noGrp="1"/>
          </p:cNvSpPr>
          <p:nvPr>
            <p:ph type="sldNum" sz="quarter" idx="12"/>
          </p:nvPr>
        </p:nvSpPr>
        <p:spPr/>
        <p:txBody>
          <a:bodyPr/>
          <a:lstStyle/>
          <a:p>
            <a:fld id="{46D455DC-4A15-453D-8E1E-2341FD1E14DC}" type="slidenum">
              <a:rPr lang="en-US" smtClean="0"/>
              <a:t>31</a:t>
            </a:fld>
            <a:endParaRPr lang="en-US"/>
          </a:p>
        </p:txBody>
      </p:sp>
    </p:spTree>
    <p:extLst>
      <p:ext uri="{BB962C8B-B14F-4D97-AF65-F5344CB8AC3E}">
        <p14:creationId xmlns:p14="http://schemas.microsoft.com/office/powerpoint/2010/main" val="31715878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8893"/>
            <a:ext cx="8229600" cy="4525963"/>
          </a:xfrm>
        </p:spPr>
        <p:txBody>
          <a:bodyPr>
            <a:noAutofit/>
          </a:bodyPr>
          <a:lstStyle/>
          <a:p>
            <a:r>
              <a:rPr lang="en-US" sz="2000" spc="-40" dirty="0">
                <a:solidFill>
                  <a:srgbClr val="000000"/>
                </a:solidFill>
              </a:rPr>
              <a:t>Events that require notification within ten (10) business days: </a:t>
            </a:r>
          </a:p>
          <a:p>
            <a:pPr lvl="1"/>
            <a:r>
              <a:rPr lang="en-US" sz="2000" dirty="0" smtClean="0"/>
              <a:t>Principal </a:t>
            </a:r>
            <a:r>
              <a:rPr lang="en-US" sz="2000" dirty="0"/>
              <a:t>and interest payment delinquencies </a:t>
            </a:r>
          </a:p>
          <a:p>
            <a:pPr lvl="1"/>
            <a:r>
              <a:rPr lang="en-US" sz="2000" dirty="0" smtClean="0"/>
              <a:t>Unscheduled </a:t>
            </a:r>
            <a:r>
              <a:rPr lang="en-US" sz="2000" dirty="0"/>
              <a:t>draws on reserve </a:t>
            </a:r>
          </a:p>
          <a:p>
            <a:pPr lvl="1"/>
            <a:r>
              <a:rPr lang="en-US" sz="2000" dirty="0" smtClean="0"/>
              <a:t>Unscheduled </a:t>
            </a:r>
            <a:r>
              <a:rPr lang="en-US" sz="2000" dirty="0"/>
              <a:t>draws on credit enhancement </a:t>
            </a:r>
          </a:p>
          <a:p>
            <a:pPr lvl="1"/>
            <a:r>
              <a:rPr lang="en-US" sz="2000" dirty="0" smtClean="0"/>
              <a:t>Substitution </a:t>
            </a:r>
            <a:r>
              <a:rPr lang="en-US" sz="2000" dirty="0"/>
              <a:t>of credit or liquidity provider or failure to perform </a:t>
            </a:r>
            <a:endParaRPr lang="en-US" sz="2000" dirty="0" smtClean="0"/>
          </a:p>
          <a:p>
            <a:pPr lvl="1"/>
            <a:r>
              <a:rPr lang="en-US" sz="2000" dirty="0" smtClean="0"/>
              <a:t>Adverse </a:t>
            </a:r>
            <a:r>
              <a:rPr lang="en-US" sz="2000" dirty="0"/>
              <a:t>tax opinion, the issuance by the IRS of proposed or final determination of taxability, adverse tax opinions, or Notices of Proposed Issue (IRS Form 5701-TEB) </a:t>
            </a:r>
          </a:p>
          <a:p>
            <a:pPr lvl="1"/>
            <a:r>
              <a:rPr lang="en-US" sz="2000" dirty="0" smtClean="0"/>
              <a:t>Defeasances </a:t>
            </a:r>
            <a:endParaRPr lang="en-US" sz="2000" dirty="0"/>
          </a:p>
          <a:p>
            <a:pPr lvl="1"/>
            <a:r>
              <a:rPr lang="en-US" sz="2000" dirty="0" smtClean="0"/>
              <a:t>Rating </a:t>
            </a:r>
            <a:r>
              <a:rPr lang="en-US" sz="2000" dirty="0"/>
              <a:t>changes </a:t>
            </a:r>
          </a:p>
          <a:p>
            <a:pPr lvl="1"/>
            <a:r>
              <a:rPr lang="en-US" sz="2000" dirty="0" smtClean="0"/>
              <a:t>Tender </a:t>
            </a:r>
            <a:r>
              <a:rPr lang="en-US" sz="2000" dirty="0"/>
              <a:t>offers </a:t>
            </a:r>
          </a:p>
          <a:p>
            <a:pPr lvl="1"/>
            <a:r>
              <a:rPr lang="en-US" sz="2000" dirty="0" smtClean="0"/>
              <a:t>Bankruptcy</a:t>
            </a:r>
            <a:r>
              <a:rPr lang="en-US" sz="2000" dirty="0"/>
              <a:t>, insolvency, receivership, or similar event of an obligated person </a:t>
            </a:r>
          </a:p>
          <a:p>
            <a:pPr lvl="2">
              <a:buFont typeface="Wingdings" panose="05000000000000000000" pitchFamily="2" charset="2"/>
              <a:buChar char="§"/>
            </a:pPr>
            <a:endParaRPr lang="en-US" sz="2000" dirty="0"/>
          </a:p>
        </p:txBody>
      </p:sp>
      <p:sp>
        <p:nvSpPr>
          <p:cNvPr id="3" name="Title 2"/>
          <p:cNvSpPr>
            <a:spLocks noGrp="1"/>
          </p:cNvSpPr>
          <p:nvPr>
            <p:ph type="title"/>
          </p:nvPr>
        </p:nvSpPr>
        <p:spPr/>
        <p:txBody>
          <a:bodyPr/>
          <a:lstStyle/>
          <a:p>
            <a:r>
              <a:rPr lang="en-US" cap="small" dirty="0" smtClean="0">
                <a:latin typeface="Calibri" panose="020F0502020204030204" pitchFamily="34" charset="0"/>
              </a:rPr>
              <a:t>Listed Events</a:t>
            </a:r>
            <a:endParaRPr lang="en-US" dirty="0"/>
          </a:p>
        </p:txBody>
      </p:sp>
      <p:sp>
        <p:nvSpPr>
          <p:cNvPr id="4" name="Slide Number Placeholder 3"/>
          <p:cNvSpPr>
            <a:spLocks noGrp="1"/>
          </p:cNvSpPr>
          <p:nvPr>
            <p:ph type="sldNum" sz="quarter" idx="12"/>
          </p:nvPr>
        </p:nvSpPr>
        <p:spPr/>
        <p:txBody>
          <a:bodyPr/>
          <a:lstStyle/>
          <a:p>
            <a:fld id="{46D455DC-4A15-453D-8E1E-2341FD1E14DC}" type="slidenum">
              <a:rPr lang="en-US" smtClean="0"/>
              <a:t>32</a:t>
            </a:fld>
            <a:endParaRPr lang="en-US"/>
          </a:p>
        </p:txBody>
      </p:sp>
    </p:spTree>
    <p:extLst>
      <p:ext uri="{BB962C8B-B14F-4D97-AF65-F5344CB8AC3E}">
        <p14:creationId xmlns:p14="http://schemas.microsoft.com/office/powerpoint/2010/main" val="10742640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8893"/>
            <a:ext cx="8229600" cy="4525963"/>
          </a:xfrm>
        </p:spPr>
        <p:txBody>
          <a:bodyPr>
            <a:normAutofit/>
          </a:bodyPr>
          <a:lstStyle/>
          <a:p>
            <a:r>
              <a:rPr lang="en-US" sz="2000" spc="-40" dirty="0">
                <a:solidFill>
                  <a:srgbClr val="000000"/>
                </a:solidFill>
              </a:rPr>
              <a:t>Events that require notification, if material: </a:t>
            </a:r>
          </a:p>
          <a:p>
            <a:pPr lvl="1"/>
            <a:r>
              <a:rPr lang="en-US" sz="2000" dirty="0" smtClean="0"/>
              <a:t>Nonpayment </a:t>
            </a:r>
            <a:r>
              <a:rPr lang="en-US" sz="2000" dirty="0"/>
              <a:t>related defaults </a:t>
            </a:r>
          </a:p>
          <a:p>
            <a:pPr lvl="1"/>
            <a:r>
              <a:rPr lang="en-US" sz="2000" dirty="0" smtClean="0"/>
              <a:t>Modification </a:t>
            </a:r>
            <a:r>
              <a:rPr lang="en-US" sz="2000" dirty="0"/>
              <a:t>to bondholder rights </a:t>
            </a:r>
          </a:p>
          <a:p>
            <a:pPr lvl="1"/>
            <a:r>
              <a:rPr lang="en-US" sz="2000" dirty="0" smtClean="0"/>
              <a:t>Optional</a:t>
            </a:r>
            <a:r>
              <a:rPr lang="en-US" sz="2000" dirty="0"/>
              <a:t>, contingent or unscheduled bond calls </a:t>
            </a:r>
          </a:p>
          <a:p>
            <a:pPr lvl="1"/>
            <a:r>
              <a:rPr lang="en-US" sz="2000" dirty="0" smtClean="0"/>
              <a:t>Release</a:t>
            </a:r>
            <a:r>
              <a:rPr lang="en-US" sz="2000" dirty="0"/>
              <a:t>, substitution or sale of property securing repayment of bonds </a:t>
            </a:r>
          </a:p>
          <a:p>
            <a:pPr lvl="1"/>
            <a:r>
              <a:rPr lang="en-US" sz="2000" dirty="0" smtClean="0"/>
              <a:t>Merger</a:t>
            </a:r>
            <a:r>
              <a:rPr lang="en-US" sz="2000" dirty="0"/>
              <a:t>, consolidation, acquisition, or sale of all or substantially all of the assets of an obligated person, other than in the ordinary course of business, and the entry into or termination of an agreement to undertake such action </a:t>
            </a:r>
          </a:p>
          <a:p>
            <a:pPr lvl="1"/>
            <a:r>
              <a:rPr lang="en-US" sz="2000" dirty="0" smtClean="0"/>
              <a:t>Appointment </a:t>
            </a:r>
            <a:r>
              <a:rPr lang="en-US" sz="2000" dirty="0"/>
              <a:t>of a successor trustee or change in name of a trustee </a:t>
            </a:r>
          </a:p>
          <a:p>
            <a:pPr lvl="2">
              <a:buFont typeface="Wingdings" panose="05000000000000000000" pitchFamily="2" charset="2"/>
              <a:buChar char="§"/>
            </a:pPr>
            <a:endParaRPr lang="en-US" sz="1400" dirty="0"/>
          </a:p>
        </p:txBody>
      </p:sp>
      <p:sp>
        <p:nvSpPr>
          <p:cNvPr id="3" name="Title 2"/>
          <p:cNvSpPr>
            <a:spLocks noGrp="1"/>
          </p:cNvSpPr>
          <p:nvPr>
            <p:ph type="title"/>
          </p:nvPr>
        </p:nvSpPr>
        <p:spPr/>
        <p:txBody>
          <a:bodyPr/>
          <a:lstStyle/>
          <a:p>
            <a:r>
              <a:rPr lang="en-US" cap="small" dirty="0" smtClean="0">
                <a:latin typeface="Calibri" panose="020F0502020204030204" pitchFamily="34" charset="0"/>
              </a:rPr>
              <a:t>Listed Events</a:t>
            </a:r>
            <a:endParaRPr lang="en-US" dirty="0"/>
          </a:p>
        </p:txBody>
      </p:sp>
      <p:sp>
        <p:nvSpPr>
          <p:cNvPr id="4" name="Slide Number Placeholder 3"/>
          <p:cNvSpPr>
            <a:spLocks noGrp="1"/>
          </p:cNvSpPr>
          <p:nvPr>
            <p:ph type="sldNum" sz="quarter" idx="12"/>
          </p:nvPr>
        </p:nvSpPr>
        <p:spPr/>
        <p:txBody>
          <a:bodyPr/>
          <a:lstStyle/>
          <a:p>
            <a:fld id="{46D455DC-4A15-453D-8E1E-2341FD1E14DC}" type="slidenum">
              <a:rPr lang="en-US" smtClean="0"/>
              <a:t>33</a:t>
            </a:fld>
            <a:endParaRPr lang="en-US"/>
          </a:p>
        </p:txBody>
      </p:sp>
    </p:spTree>
    <p:extLst>
      <p:ext uri="{BB962C8B-B14F-4D97-AF65-F5344CB8AC3E}">
        <p14:creationId xmlns:p14="http://schemas.microsoft.com/office/powerpoint/2010/main" val="16497750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8893"/>
            <a:ext cx="8229600" cy="4525963"/>
          </a:xfrm>
        </p:spPr>
        <p:txBody>
          <a:bodyPr>
            <a:normAutofit/>
          </a:bodyPr>
          <a:lstStyle/>
          <a:p>
            <a:r>
              <a:rPr lang="en-US" sz="2000" spc="-40" dirty="0">
                <a:solidFill>
                  <a:srgbClr val="000000"/>
                </a:solidFill>
              </a:rPr>
              <a:t>Criteria established by underwriters </a:t>
            </a:r>
          </a:p>
          <a:p>
            <a:r>
              <a:rPr lang="en-US" sz="2000" spc="-40" dirty="0">
                <a:solidFill>
                  <a:srgbClr val="000000"/>
                </a:solidFill>
              </a:rPr>
              <a:t>Potential secondary market impacts </a:t>
            </a:r>
          </a:p>
          <a:p>
            <a:r>
              <a:rPr lang="en-US" sz="2000" spc="-40" dirty="0">
                <a:solidFill>
                  <a:srgbClr val="000000"/>
                </a:solidFill>
              </a:rPr>
              <a:t>Dissemination Agent vs. Disclosure Consultant </a:t>
            </a:r>
          </a:p>
          <a:p>
            <a:r>
              <a:rPr lang="en-US" sz="2000" spc="-40" dirty="0">
                <a:solidFill>
                  <a:srgbClr val="000000"/>
                </a:solidFill>
              </a:rPr>
              <a:t>Registered Municipal Advisor? </a:t>
            </a:r>
          </a:p>
          <a:p>
            <a:pPr lvl="2">
              <a:buFont typeface="Wingdings" panose="05000000000000000000" pitchFamily="2" charset="2"/>
              <a:buChar char="§"/>
            </a:pPr>
            <a:endParaRPr lang="en-US" sz="1400" dirty="0"/>
          </a:p>
        </p:txBody>
      </p:sp>
      <p:sp>
        <p:nvSpPr>
          <p:cNvPr id="3" name="Title 2"/>
          <p:cNvSpPr>
            <a:spLocks noGrp="1"/>
          </p:cNvSpPr>
          <p:nvPr>
            <p:ph type="title"/>
          </p:nvPr>
        </p:nvSpPr>
        <p:spPr/>
        <p:txBody>
          <a:bodyPr/>
          <a:lstStyle/>
          <a:p>
            <a:r>
              <a:rPr lang="en-US" cap="small" dirty="0" smtClean="0">
                <a:latin typeface="Calibri" panose="020F0502020204030204" pitchFamily="34" charset="0"/>
              </a:rPr>
              <a:t>Issuer Considerations</a:t>
            </a:r>
            <a:endParaRPr lang="en-US" dirty="0"/>
          </a:p>
        </p:txBody>
      </p:sp>
      <p:sp>
        <p:nvSpPr>
          <p:cNvPr id="4" name="Slide Number Placeholder 3"/>
          <p:cNvSpPr>
            <a:spLocks noGrp="1"/>
          </p:cNvSpPr>
          <p:nvPr>
            <p:ph type="sldNum" sz="quarter" idx="12"/>
          </p:nvPr>
        </p:nvSpPr>
        <p:spPr/>
        <p:txBody>
          <a:bodyPr/>
          <a:lstStyle/>
          <a:p>
            <a:fld id="{46D455DC-4A15-453D-8E1E-2341FD1E14DC}" type="slidenum">
              <a:rPr lang="en-US" smtClean="0"/>
              <a:t>34</a:t>
            </a:fld>
            <a:endParaRPr lang="en-US"/>
          </a:p>
        </p:txBody>
      </p:sp>
    </p:spTree>
    <p:extLst>
      <p:ext uri="{BB962C8B-B14F-4D97-AF65-F5344CB8AC3E}">
        <p14:creationId xmlns:p14="http://schemas.microsoft.com/office/powerpoint/2010/main" val="26862794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25963"/>
          </a:xfrm>
        </p:spPr>
        <p:txBody>
          <a:bodyPr>
            <a:noAutofit/>
          </a:bodyPr>
          <a:lstStyle/>
          <a:p>
            <a:pPr marL="457200" lvl="1" indent="0">
              <a:buNone/>
            </a:pPr>
            <a:r>
              <a:rPr lang="en-US" dirty="0" smtClean="0"/>
              <a:t>True or False:</a:t>
            </a:r>
          </a:p>
          <a:p>
            <a:pPr marL="457200" lvl="1" indent="0">
              <a:buNone/>
            </a:pPr>
            <a:r>
              <a:rPr lang="en-US" dirty="0" smtClean="0"/>
              <a:t>An unscheduled draw on a debt service reserve fund only needs to be disclosed if it is material.</a:t>
            </a:r>
            <a:endParaRPr lang="en-US" dirty="0"/>
          </a:p>
        </p:txBody>
      </p:sp>
      <p:sp>
        <p:nvSpPr>
          <p:cNvPr id="3" name="Title 2"/>
          <p:cNvSpPr>
            <a:spLocks noGrp="1"/>
          </p:cNvSpPr>
          <p:nvPr>
            <p:ph type="title"/>
          </p:nvPr>
        </p:nvSpPr>
        <p:spPr/>
        <p:txBody>
          <a:bodyPr/>
          <a:lstStyle/>
          <a:p>
            <a:r>
              <a:rPr lang="en-US" cap="small" dirty="0" smtClean="0">
                <a:latin typeface="Calibri" panose="020F0502020204030204" pitchFamily="34" charset="0"/>
              </a:rPr>
              <a:t>Poll Question</a:t>
            </a:r>
            <a:endParaRPr lang="en-US" dirty="0"/>
          </a:p>
        </p:txBody>
      </p:sp>
      <p:sp>
        <p:nvSpPr>
          <p:cNvPr id="4" name="Slide Number Placeholder 3"/>
          <p:cNvSpPr>
            <a:spLocks noGrp="1"/>
          </p:cNvSpPr>
          <p:nvPr>
            <p:ph type="sldNum" sz="quarter" idx="12"/>
          </p:nvPr>
        </p:nvSpPr>
        <p:spPr/>
        <p:txBody>
          <a:bodyPr/>
          <a:lstStyle/>
          <a:p>
            <a:fld id="{46D455DC-4A15-453D-8E1E-2341FD1E14DC}" type="slidenum">
              <a:rPr lang="en-US" smtClean="0"/>
              <a:t>35</a:t>
            </a:fld>
            <a:endParaRPr lang="en-US"/>
          </a:p>
        </p:txBody>
      </p:sp>
    </p:spTree>
    <p:extLst>
      <p:ext uri="{BB962C8B-B14F-4D97-AF65-F5344CB8AC3E}">
        <p14:creationId xmlns:p14="http://schemas.microsoft.com/office/powerpoint/2010/main" val="6488724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59727" y="1981200"/>
            <a:ext cx="5365173" cy="1077218"/>
          </a:xfrm>
          <a:prstGeom prst="rect">
            <a:avLst/>
          </a:prstGeom>
          <a:noFill/>
        </p:spPr>
        <p:txBody>
          <a:bodyPr wrap="square" rtlCol="0">
            <a:spAutoFit/>
          </a:bodyPr>
          <a:lstStyle/>
          <a:p>
            <a:pPr algn="ctr"/>
            <a:r>
              <a:rPr lang="en-US" sz="3200" cap="small" dirty="0" smtClean="0">
                <a:solidFill>
                  <a:schemeClr val="bg1"/>
                </a:solidFill>
                <a:latin typeface="+mj-lt"/>
              </a:rPr>
              <a:t>Private Business Use </a:t>
            </a:r>
          </a:p>
          <a:p>
            <a:pPr algn="ctr"/>
            <a:r>
              <a:rPr lang="en-US" sz="3200" cap="small" dirty="0" smtClean="0">
                <a:solidFill>
                  <a:schemeClr val="bg1"/>
                </a:solidFill>
                <a:latin typeface="+mj-lt"/>
              </a:rPr>
              <a:t>Overview</a:t>
            </a:r>
            <a:endParaRPr lang="en-US" sz="3200" dirty="0">
              <a:solidFill>
                <a:schemeClr val="bg1"/>
              </a:solidFill>
              <a:latin typeface="+mj-lt"/>
            </a:endParaRPr>
          </a:p>
        </p:txBody>
      </p:sp>
    </p:spTree>
    <p:extLst>
      <p:ext uri="{BB962C8B-B14F-4D97-AF65-F5344CB8AC3E}">
        <p14:creationId xmlns:p14="http://schemas.microsoft.com/office/powerpoint/2010/main" val="7002172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Grp="1"/>
          </p:cNvSpPr>
          <p:nvPr>
            <p:ph type="body" idx="4294967295"/>
          </p:nvPr>
        </p:nvSpPr>
        <p:spPr bwMode="auto">
          <a:xfrm>
            <a:off x="250825" y="1406525"/>
            <a:ext cx="8650288" cy="4284663"/>
          </a:xfrm>
          <a:prstGeom prst="rect">
            <a:avLst/>
          </a:prstGeom>
          <a:extLst/>
        </p:spPr>
        <p:txBody>
          <a:bodyPr/>
          <a:lstStyle/>
          <a:p>
            <a:pPr marL="0" indent="0">
              <a:buFont typeface="Arial" panose="020B0604020202020204" pitchFamily="34" charset="0"/>
              <a:buNone/>
              <a:defRPr/>
            </a:pPr>
            <a:r>
              <a:rPr lang="en-US" altLang="en-US" sz="2400" dirty="0">
                <a:solidFill>
                  <a:schemeClr val="tx1"/>
                </a:solidFill>
                <a:latin typeface="Calibri" panose="020F0502020204030204" pitchFamily="34" charset="0"/>
              </a:rPr>
              <a:t>Requirements at closing of bond </a:t>
            </a:r>
            <a:r>
              <a:rPr lang="en-US" altLang="en-US" sz="2400" dirty="0" smtClean="0">
                <a:solidFill>
                  <a:schemeClr val="tx1"/>
                </a:solidFill>
                <a:latin typeface="Calibri" panose="020F0502020204030204" pitchFamily="34" charset="0"/>
              </a:rPr>
              <a:t>transaction</a:t>
            </a:r>
          </a:p>
          <a:p>
            <a:pPr marL="228600" lvl="3">
              <a:buFont typeface="Arial" panose="020B0604020202020204" pitchFamily="34" charset="0"/>
              <a:buChar char="•"/>
              <a:defRPr/>
            </a:pPr>
            <a:r>
              <a:rPr lang="en-US" altLang="en-US" dirty="0">
                <a:solidFill>
                  <a:schemeClr val="tx1"/>
                </a:solidFill>
                <a:latin typeface="Calibri" panose="020F0502020204030204" pitchFamily="34" charset="0"/>
              </a:rPr>
              <a:t>Tax Form </a:t>
            </a:r>
            <a:r>
              <a:rPr lang="en-US" altLang="en-US" dirty="0" smtClean="0">
                <a:solidFill>
                  <a:schemeClr val="tx1"/>
                </a:solidFill>
                <a:latin typeface="Calibri" panose="020F0502020204030204" pitchFamily="34" charset="0"/>
              </a:rPr>
              <a:t>filings – 8038/8038-G</a:t>
            </a:r>
          </a:p>
          <a:p>
            <a:pPr marL="228600" lvl="3">
              <a:buFont typeface="Arial" panose="020B0604020202020204" pitchFamily="34" charset="0"/>
              <a:buChar char="•"/>
              <a:defRPr/>
            </a:pPr>
            <a:r>
              <a:rPr lang="en-US" altLang="en-US" dirty="0" smtClean="0">
                <a:solidFill>
                  <a:schemeClr val="tx1"/>
                </a:solidFill>
                <a:latin typeface="Calibri" panose="020F0502020204030204" pitchFamily="34" charset="0"/>
              </a:rPr>
              <a:t>Reasonable expectations regarding use and ownership of property</a:t>
            </a:r>
          </a:p>
          <a:p>
            <a:pPr marL="0" indent="0">
              <a:buFont typeface="Arial" panose="020B0604020202020204" pitchFamily="34" charset="0"/>
              <a:buNone/>
              <a:defRPr/>
            </a:pPr>
            <a:r>
              <a:rPr lang="en-US" altLang="en-US" sz="2400" dirty="0" smtClean="0">
                <a:solidFill>
                  <a:schemeClr val="tx1"/>
                </a:solidFill>
                <a:latin typeface="Calibri" panose="020F0502020204030204" pitchFamily="34" charset="0"/>
              </a:rPr>
              <a:t>Requirements relating to ongoing monitoring after the issuance of the bonds</a:t>
            </a:r>
          </a:p>
          <a:p>
            <a:pPr marL="228600" lvl="3">
              <a:buFont typeface="Arial" panose="020B0604020202020204" pitchFamily="34" charset="0"/>
              <a:buChar char="•"/>
              <a:defRPr/>
            </a:pPr>
            <a:r>
              <a:rPr lang="en-US" altLang="en-US" dirty="0">
                <a:solidFill>
                  <a:schemeClr val="tx1"/>
                </a:solidFill>
                <a:latin typeface="Calibri" panose="020F0502020204030204" pitchFamily="34" charset="0"/>
              </a:rPr>
              <a:t>Qualified use of proceeds and bond financed property</a:t>
            </a:r>
          </a:p>
          <a:p>
            <a:pPr marL="685800" lvl="3" eaLnBrk="1" hangingPunct="1">
              <a:spcBef>
                <a:spcPct val="0"/>
              </a:spcBef>
              <a:defRPr/>
            </a:pPr>
            <a:r>
              <a:rPr lang="en-US" altLang="en-US" dirty="0">
                <a:solidFill>
                  <a:schemeClr val="tx1"/>
                </a:solidFill>
                <a:latin typeface="Calibri" panose="020F0502020204030204" pitchFamily="34" charset="0"/>
              </a:rPr>
              <a:t>Requires monitoring the various direct and indirect uses of bond financed property over the life of the bonds</a:t>
            </a:r>
          </a:p>
          <a:p>
            <a:pPr marL="685800" lvl="3" eaLnBrk="1" hangingPunct="1">
              <a:spcBef>
                <a:spcPct val="0"/>
              </a:spcBef>
              <a:defRPr/>
            </a:pPr>
            <a:r>
              <a:rPr lang="en-US" altLang="en-US" dirty="0">
                <a:solidFill>
                  <a:schemeClr val="tx1"/>
                </a:solidFill>
                <a:latin typeface="Calibri" panose="020F0502020204030204" pitchFamily="34" charset="0"/>
              </a:rPr>
              <a:t>Requires calculations of the percentage of nonqualified use</a:t>
            </a:r>
          </a:p>
          <a:p>
            <a:pPr marL="685800" lvl="3" eaLnBrk="1" hangingPunct="1">
              <a:spcBef>
                <a:spcPct val="0"/>
              </a:spcBef>
              <a:defRPr/>
            </a:pPr>
            <a:r>
              <a:rPr lang="en-US" altLang="en-US" dirty="0">
                <a:solidFill>
                  <a:schemeClr val="tx1"/>
                </a:solidFill>
                <a:latin typeface="Calibri" panose="020F0502020204030204" pitchFamily="34" charset="0"/>
              </a:rPr>
              <a:t>Ownership</a:t>
            </a:r>
          </a:p>
          <a:p>
            <a:pPr marL="228600" lvl="3">
              <a:buFont typeface="Arial" panose="020B0604020202020204" pitchFamily="34" charset="0"/>
              <a:buChar char="•"/>
              <a:defRPr/>
            </a:pPr>
            <a:r>
              <a:rPr lang="en-US" altLang="en-US" dirty="0" smtClean="0">
                <a:solidFill>
                  <a:schemeClr val="tx1"/>
                </a:solidFill>
                <a:latin typeface="Calibri" panose="020F0502020204030204" pitchFamily="34" charset="0"/>
              </a:rPr>
              <a:t>Arbitrage </a:t>
            </a:r>
            <a:r>
              <a:rPr lang="en-US" altLang="en-US" dirty="0">
                <a:solidFill>
                  <a:schemeClr val="tx1"/>
                </a:solidFill>
                <a:latin typeface="Calibri" panose="020F0502020204030204" pitchFamily="34" charset="0"/>
              </a:rPr>
              <a:t>yield restriction and rebate</a:t>
            </a:r>
          </a:p>
          <a:p>
            <a:pPr marL="685800" lvl="3" eaLnBrk="1" hangingPunct="1">
              <a:spcBef>
                <a:spcPct val="0"/>
              </a:spcBef>
              <a:spcAft>
                <a:spcPts val="600"/>
              </a:spcAft>
              <a:defRPr/>
            </a:pPr>
            <a:r>
              <a:rPr lang="en-US" altLang="en-US" dirty="0">
                <a:solidFill>
                  <a:schemeClr val="tx1"/>
                </a:solidFill>
                <a:latin typeface="Calibri" panose="020F0502020204030204" pitchFamily="34" charset="0"/>
              </a:rPr>
              <a:t>Requires monitoring over the life of the bonds to determine whether the yield on investments acquired with bond proceeds are properly </a:t>
            </a:r>
            <a:r>
              <a:rPr lang="en-US" altLang="en-US" dirty="0" smtClean="0">
                <a:solidFill>
                  <a:schemeClr val="tx1"/>
                </a:solidFill>
                <a:latin typeface="Calibri" panose="020F0502020204030204" pitchFamily="34" charset="0"/>
              </a:rPr>
              <a:t>restricted</a:t>
            </a:r>
            <a:endParaRPr lang="en-US" altLang="en-US" sz="1800" dirty="0" smtClean="0">
              <a:solidFill>
                <a:schemeClr val="tx1"/>
              </a:solidFill>
            </a:endParaRPr>
          </a:p>
          <a:p>
            <a:pPr marL="228600" lvl="3">
              <a:buFont typeface="Arial" panose="020B0604020202020204" pitchFamily="34" charset="0"/>
              <a:buChar char="•"/>
              <a:defRPr/>
            </a:pPr>
            <a:endParaRPr lang="en-US" altLang="en-US" dirty="0">
              <a:solidFill>
                <a:schemeClr val="tx1"/>
              </a:solidFill>
              <a:latin typeface="Calibri" panose="020F0502020204030204" pitchFamily="34" charset="0"/>
            </a:endParaRPr>
          </a:p>
          <a:p>
            <a:pPr lvl="1">
              <a:defRPr/>
            </a:pPr>
            <a:endParaRPr lang="en-US" altLang="en-US" dirty="0" smtClean="0">
              <a:solidFill>
                <a:schemeClr val="tx1"/>
              </a:solidFill>
            </a:endParaRPr>
          </a:p>
        </p:txBody>
      </p:sp>
      <p:sp>
        <p:nvSpPr>
          <p:cNvPr id="19460" name="Rectangle 4"/>
          <p:cNvSpPr>
            <a:spLocks noGrp="1"/>
          </p:cNvSpPr>
          <p:nvPr>
            <p:ph type="title"/>
          </p:nvPr>
        </p:nvSpPr>
        <p:spPr bwMode="auto">
          <a:xfrm>
            <a:off x="250825" y="233363"/>
            <a:ext cx="8650288" cy="882650"/>
          </a:xfrm>
          <a:ln>
            <a:miter lim="800000"/>
            <a:headEnd/>
            <a:tailEnd/>
          </a:ln>
        </p:spPr>
        <p:txBody>
          <a:bodyPr vert="horz" wrap="square" lIns="91440" tIns="45720" rIns="91440" bIns="45720" numCol="1" anchor="ctr" anchorCtr="0" compatLnSpc="1">
            <a:prstTxWarp prst="textNoShape">
              <a:avLst/>
            </a:prstTxWarp>
          </a:bodyPr>
          <a:lstStyle/>
          <a:p>
            <a:r>
              <a:rPr lang="en-US" cap="small" dirty="0"/>
              <a:t>Private Business Use </a:t>
            </a:r>
            <a:r>
              <a:rPr lang="en-US" cap="small" dirty="0" smtClean="0"/>
              <a:t>Overview</a:t>
            </a:r>
            <a:endParaRPr lang="en-US" dirty="0"/>
          </a:p>
        </p:txBody>
      </p:sp>
      <p:sp>
        <p:nvSpPr>
          <p:cNvPr id="22532" name="Slide Number Placeholder 1"/>
          <p:cNvSpPr>
            <a:spLocks noGrp="1"/>
          </p:cNvSpPr>
          <p:nvPr>
            <p:ph type="sldNum" sz="quarter" idx="4294967295"/>
          </p:nvPr>
        </p:nvSpPr>
        <p:spPr bwMode="auto">
          <a:xfrm>
            <a:off x="6934200" y="6505575"/>
            <a:ext cx="2133600" cy="2349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ABE6749-08B6-432B-8990-EE83F9B66957}" type="slidenum">
              <a:rPr lang="en-US" altLang="en-US" smtClean="0">
                <a:latin typeface="Calibri" panose="020F0502020204030204" pitchFamily="34" charset="0"/>
              </a:rPr>
              <a:pPr/>
              <a:t>37</a:t>
            </a:fld>
            <a:endParaRPr lang="en-US" altLang="en-US" dirty="0" smtClean="0">
              <a:latin typeface="Calibri" panose="020F0502020204030204" pitchFamily="34" charset="0"/>
            </a:endParaRPr>
          </a:p>
        </p:txBody>
      </p:sp>
    </p:spTree>
    <p:extLst>
      <p:ext uri="{BB962C8B-B14F-4D97-AF65-F5344CB8AC3E}">
        <p14:creationId xmlns:p14="http://schemas.microsoft.com/office/powerpoint/2010/main" val="173850519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Grp="1"/>
          </p:cNvSpPr>
          <p:nvPr>
            <p:ph type="body" idx="1"/>
          </p:nvPr>
        </p:nvSpPr>
        <p:spPr bwMode="auto">
          <a:xfrm>
            <a:off x="243141" y="1409541"/>
            <a:ext cx="8642386" cy="5040555"/>
          </a:xfrm>
          <a:noFill/>
          <a:ln>
            <a:miter lim="800000"/>
            <a:headEnd/>
            <a:tailEnd/>
          </a:ln>
        </p:spPr>
        <p:txBody>
          <a:bodyPr vert="horz" wrap="square" lIns="91440" tIns="45720" rIns="91440" bIns="45720" numCol="1" anchor="t" anchorCtr="0" compatLnSpc="1">
            <a:prstTxWarp prst="textNoShape">
              <a:avLst/>
            </a:prstTxWarp>
          </a:bodyPr>
          <a:lstStyle/>
          <a:p>
            <a:pPr>
              <a:spcBef>
                <a:spcPts val="480"/>
              </a:spcBef>
              <a:spcAft>
                <a:spcPts val="600"/>
              </a:spcAft>
              <a:buNone/>
            </a:pPr>
            <a:r>
              <a:rPr lang="en-US" sz="2400" dirty="0" smtClean="0">
                <a:solidFill>
                  <a:schemeClr val="tx1"/>
                </a:solidFill>
                <a:latin typeface="Calibri" panose="020F0502020204030204" pitchFamily="34" charset="0"/>
              </a:rPr>
              <a:t>Governmental Bond Requirements</a:t>
            </a:r>
          </a:p>
          <a:p>
            <a:pPr marL="228600" indent="-228600">
              <a:spcAft>
                <a:spcPts val="600"/>
              </a:spcAft>
              <a:buClrTx/>
            </a:pPr>
            <a:r>
              <a:rPr lang="en-US" sz="2400" dirty="0" smtClean="0">
                <a:solidFill>
                  <a:schemeClr val="tx1"/>
                </a:solidFill>
                <a:latin typeface="Calibri" panose="020F0502020204030204" pitchFamily="34" charset="0"/>
              </a:rPr>
              <a:t>Generally, at least 90% of the proceeds of the bond issue must be used for governmental purposes</a:t>
            </a:r>
          </a:p>
          <a:p>
            <a:pPr marL="228600" indent="-228600">
              <a:spcAft>
                <a:spcPts val="600"/>
              </a:spcAft>
              <a:buClrTx/>
            </a:pPr>
            <a:r>
              <a:rPr lang="en-US" sz="2400" dirty="0" smtClean="0">
                <a:solidFill>
                  <a:schemeClr val="tx1"/>
                </a:solidFill>
                <a:latin typeface="Calibri" panose="020F0502020204030204" pitchFamily="34" charset="0"/>
              </a:rPr>
              <a:t>The 90% requirement is increased to 95% in certain circumstances</a:t>
            </a:r>
          </a:p>
          <a:p>
            <a:pPr marL="685800" lvl="3" eaLnBrk="1" hangingPunct="1">
              <a:spcBef>
                <a:spcPts val="480"/>
              </a:spcBef>
              <a:spcAft>
                <a:spcPts val="600"/>
              </a:spcAft>
              <a:buClrTx/>
            </a:pPr>
            <a:r>
              <a:rPr lang="en-US" dirty="0">
                <a:solidFill>
                  <a:schemeClr val="tx1"/>
                </a:solidFill>
                <a:latin typeface="Calibri" panose="020F0502020204030204" pitchFamily="34" charset="0"/>
              </a:rPr>
              <a:t>See Tax Certificate for details </a:t>
            </a:r>
          </a:p>
          <a:p>
            <a:pPr marL="228600" indent="-228600">
              <a:spcAft>
                <a:spcPts val="600"/>
              </a:spcAft>
              <a:buClrTx/>
            </a:pPr>
            <a:r>
              <a:rPr lang="en-US" sz="2400" dirty="0" smtClean="0">
                <a:solidFill>
                  <a:schemeClr val="tx1"/>
                </a:solidFill>
                <a:latin typeface="Calibri" panose="020F0502020204030204" pitchFamily="34" charset="0"/>
              </a:rPr>
              <a:t>Aggregate private business use generally cannot exceed the “lesser of” 10%, </a:t>
            </a:r>
            <a:r>
              <a:rPr lang="en-US" sz="2400" dirty="0">
                <a:solidFill>
                  <a:schemeClr val="tx1"/>
                </a:solidFill>
                <a:latin typeface="Calibri" panose="020F0502020204030204" pitchFamily="34" charset="0"/>
              </a:rPr>
              <a:t>5</a:t>
            </a:r>
            <a:r>
              <a:rPr lang="en-US" sz="2400" dirty="0" smtClean="0">
                <a:solidFill>
                  <a:schemeClr val="tx1"/>
                </a:solidFill>
                <a:latin typeface="Calibri" panose="020F0502020204030204" pitchFamily="34" charset="0"/>
              </a:rPr>
              <a:t>% or $15 million</a:t>
            </a:r>
          </a:p>
          <a:p>
            <a:pPr marL="228600" indent="-228600">
              <a:spcAft>
                <a:spcPts val="600"/>
              </a:spcAft>
              <a:buClrTx/>
            </a:pPr>
            <a:r>
              <a:rPr lang="en-US" sz="2400" dirty="0" smtClean="0">
                <a:solidFill>
                  <a:schemeClr val="tx1"/>
                </a:solidFill>
                <a:latin typeface="Calibri" panose="020F0502020204030204" pitchFamily="34" charset="0"/>
              </a:rPr>
              <a:t>Costs of issuance of the bonds paid with bond proceeds </a:t>
            </a:r>
            <a:r>
              <a:rPr lang="en-US" sz="2400" u="sng" dirty="0" smtClean="0">
                <a:solidFill>
                  <a:schemeClr val="tx1"/>
                </a:solidFill>
                <a:latin typeface="Calibri" panose="020F0502020204030204" pitchFamily="34" charset="0"/>
              </a:rPr>
              <a:t>are not</a:t>
            </a:r>
            <a:r>
              <a:rPr lang="en-US" sz="2400" dirty="0" smtClean="0">
                <a:solidFill>
                  <a:schemeClr val="tx1"/>
                </a:solidFill>
                <a:latin typeface="Calibri" panose="020F0502020204030204" pitchFamily="34" charset="0"/>
              </a:rPr>
              <a:t> treated as a private business use</a:t>
            </a:r>
          </a:p>
          <a:p>
            <a:pPr marL="228600" indent="-228600">
              <a:spcAft>
                <a:spcPts val="600"/>
              </a:spcAft>
              <a:buClrTx/>
            </a:pPr>
            <a:endParaRPr lang="en-US" sz="2000" dirty="0" smtClean="0">
              <a:solidFill>
                <a:schemeClr val="tx1"/>
              </a:solidFill>
              <a:latin typeface="Calibri" panose="020F0502020204030204" pitchFamily="34" charset="0"/>
            </a:endParaRPr>
          </a:p>
        </p:txBody>
      </p:sp>
      <p:sp>
        <p:nvSpPr>
          <p:cNvPr id="19460" name="Rectangle 4"/>
          <p:cNvSpPr>
            <a:spLocks noGrp="1"/>
          </p:cNvSpPr>
          <p:nvPr>
            <p:ph type="title"/>
          </p:nvPr>
        </p:nvSpPr>
        <p:spPr bwMode="auto">
          <a:xfrm>
            <a:off x="243141" y="243191"/>
            <a:ext cx="7151502" cy="882127"/>
          </a:xfr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en-US" sz="2800" cap="small" dirty="0" smtClean="0">
                <a:solidFill>
                  <a:schemeClr val="bg1"/>
                </a:solidFill>
                <a:latin typeface="Calibri" panose="020F0502020204030204" pitchFamily="34" charset="0"/>
              </a:rPr>
              <a:t>Private Business Use Overview</a:t>
            </a:r>
          </a:p>
        </p:txBody>
      </p:sp>
      <p:sp>
        <p:nvSpPr>
          <p:cNvPr id="5" name="Slide Number Placeholder 4"/>
          <p:cNvSpPr txBox="1">
            <a:spLocks/>
          </p:cNvSpPr>
          <p:nvPr/>
        </p:nvSpPr>
        <p:spPr>
          <a:xfrm>
            <a:off x="6962088" y="6500507"/>
            <a:ext cx="2133600" cy="214009"/>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73716B-9E7D-4D40-B06E-1FAD856255D4}" type="slidenum">
              <a:rPr kumimoji="0" lang="en-US" sz="1200" b="0" i="0" u="none" strike="noStrike" kern="1200" cap="none" spc="0" normalizeH="0" baseline="0" noProof="0" smtClean="0">
                <a:ln>
                  <a:noFill/>
                </a:ln>
                <a:effectLst/>
                <a:uLnTx/>
                <a:uFillTx/>
                <a:latin typeface="Calibri" pitchFamily="34"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dirty="0">
              <a:ln>
                <a:noFill/>
              </a:ln>
              <a:effectLst/>
              <a:uLnTx/>
              <a:uFillTx/>
              <a:latin typeface="Calibri" pitchFamily="34" charset="0"/>
              <a:ea typeface="+mn-ea"/>
              <a:cs typeface="+mn-cs"/>
            </a:endParaRPr>
          </a:p>
        </p:txBody>
      </p:sp>
    </p:spTree>
    <p:extLst>
      <p:ext uri="{BB962C8B-B14F-4D97-AF65-F5344CB8AC3E}">
        <p14:creationId xmlns:p14="http://schemas.microsoft.com/office/powerpoint/2010/main" val="36836902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Grp="1"/>
          </p:cNvSpPr>
          <p:nvPr>
            <p:ph type="body" idx="1"/>
          </p:nvPr>
        </p:nvSpPr>
        <p:spPr bwMode="auto">
          <a:xfrm>
            <a:off x="262596" y="1409541"/>
            <a:ext cx="8622931" cy="5040555"/>
          </a:xfrm>
          <a:noFill/>
          <a:ln>
            <a:miter lim="800000"/>
            <a:headEnd/>
            <a:tailEnd/>
          </a:ln>
        </p:spPr>
        <p:txBody>
          <a:bodyPr vert="horz" wrap="square" lIns="91440" tIns="45720" rIns="91440" bIns="45720" numCol="1" anchor="t" anchorCtr="0" compatLnSpc="1">
            <a:prstTxWarp prst="textNoShape">
              <a:avLst/>
            </a:prstTxWarp>
          </a:bodyPr>
          <a:lstStyle/>
          <a:p>
            <a:pPr>
              <a:spcBef>
                <a:spcPts val="480"/>
              </a:spcBef>
              <a:spcAft>
                <a:spcPts val="1200"/>
              </a:spcAft>
              <a:buNone/>
            </a:pPr>
            <a:r>
              <a:rPr lang="en-US" sz="2400" dirty="0" smtClean="0">
                <a:solidFill>
                  <a:schemeClr val="tx1"/>
                </a:solidFill>
                <a:latin typeface="Calibri" panose="020F0502020204030204" pitchFamily="34" charset="0"/>
              </a:rPr>
              <a:t>$800 million governmental bond issue</a:t>
            </a:r>
          </a:p>
          <a:p>
            <a:pPr>
              <a:spcBef>
                <a:spcPts val="480"/>
              </a:spcBef>
              <a:spcAft>
                <a:spcPts val="1200"/>
              </a:spcAft>
              <a:buNone/>
            </a:pPr>
            <a:endParaRPr lang="en-US" sz="2400" dirty="0" smtClean="0">
              <a:solidFill>
                <a:schemeClr val="tx1"/>
              </a:solidFill>
              <a:latin typeface="Calibri" panose="020F0502020204030204" pitchFamily="34" charset="0"/>
            </a:endParaRPr>
          </a:p>
        </p:txBody>
      </p:sp>
      <p:sp>
        <p:nvSpPr>
          <p:cNvPr id="19460" name="Rectangle 4"/>
          <p:cNvSpPr>
            <a:spLocks noGrp="1"/>
          </p:cNvSpPr>
          <p:nvPr>
            <p:ph type="title"/>
          </p:nvPr>
        </p:nvSpPr>
        <p:spPr bwMode="auto">
          <a:xfrm>
            <a:off x="262596" y="240852"/>
            <a:ext cx="7151502" cy="882127"/>
          </a:xfr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en-US" sz="2800" cap="small" dirty="0" smtClean="0">
                <a:solidFill>
                  <a:schemeClr val="bg1"/>
                </a:solidFill>
                <a:latin typeface="Calibri" panose="020F0502020204030204" pitchFamily="34" charset="0"/>
              </a:rPr>
              <a:t>Private Business Use Overview</a:t>
            </a:r>
          </a:p>
        </p:txBody>
      </p:sp>
      <p:sp>
        <p:nvSpPr>
          <p:cNvPr id="5" name="Slide Number Placeholder 4"/>
          <p:cNvSpPr txBox="1">
            <a:spLocks/>
          </p:cNvSpPr>
          <p:nvPr/>
        </p:nvSpPr>
        <p:spPr>
          <a:xfrm>
            <a:off x="6962088" y="6500507"/>
            <a:ext cx="2133600" cy="214009"/>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73716B-9E7D-4D40-B06E-1FAD856255D4}" type="slidenum">
              <a:rPr kumimoji="0" lang="en-US" sz="1200" b="0" i="0" u="none" strike="noStrike" kern="1200" cap="none" spc="0" normalizeH="0" baseline="0" noProof="0" smtClean="0">
                <a:ln>
                  <a:noFill/>
                </a:ln>
                <a:effectLst/>
                <a:uLnTx/>
                <a:uFillTx/>
                <a:latin typeface="Calibri" pitchFamily="34"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dirty="0">
              <a:ln>
                <a:noFill/>
              </a:ln>
              <a:effectLst/>
              <a:uLnTx/>
              <a:uFillTx/>
              <a:latin typeface="Calibri" pitchFamily="34" charset="0"/>
              <a:ea typeface="+mn-ea"/>
              <a:cs typeface="+mn-cs"/>
            </a:endParaRPr>
          </a:p>
        </p:txBody>
      </p:sp>
      <p:sp>
        <p:nvSpPr>
          <p:cNvPr id="8" name="Rectangle 7"/>
          <p:cNvSpPr/>
          <p:nvPr/>
        </p:nvSpPr>
        <p:spPr>
          <a:xfrm>
            <a:off x="380389" y="3819525"/>
            <a:ext cx="7266461" cy="981807"/>
          </a:xfrm>
          <a:prstGeom prst="rect">
            <a:avLst/>
          </a:prstGeom>
        </p:spPr>
        <p:txBody>
          <a:bodyPr wrap="square">
            <a:spAutoFit/>
          </a:bodyPr>
          <a:lstStyle/>
          <a:p>
            <a:pPr marL="228600" lvl="1" indent="-228600" eaLnBrk="0" hangingPunct="0">
              <a:spcBef>
                <a:spcPct val="20000"/>
              </a:spcBef>
              <a:spcAft>
                <a:spcPts val="600"/>
              </a:spcAft>
              <a:buSzPct val="80000"/>
              <a:buFont typeface="Arial" charset="0"/>
              <a:buChar char="•"/>
            </a:pPr>
            <a:r>
              <a:rPr lang="en-US" sz="2400" dirty="0" smtClean="0">
                <a:latin typeface="Calibri" panose="020F0502020204030204" pitchFamily="34" charset="0"/>
                <a:cs typeface="+mn-cs"/>
              </a:rPr>
              <a:t>Be mindful of this “lesser of” concept</a:t>
            </a:r>
          </a:p>
          <a:p>
            <a:pPr marL="228600" lvl="3" indent="-228600" eaLnBrk="0" hangingPunct="0">
              <a:spcBef>
                <a:spcPct val="20000"/>
              </a:spcBef>
              <a:spcAft>
                <a:spcPts val="600"/>
              </a:spcAft>
              <a:buSzPct val="80000"/>
              <a:buFont typeface="Arial" charset="0"/>
              <a:buChar char="•"/>
              <a:tabLst>
                <a:tab pos="800100" algn="l"/>
              </a:tabLst>
            </a:pPr>
            <a:r>
              <a:rPr lang="en-US" sz="2400" dirty="0" smtClean="0">
                <a:latin typeface="Calibri" panose="020F0502020204030204" pitchFamily="34" charset="0"/>
                <a:cs typeface="+mn-cs"/>
              </a:rPr>
              <a:t>Need to consider all private use within the bond issue</a:t>
            </a:r>
          </a:p>
        </p:txBody>
      </p:sp>
      <p:graphicFrame>
        <p:nvGraphicFramePr>
          <p:cNvPr id="10" name="Table 9"/>
          <p:cNvGraphicFramePr>
            <a:graphicFrameLocks noGrp="1"/>
          </p:cNvGraphicFramePr>
          <p:nvPr>
            <p:extLst/>
          </p:nvPr>
        </p:nvGraphicFramePr>
        <p:xfrm>
          <a:off x="1523999" y="2143126"/>
          <a:ext cx="6869298" cy="1181100"/>
        </p:xfrm>
        <a:graphic>
          <a:graphicData uri="http://schemas.openxmlformats.org/drawingml/2006/table">
            <a:tbl>
              <a:tblPr/>
              <a:tblGrid>
                <a:gridCol w="1778051"/>
                <a:gridCol w="1548891"/>
                <a:gridCol w="1771178"/>
                <a:gridCol w="1771178"/>
              </a:tblGrid>
              <a:tr h="393700">
                <a:tc>
                  <a:txBody>
                    <a:bodyPr/>
                    <a:lstStyle/>
                    <a:p>
                      <a:pPr algn="l" fontAlgn="b"/>
                      <a:r>
                        <a:rPr lang="en-US" sz="1800" b="0" i="0" u="none" strike="noStrike" dirty="0">
                          <a:solidFill>
                            <a:srgbClr val="000000"/>
                          </a:solidFill>
                          <a:latin typeface="Calibri" panose="020F0502020204030204" pitchFamily="34" charset="0"/>
                        </a:rPr>
                        <a:t>Par Amount</a:t>
                      </a:r>
                    </a:p>
                  </a:txBody>
                  <a:tcPr marL="7965" marR="7965" marT="7965" marB="0" anchor="b">
                    <a:lnL>
                      <a:noFill/>
                    </a:lnL>
                    <a:lnR>
                      <a:noFill/>
                    </a:lnR>
                    <a:lnT>
                      <a:noFill/>
                    </a:lnT>
                    <a:lnB>
                      <a:noFill/>
                    </a:lnB>
                  </a:tcPr>
                </a:tc>
                <a:tc>
                  <a:txBody>
                    <a:bodyPr/>
                    <a:lstStyle/>
                    <a:p>
                      <a:pPr algn="ctr" fontAlgn="b"/>
                      <a:r>
                        <a:rPr lang="en-US" sz="1800" b="0" i="0" u="none" strike="noStrike" dirty="0">
                          <a:solidFill>
                            <a:srgbClr val="000000"/>
                          </a:solidFill>
                          <a:latin typeface="Calibri" panose="020F0502020204030204" pitchFamily="34" charset="0"/>
                        </a:rPr>
                        <a:t>$800 million</a:t>
                      </a:r>
                    </a:p>
                  </a:txBody>
                  <a:tcPr marL="7965" marR="7965" marT="7965" marB="0" anchor="b">
                    <a:lnL>
                      <a:noFill/>
                    </a:lnL>
                    <a:lnR>
                      <a:noFill/>
                    </a:lnR>
                    <a:lnT>
                      <a:noFill/>
                    </a:lnT>
                    <a:lnB>
                      <a:noFill/>
                    </a:lnB>
                  </a:tcPr>
                </a:tc>
                <a:tc>
                  <a:txBody>
                    <a:bodyPr/>
                    <a:lstStyle/>
                    <a:p>
                      <a:pPr algn="ctr" fontAlgn="b"/>
                      <a:r>
                        <a:rPr lang="en-US" sz="1800" b="0" i="0" u="none" strike="noStrike" dirty="0">
                          <a:solidFill>
                            <a:srgbClr val="000000"/>
                          </a:solidFill>
                          <a:latin typeface="Calibri" panose="020F0502020204030204" pitchFamily="34" charset="0"/>
                        </a:rPr>
                        <a:t>$800 million</a:t>
                      </a:r>
                    </a:p>
                  </a:txBody>
                  <a:tcPr marL="7965" marR="7965" marT="7965" marB="0" anchor="b">
                    <a:lnL>
                      <a:noFill/>
                    </a:lnL>
                    <a:lnR>
                      <a:noFill/>
                    </a:lnR>
                    <a:lnT>
                      <a:noFill/>
                    </a:lnT>
                    <a:lnB>
                      <a:noFill/>
                    </a:lnB>
                  </a:tcPr>
                </a:tc>
                <a:tc>
                  <a:txBody>
                    <a:bodyPr/>
                    <a:lstStyle/>
                    <a:p>
                      <a:pPr algn="ctr" fontAlgn="b"/>
                      <a:r>
                        <a:rPr lang="en-US" sz="1800" b="0" i="0" u="none" strike="noStrike" dirty="0">
                          <a:solidFill>
                            <a:srgbClr val="000000"/>
                          </a:solidFill>
                          <a:latin typeface="Calibri" panose="020F0502020204030204" pitchFamily="34" charset="0"/>
                        </a:rPr>
                        <a:t>$800 million</a:t>
                      </a:r>
                    </a:p>
                  </a:txBody>
                  <a:tcPr marL="7965" marR="7965" marT="7965" marB="0" anchor="b">
                    <a:lnL>
                      <a:noFill/>
                    </a:lnL>
                    <a:lnR>
                      <a:noFill/>
                    </a:lnR>
                    <a:lnT>
                      <a:noFill/>
                    </a:lnT>
                    <a:lnB>
                      <a:noFill/>
                    </a:lnB>
                  </a:tcPr>
                </a:tc>
              </a:tr>
              <a:tr h="393700">
                <a:tc>
                  <a:txBody>
                    <a:bodyPr/>
                    <a:lstStyle/>
                    <a:p>
                      <a:pPr algn="l" fontAlgn="b"/>
                      <a:r>
                        <a:rPr lang="en-US" sz="1800" b="0" i="0" u="none" strike="noStrike" dirty="0">
                          <a:solidFill>
                            <a:srgbClr val="000000"/>
                          </a:solidFill>
                          <a:latin typeface="Calibri" panose="020F0502020204030204" pitchFamily="34" charset="0"/>
                        </a:rPr>
                        <a:t>Tax Code Limit</a:t>
                      </a:r>
                    </a:p>
                  </a:txBody>
                  <a:tcPr marL="7965" marR="7965" marT="7965" marB="0" anchor="b">
                    <a:lnL>
                      <a:noFill/>
                    </a:lnL>
                    <a:lnR>
                      <a:noFill/>
                    </a:lnR>
                    <a:lnT>
                      <a:noFill/>
                    </a:lnT>
                    <a:lnB>
                      <a:noFill/>
                    </a:lnB>
                  </a:tcPr>
                </a:tc>
                <a:tc>
                  <a:txBody>
                    <a:bodyPr/>
                    <a:lstStyle/>
                    <a:p>
                      <a:pPr algn="ctr" fontAlgn="b"/>
                      <a:r>
                        <a:rPr lang="en-US" sz="1800" b="0" i="0" u="none" strike="noStrike">
                          <a:solidFill>
                            <a:srgbClr val="000000"/>
                          </a:solidFill>
                          <a:latin typeface="Calibri" panose="020F0502020204030204" pitchFamily="34" charset="0"/>
                        </a:rPr>
                        <a:t>10%</a:t>
                      </a:r>
                    </a:p>
                  </a:txBody>
                  <a:tcPr marL="7965" marR="7965" marT="7965" marB="0" anchor="b">
                    <a:lnL>
                      <a:noFill/>
                    </a:lnL>
                    <a:lnR>
                      <a:noFill/>
                    </a:lnR>
                    <a:lnT>
                      <a:noFill/>
                    </a:lnT>
                    <a:lnB>
                      <a:noFill/>
                    </a:lnB>
                  </a:tcPr>
                </a:tc>
                <a:tc>
                  <a:txBody>
                    <a:bodyPr/>
                    <a:lstStyle/>
                    <a:p>
                      <a:pPr algn="ctr" fontAlgn="b"/>
                      <a:r>
                        <a:rPr lang="en-US" sz="1800" b="0" i="0" u="none" strike="noStrike">
                          <a:solidFill>
                            <a:srgbClr val="000000"/>
                          </a:solidFill>
                          <a:latin typeface="Calibri" panose="020F0502020204030204" pitchFamily="34" charset="0"/>
                        </a:rPr>
                        <a:t>5%</a:t>
                      </a:r>
                    </a:p>
                  </a:txBody>
                  <a:tcPr marL="7965" marR="7965" marT="7965" marB="0" anchor="b">
                    <a:lnL>
                      <a:noFill/>
                    </a:lnL>
                    <a:lnR>
                      <a:noFill/>
                    </a:lnR>
                    <a:lnT>
                      <a:noFill/>
                    </a:lnT>
                    <a:lnB>
                      <a:noFill/>
                    </a:lnB>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latin typeface="Calibri" panose="020F0502020204030204" pitchFamily="34" charset="0"/>
                        </a:rPr>
                        <a:t>$15 million</a:t>
                      </a:r>
                      <a:endParaRPr lang="en-US" sz="1800" b="0" i="0" u="none" strike="noStrike" dirty="0">
                        <a:solidFill>
                          <a:srgbClr val="000000"/>
                        </a:solidFill>
                        <a:latin typeface="Calibri" panose="020F0502020204030204" pitchFamily="34" charset="0"/>
                      </a:endParaRPr>
                    </a:p>
                  </a:txBody>
                  <a:tcPr marL="7965" marR="7965" marT="7965" marB="0" anchor="b">
                    <a:lnL>
                      <a:noFill/>
                    </a:lnL>
                    <a:lnR>
                      <a:noFill/>
                    </a:lnR>
                    <a:lnT>
                      <a:noFill/>
                    </a:lnT>
                    <a:lnB>
                      <a:noFill/>
                    </a:lnB>
                  </a:tcPr>
                </a:tc>
              </a:tr>
              <a:tr h="393700">
                <a:tc>
                  <a:txBody>
                    <a:bodyPr/>
                    <a:lstStyle/>
                    <a:p>
                      <a:pPr algn="l" fontAlgn="b"/>
                      <a:r>
                        <a:rPr lang="en-US" sz="1800" b="0" i="0" u="none" strike="noStrike">
                          <a:solidFill>
                            <a:srgbClr val="000000"/>
                          </a:solidFill>
                          <a:latin typeface="Calibri" panose="020F0502020204030204" pitchFamily="34" charset="0"/>
                        </a:rPr>
                        <a:t>Maximum PBU</a:t>
                      </a:r>
                    </a:p>
                  </a:txBody>
                  <a:tcPr marL="7965" marR="7965" marT="7965" marB="0" anchor="b">
                    <a:lnL>
                      <a:noFill/>
                    </a:lnL>
                    <a:lnR>
                      <a:noFill/>
                    </a:lnR>
                    <a:lnT>
                      <a:noFill/>
                    </a:lnT>
                    <a:lnB>
                      <a:noFill/>
                    </a:lnB>
                  </a:tcPr>
                </a:tc>
                <a:tc>
                  <a:txBody>
                    <a:bodyPr/>
                    <a:lstStyle/>
                    <a:p>
                      <a:pPr algn="ctr" fontAlgn="b"/>
                      <a:r>
                        <a:rPr lang="en-US" sz="1800" b="0" i="0" u="none" strike="noStrike">
                          <a:solidFill>
                            <a:srgbClr val="000000"/>
                          </a:solidFill>
                          <a:latin typeface="Calibri" panose="020F0502020204030204" pitchFamily="34" charset="0"/>
                        </a:rPr>
                        <a:t>$80 million</a:t>
                      </a:r>
                    </a:p>
                  </a:txBody>
                  <a:tcPr marL="7965" marR="7965" marT="7965" marB="0" anchor="b">
                    <a:lnL>
                      <a:noFill/>
                    </a:lnL>
                    <a:lnR>
                      <a:noFill/>
                    </a:lnR>
                    <a:lnT>
                      <a:noFill/>
                    </a:lnT>
                    <a:lnB>
                      <a:noFill/>
                    </a:lnB>
                  </a:tcPr>
                </a:tc>
                <a:tc>
                  <a:txBody>
                    <a:bodyPr/>
                    <a:lstStyle/>
                    <a:p>
                      <a:pPr algn="ctr" fontAlgn="b"/>
                      <a:r>
                        <a:rPr lang="en-US" sz="1800" b="0" i="0" u="none" strike="noStrike">
                          <a:solidFill>
                            <a:srgbClr val="000000"/>
                          </a:solidFill>
                          <a:latin typeface="Calibri" panose="020F0502020204030204" pitchFamily="34" charset="0"/>
                        </a:rPr>
                        <a:t>$40 million</a:t>
                      </a:r>
                    </a:p>
                  </a:txBody>
                  <a:tcPr marL="7965" marR="7965" marT="7965" marB="0" anchor="b">
                    <a:lnL>
                      <a:noFill/>
                    </a:lnL>
                    <a:lnR>
                      <a:noFill/>
                    </a:lnR>
                    <a:lnT>
                      <a:noFill/>
                    </a:lnT>
                    <a:lnB>
                      <a:noFill/>
                    </a:lnB>
                  </a:tcPr>
                </a:tc>
                <a:tc>
                  <a:txBody>
                    <a:bodyPr/>
                    <a:lstStyle/>
                    <a:p>
                      <a:pPr algn="ctr" fontAlgn="b"/>
                      <a:r>
                        <a:rPr lang="en-US" sz="1800" b="0" i="0" u="none" strike="noStrike" dirty="0">
                          <a:solidFill>
                            <a:srgbClr val="000000"/>
                          </a:solidFill>
                          <a:latin typeface="Calibri" panose="020F0502020204030204" pitchFamily="34" charset="0"/>
                        </a:rPr>
                        <a:t>$15 million</a:t>
                      </a:r>
                    </a:p>
                  </a:txBody>
                  <a:tcPr marL="7965" marR="7965" marT="7965" marB="0" anchor="b">
                    <a:lnL>
                      <a:noFill/>
                    </a:lnL>
                    <a:lnR>
                      <a:noFill/>
                    </a:lnR>
                    <a:lnT>
                      <a:noFill/>
                    </a:lnT>
                    <a:lnB>
                      <a:noFill/>
                    </a:lnB>
                  </a:tcPr>
                </a:tc>
              </a:tr>
            </a:tbl>
          </a:graphicData>
        </a:graphic>
      </p:graphicFrame>
    </p:spTree>
    <p:extLst>
      <p:ext uri="{BB962C8B-B14F-4D97-AF65-F5344CB8AC3E}">
        <p14:creationId xmlns:p14="http://schemas.microsoft.com/office/powerpoint/2010/main" val="345016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1600200"/>
          </a:xfrm>
        </p:spPr>
        <p:txBody>
          <a:bodyPr>
            <a:noAutofit/>
          </a:bodyPr>
          <a:lstStyle/>
          <a:p>
            <a:r>
              <a:rPr lang="en-US" sz="2400" dirty="0"/>
              <a:t>Arbitrage Requirements - 2 separate requirements though related</a:t>
            </a:r>
          </a:p>
          <a:p>
            <a:pPr lvl="1"/>
            <a:r>
              <a:rPr lang="en-US" sz="2000" dirty="0"/>
              <a:t>Need to comply with both requirements to avoid bonds being declared “Arbitrage Bonds”</a:t>
            </a:r>
          </a:p>
        </p:txBody>
      </p:sp>
      <p:sp>
        <p:nvSpPr>
          <p:cNvPr id="3" name="Title 2"/>
          <p:cNvSpPr>
            <a:spLocks noGrp="1"/>
          </p:cNvSpPr>
          <p:nvPr>
            <p:ph type="title"/>
          </p:nvPr>
        </p:nvSpPr>
        <p:spPr/>
        <p:txBody>
          <a:bodyPr/>
          <a:lstStyle/>
          <a:p>
            <a:r>
              <a:rPr lang="en-US" cap="small" dirty="0">
                <a:latin typeface="Calibri" panose="020F0502020204030204" pitchFamily="34" charset="0"/>
              </a:rPr>
              <a:t>Fundamentals</a:t>
            </a:r>
            <a:endParaRPr lang="en-US" dirty="0"/>
          </a:p>
        </p:txBody>
      </p:sp>
      <p:sp>
        <p:nvSpPr>
          <p:cNvPr id="4" name="Slide Number Placeholder 3"/>
          <p:cNvSpPr>
            <a:spLocks noGrp="1"/>
          </p:cNvSpPr>
          <p:nvPr>
            <p:ph type="sldNum" sz="quarter" idx="12"/>
          </p:nvPr>
        </p:nvSpPr>
        <p:spPr/>
        <p:txBody>
          <a:bodyPr/>
          <a:lstStyle/>
          <a:p>
            <a:fld id="{46D455DC-4A15-453D-8E1E-2341FD1E14DC}" type="slidenum">
              <a:rPr lang="en-US" smtClean="0"/>
              <a:t>4</a:t>
            </a:fld>
            <a:endParaRPr lang="en-US"/>
          </a:p>
        </p:txBody>
      </p:sp>
      <p:sp>
        <p:nvSpPr>
          <p:cNvPr id="5" name="Content Placeholder 1"/>
          <p:cNvSpPr txBox="1">
            <a:spLocks/>
          </p:cNvSpPr>
          <p:nvPr/>
        </p:nvSpPr>
        <p:spPr>
          <a:xfrm>
            <a:off x="533400" y="4648200"/>
            <a:ext cx="8229600" cy="1600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r>
              <a:rPr lang="en-US" sz="2000" dirty="0"/>
              <a:t>Arbitrage rebate  – issuers can achieve compliance by remitting a rebate payment to the IRS</a:t>
            </a:r>
          </a:p>
          <a:p>
            <a:pPr lvl="1"/>
            <a:r>
              <a:rPr lang="en-US" sz="2000" dirty="0"/>
              <a:t>Yield restriction – issuers can achieve compliance by…</a:t>
            </a:r>
          </a:p>
          <a:p>
            <a:pPr lvl="2">
              <a:buFont typeface="Wingdings" panose="05000000000000000000" pitchFamily="2" charset="2"/>
              <a:buChar char="§"/>
            </a:pPr>
            <a:r>
              <a:rPr lang="en-US" sz="1800" dirty="0"/>
              <a:t>Investing yield restricted amounts at a yield below the bond yield or…</a:t>
            </a:r>
          </a:p>
          <a:p>
            <a:pPr lvl="2">
              <a:buFont typeface="Wingdings" panose="05000000000000000000" pitchFamily="2" charset="2"/>
              <a:buChar char="§"/>
            </a:pPr>
            <a:r>
              <a:rPr lang="en-US" sz="1800" dirty="0"/>
              <a:t>Remitting a yield reduction payment to the IRS</a:t>
            </a:r>
          </a:p>
        </p:txBody>
      </p:sp>
      <p:sp>
        <p:nvSpPr>
          <p:cNvPr id="6" name="Oval 10"/>
          <p:cNvSpPr>
            <a:spLocks/>
          </p:cNvSpPr>
          <p:nvPr/>
        </p:nvSpPr>
        <p:spPr bwMode="auto">
          <a:xfrm>
            <a:off x="2955925" y="2909094"/>
            <a:ext cx="1778000" cy="1576388"/>
          </a:xfrm>
          <a:prstGeom prst="ellipse">
            <a:avLst/>
          </a:prstGeom>
          <a:solidFill>
            <a:srgbClr val="990033"/>
          </a:solidFill>
          <a:ln w="25400">
            <a:solidFill>
              <a:srgbClr val="000000"/>
            </a:solidFill>
            <a:round/>
            <a:headEnd/>
            <a:tailEnd/>
          </a:ln>
        </p:spPr>
        <p:txBody>
          <a:bodyPr wrap="none" anchor="ctr"/>
          <a:lstStyle/>
          <a:p>
            <a:pPr algn="ctr">
              <a:spcBef>
                <a:spcPct val="50000"/>
              </a:spcBef>
            </a:pPr>
            <a:endParaRPr lang="en-US" sz="1400" dirty="0">
              <a:solidFill>
                <a:srgbClr val="000000"/>
              </a:solidFill>
              <a:latin typeface="Gill Sans" charset="0"/>
              <a:sym typeface="Gill Sans" charset="0"/>
            </a:endParaRPr>
          </a:p>
        </p:txBody>
      </p:sp>
      <p:sp>
        <p:nvSpPr>
          <p:cNvPr id="7" name="Oval 11"/>
          <p:cNvSpPr>
            <a:spLocks/>
          </p:cNvSpPr>
          <p:nvPr/>
        </p:nvSpPr>
        <p:spPr bwMode="auto">
          <a:xfrm>
            <a:off x="4325938" y="2909094"/>
            <a:ext cx="1784350" cy="1576388"/>
          </a:xfrm>
          <a:prstGeom prst="ellipse">
            <a:avLst/>
          </a:prstGeom>
          <a:solidFill>
            <a:srgbClr val="008080"/>
          </a:solidFill>
          <a:ln w="25400">
            <a:solidFill>
              <a:srgbClr val="000000"/>
            </a:solidFill>
            <a:round/>
            <a:headEnd/>
            <a:tailEnd/>
          </a:ln>
        </p:spPr>
        <p:txBody>
          <a:bodyPr wrap="none" anchor="ctr"/>
          <a:lstStyle/>
          <a:p>
            <a:endParaRPr lang="en-US"/>
          </a:p>
        </p:txBody>
      </p:sp>
      <p:sp>
        <p:nvSpPr>
          <p:cNvPr id="8" name="Text Box 13"/>
          <p:cNvSpPr txBox="1">
            <a:spLocks/>
          </p:cNvSpPr>
          <p:nvPr/>
        </p:nvSpPr>
        <p:spPr bwMode="auto">
          <a:xfrm>
            <a:off x="4433888" y="3438525"/>
            <a:ext cx="1447800" cy="517525"/>
          </a:xfrm>
          <a:prstGeom prst="rect">
            <a:avLst/>
          </a:prstGeom>
          <a:noFill/>
          <a:ln w="25400">
            <a:noFill/>
            <a:miter lim="800000"/>
            <a:headEnd/>
            <a:tailEnd/>
          </a:ln>
        </p:spPr>
        <p:txBody>
          <a:bodyPr>
            <a:spAutoFit/>
          </a:bodyPr>
          <a:lstStyle/>
          <a:p>
            <a:pPr algn="ctr">
              <a:spcBef>
                <a:spcPct val="50000"/>
              </a:spcBef>
            </a:pPr>
            <a:r>
              <a:rPr lang="en-US" sz="1400" dirty="0">
                <a:solidFill>
                  <a:srgbClr val="000000"/>
                </a:solidFill>
                <a:latin typeface="Gill Sans" charset="0"/>
                <a:sym typeface="Gill Sans" charset="0"/>
              </a:rPr>
              <a:t>Yield Restriction</a:t>
            </a:r>
          </a:p>
        </p:txBody>
      </p:sp>
      <p:sp>
        <p:nvSpPr>
          <p:cNvPr id="9" name="Text Box 12"/>
          <p:cNvSpPr txBox="1">
            <a:spLocks/>
          </p:cNvSpPr>
          <p:nvPr/>
        </p:nvSpPr>
        <p:spPr bwMode="auto">
          <a:xfrm>
            <a:off x="3214688" y="3438525"/>
            <a:ext cx="1219200" cy="517525"/>
          </a:xfrm>
          <a:prstGeom prst="rect">
            <a:avLst/>
          </a:prstGeom>
          <a:noFill/>
          <a:ln w="25400">
            <a:noFill/>
            <a:miter lim="800000"/>
            <a:headEnd/>
            <a:tailEnd/>
          </a:ln>
        </p:spPr>
        <p:txBody>
          <a:bodyPr>
            <a:spAutoFit/>
          </a:bodyPr>
          <a:lstStyle/>
          <a:p>
            <a:pPr algn="ctr">
              <a:spcBef>
                <a:spcPct val="50000"/>
              </a:spcBef>
            </a:pPr>
            <a:r>
              <a:rPr lang="en-US" sz="1400" dirty="0">
                <a:solidFill>
                  <a:srgbClr val="000000"/>
                </a:solidFill>
                <a:latin typeface="Gill Sans" charset="0"/>
                <a:sym typeface="Gill Sans" charset="0"/>
              </a:rPr>
              <a:t>Arbitrage Rebate</a:t>
            </a:r>
          </a:p>
        </p:txBody>
      </p:sp>
    </p:spTree>
    <p:extLst>
      <p:ext uri="{BB962C8B-B14F-4D97-AF65-F5344CB8AC3E}">
        <p14:creationId xmlns:p14="http://schemas.microsoft.com/office/powerpoint/2010/main" val="68076824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Grp="1"/>
          </p:cNvSpPr>
          <p:nvPr>
            <p:ph type="body" idx="1"/>
          </p:nvPr>
        </p:nvSpPr>
        <p:spPr bwMode="auto">
          <a:xfrm>
            <a:off x="233412" y="1409541"/>
            <a:ext cx="8652115" cy="5040555"/>
          </a:xfrm>
          <a:noFill/>
          <a:ln>
            <a:miter lim="800000"/>
            <a:headEnd/>
            <a:tailEnd/>
          </a:ln>
        </p:spPr>
        <p:txBody>
          <a:bodyPr vert="horz" wrap="square" lIns="91440" tIns="45720" rIns="91440" bIns="45720" numCol="1" anchor="t" anchorCtr="0" compatLnSpc="1">
            <a:prstTxWarp prst="textNoShape">
              <a:avLst/>
            </a:prstTxWarp>
          </a:bodyPr>
          <a:lstStyle/>
          <a:p>
            <a:pPr>
              <a:spcBef>
                <a:spcPts val="480"/>
              </a:spcBef>
              <a:spcAft>
                <a:spcPts val="600"/>
              </a:spcAft>
              <a:buNone/>
            </a:pPr>
            <a:r>
              <a:rPr lang="en-US" sz="2400" dirty="0" smtClean="0">
                <a:solidFill>
                  <a:schemeClr val="tx1"/>
                </a:solidFill>
                <a:latin typeface="Calibri" panose="020F0502020204030204" pitchFamily="34" charset="0"/>
              </a:rPr>
              <a:t>Basic Tax Analysis in Governmental Bond Financings </a:t>
            </a:r>
          </a:p>
          <a:p>
            <a:pPr marL="228600" indent="-228600">
              <a:spcAft>
                <a:spcPts val="600"/>
              </a:spcAft>
              <a:buClrTx/>
            </a:pPr>
            <a:r>
              <a:rPr lang="en-US" sz="2000" dirty="0" smtClean="0">
                <a:solidFill>
                  <a:schemeClr val="tx1"/>
                </a:solidFill>
                <a:latin typeface="Calibri" panose="020F0502020204030204" pitchFamily="34" charset="0"/>
              </a:rPr>
              <a:t>Are the bond financed assets used by members of the general public?</a:t>
            </a:r>
          </a:p>
          <a:p>
            <a:pPr marL="228600" indent="-228600">
              <a:spcAft>
                <a:spcPts val="600"/>
              </a:spcAft>
              <a:buClrTx/>
            </a:pPr>
            <a:r>
              <a:rPr lang="en-US" sz="2000" dirty="0" smtClean="0">
                <a:solidFill>
                  <a:schemeClr val="tx1"/>
                </a:solidFill>
                <a:latin typeface="Calibri" panose="020F0502020204030204" pitchFamily="34" charset="0"/>
              </a:rPr>
              <a:t>Does a party other than a State or Local Government agency or department have a “</a:t>
            </a:r>
            <a:r>
              <a:rPr lang="en-US" sz="2000" u="sng" dirty="0" smtClean="0">
                <a:solidFill>
                  <a:schemeClr val="tx1"/>
                </a:solidFill>
                <a:latin typeface="Calibri" panose="020F0502020204030204" pitchFamily="34" charset="0"/>
              </a:rPr>
              <a:t>special legal entitlement</a:t>
            </a:r>
            <a:r>
              <a:rPr lang="en-US" sz="2000" dirty="0" smtClean="0">
                <a:solidFill>
                  <a:schemeClr val="tx1"/>
                </a:solidFill>
                <a:latin typeface="Calibri" panose="020F0502020204030204" pitchFamily="34" charset="0"/>
              </a:rPr>
              <a:t>” to use the bond financed assets?</a:t>
            </a:r>
          </a:p>
          <a:p>
            <a:pPr marL="228600" indent="-228600">
              <a:spcAft>
                <a:spcPts val="600"/>
              </a:spcAft>
              <a:buClrTx/>
            </a:pPr>
            <a:r>
              <a:rPr lang="en-US" sz="2000" dirty="0" smtClean="0">
                <a:solidFill>
                  <a:schemeClr val="tx1"/>
                </a:solidFill>
                <a:latin typeface="Calibri" panose="020F0502020204030204" pitchFamily="34" charset="0"/>
              </a:rPr>
              <a:t>Private business use can arise under a management contract </a:t>
            </a:r>
            <a:r>
              <a:rPr lang="en-US" sz="2000" u="sng" dirty="0" smtClean="0">
                <a:solidFill>
                  <a:schemeClr val="tx1"/>
                </a:solidFill>
                <a:latin typeface="Calibri" panose="020F0502020204030204" pitchFamily="34" charset="0"/>
              </a:rPr>
              <a:t>even if</a:t>
            </a:r>
            <a:r>
              <a:rPr lang="en-US" sz="2000" dirty="0" smtClean="0">
                <a:solidFill>
                  <a:schemeClr val="tx1"/>
                </a:solidFill>
                <a:latin typeface="Calibri" panose="020F0502020204030204" pitchFamily="34" charset="0"/>
              </a:rPr>
              <a:t> the assets serve the general public </a:t>
            </a:r>
          </a:p>
          <a:p>
            <a:pPr marL="228600" indent="-228600">
              <a:spcAft>
                <a:spcPts val="600"/>
              </a:spcAft>
              <a:buClrTx/>
            </a:pPr>
            <a:r>
              <a:rPr lang="en-US" sz="2000" dirty="0" smtClean="0">
                <a:solidFill>
                  <a:schemeClr val="tx1"/>
                </a:solidFill>
                <a:latin typeface="Calibri" panose="020F0502020204030204" pitchFamily="34" charset="0"/>
              </a:rPr>
              <a:t>Use of bond financed assets by a charitable organization (e.g., a Section 501(c)(3) organization) will generally give rise to private business use </a:t>
            </a:r>
          </a:p>
          <a:p>
            <a:pPr marL="228600" indent="-228600">
              <a:spcAft>
                <a:spcPts val="600"/>
              </a:spcAft>
              <a:buClrTx/>
            </a:pPr>
            <a:r>
              <a:rPr lang="en-US" sz="2000" dirty="0" smtClean="0">
                <a:solidFill>
                  <a:schemeClr val="tx1"/>
                </a:solidFill>
                <a:latin typeface="Calibri" panose="020F0502020204030204" pitchFamily="34" charset="0"/>
              </a:rPr>
              <a:t>Contracts with the federal government will generally give rise to  private business use     </a:t>
            </a:r>
          </a:p>
          <a:p>
            <a:pPr marL="228600" indent="-228600">
              <a:spcAft>
                <a:spcPts val="1200"/>
              </a:spcAft>
              <a:buClrTx/>
              <a:buNone/>
            </a:pPr>
            <a:endParaRPr lang="en-US" sz="2000" dirty="0" smtClean="0">
              <a:solidFill>
                <a:schemeClr val="tx1"/>
              </a:solidFill>
            </a:endParaRPr>
          </a:p>
        </p:txBody>
      </p:sp>
      <p:sp>
        <p:nvSpPr>
          <p:cNvPr id="19460" name="Rectangle 4"/>
          <p:cNvSpPr>
            <a:spLocks noGrp="1"/>
          </p:cNvSpPr>
          <p:nvPr>
            <p:ph type="title"/>
          </p:nvPr>
        </p:nvSpPr>
        <p:spPr bwMode="auto">
          <a:xfrm>
            <a:off x="233412" y="252919"/>
            <a:ext cx="7151502" cy="882127"/>
          </a:xfr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en-US" sz="2800" cap="small" dirty="0" smtClean="0">
                <a:solidFill>
                  <a:schemeClr val="bg1"/>
                </a:solidFill>
                <a:latin typeface="Calibri" panose="020F0502020204030204" pitchFamily="34" charset="0"/>
              </a:rPr>
              <a:t>Private Business Use Overview</a:t>
            </a:r>
          </a:p>
        </p:txBody>
      </p:sp>
      <p:sp>
        <p:nvSpPr>
          <p:cNvPr id="5" name="Slide Number Placeholder 4"/>
          <p:cNvSpPr txBox="1">
            <a:spLocks/>
          </p:cNvSpPr>
          <p:nvPr/>
        </p:nvSpPr>
        <p:spPr>
          <a:xfrm>
            <a:off x="6962088" y="6500507"/>
            <a:ext cx="2133600" cy="214009"/>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73716B-9E7D-4D40-B06E-1FAD856255D4}" type="slidenum">
              <a:rPr kumimoji="0" lang="en-US" sz="1200" b="0" i="0" u="none" strike="noStrike" kern="1200" cap="none" spc="0" normalizeH="0" baseline="0" noProof="0" smtClean="0">
                <a:ln>
                  <a:noFill/>
                </a:ln>
                <a:effectLst/>
                <a:uLnTx/>
                <a:uFillTx/>
                <a:latin typeface="Calibri" pitchFamily="34"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dirty="0">
              <a:ln>
                <a:noFill/>
              </a:ln>
              <a:effectLst/>
              <a:uLnTx/>
              <a:uFillTx/>
              <a:latin typeface="Calibri" pitchFamily="34" charset="0"/>
              <a:ea typeface="+mn-ea"/>
              <a:cs typeface="+mn-cs"/>
            </a:endParaRPr>
          </a:p>
        </p:txBody>
      </p:sp>
    </p:spTree>
    <p:extLst>
      <p:ext uri="{BB962C8B-B14F-4D97-AF65-F5344CB8AC3E}">
        <p14:creationId xmlns:p14="http://schemas.microsoft.com/office/powerpoint/2010/main" val="107313981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body" idx="1"/>
          </p:nvPr>
        </p:nvSpPr>
        <p:spPr bwMode="auto">
          <a:xfrm>
            <a:off x="245698" y="1398202"/>
            <a:ext cx="8822102" cy="4895026"/>
          </a:xfrm>
          <a:noFill/>
          <a:ln>
            <a:miter lim="800000"/>
            <a:headEnd/>
            <a:tailEnd/>
          </a:ln>
        </p:spPr>
        <p:txBody>
          <a:bodyPr vert="horz" wrap="square" lIns="91440" tIns="45720" rIns="91440" bIns="45720" numCol="1" anchor="t" anchorCtr="0" compatLnSpc="1">
            <a:prstTxWarp prst="textNoShape">
              <a:avLst/>
            </a:prstTxWarp>
          </a:bodyPr>
          <a:lstStyle/>
          <a:p>
            <a:pPr marL="0" lvl="1" indent="0">
              <a:spcAft>
                <a:spcPts val="1200"/>
              </a:spcAft>
              <a:buNone/>
            </a:pPr>
            <a:r>
              <a:rPr lang="en-US" sz="2400" dirty="0" smtClean="0">
                <a:solidFill>
                  <a:schemeClr val="tx1"/>
                </a:solidFill>
                <a:latin typeface="Calibri" panose="020F0502020204030204" pitchFamily="34" charset="0"/>
              </a:rPr>
              <a:t>Contracts that </a:t>
            </a:r>
            <a:r>
              <a:rPr lang="en-US" sz="2400" u="sng" dirty="0" smtClean="0">
                <a:solidFill>
                  <a:schemeClr val="tx1"/>
                </a:solidFill>
                <a:latin typeface="Calibri" panose="020F0502020204030204" pitchFamily="34" charset="0"/>
              </a:rPr>
              <a:t>may</a:t>
            </a:r>
            <a:r>
              <a:rPr lang="en-US" sz="2400" dirty="0" smtClean="0">
                <a:solidFill>
                  <a:schemeClr val="tx1"/>
                </a:solidFill>
                <a:latin typeface="Calibri" panose="020F0502020204030204" pitchFamily="34" charset="0"/>
              </a:rPr>
              <a:t> give rise to private business use include:</a:t>
            </a:r>
          </a:p>
          <a:p>
            <a:pPr marL="228600" indent="-228600" eaLnBrk="1" hangingPunct="1">
              <a:spcBef>
                <a:spcPts val="0"/>
              </a:spcBef>
              <a:spcAft>
                <a:spcPts val="600"/>
              </a:spcAft>
              <a:buClrTx/>
            </a:pPr>
            <a:r>
              <a:rPr lang="en-US" sz="2400" dirty="0" smtClean="0">
                <a:solidFill>
                  <a:schemeClr val="tx1"/>
                </a:solidFill>
                <a:latin typeface="Calibri" panose="020F0502020204030204" pitchFamily="34" charset="0"/>
              </a:rPr>
              <a:t>Management Contracts</a:t>
            </a:r>
          </a:p>
          <a:p>
            <a:pPr marL="685800" lvl="3" eaLnBrk="1" hangingPunct="1">
              <a:spcBef>
                <a:spcPts val="0"/>
              </a:spcBef>
              <a:spcAft>
                <a:spcPts val="600"/>
              </a:spcAft>
            </a:pPr>
            <a:r>
              <a:rPr lang="en-US" sz="1800" dirty="0" smtClean="0">
                <a:solidFill>
                  <a:schemeClr val="tx1"/>
                </a:solidFill>
                <a:latin typeface="Calibri" panose="020F0502020204030204" pitchFamily="34" charset="0"/>
              </a:rPr>
              <a:t>Bookstore Contracts</a:t>
            </a:r>
          </a:p>
          <a:p>
            <a:pPr marL="685800" lvl="3" eaLnBrk="1" hangingPunct="1">
              <a:spcBef>
                <a:spcPts val="0"/>
              </a:spcBef>
              <a:spcAft>
                <a:spcPts val="600"/>
              </a:spcAft>
            </a:pPr>
            <a:r>
              <a:rPr lang="en-US" sz="1800" dirty="0" smtClean="0">
                <a:solidFill>
                  <a:schemeClr val="tx1"/>
                </a:solidFill>
                <a:latin typeface="Calibri" panose="020F0502020204030204" pitchFamily="34" charset="0"/>
              </a:rPr>
              <a:t>Physician Contracts</a:t>
            </a:r>
          </a:p>
          <a:p>
            <a:pPr marL="685800" lvl="3" eaLnBrk="1" hangingPunct="1">
              <a:spcBef>
                <a:spcPts val="0"/>
              </a:spcBef>
              <a:spcAft>
                <a:spcPts val="600"/>
              </a:spcAft>
            </a:pPr>
            <a:r>
              <a:rPr lang="en-US" sz="1800" dirty="0" smtClean="0">
                <a:solidFill>
                  <a:schemeClr val="tx1"/>
                </a:solidFill>
                <a:latin typeface="Calibri" panose="020F0502020204030204" pitchFamily="34" charset="0"/>
              </a:rPr>
              <a:t>Concession Contracts</a:t>
            </a:r>
          </a:p>
          <a:p>
            <a:pPr marL="685800" lvl="3" eaLnBrk="1" hangingPunct="1">
              <a:spcBef>
                <a:spcPts val="0"/>
              </a:spcBef>
              <a:spcAft>
                <a:spcPts val="600"/>
              </a:spcAft>
            </a:pPr>
            <a:r>
              <a:rPr lang="en-US" sz="1800" dirty="0" smtClean="0">
                <a:solidFill>
                  <a:schemeClr val="tx1"/>
                </a:solidFill>
                <a:latin typeface="Calibri" panose="020F0502020204030204" pitchFamily="34" charset="0"/>
              </a:rPr>
              <a:t>Cafeteria Contracts</a:t>
            </a:r>
          </a:p>
          <a:p>
            <a:pPr marL="685800" lvl="3" eaLnBrk="1" hangingPunct="1">
              <a:spcBef>
                <a:spcPts val="0"/>
              </a:spcBef>
              <a:spcAft>
                <a:spcPts val="600"/>
              </a:spcAft>
            </a:pPr>
            <a:r>
              <a:rPr lang="en-US" sz="1800" dirty="0" smtClean="0">
                <a:solidFill>
                  <a:schemeClr val="tx1"/>
                </a:solidFill>
                <a:latin typeface="Calibri" panose="020F0502020204030204" pitchFamily="34" charset="0"/>
              </a:rPr>
              <a:t>“Out-sourcing” certain activities</a:t>
            </a:r>
          </a:p>
          <a:p>
            <a:pPr marL="228600" indent="-228600" eaLnBrk="1" hangingPunct="1">
              <a:spcBef>
                <a:spcPts val="0"/>
              </a:spcBef>
              <a:spcAft>
                <a:spcPts val="600"/>
              </a:spcAft>
              <a:buClrTx/>
            </a:pPr>
            <a:r>
              <a:rPr lang="en-US" sz="2400" dirty="0" smtClean="0">
                <a:solidFill>
                  <a:schemeClr val="tx1"/>
                </a:solidFill>
                <a:latin typeface="Calibri" panose="020F0502020204030204" pitchFamily="34" charset="0"/>
              </a:rPr>
              <a:t>Research Contracts</a:t>
            </a:r>
          </a:p>
          <a:p>
            <a:pPr marL="685800" lvl="3" eaLnBrk="1" hangingPunct="1">
              <a:spcBef>
                <a:spcPts val="0"/>
              </a:spcBef>
              <a:spcAft>
                <a:spcPts val="600"/>
              </a:spcAft>
            </a:pPr>
            <a:r>
              <a:rPr lang="en-US" sz="1800" dirty="0" smtClean="0">
                <a:solidFill>
                  <a:schemeClr val="tx1"/>
                </a:solidFill>
                <a:latin typeface="Calibri" panose="020F0502020204030204" pitchFamily="34" charset="0"/>
              </a:rPr>
              <a:t>Federal</a:t>
            </a:r>
          </a:p>
          <a:p>
            <a:pPr marL="685800" lvl="3" eaLnBrk="1" hangingPunct="1">
              <a:spcBef>
                <a:spcPts val="0"/>
              </a:spcBef>
              <a:spcAft>
                <a:spcPts val="600"/>
              </a:spcAft>
            </a:pPr>
            <a:r>
              <a:rPr lang="en-US" sz="1800" dirty="0" smtClean="0">
                <a:solidFill>
                  <a:schemeClr val="tx1"/>
                </a:solidFill>
                <a:latin typeface="Calibri" panose="020F0502020204030204" pitchFamily="34" charset="0"/>
              </a:rPr>
              <a:t>Business Sponsored</a:t>
            </a:r>
          </a:p>
          <a:p>
            <a:pPr marL="1714500" lvl="3" indent="-457200" eaLnBrk="1" hangingPunct="1">
              <a:buNone/>
            </a:pPr>
            <a:endParaRPr lang="en-US" sz="1600" dirty="0" smtClean="0">
              <a:solidFill>
                <a:schemeClr val="tx1"/>
              </a:solidFill>
              <a:latin typeface="Calibri" panose="020F0502020204030204" pitchFamily="34" charset="0"/>
            </a:endParaRPr>
          </a:p>
          <a:p>
            <a:pPr marL="1714500" lvl="3" indent="-457200" eaLnBrk="1" hangingPunct="1">
              <a:buNone/>
            </a:pPr>
            <a:endParaRPr lang="en-US" dirty="0" smtClean="0">
              <a:solidFill>
                <a:schemeClr val="tx1"/>
              </a:solidFill>
            </a:endParaRPr>
          </a:p>
          <a:p>
            <a:pPr marL="1714500" lvl="3" indent="-457200" eaLnBrk="1" hangingPunct="1">
              <a:buNone/>
            </a:pPr>
            <a:r>
              <a:rPr lang="en-US" dirty="0" smtClean="0">
                <a:solidFill>
                  <a:schemeClr val="tx1"/>
                </a:solidFill>
              </a:rPr>
              <a:t>						</a:t>
            </a:r>
          </a:p>
        </p:txBody>
      </p:sp>
      <p:sp>
        <p:nvSpPr>
          <p:cNvPr id="21508" name="Rectangle 4"/>
          <p:cNvSpPr>
            <a:spLocks noGrp="1"/>
          </p:cNvSpPr>
          <p:nvPr>
            <p:ph type="title"/>
          </p:nvPr>
        </p:nvSpPr>
        <p:spPr bwMode="auto">
          <a:xfrm>
            <a:off x="245698" y="262444"/>
            <a:ext cx="7148944" cy="849854"/>
          </a:xfr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en-US" sz="2800" cap="small" dirty="0" smtClean="0">
                <a:solidFill>
                  <a:schemeClr val="bg1"/>
                </a:solidFill>
                <a:latin typeface="Calibri" panose="020F0502020204030204" pitchFamily="34" charset="0"/>
              </a:rPr>
              <a:t>Private Business Use Overview</a:t>
            </a:r>
          </a:p>
        </p:txBody>
      </p:sp>
      <p:sp>
        <p:nvSpPr>
          <p:cNvPr id="5" name="Slide Number Placeholder 4"/>
          <p:cNvSpPr txBox="1">
            <a:spLocks/>
          </p:cNvSpPr>
          <p:nvPr/>
        </p:nvSpPr>
        <p:spPr>
          <a:xfrm>
            <a:off x="6969708" y="6500507"/>
            <a:ext cx="2133600" cy="214009"/>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73716B-9E7D-4D40-B06E-1FAD856255D4}" type="slidenum">
              <a:rPr kumimoji="0" lang="en-US" sz="1200" b="0" i="0" u="none" strike="noStrike" kern="1200" cap="none" spc="0" normalizeH="0" baseline="0" noProof="0" smtClean="0">
                <a:ln>
                  <a:noFill/>
                </a:ln>
                <a:effectLst/>
                <a:uLnTx/>
                <a:uFillTx/>
                <a:latin typeface="Calibri" pitchFamily="34"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dirty="0">
              <a:ln>
                <a:noFill/>
              </a:ln>
              <a:effectLst/>
              <a:uLnTx/>
              <a:uFillTx/>
              <a:latin typeface="Calibri" pitchFamily="34" charset="0"/>
              <a:ea typeface="+mn-ea"/>
              <a:cs typeface="+mn-cs"/>
            </a:endParaRPr>
          </a:p>
        </p:txBody>
      </p:sp>
    </p:spTree>
    <p:extLst>
      <p:ext uri="{BB962C8B-B14F-4D97-AF65-F5344CB8AC3E}">
        <p14:creationId xmlns:p14="http://schemas.microsoft.com/office/powerpoint/2010/main" val="87250472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body" idx="1"/>
          </p:nvPr>
        </p:nvSpPr>
        <p:spPr bwMode="auto">
          <a:xfrm>
            <a:off x="255426" y="1398202"/>
            <a:ext cx="8664838" cy="4895026"/>
          </a:xfrm>
          <a:noFill/>
          <a:ln>
            <a:miter lim="800000"/>
            <a:headEnd/>
            <a:tailEnd/>
          </a:ln>
        </p:spPr>
        <p:txBody>
          <a:bodyPr vert="horz" wrap="square" lIns="91440" tIns="45720" rIns="91440" bIns="45720" numCol="1" anchor="t" anchorCtr="0" compatLnSpc="1">
            <a:prstTxWarp prst="textNoShape">
              <a:avLst/>
            </a:prstTxWarp>
          </a:bodyPr>
          <a:lstStyle/>
          <a:p>
            <a:pPr marL="0" lvl="1" indent="0">
              <a:spcAft>
                <a:spcPts val="1200"/>
              </a:spcAft>
              <a:buNone/>
            </a:pPr>
            <a:r>
              <a:rPr lang="en-US" sz="2400" dirty="0" smtClean="0">
                <a:solidFill>
                  <a:schemeClr val="tx1"/>
                </a:solidFill>
                <a:latin typeface="Calibri" panose="020F0502020204030204" pitchFamily="34" charset="0"/>
              </a:rPr>
              <a:t>Contracts that </a:t>
            </a:r>
            <a:r>
              <a:rPr lang="en-US" sz="2400" u="sng" dirty="0" smtClean="0">
                <a:solidFill>
                  <a:schemeClr val="tx1"/>
                </a:solidFill>
                <a:latin typeface="Calibri" panose="020F0502020204030204" pitchFamily="34" charset="0"/>
              </a:rPr>
              <a:t>will</a:t>
            </a:r>
            <a:r>
              <a:rPr lang="en-US" sz="2400" dirty="0" smtClean="0">
                <a:solidFill>
                  <a:schemeClr val="tx1"/>
                </a:solidFill>
                <a:latin typeface="Calibri" panose="020F0502020204030204" pitchFamily="34" charset="0"/>
              </a:rPr>
              <a:t> generally give rise to private business use:</a:t>
            </a:r>
          </a:p>
          <a:p>
            <a:pPr marL="228600" indent="-228600" eaLnBrk="1" hangingPunct="1">
              <a:spcBef>
                <a:spcPts val="480"/>
              </a:spcBef>
              <a:spcAft>
                <a:spcPts val="600"/>
              </a:spcAft>
              <a:buClrTx/>
            </a:pPr>
            <a:r>
              <a:rPr lang="en-US" sz="2400" dirty="0" smtClean="0">
                <a:solidFill>
                  <a:schemeClr val="tx1"/>
                </a:solidFill>
                <a:latin typeface="Calibri" panose="020F0502020204030204" pitchFamily="34" charset="0"/>
              </a:rPr>
              <a:t>Leases</a:t>
            </a:r>
          </a:p>
          <a:p>
            <a:pPr marL="685800" lvl="3" eaLnBrk="1" hangingPunct="1">
              <a:spcBef>
                <a:spcPts val="0"/>
              </a:spcBef>
              <a:spcAft>
                <a:spcPts val="600"/>
              </a:spcAft>
            </a:pPr>
            <a:r>
              <a:rPr lang="en-US" sz="1800" dirty="0" smtClean="0">
                <a:solidFill>
                  <a:schemeClr val="tx1"/>
                </a:solidFill>
                <a:latin typeface="Calibri" panose="020F0502020204030204" pitchFamily="34" charset="0"/>
              </a:rPr>
              <a:t>Cafeteria Contracts					</a:t>
            </a:r>
          </a:p>
          <a:p>
            <a:pPr marL="685800" lvl="3" eaLnBrk="1" hangingPunct="1">
              <a:spcBef>
                <a:spcPts val="0"/>
              </a:spcBef>
              <a:spcAft>
                <a:spcPts val="600"/>
              </a:spcAft>
            </a:pPr>
            <a:r>
              <a:rPr lang="en-US" sz="1800" dirty="0" smtClean="0">
                <a:solidFill>
                  <a:schemeClr val="tx1"/>
                </a:solidFill>
                <a:latin typeface="Calibri" panose="020F0502020204030204" pitchFamily="34" charset="0"/>
              </a:rPr>
              <a:t>Pharmacies</a:t>
            </a:r>
          </a:p>
          <a:p>
            <a:pPr marL="685800" lvl="3" eaLnBrk="1" hangingPunct="1">
              <a:spcBef>
                <a:spcPts val="0"/>
              </a:spcBef>
              <a:spcAft>
                <a:spcPts val="600"/>
              </a:spcAft>
            </a:pPr>
            <a:r>
              <a:rPr lang="en-US" sz="1800" dirty="0" smtClean="0">
                <a:solidFill>
                  <a:schemeClr val="tx1"/>
                </a:solidFill>
                <a:latin typeface="Calibri" panose="020F0502020204030204" pitchFamily="34" charset="0"/>
              </a:rPr>
              <a:t>Physician Office Spaces</a:t>
            </a:r>
          </a:p>
          <a:p>
            <a:pPr marL="685800" lvl="3" eaLnBrk="1" hangingPunct="1">
              <a:spcBef>
                <a:spcPts val="0"/>
              </a:spcBef>
              <a:spcAft>
                <a:spcPts val="600"/>
              </a:spcAft>
            </a:pPr>
            <a:r>
              <a:rPr lang="en-US" sz="1800" dirty="0" smtClean="0">
                <a:solidFill>
                  <a:schemeClr val="tx1"/>
                </a:solidFill>
                <a:latin typeface="Calibri" panose="020F0502020204030204" pitchFamily="34" charset="0"/>
              </a:rPr>
              <a:t>Gift Shops</a:t>
            </a:r>
          </a:p>
          <a:p>
            <a:pPr marL="685800" lvl="3" eaLnBrk="1" hangingPunct="1">
              <a:spcBef>
                <a:spcPts val="0"/>
              </a:spcBef>
              <a:spcAft>
                <a:spcPts val="600"/>
              </a:spcAft>
            </a:pPr>
            <a:r>
              <a:rPr lang="en-US" sz="1800" dirty="0" smtClean="0">
                <a:solidFill>
                  <a:schemeClr val="tx1"/>
                </a:solidFill>
                <a:latin typeface="Calibri" panose="020F0502020204030204" pitchFamily="34" charset="0"/>
              </a:rPr>
              <a:t>Corporate Events</a:t>
            </a:r>
          </a:p>
          <a:p>
            <a:pPr marL="685800" lvl="3" eaLnBrk="1" hangingPunct="1">
              <a:spcBef>
                <a:spcPts val="0"/>
              </a:spcBef>
              <a:spcAft>
                <a:spcPts val="600"/>
              </a:spcAft>
            </a:pPr>
            <a:r>
              <a:rPr lang="en-US" sz="1800" dirty="0" smtClean="0">
                <a:solidFill>
                  <a:schemeClr val="tx1"/>
                </a:solidFill>
                <a:latin typeface="Calibri" panose="020F0502020204030204" pitchFamily="34" charset="0"/>
              </a:rPr>
              <a:t>Solar Panels</a:t>
            </a:r>
          </a:p>
          <a:p>
            <a:pPr marL="685800" lvl="3" eaLnBrk="1" hangingPunct="1">
              <a:spcBef>
                <a:spcPts val="0"/>
              </a:spcBef>
              <a:spcAft>
                <a:spcPts val="600"/>
              </a:spcAft>
            </a:pPr>
            <a:r>
              <a:rPr lang="en-US" sz="1800" dirty="0" smtClean="0">
                <a:solidFill>
                  <a:schemeClr val="tx1"/>
                </a:solidFill>
                <a:latin typeface="Calibri" panose="020F0502020204030204" pitchFamily="34" charset="0"/>
              </a:rPr>
              <a:t>Cell Phone Antennas</a:t>
            </a:r>
            <a:r>
              <a:rPr lang="en-US" dirty="0" smtClean="0">
                <a:solidFill>
                  <a:schemeClr val="tx1"/>
                </a:solidFill>
                <a:latin typeface="Calibri" panose="020F0502020204030204" pitchFamily="34" charset="0"/>
              </a:rPr>
              <a:t>				</a:t>
            </a:r>
          </a:p>
        </p:txBody>
      </p:sp>
      <p:sp>
        <p:nvSpPr>
          <p:cNvPr id="21508" name="Rectangle 4"/>
          <p:cNvSpPr>
            <a:spLocks noGrp="1"/>
          </p:cNvSpPr>
          <p:nvPr>
            <p:ph type="title"/>
          </p:nvPr>
        </p:nvSpPr>
        <p:spPr bwMode="auto">
          <a:xfrm>
            <a:off x="255426" y="272173"/>
            <a:ext cx="7148944" cy="849854"/>
          </a:xfr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en-US" sz="2800" cap="small" dirty="0" smtClean="0">
                <a:solidFill>
                  <a:schemeClr val="bg1"/>
                </a:solidFill>
                <a:latin typeface="Calibri" panose="020F0502020204030204" pitchFamily="34" charset="0"/>
              </a:rPr>
              <a:t>Private Business Use Overview</a:t>
            </a:r>
          </a:p>
        </p:txBody>
      </p:sp>
      <p:sp>
        <p:nvSpPr>
          <p:cNvPr id="5" name="Slide Number Placeholder 4"/>
          <p:cNvSpPr txBox="1">
            <a:spLocks/>
          </p:cNvSpPr>
          <p:nvPr/>
        </p:nvSpPr>
        <p:spPr>
          <a:xfrm>
            <a:off x="6969708" y="6500507"/>
            <a:ext cx="2133600" cy="214009"/>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73716B-9E7D-4D40-B06E-1FAD856255D4}" type="slidenum">
              <a:rPr kumimoji="0" lang="en-US" sz="1200" b="0" i="0" u="none" strike="noStrike" kern="1200" cap="none" spc="0" normalizeH="0" baseline="0" noProof="0" smtClean="0">
                <a:ln>
                  <a:noFill/>
                </a:ln>
                <a:effectLst/>
                <a:uLnTx/>
                <a:uFillTx/>
                <a:latin typeface="Calibri" pitchFamily="34"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42</a:t>
            </a:fld>
            <a:endParaRPr kumimoji="0" lang="en-US" sz="1200" b="0" i="0" u="none" strike="noStrike" kern="1200" cap="none" spc="0" normalizeH="0" baseline="0" noProof="0" dirty="0">
              <a:ln>
                <a:noFill/>
              </a:ln>
              <a:effectLst/>
              <a:uLnTx/>
              <a:uFillTx/>
              <a:latin typeface="Calibri" pitchFamily="34" charset="0"/>
              <a:ea typeface="+mn-ea"/>
              <a:cs typeface="+mn-cs"/>
            </a:endParaRPr>
          </a:p>
        </p:txBody>
      </p:sp>
    </p:spTree>
    <p:extLst>
      <p:ext uri="{BB962C8B-B14F-4D97-AF65-F5344CB8AC3E}">
        <p14:creationId xmlns:p14="http://schemas.microsoft.com/office/powerpoint/2010/main" val="56864191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body" idx="1"/>
          </p:nvPr>
        </p:nvSpPr>
        <p:spPr bwMode="auto">
          <a:xfrm>
            <a:off x="255426" y="1398202"/>
            <a:ext cx="8625927" cy="4895026"/>
          </a:xfrm>
          <a:noFill/>
          <a:ln>
            <a:miter lim="800000"/>
            <a:headEnd/>
            <a:tailEnd/>
          </a:ln>
        </p:spPr>
        <p:txBody>
          <a:bodyPr vert="horz" wrap="square" lIns="91440" tIns="45720" rIns="91440" bIns="45720" numCol="1" anchor="t" anchorCtr="0" compatLnSpc="1">
            <a:prstTxWarp prst="textNoShape">
              <a:avLst/>
            </a:prstTxWarp>
          </a:bodyPr>
          <a:lstStyle/>
          <a:p>
            <a:pPr marL="342900" lvl="1" indent="-342900">
              <a:spcBef>
                <a:spcPts val="480"/>
              </a:spcBef>
              <a:spcAft>
                <a:spcPts val="600"/>
              </a:spcAft>
              <a:buFont typeface="Arial" panose="020B0604020202020204" pitchFamily="34" charset="0"/>
              <a:buChar char="•"/>
            </a:pPr>
            <a:r>
              <a:rPr lang="en-US" sz="2400" dirty="0" smtClean="0">
                <a:solidFill>
                  <a:schemeClr val="tx1"/>
                </a:solidFill>
                <a:latin typeface="Calibri" panose="020F0502020204030204" pitchFamily="34" charset="0"/>
              </a:rPr>
              <a:t>Many so-called “management contracts” are in fact leases (even though it might be called something else) </a:t>
            </a:r>
          </a:p>
          <a:p>
            <a:pPr>
              <a:spcBef>
                <a:spcPts val="0"/>
              </a:spcBef>
              <a:spcAft>
                <a:spcPts val="600"/>
              </a:spcAft>
            </a:pPr>
            <a:r>
              <a:rPr lang="en-US" sz="2400" dirty="0" smtClean="0">
                <a:solidFill>
                  <a:schemeClr val="tx1"/>
                </a:solidFill>
                <a:latin typeface="Calibri" panose="020F0502020204030204" pitchFamily="34" charset="0"/>
              </a:rPr>
              <a:t>If someone is paying you rent ($) or splitting net profits ($) from an operation in bond financed space they are generally treated as lessee under the tax rules      </a:t>
            </a:r>
          </a:p>
          <a:p>
            <a:pPr marL="1714500" lvl="3" indent="-457200" eaLnBrk="1" hangingPunct="1">
              <a:buNone/>
            </a:pPr>
            <a:endParaRPr lang="en-US" sz="1600" dirty="0" smtClean="0">
              <a:solidFill>
                <a:schemeClr val="tx1"/>
              </a:solidFill>
            </a:endParaRPr>
          </a:p>
          <a:p>
            <a:pPr marL="1714500" lvl="3" indent="-457200" eaLnBrk="1" hangingPunct="1">
              <a:buNone/>
            </a:pPr>
            <a:endParaRPr lang="en-US" dirty="0" smtClean="0">
              <a:solidFill>
                <a:schemeClr val="tx1"/>
              </a:solidFill>
            </a:endParaRPr>
          </a:p>
          <a:p>
            <a:pPr marL="1714500" lvl="3" indent="-457200" eaLnBrk="1" hangingPunct="1">
              <a:buNone/>
            </a:pPr>
            <a:r>
              <a:rPr lang="en-US" dirty="0" smtClean="0">
                <a:solidFill>
                  <a:schemeClr val="tx1"/>
                </a:solidFill>
              </a:rPr>
              <a:t>						</a:t>
            </a:r>
          </a:p>
        </p:txBody>
      </p:sp>
      <p:sp>
        <p:nvSpPr>
          <p:cNvPr id="21508" name="Rectangle 4"/>
          <p:cNvSpPr>
            <a:spLocks noGrp="1"/>
          </p:cNvSpPr>
          <p:nvPr>
            <p:ph type="title"/>
          </p:nvPr>
        </p:nvSpPr>
        <p:spPr bwMode="auto">
          <a:xfrm>
            <a:off x="255426" y="262445"/>
            <a:ext cx="7148944" cy="849854"/>
          </a:xfr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en-US" sz="2800" cap="small" dirty="0" smtClean="0">
                <a:solidFill>
                  <a:schemeClr val="bg1"/>
                </a:solidFill>
                <a:latin typeface="Calibri" panose="020F0502020204030204" pitchFamily="34" charset="0"/>
              </a:rPr>
              <a:t>Private Business Use Overview</a:t>
            </a:r>
          </a:p>
        </p:txBody>
      </p:sp>
      <p:sp>
        <p:nvSpPr>
          <p:cNvPr id="5" name="Slide Number Placeholder 4"/>
          <p:cNvSpPr txBox="1">
            <a:spLocks/>
          </p:cNvSpPr>
          <p:nvPr/>
        </p:nvSpPr>
        <p:spPr>
          <a:xfrm>
            <a:off x="6969708" y="6500507"/>
            <a:ext cx="2133600" cy="214009"/>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73716B-9E7D-4D40-B06E-1FAD856255D4}" type="slidenum">
              <a:rPr kumimoji="0" lang="en-US" sz="1200" b="0" i="0" u="none" strike="noStrike" kern="1200" cap="none" spc="0" normalizeH="0" baseline="0" noProof="0" smtClean="0">
                <a:ln>
                  <a:noFill/>
                </a:ln>
                <a:effectLst/>
                <a:uLnTx/>
                <a:uFillTx/>
                <a:latin typeface="Calibri" pitchFamily="34"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43</a:t>
            </a:fld>
            <a:endParaRPr kumimoji="0" lang="en-US" sz="1200" b="0" i="0" u="none" strike="noStrike" kern="1200" cap="none" spc="0" normalizeH="0" baseline="0" noProof="0" dirty="0">
              <a:ln>
                <a:noFill/>
              </a:ln>
              <a:effectLst/>
              <a:uLnTx/>
              <a:uFillTx/>
              <a:latin typeface="Calibri" pitchFamily="34" charset="0"/>
              <a:ea typeface="+mn-ea"/>
              <a:cs typeface="+mn-cs"/>
            </a:endParaRPr>
          </a:p>
        </p:txBody>
      </p:sp>
    </p:spTree>
    <p:extLst>
      <p:ext uri="{BB962C8B-B14F-4D97-AF65-F5344CB8AC3E}">
        <p14:creationId xmlns:p14="http://schemas.microsoft.com/office/powerpoint/2010/main" val="159175342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25963"/>
          </a:xfrm>
        </p:spPr>
        <p:txBody>
          <a:bodyPr>
            <a:noAutofit/>
          </a:bodyPr>
          <a:lstStyle/>
          <a:p>
            <a:pPr marL="457200" lvl="1" indent="0">
              <a:buNone/>
            </a:pPr>
            <a:r>
              <a:rPr lang="en-US" dirty="0" smtClean="0"/>
              <a:t>True or False:</a:t>
            </a:r>
          </a:p>
          <a:p>
            <a:pPr marL="457200" lvl="1" indent="0">
              <a:buNone/>
            </a:pPr>
            <a:r>
              <a:rPr lang="en-US" dirty="0" smtClean="0"/>
              <a:t>Leases never give rise to Private Business Use.</a:t>
            </a:r>
            <a:endParaRPr lang="en-US" dirty="0"/>
          </a:p>
        </p:txBody>
      </p:sp>
      <p:sp>
        <p:nvSpPr>
          <p:cNvPr id="3" name="Title 2"/>
          <p:cNvSpPr>
            <a:spLocks noGrp="1"/>
          </p:cNvSpPr>
          <p:nvPr>
            <p:ph type="title"/>
          </p:nvPr>
        </p:nvSpPr>
        <p:spPr/>
        <p:txBody>
          <a:bodyPr/>
          <a:lstStyle/>
          <a:p>
            <a:r>
              <a:rPr lang="en-US" cap="small" dirty="0" smtClean="0">
                <a:latin typeface="Calibri" panose="020F0502020204030204" pitchFamily="34" charset="0"/>
              </a:rPr>
              <a:t>Poll Question</a:t>
            </a:r>
            <a:endParaRPr lang="en-US" dirty="0"/>
          </a:p>
        </p:txBody>
      </p:sp>
      <p:sp>
        <p:nvSpPr>
          <p:cNvPr id="4" name="Slide Number Placeholder 3"/>
          <p:cNvSpPr>
            <a:spLocks noGrp="1"/>
          </p:cNvSpPr>
          <p:nvPr>
            <p:ph type="sldNum" sz="quarter" idx="12"/>
          </p:nvPr>
        </p:nvSpPr>
        <p:spPr/>
        <p:txBody>
          <a:bodyPr/>
          <a:lstStyle/>
          <a:p>
            <a:fld id="{46D455DC-4A15-453D-8E1E-2341FD1E14DC}" type="slidenum">
              <a:rPr lang="en-US" smtClean="0"/>
              <a:t>44</a:t>
            </a:fld>
            <a:endParaRPr lang="en-US"/>
          </a:p>
        </p:txBody>
      </p:sp>
    </p:spTree>
    <p:extLst>
      <p:ext uri="{BB962C8B-B14F-4D97-AF65-F5344CB8AC3E}">
        <p14:creationId xmlns:p14="http://schemas.microsoft.com/office/powerpoint/2010/main" val="10060933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cap="small" dirty="0" smtClean="0">
                <a:latin typeface="Calibri" panose="020F0502020204030204" pitchFamily="34" charset="0"/>
              </a:rPr>
              <a:t>Amounts Subject to the Requirements</a:t>
            </a:r>
            <a:endParaRPr lang="en-US" dirty="0"/>
          </a:p>
        </p:txBody>
      </p:sp>
      <p:sp>
        <p:nvSpPr>
          <p:cNvPr id="4" name="Slide Number Placeholder 3"/>
          <p:cNvSpPr>
            <a:spLocks noGrp="1"/>
          </p:cNvSpPr>
          <p:nvPr>
            <p:ph type="sldNum" sz="quarter" idx="12"/>
          </p:nvPr>
        </p:nvSpPr>
        <p:spPr/>
        <p:txBody>
          <a:bodyPr/>
          <a:lstStyle/>
          <a:p>
            <a:fld id="{46D455DC-4A15-453D-8E1E-2341FD1E14DC}" type="slidenum">
              <a:rPr lang="en-US" smtClean="0"/>
              <a:t>5</a:t>
            </a:fld>
            <a:endParaRPr lang="en-US"/>
          </a:p>
        </p:txBody>
      </p:sp>
      <p:sp>
        <p:nvSpPr>
          <p:cNvPr id="9" name="Rectangle 5"/>
          <p:cNvSpPr>
            <a:spLocks noChangeArrowheads="1"/>
          </p:cNvSpPr>
          <p:nvPr/>
        </p:nvSpPr>
        <p:spPr bwMode="auto">
          <a:xfrm>
            <a:off x="1066800" y="1524000"/>
            <a:ext cx="3276815" cy="4494212"/>
          </a:xfrm>
          <a:prstGeom prst="rect">
            <a:avLst/>
          </a:prstGeom>
          <a:noFill/>
          <a:ln w="38100" algn="ctr">
            <a:solidFill>
              <a:srgbClr val="990033"/>
            </a:solidFill>
            <a:miter lim="800000"/>
            <a:headEnd/>
            <a:tailEnd/>
          </a:ln>
        </p:spPr>
        <p:txBody>
          <a:bodyPr wrap="square" lIns="0" tIns="0" rIns="0" bIns="0" anchor="ctr">
            <a:spAutoFit/>
          </a:bodyPr>
          <a:lstStyle/>
          <a:p>
            <a:endParaRPr lang="en-US"/>
          </a:p>
        </p:txBody>
      </p:sp>
      <p:sp>
        <p:nvSpPr>
          <p:cNvPr id="10" name="Rectangle 6"/>
          <p:cNvSpPr>
            <a:spLocks noChangeArrowheads="1"/>
          </p:cNvSpPr>
          <p:nvPr/>
        </p:nvSpPr>
        <p:spPr bwMode="auto">
          <a:xfrm>
            <a:off x="4800600" y="1525290"/>
            <a:ext cx="3581400" cy="4494212"/>
          </a:xfrm>
          <a:prstGeom prst="rect">
            <a:avLst/>
          </a:prstGeom>
          <a:noFill/>
          <a:ln w="38100" algn="ctr">
            <a:solidFill>
              <a:schemeClr val="accent2"/>
            </a:solidFill>
            <a:miter lim="800000"/>
            <a:headEnd/>
            <a:tailEnd/>
          </a:ln>
        </p:spPr>
        <p:txBody>
          <a:bodyPr wrap="square" lIns="0" tIns="0" rIns="0" bIns="0" anchor="ctr">
            <a:spAutoFit/>
          </a:bodyPr>
          <a:lstStyle/>
          <a:p>
            <a:endParaRPr lang="en-US"/>
          </a:p>
        </p:txBody>
      </p:sp>
      <p:sp>
        <p:nvSpPr>
          <p:cNvPr id="11" name="Rectangle 10"/>
          <p:cNvSpPr/>
          <p:nvPr/>
        </p:nvSpPr>
        <p:spPr>
          <a:xfrm>
            <a:off x="1066799" y="1524000"/>
            <a:ext cx="3276815" cy="4524315"/>
          </a:xfrm>
          <a:prstGeom prst="rect">
            <a:avLst/>
          </a:prstGeom>
        </p:spPr>
        <p:txBody>
          <a:bodyPr wrap="square">
            <a:spAutoFit/>
          </a:bodyPr>
          <a:lstStyle/>
          <a:p>
            <a:pPr marL="187325" indent="-187325" algn="ctr" defTabSz="914400">
              <a:spcBef>
                <a:spcPts val="1800"/>
              </a:spcBef>
              <a:buClr>
                <a:srgbClr val="003958"/>
              </a:buClr>
              <a:buSzPct val="171000"/>
            </a:pPr>
            <a:r>
              <a:rPr lang="en-US" sz="2000" u="sng" dirty="0" smtClean="0">
                <a:sym typeface="Gill Sans" charset="0"/>
              </a:rPr>
              <a:t>Arbitrage Rebate</a:t>
            </a:r>
          </a:p>
          <a:p>
            <a:pPr marL="187325" indent="-187325" algn="ctr" defTabSz="914400">
              <a:buClr>
                <a:srgbClr val="003958"/>
              </a:buClr>
              <a:buSzPct val="171000"/>
              <a:buFont typeface="Arial" pitchFamily="34" charset="0"/>
              <a:buChar char="•"/>
            </a:pPr>
            <a:endParaRPr lang="en-US" sz="1600" u="sng" dirty="0" smtClean="0">
              <a:sym typeface="Gill Sans" charset="0"/>
            </a:endParaRPr>
          </a:p>
          <a:p>
            <a:pPr marL="107950" indent="-107950" defTabSz="914400">
              <a:spcAft>
                <a:spcPct val="25000"/>
              </a:spcAft>
              <a:buFont typeface="Arial" pitchFamily="34" charset="0"/>
              <a:buChar char="•"/>
            </a:pPr>
            <a:r>
              <a:rPr lang="en-US" dirty="0" smtClean="0">
                <a:sym typeface="Gill Sans" charset="0"/>
              </a:rPr>
              <a:t>Gross proceeds</a:t>
            </a:r>
          </a:p>
          <a:p>
            <a:pPr marL="465138" lvl="1" indent="-185738" defTabSz="914400">
              <a:spcAft>
                <a:spcPct val="25000"/>
              </a:spcAft>
              <a:buFont typeface="Calibri" panose="020F0502020204030204" pitchFamily="34" charset="0"/>
              <a:buChar char="‒"/>
            </a:pPr>
            <a:r>
              <a:rPr lang="en-US" dirty="0" smtClean="0">
                <a:sym typeface="Gill Sans" charset="0"/>
              </a:rPr>
              <a:t>Sale proceeds – amounts received from the sale of the bonds</a:t>
            </a:r>
          </a:p>
          <a:p>
            <a:pPr marL="465138" lvl="1" indent="-185738" defTabSz="914400">
              <a:spcAft>
                <a:spcPct val="25000"/>
              </a:spcAft>
              <a:buFont typeface="Calibri" panose="020F0502020204030204" pitchFamily="34" charset="0"/>
              <a:buChar char="‒"/>
            </a:pPr>
            <a:r>
              <a:rPr lang="en-US" dirty="0" smtClean="0">
                <a:sym typeface="Gill Sans" charset="0"/>
              </a:rPr>
              <a:t>Investment proceeds – earnings on sale proceeds</a:t>
            </a:r>
          </a:p>
          <a:p>
            <a:pPr marL="465138" lvl="1" indent="-185738" defTabSz="914400">
              <a:spcAft>
                <a:spcPct val="25000"/>
              </a:spcAft>
              <a:buFont typeface="Calibri" panose="020F0502020204030204" pitchFamily="34" charset="0"/>
              <a:buChar char="‒"/>
            </a:pPr>
            <a:r>
              <a:rPr lang="en-US" dirty="0" smtClean="0">
                <a:sym typeface="Gill Sans" charset="0"/>
              </a:rPr>
              <a:t>Replacement proceeds – typically amounts pledged to pay debt service</a:t>
            </a:r>
          </a:p>
          <a:p>
            <a:pPr marL="465138" lvl="1" indent="-185738" defTabSz="914400">
              <a:spcAft>
                <a:spcPct val="25000"/>
              </a:spcAft>
              <a:buFont typeface="Calibri" panose="020F0502020204030204" pitchFamily="34" charset="0"/>
              <a:buChar char="‒"/>
            </a:pPr>
            <a:r>
              <a:rPr lang="en-US" dirty="0" smtClean="0">
                <a:sym typeface="Gill Sans" charset="0"/>
              </a:rPr>
              <a:t>Transferred proceeds – prior bond proceeds that become proceeds of the refunding bonds</a:t>
            </a:r>
            <a:endParaRPr lang="en-US" dirty="0">
              <a:sym typeface="Gill Sans" charset="0"/>
            </a:endParaRPr>
          </a:p>
        </p:txBody>
      </p:sp>
      <p:sp>
        <p:nvSpPr>
          <p:cNvPr id="13" name="Rectangle 12"/>
          <p:cNvSpPr/>
          <p:nvPr/>
        </p:nvSpPr>
        <p:spPr>
          <a:xfrm>
            <a:off x="4822556" y="1516063"/>
            <a:ext cx="3559444" cy="4358116"/>
          </a:xfrm>
          <a:prstGeom prst="rect">
            <a:avLst/>
          </a:prstGeom>
        </p:spPr>
        <p:txBody>
          <a:bodyPr wrap="square">
            <a:spAutoFit/>
          </a:bodyPr>
          <a:lstStyle/>
          <a:p>
            <a:pPr marL="342900" indent="-342900" algn="ctr" defTabSz="914400">
              <a:buFont typeface="Wingdings" pitchFamily="2" charset="2"/>
              <a:buNone/>
            </a:pPr>
            <a:r>
              <a:rPr lang="en-US" u="sng" dirty="0" smtClean="0">
                <a:sym typeface="Arial" charset="0"/>
              </a:rPr>
              <a:t>Yield Restriction</a:t>
            </a:r>
          </a:p>
          <a:p>
            <a:pPr marL="342900" indent="-342900" algn="ctr" defTabSz="914400">
              <a:buFont typeface="Wingdings" pitchFamily="2" charset="2"/>
              <a:buNone/>
            </a:pPr>
            <a:endParaRPr lang="en-US" u="sng" dirty="0" smtClean="0">
              <a:sym typeface="Arial" charset="0"/>
            </a:endParaRPr>
          </a:p>
          <a:p>
            <a:pPr marL="107950" indent="-107950" defTabSz="914400">
              <a:spcAft>
                <a:spcPct val="40000"/>
              </a:spcAft>
              <a:buFont typeface="Arial" pitchFamily="34" charset="0"/>
              <a:buChar char="•"/>
            </a:pPr>
            <a:r>
              <a:rPr lang="en-US" dirty="0" smtClean="0">
                <a:sym typeface="Arial" charset="0"/>
              </a:rPr>
              <a:t>Amounts remaining beyond applicable “temporary period” (usually 3 years)</a:t>
            </a:r>
          </a:p>
          <a:p>
            <a:pPr marL="107950" indent="-107950" defTabSz="914400">
              <a:spcAft>
                <a:spcPct val="40000"/>
              </a:spcAft>
              <a:buFont typeface="Arial" pitchFamily="34" charset="0"/>
              <a:buChar char="•"/>
            </a:pPr>
            <a:r>
              <a:rPr lang="en-US" dirty="0" smtClean="0">
                <a:sym typeface="Arial" charset="0"/>
              </a:rPr>
              <a:t>Amounts beyond the “reasonably required reserve”,  minimum of ...</a:t>
            </a:r>
          </a:p>
          <a:p>
            <a:pPr marL="465138" lvl="1" indent="-233363" defTabSz="914400">
              <a:spcAft>
                <a:spcPct val="40000"/>
              </a:spcAft>
              <a:buFont typeface="Arial" pitchFamily="34" charset="0"/>
              <a:buChar char="‒"/>
            </a:pPr>
            <a:r>
              <a:rPr lang="en-US" dirty="0" smtClean="0">
                <a:sym typeface="Arial" charset="0"/>
              </a:rPr>
              <a:t>10% of par amount</a:t>
            </a:r>
          </a:p>
          <a:p>
            <a:pPr marL="465138" lvl="1" indent="-233363" defTabSz="914400">
              <a:spcAft>
                <a:spcPct val="40000"/>
              </a:spcAft>
              <a:buFont typeface="Arial" pitchFamily="34" charset="0"/>
              <a:buChar char="‒"/>
            </a:pPr>
            <a:r>
              <a:rPr lang="en-US" dirty="0" smtClean="0">
                <a:sym typeface="Arial" charset="0"/>
              </a:rPr>
              <a:t>125% of average annual debt service</a:t>
            </a:r>
          </a:p>
          <a:p>
            <a:pPr marL="465138" lvl="1" indent="-233363" defTabSz="914400">
              <a:spcAft>
                <a:spcPct val="40000"/>
              </a:spcAft>
              <a:buFont typeface="Arial" pitchFamily="34" charset="0"/>
              <a:buChar char="‒"/>
            </a:pPr>
            <a:r>
              <a:rPr lang="en-US" dirty="0" smtClean="0">
                <a:sym typeface="Arial" charset="0"/>
              </a:rPr>
              <a:t>Maximum annual debt service</a:t>
            </a:r>
          </a:p>
          <a:p>
            <a:pPr marL="107950" indent="-107950" defTabSz="914400">
              <a:spcAft>
                <a:spcPct val="40000"/>
              </a:spcAft>
              <a:buFont typeface="Arial" pitchFamily="34" charset="0"/>
              <a:buChar char="•"/>
            </a:pPr>
            <a:r>
              <a:rPr lang="en-US" dirty="0" smtClean="0">
                <a:sym typeface="Arial" charset="0"/>
              </a:rPr>
              <a:t>Advance refunding escrows</a:t>
            </a:r>
          </a:p>
          <a:p>
            <a:pPr marL="107950" indent="-107950" defTabSz="914400">
              <a:spcAft>
                <a:spcPct val="40000"/>
              </a:spcAft>
              <a:buFont typeface="Arial" pitchFamily="34" charset="0"/>
              <a:buChar char="•"/>
            </a:pPr>
            <a:r>
              <a:rPr lang="en-US" dirty="0" smtClean="0">
                <a:sym typeface="Arial" charset="0"/>
              </a:rPr>
              <a:t>Transferred proceeds</a:t>
            </a:r>
            <a:endParaRPr lang="en-US" dirty="0">
              <a:sym typeface="Arial" charset="0"/>
            </a:endParaRPr>
          </a:p>
        </p:txBody>
      </p:sp>
    </p:spTree>
    <p:extLst>
      <p:ext uri="{BB962C8B-B14F-4D97-AF65-F5344CB8AC3E}">
        <p14:creationId xmlns:p14="http://schemas.microsoft.com/office/powerpoint/2010/main" val="10929145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cap="small" dirty="0">
                <a:latin typeface="Calibri" panose="020F0502020204030204" pitchFamily="34" charset="0"/>
              </a:rPr>
              <a:t>Amounts Subject to </a:t>
            </a:r>
            <a:r>
              <a:rPr lang="en-US" cap="small" dirty="0" smtClean="0">
                <a:latin typeface="Calibri" panose="020F0502020204030204" pitchFamily="34" charset="0"/>
              </a:rPr>
              <a:t>the Requirements</a:t>
            </a:r>
            <a:endParaRPr lang="en-US" dirty="0"/>
          </a:p>
        </p:txBody>
      </p:sp>
      <p:sp>
        <p:nvSpPr>
          <p:cNvPr id="4" name="Slide Number Placeholder 3"/>
          <p:cNvSpPr>
            <a:spLocks noGrp="1"/>
          </p:cNvSpPr>
          <p:nvPr>
            <p:ph type="sldNum" sz="quarter" idx="12"/>
          </p:nvPr>
        </p:nvSpPr>
        <p:spPr/>
        <p:txBody>
          <a:bodyPr/>
          <a:lstStyle/>
          <a:p>
            <a:fld id="{46D455DC-4A15-453D-8E1E-2341FD1E14DC}" type="slidenum">
              <a:rPr lang="en-US" smtClean="0"/>
              <a:t>6</a:t>
            </a:fld>
            <a:endParaRPr lang="en-US"/>
          </a:p>
        </p:txBody>
      </p:sp>
      <p:graphicFrame>
        <p:nvGraphicFramePr>
          <p:cNvPr id="8" name="Group 74"/>
          <p:cNvGraphicFramePr>
            <a:graphicFrameLocks noGrp="1"/>
          </p:cNvGraphicFramePr>
          <p:nvPr>
            <p:extLst>
              <p:ext uri="{D42A27DB-BD31-4B8C-83A1-F6EECF244321}">
                <p14:modId xmlns:p14="http://schemas.microsoft.com/office/powerpoint/2010/main" val="1435776179"/>
              </p:ext>
            </p:extLst>
          </p:nvPr>
        </p:nvGraphicFramePr>
        <p:xfrm>
          <a:off x="1262063" y="1676400"/>
          <a:ext cx="6629400" cy="4116388"/>
        </p:xfrm>
        <a:graphic>
          <a:graphicData uri="http://schemas.openxmlformats.org/drawingml/2006/table">
            <a:tbl>
              <a:tblPr/>
              <a:tblGrid>
                <a:gridCol w="1323975"/>
                <a:gridCol w="2647950"/>
                <a:gridCol w="2657475"/>
              </a:tblGrid>
              <a:tr h="727075">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n-lt"/>
                          <a:ea typeface="ＭＳ Ｐゴシック" pitchFamily="34" charset="-128"/>
                        </a:rPr>
                        <a:t>Arbitrage </a:t>
                      </a:r>
                      <a:r>
                        <a:rPr kumimoji="0" lang="en-US" sz="1800" b="0" i="0" u="sng" strike="noStrike" cap="none" normalizeH="0" baseline="0" dirty="0" smtClean="0">
                          <a:ln>
                            <a:noFill/>
                          </a:ln>
                          <a:solidFill>
                            <a:schemeClr val="tx1"/>
                          </a:solidFill>
                          <a:effectLst/>
                          <a:latin typeface="+mn-lt"/>
                          <a:ea typeface="ＭＳ Ｐゴシック" pitchFamily="34" charset="-128"/>
                        </a:rPr>
                        <a:t>Rebate</a:t>
                      </a: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0" lang="en-US" sz="1800" b="0" i="0" u="sng" strike="noStrike" cap="none" normalizeH="0" baseline="0" dirty="0" smtClean="0">
                          <a:ln>
                            <a:noFill/>
                          </a:ln>
                          <a:solidFill>
                            <a:schemeClr val="tx1"/>
                          </a:solidFill>
                          <a:effectLst/>
                          <a:latin typeface="+mn-lt"/>
                          <a:ea typeface="ＭＳ Ｐゴシック" pitchFamily="34" charset="-128"/>
                        </a:rPr>
                        <a:t>Fund/Account</a:t>
                      </a:r>
                    </a:p>
                  </a:txBody>
                  <a:tcPr horzOverflow="overflow">
                    <a:lnL>
                      <a:noFill/>
                    </a:lnL>
                    <a:lnR>
                      <a:noFill/>
                    </a:lnR>
                    <a:lnT cap="fla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0" lang="en-US" sz="1800" b="0" i="0" u="sng" strike="noStrike" cap="none" normalizeH="0" baseline="0" dirty="0" smtClean="0">
                          <a:ln>
                            <a:noFill/>
                          </a:ln>
                          <a:solidFill>
                            <a:schemeClr val="tx1"/>
                          </a:solidFill>
                          <a:effectLst/>
                          <a:latin typeface="+mn-lt"/>
                          <a:ea typeface="ＭＳ Ｐゴシック" pitchFamily="34" charset="-128"/>
                        </a:rPr>
                        <a:t>Yield Restriction</a:t>
                      </a:r>
                    </a:p>
                  </a:txBody>
                  <a:tcPr horzOverflow="overflow">
                    <a:lnL>
                      <a:noFill/>
                    </a:lnL>
                    <a:lnR cap="flat">
                      <a:noFill/>
                    </a:lnR>
                    <a:lnT cap="flat">
                      <a:noFill/>
                    </a:lnT>
                    <a:lnB>
                      <a:noFill/>
                    </a:lnB>
                    <a:lnTlToBr>
                      <a:noFill/>
                    </a:lnTlToBr>
                    <a:lnBlToTr>
                      <a:noFill/>
                    </a:lnBlToTr>
                    <a:noFill/>
                  </a:tcPr>
                </a:tc>
              </a:tr>
              <a:tr h="874713">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0" lang="en-US" sz="1800" b="0" i="0" u="none" strike="noStrike" cap="none" normalizeH="0" baseline="0" smtClean="0">
                          <a:ln>
                            <a:noFill/>
                          </a:ln>
                          <a:solidFill>
                            <a:schemeClr val="tx1"/>
                          </a:solidFill>
                          <a:effectLst/>
                          <a:latin typeface="+mn-lt"/>
                          <a:ea typeface="ＭＳ Ｐゴシック" pitchFamily="34" charset="-128"/>
                        </a:rPr>
                        <a:t>Yes</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n-lt"/>
                          <a:ea typeface="ＭＳ Ｐゴシック" pitchFamily="34" charset="-128"/>
                        </a:rPr>
                        <a:t>Construction Fund</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n-lt"/>
                          <a:ea typeface="ＭＳ Ｐゴシック" pitchFamily="34" charset="-128"/>
                        </a:rPr>
                        <a:t>Amounts remaining after “temporary period”</a:t>
                      </a:r>
                      <a:br>
                        <a:rPr kumimoji="0" lang="en-US" sz="1800" b="0" i="0" u="none" strike="noStrike" cap="none" normalizeH="0" baseline="0" dirty="0" smtClean="0">
                          <a:ln>
                            <a:noFill/>
                          </a:ln>
                          <a:solidFill>
                            <a:schemeClr val="tx1"/>
                          </a:solidFill>
                          <a:effectLst/>
                          <a:latin typeface="+mn-lt"/>
                          <a:ea typeface="ＭＳ Ｐゴシック" pitchFamily="34" charset="-128"/>
                        </a:rPr>
                      </a:br>
                      <a:r>
                        <a:rPr kumimoji="0" lang="en-US" sz="1800" b="0" i="0" u="none" strike="noStrike" cap="none" normalizeH="0" baseline="0" dirty="0" smtClean="0">
                          <a:ln>
                            <a:noFill/>
                          </a:ln>
                          <a:solidFill>
                            <a:schemeClr val="tx1"/>
                          </a:solidFill>
                          <a:effectLst/>
                          <a:latin typeface="+mn-lt"/>
                          <a:ea typeface="ＭＳ Ｐゴシック" pitchFamily="34" charset="-128"/>
                        </a:rPr>
                        <a:t>(3 years)</a:t>
                      </a:r>
                    </a:p>
                  </a:txBody>
                  <a:tcPr horzOverflow="overflow">
                    <a:lnL>
                      <a:noFill/>
                    </a:lnL>
                    <a:lnR cap="flat">
                      <a:noFill/>
                    </a:lnR>
                    <a:lnT>
                      <a:noFill/>
                    </a:lnT>
                    <a:lnB>
                      <a:noFill/>
                    </a:lnB>
                    <a:lnTlToBr>
                      <a:noFill/>
                    </a:lnTlToBr>
                    <a:lnBlToTr>
                      <a:noFill/>
                    </a:lnBlToTr>
                    <a:noFill/>
                  </a:tcPr>
                </a:tc>
              </a:tr>
              <a:tr h="890588">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n-lt"/>
                          <a:ea typeface="ＭＳ Ｐゴシック" pitchFamily="34" charset="-128"/>
                        </a:rPr>
                        <a:t>Yes</a:t>
                      </a:r>
                    </a:p>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0" lang="en-US" sz="1000" b="0" i="0" u="none" strike="noStrike" cap="none" normalizeH="0" baseline="0" dirty="0" smtClean="0">
                          <a:ln>
                            <a:noFill/>
                          </a:ln>
                          <a:solidFill>
                            <a:schemeClr val="tx1"/>
                          </a:solidFill>
                          <a:effectLst/>
                          <a:latin typeface="+mn-lt"/>
                          <a:ea typeface="ＭＳ Ｐゴシック" pitchFamily="34" charset="-128"/>
                        </a:rPr>
                        <a:t>(except for </a:t>
                      </a:r>
                      <a:r>
                        <a:rPr kumimoji="0" lang="en-US" sz="1000" b="0" i="0" u="none" strike="noStrike" cap="none" normalizeH="0" baseline="0" dirty="0" err="1" smtClean="0">
                          <a:ln>
                            <a:noFill/>
                          </a:ln>
                          <a:solidFill>
                            <a:schemeClr val="tx1"/>
                          </a:solidFill>
                          <a:effectLst/>
                          <a:latin typeface="+mn-lt"/>
                          <a:ea typeface="ＭＳ Ｐゴシック" pitchFamily="34" charset="-128"/>
                        </a:rPr>
                        <a:t>BFDS</a:t>
                      </a:r>
                      <a:r>
                        <a:rPr kumimoji="0" lang="en-US" sz="1000" b="0" i="0" u="none" strike="noStrike" cap="none" normalizeH="0" baseline="0" dirty="0" smtClean="0">
                          <a:ln>
                            <a:noFill/>
                          </a:ln>
                          <a:solidFill>
                            <a:schemeClr val="tx1"/>
                          </a:solidFill>
                          <a:effectLst/>
                          <a:latin typeface="+mn-lt"/>
                          <a:ea typeface="ＭＳ Ｐゴシック" pitchFamily="34" charset="-128"/>
                        </a:rPr>
                        <a:t> Portion)</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0" lang="en-US" sz="1800" b="0" i="0" u="none" strike="noStrike" cap="none" normalizeH="0" baseline="0" smtClean="0">
                          <a:ln>
                            <a:noFill/>
                          </a:ln>
                          <a:solidFill>
                            <a:schemeClr val="tx1"/>
                          </a:solidFill>
                          <a:effectLst/>
                          <a:latin typeface="+mn-lt"/>
                          <a:ea typeface="ＭＳ Ｐゴシック" pitchFamily="34" charset="-128"/>
                        </a:rPr>
                        <a:t>Capitalized Interest Account</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n-lt"/>
                          <a:ea typeface="ＭＳ Ｐゴシック" pitchFamily="34" charset="-128"/>
                        </a:rPr>
                        <a:t>Amounts remaining after “temporary period”</a:t>
                      </a:r>
                      <a:br>
                        <a:rPr kumimoji="0" lang="en-US" sz="1800" b="0" i="0" u="none" strike="noStrike" cap="none" normalizeH="0" baseline="0" dirty="0" smtClean="0">
                          <a:ln>
                            <a:noFill/>
                          </a:ln>
                          <a:solidFill>
                            <a:schemeClr val="tx1"/>
                          </a:solidFill>
                          <a:effectLst/>
                          <a:latin typeface="+mn-lt"/>
                          <a:ea typeface="ＭＳ Ｐゴシック" pitchFamily="34" charset="-128"/>
                        </a:rPr>
                      </a:br>
                      <a:r>
                        <a:rPr kumimoji="0" lang="en-US" sz="1800" b="0" i="0" u="none" strike="noStrike" cap="none" normalizeH="0" baseline="0" dirty="0" smtClean="0">
                          <a:ln>
                            <a:noFill/>
                          </a:ln>
                          <a:solidFill>
                            <a:schemeClr val="tx1"/>
                          </a:solidFill>
                          <a:effectLst/>
                          <a:latin typeface="+mn-lt"/>
                          <a:ea typeface="ＭＳ Ｐゴシック" pitchFamily="34" charset="-128"/>
                        </a:rPr>
                        <a:t>(3 years)</a:t>
                      </a:r>
                    </a:p>
                  </a:txBody>
                  <a:tcPr horzOverflow="overflow">
                    <a:lnL>
                      <a:noFill/>
                    </a:lnL>
                    <a:lnR cap="flat">
                      <a:noFill/>
                    </a:lnR>
                    <a:lnT>
                      <a:noFill/>
                    </a:lnT>
                    <a:lnB>
                      <a:noFill/>
                    </a:lnB>
                    <a:lnTlToBr>
                      <a:noFill/>
                    </a:lnTlToBr>
                    <a:lnBlToTr>
                      <a:noFill/>
                    </a:lnBlToTr>
                    <a:noFill/>
                  </a:tcPr>
                </a:tc>
              </a:tr>
              <a:tr h="889000">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0" lang="en-US" sz="1800" b="0" i="0" u="none" strike="noStrike" cap="none" normalizeH="0" baseline="0" smtClean="0">
                          <a:ln>
                            <a:noFill/>
                          </a:ln>
                          <a:solidFill>
                            <a:schemeClr val="tx1"/>
                          </a:solidFill>
                          <a:effectLst/>
                          <a:latin typeface="+mn-lt"/>
                          <a:ea typeface="ＭＳ Ｐゴシック" pitchFamily="34" charset="-128"/>
                        </a:rPr>
                        <a:t>Yes</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0" lang="en-US" sz="1800" b="0" i="0" u="none" strike="noStrike" cap="none" normalizeH="0" baseline="0" smtClean="0">
                          <a:ln>
                            <a:noFill/>
                          </a:ln>
                          <a:solidFill>
                            <a:schemeClr val="tx1"/>
                          </a:solidFill>
                          <a:effectLst/>
                          <a:latin typeface="+mn-lt"/>
                          <a:ea typeface="ＭＳ Ｐゴシック" pitchFamily="34" charset="-128"/>
                        </a:rPr>
                        <a:t>Reserve Fund</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n-lt"/>
                          <a:ea typeface="ＭＳ Ｐゴシック" pitchFamily="34" charset="-128"/>
                        </a:rPr>
                        <a:t>Only amounts above “reasonably required reserve”</a:t>
                      </a:r>
                    </a:p>
                  </a:txBody>
                  <a:tcPr horzOverflow="overflow">
                    <a:lnL>
                      <a:noFill/>
                    </a:lnL>
                    <a:lnR cap="flat">
                      <a:noFill/>
                    </a:lnR>
                    <a:lnT>
                      <a:noFill/>
                    </a:lnT>
                    <a:lnB>
                      <a:noFill/>
                    </a:lnB>
                    <a:lnTlToBr>
                      <a:noFill/>
                    </a:lnTlToBr>
                    <a:lnBlToTr>
                      <a:noFill/>
                    </a:lnBlToTr>
                    <a:noFill/>
                  </a:tcPr>
                </a:tc>
              </a:tr>
              <a:tr h="646113">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0" lang="en-US" sz="1800" b="0" i="0" u="none" strike="noStrike" cap="none" normalizeH="0" baseline="0" smtClean="0">
                          <a:ln>
                            <a:noFill/>
                          </a:ln>
                          <a:solidFill>
                            <a:schemeClr val="tx1"/>
                          </a:solidFill>
                          <a:effectLst/>
                          <a:latin typeface="+mn-lt"/>
                          <a:ea typeface="ＭＳ Ｐゴシック" pitchFamily="34" charset="-128"/>
                        </a:rPr>
                        <a:t>Yes</a:t>
                      </a:r>
                    </a:p>
                  </a:txBody>
                  <a:tcP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n-lt"/>
                          <a:ea typeface="ＭＳ Ｐゴシック" pitchFamily="34" charset="-128"/>
                        </a:rPr>
                        <a:t>Escrow Fund</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n-lt"/>
                          <a:ea typeface="ＭＳ Ｐゴシック" pitchFamily="34" charset="-128"/>
                        </a:rPr>
                        <a:t>Beginning on the issue date</a:t>
                      </a:r>
                    </a:p>
                  </a:txBody>
                  <a:tcPr horzOverflow="overflow">
                    <a:lnL>
                      <a:noFill/>
                    </a:lnL>
                    <a:lnR cap="flat">
                      <a:noFill/>
                    </a:lnR>
                    <a:lnT>
                      <a:noFill/>
                    </a:lnT>
                    <a:lnB cap="flat">
                      <a:noFill/>
                    </a:lnB>
                    <a:lnTlToBr>
                      <a:noFill/>
                    </a:lnTlToBr>
                    <a:lnBlToTr>
                      <a:noFill/>
                    </a:lnBlToTr>
                    <a:noFill/>
                  </a:tcPr>
                </a:tc>
              </a:tr>
            </a:tbl>
          </a:graphicData>
        </a:graphic>
      </p:graphicFrame>
      <p:sp>
        <p:nvSpPr>
          <p:cNvPr id="12" name="Rectangle 75"/>
          <p:cNvSpPr>
            <a:spLocks noChangeArrowheads="1"/>
          </p:cNvSpPr>
          <p:nvPr/>
        </p:nvSpPr>
        <p:spPr bwMode="auto">
          <a:xfrm>
            <a:off x="1204913" y="1676400"/>
            <a:ext cx="1447800" cy="4191000"/>
          </a:xfrm>
          <a:prstGeom prst="rect">
            <a:avLst/>
          </a:prstGeom>
          <a:noFill/>
          <a:ln w="38100" algn="ctr">
            <a:solidFill>
              <a:srgbClr val="990033"/>
            </a:solidFill>
            <a:miter lim="800000"/>
            <a:headEnd/>
            <a:tailEnd/>
          </a:ln>
        </p:spPr>
        <p:txBody>
          <a:bodyPr lIns="0" tIns="0" rIns="0" bIns="0" anchor="ctr">
            <a:spAutoFit/>
          </a:bodyPr>
          <a:lstStyle/>
          <a:p>
            <a:endParaRPr lang="en-US"/>
          </a:p>
        </p:txBody>
      </p:sp>
      <p:sp>
        <p:nvSpPr>
          <p:cNvPr id="14" name="Rectangle 76"/>
          <p:cNvSpPr>
            <a:spLocks noChangeArrowheads="1"/>
          </p:cNvSpPr>
          <p:nvPr/>
        </p:nvSpPr>
        <p:spPr bwMode="auto">
          <a:xfrm>
            <a:off x="5181600" y="1676400"/>
            <a:ext cx="2760662" cy="4191000"/>
          </a:xfrm>
          <a:prstGeom prst="rect">
            <a:avLst/>
          </a:prstGeom>
          <a:noFill/>
          <a:ln w="38100" algn="ctr">
            <a:solidFill>
              <a:schemeClr val="accent2"/>
            </a:solidFill>
            <a:miter lim="800000"/>
            <a:headEnd/>
            <a:tailEnd/>
          </a:ln>
        </p:spPr>
        <p:txBody>
          <a:bodyPr wrap="square" lIns="0" tIns="0" rIns="0" bIns="0" anchor="ctr">
            <a:spAutoFit/>
          </a:bodyPr>
          <a:lstStyle/>
          <a:p>
            <a:endParaRPr lang="en-US"/>
          </a:p>
        </p:txBody>
      </p:sp>
      <p:sp>
        <p:nvSpPr>
          <p:cNvPr id="15" name="Line 79"/>
          <p:cNvSpPr>
            <a:spLocks noChangeShapeType="1"/>
          </p:cNvSpPr>
          <p:nvPr/>
        </p:nvSpPr>
        <p:spPr bwMode="auto">
          <a:xfrm flipH="1">
            <a:off x="2690813" y="1905000"/>
            <a:ext cx="533400" cy="0"/>
          </a:xfrm>
          <a:prstGeom prst="line">
            <a:avLst/>
          </a:prstGeom>
          <a:noFill/>
          <a:ln w="9525">
            <a:solidFill>
              <a:srgbClr val="636463"/>
            </a:solidFill>
            <a:round/>
            <a:headEnd/>
            <a:tailEnd type="triangle" w="med" len="med"/>
          </a:ln>
        </p:spPr>
        <p:txBody>
          <a:bodyPr lIns="0" tIns="0" rIns="0" bIns="0" anchor="ctr">
            <a:spAutoFit/>
          </a:bodyPr>
          <a:lstStyle/>
          <a:p>
            <a:endParaRPr lang="en-US"/>
          </a:p>
        </p:txBody>
      </p:sp>
      <p:sp>
        <p:nvSpPr>
          <p:cNvPr id="16" name="Line 78"/>
          <p:cNvSpPr>
            <a:spLocks noChangeShapeType="1"/>
          </p:cNvSpPr>
          <p:nvPr/>
        </p:nvSpPr>
        <p:spPr bwMode="auto">
          <a:xfrm>
            <a:off x="4592638" y="1905000"/>
            <a:ext cx="588962" cy="0"/>
          </a:xfrm>
          <a:prstGeom prst="line">
            <a:avLst/>
          </a:prstGeom>
          <a:noFill/>
          <a:ln w="9525">
            <a:solidFill>
              <a:srgbClr val="636463"/>
            </a:solidFill>
            <a:round/>
            <a:headEnd/>
            <a:tailEnd type="triangle" w="med" len="med"/>
          </a:ln>
        </p:spPr>
        <p:txBody>
          <a:bodyPr wrap="square" lIns="0" tIns="0" rIns="0" bIns="0" anchor="ctr">
            <a:spAutoFit/>
          </a:bodyPr>
          <a:lstStyle/>
          <a:p>
            <a:endParaRPr lang="en-US"/>
          </a:p>
        </p:txBody>
      </p:sp>
    </p:spTree>
    <p:extLst>
      <p:ext uri="{BB962C8B-B14F-4D97-AF65-F5344CB8AC3E}">
        <p14:creationId xmlns:p14="http://schemas.microsoft.com/office/powerpoint/2010/main" val="1273508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724400"/>
          </a:xfrm>
        </p:spPr>
        <p:txBody>
          <a:bodyPr>
            <a:noAutofit/>
          </a:bodyPr>
          <a:lstStyle/>
          <a:p>
            <a:r>
              <a:rPr lang="en-US" sz="2400" dirty="0"/>
              <a:t>Can owe yield reduction payment without owing rebate payment</a:t>
            </a:r>
          </a:p>
          <a:p>
            <a:pPr lvl="1"/>
            <a:r>
              <a:rPr lang="en-US" sz="2000" dirty="0"/>
              <a:t>Even though your issue met an exception to the REBATE requirement, it is still subject to the YIELD RESTRICTION requirement</a:t>
            </a:r>
          </a:p>
          <a:p>
            <a:pPr lvl="2">
              <a:buFont typeface="Wingdings" panose="05000000000000000000" pitchFamily="2" charset="2"/>
              <a:buChar char="§"/>
            </a:pPr>
            <a:r>
              <a:rPr lang="en-US" sz="1800" dirty="0"/>
              <a:t>Small issuer exception – most common source of error</a:t>
            </a:r>
          </a:p>
        </p:txBody>
      </p:sp>
      <p:sp>
        <p:nvSpPr>
          <p:cNvPr id="3" name="Title 2"/>
          <p:cNvSpPr>
            <a:spLocks noGrp="1"/>
          </p:cNvSpPr>
          <p:nvPr>
            <p:ph type="title"/>
          </p:nvPr>
        </p:nvSpPr>
        <p:spPr/>
        <p:txBody>
          <a:bodyPr>
            <a:normAutofit/>
          </a:bodyPr>
          <a:lstStyle/>
          <a:p>
            <a:r>
              <a:rPr lang="en-US" sz="2700" cap="small" dirty="0" smtClean="0">
                <a:latin typeface="Calibri" panose="020F0502020204030204" pitchFamily="34" charset="0"/>
              </a:rPr>
              <a:t>Arbitrage Rebate Payments vs. Yield Reduction Payments</a:t>
            </a:r>
            <a:endParaRPr lang="en-US" sz="2700" dirty="0"/>
          </a:p>
        </p:txBody>
      </p:sp>
      <p:sp>
        <p:nvSpPr>
          <p:cNvPr id="4" name="Slide Number Placeholder 3"/>
          <p:cNvSpPr>
            <a:spLocks noGrp="1"/>
          </p:cNvSpPr>
          <p:nvPr>
            <p:ph type="sldNum" sz="quarter" idx="12"/>
          </p:nvPr>
        </p:nvSpPr>
        <p:spPr/>
        <p:txBody>
          <a:bodyPr/>
          <a:lstStyle/>
          <a:p>
            <a:fld id="{46D455DC-4A15-453D-8E1E-2341FD1E14DC}" type="slidenum">
              <a:rPr lang="en-US" smtClean="0"/>
              <a:t>7</a:t>
            </a:fld>
            <a:endParaRPr lang="en-US"/>
          </a:p>
        </p:txBody>
      </p:sp>
    </p:spTree>
    <p:extLst>
      <p:ext uri="{BB962C8B-B14F-4D97-AF65-F5344CB8AC3E}">
        <p14:creationId xmlns:p14="http://schemas.microsoft.com/office/powerpoint/2010/main" val="4205188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700" cap="small" dirty="0">
                <a:latin typeface="Calibri" panose="020F0502020204030204" pitchFamily="34" charset="0"/>
              </a:rPr>
              <a:t>Arbitrage Rebate Payments vs. Yield Reduction Payments</a:t>
            </a:r>
            <a:endParaRPr lang="en-US" sz="2700" dirty="0"/>
          </a:p>
        </p:txBody>
      </p:sp>
      <p:sp>
        <p:nvSpPr>
          <p:cNvPr id="4" name="Slide Number Placeholder 3"/>
          <p:cNvSpPr>
            <a:spLocks noGrp="1"/>
          </p:cNvSpPr>
          <p:nvPr>
            <p:ph type="sldNum" sz="quarter" idx="12"/>
          </p:nvPr>
        </p:nvSpPr>
        <p:spPr/>
        <p:txBody>
          <a:bodyPr/>
          <a:lstStyle/>
          <a:p>
            <a:fld id="{46D455DC-4A15-453D-8E1E-2341FD1E14DC}" type="slidenum">
              <a:rPr lang="en-US" smtClean="0"/>
              <a:t>8</a:t>
            </a:fld>
            <a:endParaRPr lang="en-US"/>
          </a:p>
        </p:txBody>
      </p:sp>
      <p:sp>
        <p:nvSpPr>
          <p:cNvPr id="6" name="Text Box 7"/>
          <p:cNvSpPr txBox="1">
            <a:spLocks noChangeArrowheads="1"/>
          </p:cNvSpPr>
          <p:nvPr/>
        </p:nvSpPr>
        <p:spPr bwMode="auto">
          <a:xfrm>
            <a:off x="2747963" y="1524000"/>
            <a:ext cx="1828800" cy="284162"/>
          </a:xfrm>
          <a:prstGeom prst="rect">
            <a:avLst/>
          </a:prstGeom>
          <a:noFill/>
          <a:ln w="9525">
            <a:solidFill>
              <a:schemeClr val="tx1"/>
            </a:solidFill>
            <a:miter lim="800000"/>
            <a:headEnd/>
            <a:tailEnd/>
          </a:ln>
        </p:spPr>
        <p:txBody>
          <a:bodyPr>
            <a:spAutoFit/>
          </a:bodyPr>
          <a:lstStyle/>
          <a:p>
            <a:pPr algn="ctr" defTabSz="914400">
              <a:spcBef>
                <a:spcPct val="50000"/>
              </a:spcBef>
            </a:pPr>
            <a:r>
              <a:rPr lang="en-US" sz="1200" b="1" dirty="0"/>
              <a:t>Temporary Period</a:t>
            </a:r>
          </a:p>
        </p:txBody>
      </p:sp>
      <p:sp>
        <p:nvSpPr>
          <p:cNvPr id="7" name="Text Box 8"/>
          <p:cNvSpPr txBox="1">
            <a:spLocks noChangeArrowheads="1"/>
          </p:cNvSpPr>
          <p:nvPr/>
        </p:nvSpPr>
        <p:spPr bwMode="auto">
          <a:xfrm>
            <a:off x="4729163" y="1524000"/>
            <a:ext cx="1647825" cy="284162"/>
          </a:xfrm>
          <a:prstGeom prst="rect">
            <a:avLst/>
          </a:prstGeom>
          <a:noFill/>
          <a:ln w="9525">
            <a:solidFill>
              <a:schemeClr val="tx1"/>
            </a:solidFill>
            <a:miter lim="800000"/>
            <a:headEnd/>
            <a:tailEnd/>
          </a:ln>
        </p:spPr>
        <p:txBody>
          <a:bodyPr>
            <a:spAutoFit/>
          </a:bodyPr>
          <a:lstStyle/>
          <a:p>
            <a:pPr algn="ctr">
              <a:spcBef>
                <a:spcPct val="50000"/>
              </a:spcBef>
            </a:pPr>
            <a:r>
              <a:rPr lang="en-US" sz="1200" b="1" dirty="0"/>
              <a:t>Yield Restricted</a:t>
            </a:r>
          </a:p>
        </p:txBody>
      </p:sp>
      <p:graphicFrame>
        <p:nvGraphicFramePr>
          <p:cNvPr id="8" name="Object 3"/>
          <p:cNvGraphicFramePr>
            <a:graphicFrameLocks noChangeAspect="1"/>
          </p:cNvGraphicFramePr>
          <p:nvPr>
            <p:extLst>
              <p:ext uri="{D42A27DB-BD31-4B8C-83A1-F6EECF244321}">
                <p14:modId xmlns:p14="http://schemas.microsoft.com/office/powerpoint/2010/main" val="754170818"/>
              </p:ext>
            </p:extLst>
          </p:nvPr>
        </p:nvGraphicFramePr>
        <p:xfrm>
          <a:off x="1593850" y="1836737"/>
          <a:ext cx="6370638" cy="4216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716666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724400"/>
          </a:xfrm>
        </p:spPr>
        <p:txBody>
          <a:bodyPr>
            <a:noAutofit/>
          </a:bodyPr>
          <a:lstStyle/>
          <a:p>
            <a:r>
              <a:rPr lang="en-US" sz="2400" dirty="0"/>
              <a:t>Arbitrage rebate and yield reduction payments are both required to be paid no later than 60 days after each “5th Bond Year” and 60 days after the final redemption date</a:t>
            </a:r>
          </a:p>
          <a:p>
            <a:pPr lvl="1"/>
            <a:r>
              <a:rPr lang="en-US" sz="2000" dirty="0"/>
              <a:t>Payments made after 60 days need to include late interest on underpayment. Late interest rates are high, and change quarterly. Making a late payment is better than making no payment at all (willful neglect will cost you a 50% penalty in addition to late interest if it can be proven) </a:t>
            </a:r>
          </a:p>
          <a:p>
            <a:r>
              <a:rPr lang="en-US" sz="2400" dirty="0"/>
              <a:t>90% payment due at each installment computation date</a:t>
            </a:r>
          </a:p>
          <a:p>
            <a:r>
              <a:rPr lang="en-US" sz="2400" dirty="0"/>
              <a:t>100% payment (or remaining 10%) due at final maturity/redemption date</a:t>
            </a:r>
          </a:p>
        </p:txBody>
      </p:sp>
      <p:sp>
        <p:nvSpPr>
          <p:cNvPr id="3" name="Title 2"/>
          <p:cNvSpPr>
            <a:spLocks noGrp="1"/>
          </p:cNvSpPr>
          <p:nvPr>
            <p:ph type="title"/>
          </p:nvPr>
        </p:nvSpPr>
        <p:spPr/>
        <p:txBody>
          <a:bodyPr>
            <a:normAutofit/>
          </a:bodyPr>
          <a:lstStyle/>
          <a:p>
            <a:r>
              <a:rPr lang="en-US" sz="2700" cap="small" dirty="0">
                <a:latin typeface="Calibri" panose="020F0502020204030204" pitchFamily="34" charset="0"/>
              </a:rPr>
              <a:t>Arbitrage Rebate Payments vs. Yield Reduction Payments</a:t>
            </a:r>
            <a:endParaRPr lang="en-US" sz="2700" dirty="0"/>
          </a:p>
        </p:txBody>
      </p:sp>
      <p:sp>
        <p:nvSpPr>
          <p:cNvPr id="4" name="Slide Number Placeholder 3"/>
          <p:cNvSpPr>
            <a:spLocks noGrp="1"/>
          </p:cNvSpPr>
          <p:nvPr>
            <p:ph type="sldNum" sz="quarter" idx="12"/>
          </p:nvPr>
        </p:nvSpPr>
        <p:spPr/>
        <p:txBody>
          <a:bodyPr/>
          <a:lstStyle/>
          <a:p>
            <a:fld id="{46D455DC-4A15-453D-8E1E-2341FD1E14DC}" type="slidenum">
              <a:rPr lang="en-US" smtClean="0"/>
              <a:t>9</a:t>
            </a:fld>
            <a:endParaRPr lang="en-US"/>
          </a:p>
        </p:txBody>
      </p:sp>
    </p:spTree>
    <p:extLst>
      <p:ext uri="{BB962C8B-B14F-4D97-AF65-F5344CB8AC3E}">
        <p14:creationId xmlns:p14="http://schemas.microsoft.com/office/powerpoint/2010/main" val="33603576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itlesOfParts>
    <vt:vector size="54" baseType="lpstr">
      <vt:lpstr>ＭＳ Ｐゴシック</vt:lpstr>
      <vt:lpstr>Arial</vt:lpstr>
      <vt:lpstr>Calibri</vt:lpstr>
      <vt:lpstr>Courier New</vt:lpstr>
      <vt:lpstr>Gill Sans</vt:lpstr>
      <vt:lpstr>MS P????</vt:lpstr>
      <vt:lpstr>Wingdings</vt:lpstr>
      <vt:lpstr>Office Theme</vt:lpstr>
      <vt:lpstr>Chart</vt:lpstr>
      <vt:lpstr>Worksheet</vt:lpstr>
      <vt:lpstr>PowerPoint Presentation</vt:lpstr>
      <vt:lpstr>PowerPoint Presentation</vt:lpstr>
      <vt:lpstr>Fundamentals</vt:lpstr>
      <vt:lpstr>Fundamentals</vt:lpstr>
      <vt:lpstr>Amounts Subject to the Requirements</vt:lpstr>
      <vt:lpstr>Amounts Subject to the Requirements</vt:lpstr>
      <vt:lpstr>Arbitrage Rebate Payments vs. Yield Reduction Payments</vt:lpstr>
      <vt:lpstr>Arbitrage Rebate Payments vs. Yield Reduction Payments</vt:lpstr>
      <vt:lpstr>Arbitrage Rebate Payments vs. Yield Reduction Payments</vt:lpstr>
      <vt:lpstr>Exceptions to the Arbitrage Rebate Requirements</vt:lpstr>
      <vt:lpstr>Exceptions to the Arbitrage Rebate Requirements</vt:lpstr>
      <vt:lpstr>Exceptions to the Arbitrage Rebate Requirements</vt:lpstr>
      <vt:lpstr>Exceptions to the Arbitrage Rebate Requirements</vt:lpstr>
      <vt:lpstr>Exceptions to the Arbitrage Rebate Requirements</vt:lpstr>
      <vt:lpstr>Exceptions to the Arbitrage Rebate Requirements</vt:lpstr>
      <vt:lpstr>Exceptions to the Arbitrage Rebate Requirements</vt:lpstr>
      <vt:lpstr>Defeasance vs. Redemption</vt:lpstr>
      <vt:lpstr>Defeasance vs. Redemption</vt:lpstr>
      <vt:lpstr>Rising Rates</vt:lpstr>
      <vt:lpstr>IRS Final Arbitrage Regs</vt:lpstr>
      <vt:lpstr>Poll Question</vt:lpstr>
      <vt:lpstr>PowerPoint Presentation</vt:lpstr>
      <vt:lpstr>MCDC (SEC Self-Reporting Initiative)</vt:lpstr>
      <vt:lpstr>MCDC (SEC Self-Reporting Intiative)</vt:lpstr>
      <vt:lpstr>SEC Enforcement Actions</vt:lpstr>
      <vt:lpstr>Establishing Policy and Procedures</vt:lpstr>
      <vt:lpstr>Establishing Policy and Procedures</vt:lpstr>
      <vt:lpstr>Establishing Policy and Procedures</vt:lpstr>
      <vt:lpstr>Establishing Policy and Procedures</vt:lpstr>
      <vt:lpstr>Establishing Policy and Procedures</vt:lpstr>
      <vt:lpstr>Continuing Disclosure Agreements</vt:lpstr>
      <vt:lpstr>Listed Events</vt:lpstr>
      <vt:lpstr>Listed Events</vt:lpstr>
      <vt:lpstr>Issuer Considerations</vt:lpstr>
      <vt:lpstr>Poll Question</vt:lpstr>
      <vt:lpstr>PowerPoint Presentation</vt:lpstr>
      <vt:lpstr>Private Business Use Overview</vt:lpstr>
      <vt:lpstr>Private Business Use Overview</vt:lpstr>
      <vt:lpstr>Private Business Use Overview</vt:lpstr>
      <vt:lpstr>Private Business Use Overview</vt:lpstr>
      <vt:lpstr>Private Business Use Overview</vt:lpstr>
      <vt:lpstr>Private Business Use Overview</vt:lpstr>
      <vt:lpstr>Private Business Use Overview</vt:lpstr>
      <vt:lpstr>Poll Question</vt:lpstr>
    </vt:vector>
  </TitlesOfParts>
  <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