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tags/tag3.xml" ContentType="application/vnd.openxmlformats-officedocument.presentationml.tags+xml"/>
  <Override PartName="/ppt/tags/tag4.xml" ContentType="application/vnd.openxmlformats-officedocument.presentationml.tags+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ags/tag5.xml" ContentType="application/vnd.openxmlformats-officedocument.presentationml.tags+xml"/>
  <Override PartName="/ppt/notesSlides/notesSlide8.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ags/tag6.xml" ContentType="application/vnd.openxmlformats-officedocument.presentationml.tags+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4" r:id="rId2"/>
    <p:sldMasterId id="2147483686" r:id="rId3"/>
  </p:sldMasterIdLst>
  <p:notesMasterIdLst>
    <p:notesMasterId r:id="rId21"/>
  </p:notesMasterIdLst>
  <p:sldIdLst>
    <p:sldId id="256" r:id="rId4"/>
    <p:sldId id="261" r:id="rId5"/>
    <p:sldId id="332" r:id="rId6"/>
    <p:sldId id="309" r:id="rId7"/>
    <p:sldId id="310" r:id="rId8"/>
    <p:sldId id="311" r:id="rId9"/>
    <p:sldId id="312" r:id="rId10"/>
    <p:sldId id="313" r:id="rId11"/>
    <p:sldId id="333" r:id="rId12"/>
    <p:sldId id="315" r:id="rId13"/>
    <p:sldId id="316" r:id="rId14"/>
    <p:sldId id="322" r:id="rId15"/>
    <p:sldId id="323" r:id="rId16"/>
    <p:sldId id="324" r:id="rId17"/>
    <p:sldId id="325" r:id="rId18"/>
    <p:sldId id="331" r:id="rId19"/>
    <p:sldId id="299"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581" autoAdjust="0"/>
  </p:normalViewPr>
  <p:slideViewPr>
    <p:cSldViewPr>
      <p:cViewPr varScale="1">
        <p:scale>
          <a:sx n="78" d="100"/>
          <a:sy n="78" d="100"/>
        </p:scale>
        <p:origin x="1503" y="5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195219645163412E-2"/>
          <c:y val="0.16176470588235375"/>
          <c:w val="0.95195445891282016"/>
          <c:h val="0.70213961147641268"/>
        </c:manualLayout>
      </c:layout>
      <c:barChart>
        <c:barDir val="col"/>
        <c:grouping val="clustered"/>
        <c:varyColors val="0"/>
        <c:ser>
          <c:idx val="1"/>
          <c:order val="0"/>
          <c:tx>
            <c:strRef>
              <c:f>Sheet1!$A$2</c:f>
              <c:strCache>
                <c:ptCount val="1"/>
                <c:pt idx="0">
                  <c:v>High Confidence</c:v>
                </c:pt>
              </c:strCache>
            </c:strRef>
          </c:tx>
          <c:spPr>
            <a:solidFill>
              <a:schemeClr val="accent3"/>
            </a:solidFill>
          </c:spPr>
          <c:invertIfNegative val="0"/>
          <c:dPt>
            <c:idx val="9"/>
            <c:invertIfNegative val="0"/>
            <c:bubble3D val="0"/>
            <c:extLst>
              <c:ext xmlns:c16="http://schemas.microsoft.com/office/drawing/2014/chart" uri="{C3380CC4-5D6E-409C-BE32-E72D297353CC}">
                <c16:uniqueId val="{00000000-0B7A-4D74-9FFF-26AC873B0DD6}"/>
              </c:ext>
            </c:extLst>
          </c:dPt>
          <c:dPt>
            <c:idx val="10"/>
            <c:invertIfNegative val="0"/>
            <c:bubble3D val="0"/>
            <c:spPr>
              <a:solidFill>
                <a:schemeClr val="accent1"/>
              </a:solidFill>
            </c:spPr>
            <c:extLst>
              <c:ext xmlns:c16="http://schemas.microsoft.com/office/drawing/2014/chart" uri="{C3380CC4-5D6E-409C-BE32-E72D297353CC}">
                <c16:uniqueId val="{00000002-0B7A-4D74-9FFF-26AC873B0DD6}"/>
              </c:ext>
            </c:extLst>
          </c:dPt>
          <c:dPt>
            <c:idx val="11"/>
            <c:invertIfNegative val="0"/>
            <c:bubble3D val="0"/>
            <c:spPr>
              <a:solidFill>
                <a:schemeClr val="accent2"/>
              </a:solidFill>
            </c:spPr>
            <c:extLst>
              <c:ext xmlns:c16="http://schemas.microsoft.com/office/drawing/2014/chart" uri="{C3380CC4-5D6E-409C-BE32-E72D297353CC}">
                <c16:uniqueId val="{00000004-0B7A-4D74-9FFF-26AC873B0DD6}"/>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Sheet1!$B$1:$M$1</c:f>
              <c:strCache>
                <c:ptCount val="12"/>
                <c:pt idx="0">
                  <c:v>2004</c:v>
                </c:pt>
                <c:pt idx="1">
                  <c:v>2006</c:v>
                </c:pt>
                <c:pt idx="2">
                  <c:v>2008</c:v>
                </c:pt>
                <c:pt idx="3">
                  <c:v>2009</c:v>
                </c:pt>
                <c:pt idx="4">
                  <c:v>2010</c:v>
                </c:pt>
                <c:pt idx="5">
                  <c:v>2011</c:v>
                </c:pt>
                <c:pt idx="6">
                  <c:v>2012</c:v>
                </c:pt>
                <c:pt idx="7">
                  <c:v>2013</c:v>
                </c:pt>
                <c:pt idx="8">
                  <c:v>2014</c:v>
                </c:pt>
                <c:pt idx="9">
                  <c:v>2015</c:v>
                </c:pt>
                <c:pt idx="10">
                  <c:v>2016</c:v>
                </c:pt>
                <c:pt idx="11">
                  <c:v>2016 - Public Sector &amp; Education</c:v>
                </c:pt>
              </c:strCache>
            </c:strRef>
          </c:cat>
          <c:val>
            <c:numRef>
              <c:f>Sheet1!$B$2:$M$2</c:f>
              <c:numCache>
                <c:formatCode>General</c:formatCode>
                <c:ptCount val="12"/>
                <c:pt idx="0">
                  <c:v>0.43</c:v>
                </c:pt>
                <c:pt idx="1">
                  <c:v>0.59</c:v>
                </c:pt>
                <c:pt idx="2">
                  <c:v>0.73299999999999998</c:v>
                </c:pt>
                <c:pt idx="3">
                  <c:v>0.61890000000000001</c:v>
                </c:pt>
                <c:pt idx="4">
                  <c:v>0.5706</c:v>
                </c:pt>
                <c:pt idx="5">
                  <c:v>0.38179999999999997</c:v>
                </c:pt>
                <c:pt idx="6">
                  <c:v>0.22700000000000001</c:v>
                </c:pt>
                <c:pt idx="7">
                  <c:v>0.26161790000000001</c:v>
                </c:pt>
                <c:pt idx="8" formatCode="0%">
                  <c:v>0.25127329999999998</c:v>
                </c:pt>
                <c:pt idx="9" formatCode="0%">
                  <c:v>0.43763210000000002</c:v>
                </c:pt>
                <c:pt idx="10" formatCode="0%">
                  <c:v>0.54</c:v>
                </c:pt>
                <c:pt idx="11" formatCode="0%">
                  <c:v>0.58333330000000005</c:v>
                </c:pt>
              </c:numCache>
            </c:numRef>
          </c:val>
          <c:extLst>
            <c:ext xmlns:c16="http://schemas.microsoft.com/office/drawing/2014/chart" uri="{C3380CC4-5D6E-409C-BE32-E72D297353CC}">
              <c16:uniqueId val="{00000005-0B7A-4D74-9FFF-26AC873B0DD6}"/>
            </c:ext>
          </c:extLst>
        </c:ser>
        <c:dLbls>
          <c:showLegendKey val="0"/>
          <c:showVal val="0"/>
          <c:showCatName val="0"/>
          <c:showSerName val="0"/>
          <c:showPercent val="0"/>
          <c:showBubbleSize val="0"/>
        </c:dLbls>
        <c:gapWidth val="110"/>
        <c:axId val="306529768"/>
        <c:axId val="306535648"/>
      </c:barChart>
      <c:catAx>
        <c:axId val="306529768"/>
        <c:scaling>
          <c:orientation val="minMax"/>
        </c:scaling>
        <c:delete val="0"/>
        <c:axPos val="b"/>
        <c:numFmt formatCode="General" sourceLinked="1"/>
        <c:majorTickMark val="none"/>
        <c:minorTickMark val="none"/>
        <c:tickLblPos val="nextTo"/>
        <c:spPr>
          <a:ln>
            <a:solidFill>
              <a:schemeClr val="tx1"/>
            </a:solidFill>
          </a:ln>
        </c:spPr>
        <c:txPr>
          <a:bodyPr rot="0" vert="horz"/>
          <a:lstStyle/>
          <a:p>
            <a:pPr>
              <a:defRPr sz="800" baseline="0"/>
            </a:pPr>
            <a:endParaRPr lang="en-US"/>
          </a:p>
        </c:txPr>
        <c:crossAx val="306535648"/>
        <c:crosses val="autoZero"/>
        <c:auto val="0"/>
        <c:lblAlgn val="ctr"/>
        <c:lblOffset val="100"/>
        <c:tickLblSkip val="1"/>
        <c:tickMarkSkip val="1"/>
        <c:noMultiLvlLbl val="0"/>
      </c:catAx>
      <c:valAx>
        <c:axId val="306535648"/>
        <c:scaling>
          <c:orientation val="minMax"/>
        </c:scaling>
        <c:delete val="1"/>
        <c:axPos val="l"/>
        <c:numFmt formatCode="0%" sourceLinked="0"/>
        <c:majorTickMark val="cross"/>
        <c:minorTickMark val="none"/>
        <c:tickLblPos val="nextTo"/>
        <c:crossAx val="306529768"/>
        <c:crosses val="autoZero"/>
        <c:crossBetween val="between"/>
        <c:majorUnit val="0.2"/>
      </c:valAx>
    </c:plotArea>
    <c:plotVisOnly val="1"/>
    <c:dispBlanksAs val="gap"/>
    <c:showDLblsOverMax val="0"/>
  </c:chart>
  <c:txPr>
    <a:bodyPr/>
    <a:lstStyle/>
    <a:p>
      <a:pPr>
        <a:defRPr sz="1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2118423958128885E-2"/>
          <c:y val="6.740158116480513E-2"/>
          <c:w val="0.97962504406619155"/>
          <c:h val="0.82092565776942916"/>
        </c:manualLayout>
      </c:layout>
      <c:barChart>
        <c:barDir val="col"/>
        <c:grouping val="clustered"/>
        <c:varyColors val="0"/>
        <c:ser>
          <c:idx val="1"/>
          <c:order val="0"/>
          <c:tx>
            <c:strRef>
              <c:f>Sheet1!$A$3</c:f>
              <c:strCache>
                <c:ptCount val="1"/>
                <c:pt idx="0">
                  <c:v>Health Care Trend After Plan Changes (Total Plan Costs)</c:v>
                </c:pt>
              </c:strCache>
            </c:strRef>
          </c:tx>
          <c:spPr>
            <a:solidFill>
              <a:sysClr val="window" lastClr="FFFFFF">
                <a:lumMod val="65000"/>
              </a:sysClr>
            </a:solidFill>
          </c:spPr>
          <c:invertIfNegative val="0"/>
          <c:dLbls>
            <c:dLbl>
              <c:idx val="8"/>
              <c:layout>
                <c:manualLayout>
                  <c:x val="0"/>
                  <c:y val="9.19540229885061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155-4ED6-BA7D-390D32047773}"/>
                </c:ext>
              </c:extLst>
            </c:dLbl>
            <c:dLbl>
              <c:idx val="9"/>
              <c:layout>
                <c:manualLayout>
                  <c:x val="2.1015762980584663E-3"/>
                  <c:y val="9.19540229885061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55-4ED6-BA7D-390D32047773}"/>
                </c:ext>
              </c:extLst>
            </c:dLbl>
            <c:dLbl>
              <c:idx val="10"/>
              <c:layout>
                <c:manualLayout>
                  <c:x val="-9.789667680076765E-4"/>
                  <c:y val="4.19667979882061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155-4ED6-BA7D-390D32047773}"/>
                </c:ext>
              </c:extLst>
            </c:dLbl>
            <c:dLbl>
              <c:idx val="11"/>
              <c:layout>
                <c:manualLayout>
                  <c:x val="5.7434253261322513E-3"/>
                  <c:y val="5.66936421743481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155-4ED6-BA7D-390D32047773}"/>
                </c:ext>
              </c:extLst>
            </c:dLbl>
            <c:dLbl>
              <c:idx val="12"/>
              <c:layout>
                <c:manualLayout>
                  <c:x val="4.6207425496893554E-3"/>
                  <c:y val="1.12487766862697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155-4ED6-BA7D-390D32047773}"/>
                </c:ext>
              </c:extLst>
            </c:dLbl>
            <c:dLbl>
              <c:idx val="13"/>
              <c:layout>
                <c:manualLayout>
                  <c:x val="0"/>
                  <c:y val="9.19540229885061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155-4ED6-BA7D-390D32047773}"/>
                </c:ext>
              </c:extLst>
            </c:dLbl>
            <c:dLbl>
              <c:idx val="14"/>
              <c:layout>
                <c:manualLayout>
                  <c:x val="3.0804950331262369E-3"/>
                  <c:y val="1.52657533258607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155-4ED6-BA7D-390D32047773}"/>
                </c:ext>
              </c:extLst>
            </c:dLbl>
            <c:dLbl>
              <c:idx val="15"/>
              <c:layout>
                <c:manualLayout>
                  <c:x val="6.0813378943368659E-3"/>
                  <c:y val="1.20006208080851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155-4ED6-BA7D-390D32047773}"/>
                </c:ext>
              </c:extLst>
            </c:dLbl>
            <c:numFmt formatCode="0.0%" sourceLinked="0"/>
            <c:spPr>
              <a:noFill/>
              <a:ln w="24916">
                <a:noFill/>
              </a:ln>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Sheet1!$B$1:$U$1</c:f>
              <c:strCach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2015 - Public Sector &amp; Education</c:v>
                </c:pt>
                <c:pt idx="18">
                  <c:v>2016 - Public Sector &amp; Education</c:v>
                </c:pt>
                <c:pt idx="19">
                  <c:v>2017* - Public Sector &amp; Education</c:v>
                </c:pt>
              </c:strCache>
            </c:strRef>
          </c:cat>
          <c:val>
            <c:numRef>
              <c:f>Sheet1!$B$3:$U$3</c:f>
              <c:numCache>
                <c:formatCode>0.0%</c:formatCode>
                <c:ptCount val="20"/>
                <c:pt idx="0">
                  <c:v>0.10299999999999998</c:v>
                </c:pt>
                <c:pt idx="1">
                  <c:v>0.1469999999999998</c:v>
                </c:pt>
                <c:pt idx="2">
                  <c:v>0.12999999999999989</c:v>
                </c:pt>
                <c:pt idx="3">
                  <c:v>0.11308974358974377</c:v>
                </c:pt>
                <c:pt idx="4">
                  <c:v>9.2000000000000082E-2</c:v>
                </c:pt>
                <c:pt idx="5">
                  <c:v>8.2794307891332464E-2</c:v>
                </c:pt>
                <c:pt idx="6">
                  <c:v>6.4129870129870037E-2</c:v>
                </c:pt>
                <c:pt idx="7">
                  <c:v>5.3161290322580657E-2</c:v>
                </c:pt>
                <c:pt idx="8">
                  <c:v>6.7933032839665231E-2</c:v>
                </c:pt>
                <c:pt idx="9">
                  <c:v>6.7561608300908071E-2</c:v>
                </c:pt>
                <c:pt idx="10">
                  <c:v>5.4683971447112567E-2</c:v>
                </c:pt>
                <c:pt idx="11">
                  <c:v>5.5424479166666485E-2</c:v>
                </c:pt>
                <c:pt idx="12">
                  <c:v>4.2000000000000003E-2</c:v>
                </c:pt>
                <c:pt idx="13">
                  <c:v>4.9000000000000002E-2</c:v>
                </c:pt>
                <c:pt idx="14">
                  <c:v>0.04</c:v>
                </c:pt>
                <c:pt idx="15">
                  <c:v>0.05</c:v>
                </c:pt>
                <c:pt idx="16">
                  <c:v>0.05</c:v>
                </c:pt>
                <c:pt idx="17">
                  <c:v>3.85E-2</c:v>
                </c:pt>
                <c:pt idx="18">
                  <c:v>0.05</c:v>
                </c:pt>
                <c:pt idx="19">
                  <c:v>6.3E-2</c:v>
                </c:pt>
              </c:numCache>
            </c:numRef>
          </c:val>
          <c:extLst>
            <c:ext xmlns:c16="http://schemas.microsoft.com/office/drawing/2014/chart" uri="{C3380CC4-5D6E-409C-BE32-E72D297353CC}">
              <c16:uniqueId val="{00000008-A155-4ED6-BA7D-390D32047773}"/>
            </c:ext>
          </c:extLst>
        </c:ser>
        <c:dLbls>
          <c:showLegendKey val="0"/>
          <c:showVal val="0"/>
          <c:showCatName val="0"/>
          <c:showSerName val="0"/>
          <c:showPercent val="0"/>
          <c:showBubbleSize val="0"/>
        </c:dLbls>
        <c:gapWidth val="100"/>
        <c:axId val="306536824"/>
        <c:axId val="306537216"/>
      </c:barChart>
      <c:lineChart>
        <c:grouping val="standard"/>
        <c:varyColors val="0"/>
        <c:ser>
          <c:idx val="2"/>
          <c:order val="1"/>
          <c:tx>
            <c:strRef>
              <c:f>Sheet1!$A$4</c:f>
              <c:strCache>
                <c:ptCount val="1"/>
                <c:pt idx="0">
                  <c:v>Health Care Trend Before Plan Changes</c:v>
                </c:pt>
              </c:strCache>
            </c:strRef>
          </c:tx>
          <c:spPr>
            <a:ln>
              <a:solidFill>
                <a:srgbClr val="00A0D2"/>
              </a:solidFill>
            </a:ln>
          </c:spPr>
          <c:marker>
            <c:symbol val="none"/>
          </c:marker>
          <c:dPt>
            <c:idx val="17"/>
            <c:bubble3D val="0"/>
            <c:spPr>
              <a:ln>
                <a:noFill/>
              </a:ln>
            </c:spPr>
            <c:extLst>
              <c:ext xmlns:c16="http://schemas.microsoft.com/office/drawing/2014/chart" uri="{C3380CC4-5D6E-409C-BE32-E72D297353CC}">
                <c16:uniqueId val="{0000000A-A155-4ED6-BA7D-390D32047773}"/>
              </c:ext>
            </c:extLst>
          </c:dPt>
          <c:dLbls>
            <c:dLbl>
              <c:idx val="8"/>
              <c:layout>
                <c:manualLayout>
                  <c:x val="-2.9264702814699249E-2"/>
                  <c:y val="-3.56200910936749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155-4ED6-BA7D-390D32047773}"/>
                </c:ext>
              </c:extLst>
            </c:dLbl>
            <c:spPr>
              <a:noFill/>
              <a:ln>
                <a:noFill/>
              </a:ln>
              <a:effectLst/>
            </c:spPr>
            <c:txPr>
              <a:bodyPr/>
              <a:lstStyle/>
              <a:p>
                <a:pPr>
                  <a:defRPr sz="11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Sheet1!$B$1:$U$1</c:f>
              <c:strCach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2015 - Public Sector &amp; Education</c:v>
                </c:pt>
                <c:pt idx="18">
                  <c:v>2016 - Public Sector &amp; Education</c:v>
                </c:pt>
                <c:pt idx="19">
                  <c:v>2017* - Public Sector &amp; Education</c:v>
                </c:pt>
              </c:strCache>
            </c:strRef>
          </c:cat>
          <c:val>
            <c:numRef>
              <c:f>Sheet1!$B$4:$U$4</c:f>
              <c:numCache>
                <c:formatCode>General</c:formatCode>
                <c:ptCount val="20"/>
                <c:pt idx="6" formatCode="0.0%">
                  <c:v>0.09</c:v>
                </c:pt>
                <c:pt idx="7" formatCode="0.0%">
                  <c:v>0.08</c:v>
                </c:pt>
                <c:pt idx="8" formatCode="0.0%">
                  <c:v>0.08</c:v>
                </c:pt>
                <c:pt idx="9" formatCode="0.0%">
                  <c:v>0.08</c:v>
                </c:pt>
                <c:pt idx="10" formatCode="0.0%">
                  <c:v>0.08</c:v>
                </c:pt>
                <c:pt idx="11" formatCode="0.0%">
                  <c:v>6.8000000000000005E-2</c:v>
                </c:pt>
                <c:pt idx="12" formatCode="0.0%">
                  <c:v>0.06</c:v>
                </c:pt>
                <c:pt idx="13" formatCode="0.0%">
                  <c:v>0.06</c:v>
                </c:pt>
                <c:pt idx="14" formatCode="0.0%">
                  <c:v>0.05</c:v>
                </c:pt>
                <c:pt idx="15" formatCode="0.0%">
                  <c:v>0.06</c:v>
                </c:pt>
                <c:pt idx="16" formatCode="0.0%">
                  <c:v>0.06</c:v>
                </c:pt>
                <c:pt idx="17" formatCode="0.0%">
                  <c:v>0.05</c:v>
                </c:pt>
                <c:pt idx="18" formatCode="0.0%">
                  <c:v>5.2999999999999999E-2</c:v>
                </c:pt>
                <c:pt idx="19" formatCode="0.0%">
                  <c:v>7.0000000000000007E-2</c:v>
                </c:pt>
              </c:numCache>
            </c:numRef>
          </c:val>
          <c:smooth val="0"/>
          <c:extLst>
            <c:ext xmlns:c16="http://schemas.microsoft.com/office/drawing/2014/chart" uri="{C3380CC4-5D6E-409C-BE32-E72D297353CC}">
              <c16:uniqueId val="{0000000C-A155-4ED6-BA7D-390D32047773}"/>
            </c:ext>
          </c:extLst>
        </c:ser>
        <c:ser>
          <c:idx val="3"/>
          <c:order val="2"/>
          <c:tx>
            <c:strRef>
              <c:f>Sheet1!$A$5</c:f>
              <c:strCache>
                <c:ptCount val="1"/>
                <c:pt idx="0">
                  <c:v>CPI-U</c:v>
                </c:pt>
              </c:strCache>
            </c:strRef>
          </c:tx>
          <c:spPr>
            <a:ln>
              <a:solidFill>
                <a:srgbClr val="702082"/>
              </a:solidFill>
            </a:ln>
          </c:spPr>
          <c:marker>
            <c:symbol val="none"/>
          </c:marker>
          <c:cat>
            <c:strRef>
              <c:f>Sheet1!$B$1:$U$1</c:f>
              <c:strCach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2015 - Public Sector &amp; Education</c:v>
                </c:pt>
                <c:pt idx="18">
                  <c:v>2016 - Public Sector &amp; Education</c:v>
                </c:pt>
                <c:pt idx="19">
                  <c:v>2017* - Public Sector &amp; Education</c:v>
                </c:pt>
              </c:strCache>
            </c:strRef>
          </c:cat>
          <c:val>
            <c:numRef>
              <c:f>Sheet1!$B$5:$U$5</c:f>
              <c:numCache>
                <c:formatCode>0.0%</c:formatCode>
                <c:ptCount val="20"/>
                <c:pt idx="0">
                  <c:v>2.8000000000000001E-2</c:v>
                </c:pt>
                <c:pt idx="1">
                  <c:v>1.6E-2</c:v>
                </c:pt>
                <c:pt idx="2">
                  <c:v>2.3E-2</c:v>
                </c:pt>
                <c:pt idx="3">
                  <c:v>2.7E-2</c:v>
                </c:pt>
                <c:pt idx="4">
                  <c:v>3.3927468454954646E-2</c:v>
                </c:pt>
                <c:pt idx="5">
                  <c:v>3.2259441007040701E-2</c:v>
                </c:pt>
                <c:pt idx="6">
                  <c:v>2.8526724815013837E-2</c:v>
                </c:pt>
                <c:pt idx="7">
                  <c:v>3.8391002966509769E-2</c:v>
                </c:pt>
                <c:pt idx="8">
                  <c:v>-3.555462662997444E-3</c:v>
                </c:pt>
                <c:pt idx="9">
                  <c:v>1.6400434423899046E-2</c:v>
                </c:pt>
                <c:pt idx="10">
                  <c:v>3.1568415686220375E-2</c:v>
                </c:pt>
                <c:pt idx="11">
                  <c:v>2.0693372652606179E-2</c:v>
                </c:pt>
                <c:pt idx="12">
                  <c:v>1.464832655627113E-2</c:v>
                </c:pt>
                <c:pt idx="13">
                  <c:v>1.6099209419572214E-2</c:v>
                </c:pt>
                <c:pt idx="14">
                  <c:v>1.1999999999999999E-3</c:v>
                </c:pt>
                <c:pt idx="15">
                  <c:v>1.01E-2</c:v>
                </c:pt>
              </c:numCache>
            </c:numRef>
          </c:val>
          <c:smooth val="0"/>
          <c:extLst>
            <c:ext xmlns:c16="http://schemas.microsoft.com/office/drawing/2014/chart" uri="{C3380CC4-5D6E-409C-BE32-E72D297353CC}">
              <c16:uniqueId val="{0000000D-A155-4ED6-BA7D-390D32047773}"/>
            </c:ext>
          </c:extLst>
        </c:ser>
        <c:dLbls>
          <c:showLegendKey val="0"/>
          <c:showVal val="0"/>
          <c:showCatName val="0"/>
          <c:showSerName val="0"/>
          <c:showPercent val="0"/>
          <c:showBubbleSize val="0"/>
        </c:dLbls>
        <c:marker val="1"/>
        <c:smooth val="0"/>
        <c:axId val="306537608"/>
        <c:axId val="306538000"/>
      </c:lineChart>
      <c:catAx>
        <c:axId val="306536824"/>
        <c:scaling>
          <c:orientation val="minMax"/>
        </c:scaling>
        <c:delete val="0"/>
        <c:axPos val="b"/>
        <c:numFmt formatCode="General" sourceLinked="1"/>
        <c:majorTickMark val="none"/>
        <c:minorTickMark val="none"/>
        <c:tickLblPos val="nextTo"/>
        <c:spPr>
          <a:ln>
            <a:solidFill>
              <a:sysClr val="windowText" lastClr="000000"/>
            </a:solidFill>
          </a:ln>
        </c:spPr>
        <c:txPr>
          <a:bodyPr rot="0" vert="horz"/>
          <a:lstStyle/>
          <a:p>
            <a:pPr>
              <a:defRPr sz="700" baseline="0"/>
            </a:pPr>
            <a:endParaRPr lang="en-US"/>
          </a:p>
        </c:txPr>
        <c:crossAx val="306537216"/>
        <c:crosses val="autoZero"/>
        <c:auto val="0"/>
        <c:lblAlgn val="ctr"/>
        <c:lblOffset val="100"/>
        <c:tickLblSkip val="1"/>
        <c:tickMarkSkip val="1"/>
        <c:noMultiLvlLbl val="0"/>
      </c:catAx>
      <c:valAx>
        <c:axId val="306537216"/>
        <c:scaling>
          <c:orientation val="minMax"/>
          <c:max val="0.18000000000000024"/>
        </c:scaling>
        <c:delete val="1"/>
        <c:axPos val="l"/>
        <c:numFmt formatCode="0%" sourceLinked="0"/>
        <c:majorTickMark val="none"/>
        <c:minorTickMark val="none"/>
        <c:tickLblPos val="nextTo"/>
        <c:crossAx val="306536824"/>
        <c:crosses val="autoZero"/>
        <c:crossBetween val="between"/>
        <c:majorUnit val="3.0000000000000002E-2"/>
      </c:valAx>
      <c:catAx>
        <c:axId val="306537608"/>
        <c:scaling>
          <c:orientation val="minMax"/>
        </c:scaling>
        <c:delete val="1"/>
        <c:axPos val="b"/>
        <c:numFmt formatCode="General" sourceLinked="1"/>
        <c:majorTickMark val="out"/>
        <c:minorTickMark val="none"/>
        <c:tickLblPos val="nextTo"/>
        <c:crossAx val="306538000"/>
        <c:crosses val="autoZero"/>
        <c:auto val="0"/>
        <c:lblAlgn val="ctr"/>
        <c:lblOffset val="100"/>
        <c:noMultiLvlLbl val="0"/>
      </c:catAx>
      <c:valAx>
        <c:axId val="306538000"/>
        <c:scaling>
          <c:orientation val="minMax"/>
        </c:scaling>
        <c:delete val="1"/>
        <c:axPos val="l"/>
        <c:numFmt formatCode="General" sourceLinked="1"/>
        <c:majorTickMark val="out"/>
        <c:minorTickMark val="none"/>
        <c:tickLblPos val="nextTo"/>
        <c:crossAx val="306537608"/>
        <c:crosses val="autoZero"/>
        <c:crossBetween val="between"/>
      </c:valAx>
    </c:plotArea>
    <c:legend>
      <c:legendPos val="b"/>
      <c:layout>
        <c:manualLayout>
          <c:xMode val="edge"/>
          <c:yMode val="edge"/>
          <c:x val="0"/>
          <c:y val="0.91972061469900723"/>
          <c:w val="0.96068965723640298"/>
          <c:h val="5.2469595489332964E-2"/>
        </c:manualLayout>
      </c:layout>
      <c:overlay val="0"/>
      <c:txPr>
        <a:bodyPr/>
        <a:lstStyle/>
        <a:p>
          <a:pPr>
            <a:defRPr sz="1100"/>
          </a:pPr>
          <a:endParaRPr lang="en-US"/>
        </a:p>
      </c:txPr>
    </c:legend>
    <c:plotVisOnly val="1"/>
    <c:dispBlanksAs val="gap"/>
    <c:showDLblsOverMax val="0"/>
  </c:chart>
  <c:txPr>
    <a:bodyPr/>
    <a:lstStyle/>
    <a:p>
      <a:pPr>
        <a:defRPr sz="8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5087835724236"/>
          <c:y val="3.7501664354466696E-2"/>
          <c:w val="0.84177596328601578"/>
          <c:h val="0.94204288236127864"/>
        </c:manualLayout>
      </c:layout>
      <c:barChart>
        <c:barDir val="bar"/>
        <c:grouping val="stacked"/>
        <c:varyColors val="0"/>
        <c:ser>
          <c:idx val="0"/>
          <c:order val="0"/>
          <c:tx>
            <c:strRef>
              <c:f>Sheet1!$B$1</c:f>
              <c:strCache>
                <c:ptCount val="1"/>
                <c:pt idx="0">
                  <c:v>Series 1</c:v>
                </c:pt>
              </c:strCache>
            </c:strRef>
          </c:tx>
          <c:spPr>
            <a:blipFill>
              <a:blip xmlns:r="http://schemas.openxmlformats.org/officeDocument/2006/relationships" r:embed="rId3"/>
              <a:stretch>
                <a:fillRect/>
              </a:stretch>
            </a:blipFill>
            <a:ln>
              <a:noFill/>
            </a:ln>
            <a:effectLst/>
          </c:spPr>
          <c:invertIfNegative val="0"/>
          <c:pictureOptions>
            <c:pictureFormat val="stack"/>
          </c:pictureOptions>
          <c:dPt>
            <c:idx val="0"/>
            <c:invertIfNegative val="0"/>
            <c:bubble3D val="0"/>
            <c:spPr>
              <a:solidFill>
                <a:schemeClr val="accent3"/>
              </a:solidFill>
              <a:ln>
                <a:noFill/>
              </a:ln>
              <a:effectLst/>
            </c:spPr>
            <c:extLst>
              <c:ext xmlns:c16="http://schemas.microsoft.com/office/drawing/2014/chart" uri="{C3380CC4-5D6E-409C-BE32-E72D297353CC}">
                <c16:uniqueId val="{00000001-5B16-4F47-94C0-190EEDB845A1}"/>
              </c:ext>
            </c:extLst>
          </c:dPt>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03-5B16-4F47-94C0-190EEDB845A1}"/>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5B16-4F47-94C0-190EEDB845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2016</c:v>
                </c:pt>
                <c:pt idx="1">
                  <c:v>2017*</c:v>
                </c:pt>
                <c:pt idx="2">
                  <c:v>2018^</c:v>
                </c:pt>
              </c:strCache>
            </c:strRef>
          </c:cat>
          <c:val>
            <c:numRef>
              <c:f>Sheet1!$B$2:$B$4</c:f>
              <c:numCache>
                <c:formatCode>0%</c:formatCode>
                <c:ptCount val="3"/>
                <c:pt idx="0">
                  <c:v>0.63888889999999998</c:v>
                </c:pt>
                <c:pt idx="1">
                  <c:v>0.72222220000000004</c:v>
                </c:pt>
                <c:pt idx="2">
                  <c:v>0.88888889999999998</c:v>
                </c:pt>
              </c:numCache>
            </c:numRef>
          </c:val>
          <c:extLst>
            <c:ext xmlns:c16="http://schemas.microsoft.com/office/drawing/2014/chart" uri="{C3380CC4-5D6E-409C-BE32-E72D297353CC}">
              <c16:uniqueId val="{00000006-5B16-4F47-94C0-190EEDB845A1}"/>
            </c:ext>
          </c:extLst>
        </c:ser>
        <c:dLbls>
          <c:showLegendKey val="0"/>
          <c:showVal val="0"/>
          <c:showCatName val="0"/>
          <c:showSerName val="0"/>
          <c:showPercent val="0"/>
          <c:showBubbleSize val="0"/>
        </c:dLbls>
        <c:gapWidth val="50"/>
        <c:overlap val="100"/>
        <c:axId val="306547800"/>
        <c:axId val="306559168"/>
      </c:barChart>
      <c:catAx>
        <c:axId val="3065478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06559168"/>
        <c:crosses val="autoZero"/>
        <c:auto val="1"/>
        <c:lblAlgn val="ctr"/>
        <c:lblOffset val="100"/>
        <c:noMultiLvlLbl val="0"/>
      </c:catAx>
      <c:valAx>
        <c:axId val="306559168"/>
        <c:scaling>
          <c:orientation val="minMax"/>
        </c:scaling>
        <c:delete val="1"/>
        <c:axPos val="t"/>
        <c:numFmt formatCode="0%" sourceLinked="1"/>
        <c:majorTickMark val="none"/>
        <c:minorTickMark val="none"/>
        <c:tickLblPos val="nextTo"/>
        <c:crossAx val="306547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Penalties: penalize individuals who don't participate or don't meet requirements of health management programs/activities</c:v>
                </c:pt>
              </c:strCache>
            </c:strRef>
          </c:tx>
          <c:spPr>
            <a:solidFill>
              <a:schemeClr val="accent1"/>
            </a:solidFill>
            <a:ln>
              <a:noFill/>
            </a:ln>
            <a:effectLst/>
          </c:spPr>
          <c:invertIfNegative val="0"/>
          <c:dPt>
            <c:idx val="0"/>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01-243D-4AC8-9E32-79D9147CB5B4}"/>
              </c:ext>
            </c:extLst>
          </c:dPt>
          <c:dPt>
            <c:idx val="1"/>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3-243D-4AC8-9E32-79D9147CB5B4}"/>
              </c:ext>
            </c:extLst>
          </c:dPt>
          <c:dPt>
            <c:idx val="2"/>
            <c:invertIfNegative val="0"/>
            <c:bubble3D val="0"/>
            <c:spPr>
              <a:solidFill>
                <a:schemeClr val="accent3">
                  <a:lumMod val="60000"/>
                  <a:lumOff val="40000"/>
                  <a:alpha val="80000"/>
                </a:schemeClr>
              </a:solidFill>
              <a:ln>
                <a:noFill/>
              </a:ln>
              <a:effectLst/>
            </c:spPr>
            <c:extLst>
              <c:ext xmlns:c16="http://schemas.microsoft.com/office/drawing/2014/chart" uri="{C3380CC4-5D6E-409C-BE32-E72D297353CC}">
                <c16:uniqueId val="{00000005-243D-4AC8-9E32-79D9147CB5B4}"/>
              </c:ext>
            </c:extLst>
          </c:dPt>
          <c:dPt>
            <c:idx val="3"/>
            <c:invertIfNegative val="0"/>
            <c:bubble3D val="0"/>
            <c:spPr>
              <a:solidFill>
                <a:schemeClr val="accent3">
                  <a:alpha val="70000"/>
                </a:schemeClr>
              </a:solidFill>
              <a:ln>
                <a:noFill/>
              </a:ln>
              <a:effectLst/>
            </c:spPr>
            <c:extLst>
              <c:ext xmlns:c16="http://schemas.microsoft.com/office/drawing/2014/chart" uri="{C3380CC4-5D6E-409C-BE32-E72D297353CC}">
                <c16:uniqueId val="{00000007-243D-4AC8-9E32-79D9147CB5B4}"/>
              </c:ext>
            </c:extLst>
          </c:dPt>
          <c:dPt>
            <c:idx val="4"/>
            <c:invertIfNegative val="0"/>
            <c:bubble3D val="0"/>
            <c:spPr>
              <a:solidFill>
                <a:schemeClr val="accent3">
                  <a:lumMod val="75000"/>
                  <a:alpha val="70000"/>
                </a:schemeClr>
              </a:solidFill>
              <a:ln>
                <a:noFill/>
              </a:ln>
              <a:effectLst/>
            </c:spPr>
            <c:extLst>
              <c:ext xmlns:c16="http://schemas.microsoft.com/office/drawing/2014/chart" uri="{C3380CC4-5D6E-409C-BE32-E72D297353CC}">
                <c16:uniqueId val="{00000009-243D-4AC8-9E32-79D9147CB5B4}"/>
              </c:ext>
            </c:extLst>
          </c:dPt>
          <c:dPt>
            <c:idx val="5"/>
            <c:invertIfNegative val="0"/>
            <c:bubble3D val="0"/>
            <c:spPr>
              <a:solidFill>
                <a:schemeClr val="accent3">
                  <a:lumMod val="75000"/>
                  <a:alpha val="85000"/>
                </a:schemeClr>
              </a:solidFill>
              <a:ln>
                <a:noFill/>
              </a:ln>
              <a:effectLst/>
            </c:spPr>
            <c:extLst>
              <c:ext xmlns:c16="http://schemas.microsoft.com/office/drawing/2014/chart" uri="{C3380CC4-5D6E-409C-BE32-E72D297353CC}">
                <c16:uniqueId val="{0000000B-243D-4AC8-9E32-79D9147CB5B4}"/>
              </c:ext>
            </c:extLst>
          </c:dPt>
          <c:dPt>
            <c:idx val="6"/>
            <c:invertIfNegative val="0"/>
            <c:bubble3D val="0"/>
            <c:spPr>
              <a:solidFill>
                <a:schemeClr val="accent3">
                  <a:lumMod val="75000"/>
                </a:schemeClr>
              </a:solidFill>
              <a:ln>
                <a:noFill/>
              </a:ln>
              <a:effectLst/>
            </c:spPr>
            <c:extLst>
              <c:ext xmlns:c16="http://schemas.microsoft.com/office/drawing/2014/chart" uri="{C3380CC4-5D6E-409C-BE32-E72D297353CC}">
                <c16:uniqueId val="{0000000D-243D-4AC8-9E32-79D9147CB5B4}"/>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243D-4AC8-9E32-79D9147CB5B4}"/>
                </c:ext>
              </c:extLst>
            </c:dLbl>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243D-4AC8-9E32-79D9147CB5B4}"/>
                </c:ext>
              </c:extLst>
            </c:dLbl>
            <c:dLbl>
              <c:idx val="2"/>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243D-4AC8-9E32-79D9147CB5B4}"/>
                </c:ext>
              </c:extLst>
            </c:dLbl>
            <c:dLbl>
              <c:idx val="3"/>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243D-4AC8-9E32-79D9147CB5B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2016</c:v>
                </c:pt>
                <c:pt idx="1">
                  <c:v>2017*</c:v>
                </c:pt>
                <c:pt idx="2">
                  <c:v>2018^</c:v>
                </c:pt>
              </c:strCache>
            </c:strRef>
          </c:cat>
          <c:val>
            <c:numRef>
              <c:f>Sheet1!$B$2:$D$2</c:f>
              <c:numCache>
                <c:formatCode>0%</c:formatCode>
                <c:ptCount val="3"/>
                <c:pt idx="0">
                  <c:v>2.7026999999999999E-2</c:v>
                </c:pt>
                <c:pt idx="1">
                  <c:v>2.7026999999999999E-2</c:v>
                </c:pt>
                <c:pt idx="2">
                  <c:v>0.1891892</c:v>
                </c:pt>
              </c:numCache>
            </c:numRef>
          </c:val>
          <c:extLst>
            <c:ext xmlns:c16="http://schemas.microsoft.com/office/drawing/2014/chart" uri="{C3380CC4-5D6E-409C-BE32-E72D297353CC}">
              <c16:uniqueId val="{0000000E-243D-4AC8-9E32-79D9147CB5B4}"/>
            </c:ext>
          </c:extLst>
        </c:ser>
        <c:dLbls>
          <c:showLegendKey val="0"/>
          <c:showVal val="0"/>
          <c:showCatName val="0"/>
          <c:showSerName val="0"/>
          <c:showPercent val="0"/>
          <c:showBubbleSize val="0"/>
        </c:dLbls>
        <c:gapWidth val="50"/>
        <c:overlap val="-27"/>
        <c:axId val="503841176"/>
        <c:axId val="503841568"/>
        <c:extLst>
          <c:ext xmlns:c15="http://schemas.microsoft.com/office/drawing/2012/chart" uri="{02D57815-91ED-43cb-92C2-25804820EDAC}">
            <c15:filteredBarSeries>
              <c15:ser>
                <c:idx val="1"/>
                <c:order val="1"/>
                <c:tx>
                  <c:strRef>
                    <c:extLst>
                      <c:ext uri="{02D57815-91ED-43cb-92C2-25804820EDAC}">
                        <c15:formulaRef>
                          <c15:sqref>Sheet1!$A$3</c15:sqref>
                        </c15:formulaRef>
                      </c:ext>
                    </c:extLst>
                    <c:strCache>
                      <c:ptCount val="1"/>
                    </c:strCache>
                  </c:strRef>
                </c:tx>
                <c:spPr>
                  <a:solidFill>
                    <a:schemeClr val="accent2"/>
                  </a:solidFill>
                  <a:ln>
                    <a:noFill/>
                  </a:ln>
                  <a:effectLst/>
                </c:spPr>
                <c:invertIfNegative val="0"/>
                <c:cat>
                  <c:strRef>
                    <c:extLst>
                      <c:ext uri="{02D57815-91ED-43cb-92C2-25804820EDAC}">
                        <c15:formulaRef>
                          <c15:sqref>Sheet1!$B$1:$D$1</c15:sqref>
                        </c15:formulaRef>
                      </c:ext>
                    </c:extLst>
                    <c:strCache>
                      <c:ptCount val="3"/>
                      <c:pt idx="0">
                        <c:v>2016</c:v>
                      </c:pt>
                      <c:pt idx="1">
                        <c:v>2017*</c:v>
                      </c:pt>
                      <c:pt idx="2">
                        <c:v>2018^</c:v>
                      </c:pt>
                    </c:strCache>
                  </c:strRef>
                </c:cat>
                <c:val>
                  <c:numRef>
                    <c:extLst>
                      <c:ext uri="{02D57815-91ED-43cb-92C2-25804820EDAC}">
                        <c15:formulaRef>
                          <c15:sqref>Sheet1!$B$3:$D$3</c15:sqref>
                        </c15:formulaRef>
                      </c:ext>
                    </c:extLst>
                    <c:numCache>
                      <c:formatCode>General</c:formatCode>
                      <c:ptCount val="3"/>
                      <c:pt idx="1">
                        <c:v>0</c:v>
                      </c:pt>
                      <c:pt idx="2">
                        <c:v>0</c:v>
                      </c:pt>
                    </c:numCache>
                  </c:numRef>
                </c:val>
                <c:extLst>
                  <c:ext xmlns:c16="http://schemas.microsoft.com/office/drawing/2014/chart" uri="{C3380CC4-5D6E-409C-BE32-E72D297353CC}">
                    <c16:uniqueId val="{0000000F-243D-4AC8-9E32-79D9147CB5B4}"/>
                  </c:ext>
                </c:extLst>
              </c15:ser>
            </c15:filteredBarSeries>
          </c:ext>
        </c:extLst>
      </c:barChart>
      <c:catAx>
        <c:axId val="5038411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503841568"/>
        <c:crosses val="autoZero"/>
        <c:auto val="1"/>
        <c:lblAlgn val="ctr"/>
        <c:lblOffset val="100"/>
        <c:noMultiLvlLbl val="0"/>
      </c:catAx>
      <c:valAx>
        <c:axId val="503841568"/>
        <c:scaling>
          <c:orientation val="minMax"/>
          <c:max val="0.8"/>
        </c:scaling>
        <c:delete val="1"/>
        <c:axPos val="l"/>
        <c:numFmt formatCode="0%" sourceLinked="1"/>
        <c:majorTickMark val="out"/>
        <c:minorTickMark val="none"/>
        <c:tickLblPos val="nextTo"/>
        <c:crossAx val="503841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Rewards: offer financial rewards to individuals who participate in health management programs/actiivities</c:v>
                </c:pt>
              </c:strCache>
            </c:strRef>
          </c:tx>
          <c:spPr>
            <a:solidFill>
              <a:schemeClr val="accent1"/>
            </a:solidFill>
            <a:ln>
              <a:noFill/>
            </a:ln>
            <a:effectLst/>
          </c:spPr>
          <c:invertIfNegative val="0"/>
          <c:dPt>
            <c:idx val="0"/>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1-C191-435D-9EE5-50165A9E73E8}"/>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C191-435D-9EE5-50165A9E73E8}"/>
              </c:ext>
            </c:extLst>
          </c:dPt>
          <c:dPt>
            <c:idx val="2"/>
            <c:invertIfNegative val="0"/>
            <c:bubble3D val="0"/>
            <c:spPr>
              <a:solidFill>
                <a:schemeClr val="accent1">
                  <a:lumMod val="60000"/>
                  <a:lumOff val="40000"/>
                  <a:alpha val="80000"/>
                </a:schemeClr>
              </a:solidFill>
              <a:ln>
                <a:noFill/>
              </a:ln>
              <a:effectLst/>
            </c:spPr>
            <c:extLst>
              <c:ext xmlns:c16="http://schemas.microsoft.com/office/drawing/2014/chart" uri="{C3380CC4-5D6E-409C-BE32-E72D297353CC}">
                <c16:uniqueId val="{00000005-C191-435D-9EE5-50165A9E73E8}"/>
              </c:ext>
            </c:extLst>
          </c:dPt>
          <c:dPt>
            <c:idx val="3"/>
            <c:invertIfNegative val="0"/>
            <c:bubble3D val="0"/>
            <c:spPr>
              <a:solidFill>
                <a:schemeClr val="accent1">
                  <a:alpha val="70000"/>
                </a:schemeClr>
              </a:solidFill>
              <a:ln>
                <a:noFill/>
              </a:ln>
              <a:effectLst/>
            </c:spPr>
            <c:extLst>
              <c:ext xmlns:c16="http://schemas.microsoft.com/office/drawing/2014/chart" uri="{C3380CC4-5D6E-409C-BE32-E72D297353CC}">
                <c16:uniqueId val="{00000007-C191-435D-9EE5-50165A9E73E8}"/>
              </c:ext>
            </c:extLst>
          </c:dPt>
          <c:dPt>
            <c:idx val="4"/>
            <c:invertIfNegative val="0"/>
            <c:bubble3D val="0"/>
            <c:spPr>
              <a:solidFill>
                <a:schemeClr val="accent1">
                  <a:lumMod val="75000"/>
                  <a:alpha val="70000"/>
                </a:schemeClr>
              </a:solidFill>
              <a:ln>
                <a:noFill/>
              </a:ln>
              <a:effectLst/>
            </c:spPr>
            <c:extLst>
              <c:ext xmlns:c16="http://schemas.microsoft.com/office/drawing/2014/chart" uri="{C3380CC4-5D6E-409C-BE32-E72D297353CC}">
                <c16:uniqueId val="{00000009-C191-435D-9EE5-50165A9E73E8}"/>
              </c:ext>
            </c:extLst>
          </c:dPt>
          <c:dPt>
            <c:idx val="5"/>
            <c:invertIfNegative val="0"/>
            <c:bubble3D val="0"/>
            <c:spPr>
              <a:solidFill>
                <a:schemeClr val="accent1">
                  <a:lumMod val="75000"/>
                  <a:alpha val="85000"/>
                </a:schemeClr>
              </a:solidFill>
              <a:ln>
                <a:noFill/>
              </a:ln>
              <a:effectLst/>
            </c:spPr>
            <c:extLst>
              <c:ext xmlns:c16="http://schemas.microsoft.com/office/drawing/2014/chart" uri="{C3380CC4-5D6E-409C-BE32-E72D297353CC}">
                <c16:uniqueId val="{0000000B-C191-435D-9EE5-50165A9E73E8}"/>
              </c:ext>
            </c:extLst>
          </c:dPt>
          <c:dPt>
            <c:idx val="6"/>
            <c:invertIfNegative val="0"/>
            <c:bubble3D val="0"/>
            <c:spPr>
              <a:solidFill>
                <a:schemeClr val="accent1">
                  <a:lumMod val="75000"/>
                </a:schemeClr>
              </a:solidFill>
              <a:ln>
                <a:noFill/>
              </a:ln>
              <a:effectLst/>
            </c:spPr>
            <c:extLst>
              <c:ext xmlns:c16="http://schemas.microsoft.com/office/drawing/2014/chart" uri="{C3380CC4-5D6E-409C-BE32-E72D297353CC}">
                <c16:uniqueId val="{0000000D-C191-435D-9EE5-50165A9E73E8}"/>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C191-435D-9EE5-50165A9E73E8}"/>
                </c:ext>
              </c:extLst>
            </c:dLbl>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C191-435D-9EE5-50165A9E73E8}"/>
                </c:ext>
              </c:extLst>
            </c:dLbl>
            <c:dLbl>
              <c:idx val="2"/>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C191-435D-9EE5-50165A9E73E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2016</c:v>
                </c:pt>
                <c:pt idx="1">
                  <c:v>2017*</c:v>
                </c:pt>
                <c:pt idx="2">
                  <c:v>2018^</c:v>
                </c:pt>
              </c:strCache>
            </c:strRef>
          </c:cat>
          <c:val>
            <c:numRef>
              <c:f>Sheet1!$B$2:$D$2</c:f>
              <c:numCache>
                <c:formatCode>0%</c:formatCode>
                <c:ptCount val="3"/>
                <c:pt idx="0">
                  <c:v>0.32432430000000001</c:v>
                </c:pt>
                <c:pt idx="1">
                  <c:v>0.32432430000000001</c:v>
                </c:pt>
                <c:pt idx="2">
                  <c:v>0.51351349999999996</c:v>
                </c:pt>
              </c:numCache>
            </c:numRef>
          </c:val>
          <c:extLst>
            <c:ext xmlns:c16="http://schemas.microsoft.com/office/drawing/2014/chart" uri="{C3380CC4-5D6E-409C-BE32-E72D297353CC}">
              <c16:uniqueId val="{0000000E-C191-435D-9EE5-50165A9E73E8}"/>
            </c:ext>
          </c:extLst>
        </c:ser>
        <c:dLbls>
          <c:showLegendKey val="0"/>
          <c:showVal val="0"/>
          <c:showCatName val="0"/>
          <c:showSerName val="0"/>
          <c:showPercent val="0"/>
          <c:showBubbleSize val="0"/>
        </c:dLbls>
        <c:gapWidth val="50"/>
        <c:overlap val="-27"/>
        <c:axId val="503843920"/>
        <c:axId val="503844312"/>
        <c:extLst>
          <c:ext xmlns:c15="http://schemas.microsoft.com/office/drawing/2012/chart" uri="{02D57815-91ED-43cb-92C2-25804820EDAC}">
            <c15:filteredBarSeries>
              <c15:ser>
                <c:idx val="1"/>
                <c:order val="1"/>
                <c:tx>
                  <c:strRef>
                    <c:extLst>
                      <c:ext uri="{02D57815-91ED-43cb-92C2-25804820EDAC}">
                        <c15:formulaRef>
                          <c15:sqref>Sheet1!$A$3</c15:sqref>
                        </c15:formulaRef>
                      </c:ext>
                    </c:extLst>
                    <c:strCache>
                      <c:ptCount val="1"/>
                    </c:strCache>
                  </c:strRef>
                </c:tx>
                <c:spPr>
                  <a:solidFill>
                    <a:schemeClr val="accent2"/>
                  </a:solidFill>
                  <a:ln>
                    <a:noFill/>
                  </a:ln>
                  <a:effectLst/>
                </c:spPr>
                <c:invertIfNegative val="0"/>
                <c:cat>
                  <c:strRef>
                    <c:extLst>
                      <c:ext uri="{02D57815-91ED-43cb-92C2-25804820EDAC}">
                        <c15:formulaRef>
                          <c15:sqref>Sheet1!$B$1:$D$1</c15:sqref>
                        </c15:formulaRef>
                      </c:ext>
                    </c:extLst>
                    <c:strCache>
                      <c:ptCount val="3"/>
                      <c:pt idx="0">
                        <c:v>2016</c:v>
                      </c:pt>
                      <c:pt idx="1">
                        <c:v>2017*</c:v>
                      </c:pt>
                      <c:pt idx="2">
                        <c:v>2018^</c:v>
                      </c:pt>
                    </c:strCache>
                  </c:strRef>
                </c:cat>
                <c:val>
                  <c:numRef>
                    <c:extLst>
                      <c:ext uri="{02D57815-91ED-43cb-92C2-25804820EDAC}">
                        <c15:formulaRef>
                          <c15:sqref>Sheet1!$B$3:$D$3</c15:sqref>
                        </c15:formulaRef>
                      </c:ext>
                    </c:extLst>
                    <c:numCache>
                      <c:formatCode>General</c:formatCode>
                      <c:ptCount val="3"/>
                      <c:pt idx="0">
                        <c:v>0</c:v>
                      </c:pt>
                      <c:pt idx="1">
                        <c:v>0</c:v>
                      </c:pt>
                    </c:numCache>
                  </c:numRef>
                </c:val>
                <c:extLst>
                  <c:ext xmlns:c16="http://schemas.microsoft.com/office/drawing/2014/chart" uri="{C3380CC4-5D6E-409C-BE32-E72D297353CC}">
                    <c16:uniqueId val="{0000000F-C191-435D-9EE5-50165A9E73E8}"/>
                  </c:ext>
                </c:extLst>
              </c15:ser>
            </c15:filteredBarSeries>
          </c:ext>
        </c:extLst>
      </c:barChart>
      <c:catAx>
        <c:axId val="5038439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503844312"/>
        <c:crosses val="autoZero"/>
        <c:auto val="1"/>
        <c:lblAlgn val="ctr"/>
        <c:lblOffset val="100"/>
        <c:noMultiLvlLbl val="0"/>
      </c:catAx>
      <c:valAx>
        <c:axId val="503844312"/>
        <c:scaling>
          <c:orientation val="minMax"/>
          <c:max val="0.8"/>
        </c:scaling>
        <c:delete val="1"/>
        <c:axPos val="l"/>
        <c:numFmt formatCode="0%" sourceLinked="1"/>
        <c:majorTickMark val="out"/>
        <c:minorTickMark val="none"/>
        <c:tickLblPos val="nextTo"/>
        <c:crossAx val="503843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Agree/Strongly agree</c:v>
                </c:pt>
              </c:strCache>
            </c:strRef>
          </c:tx>
          <c:spPr>
            <a:solidFill>
              <a:schemeClr val="accent1"/>
            </a:solidFill>
            <a:ln>
              <a:noFill/>
            </a:ln>
            <a:effectLst/>
          </c:spPr>
          <c:invertIfNegative val="0"/>
          <c:dPt>
            <c:idx val="0"/>
            <c:invertIfNegative val="0"/>
            <c:bubble3D val="0"/>
            <c:spPr>
              <a:solidFill>
                <a:srgbClr val="702082"/>
              </a:solidFill>
              <a:ln>
                <a:noFill/>
              </a:ln>
              <a:effectLst/>
            </c:spPr>
            <c:extLst>
              <c:ext xmlns:c16="http://schemas.microsoft.com/office/drawing/2014/chart" uri="{C3380CC4-5D6E-409C-BE32-E72D297353CC}">
                <c16:uniqueId val="{00000001-A2D8-4575-82DC-92943BF512B5}"/>
              </c:ext>
            </c:extLst>
          </c:dPt>
          <c:dPt>
            <c:idx val="1"/>
            <c:invertIfNegative val="0"/>
            <c:bubble3D val="0"/>
            <c:extLst>
              <c:ext xmlns:c16="http://schemas.microsoft.com/office/drawing/2014/chart" uri="{C3380CC4-5D6E-409C-BE32-E72D297353CC}">
                <c16:uniqueId val="{00000002-A2D8-4575-82DC-92943BF512B5}"/>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4-A2D8-4575-82DC-92943BF512B5}"/>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6-A2D8-4575-82DC-92943BF512B5}"/>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8-A2D8-4575-82DC-92943BF512B5}"/>
              </c:ext>
            </c:extLst>
          </c:dPt>
          <c:dPt>
            <c:idx val="5"/>
            <c:invertIfNegative val="0"/>
            <c:bubble3D val="0"/>
            <c:spPr>
              <a:solidFill>
                <a:schemeClr val="accent3"/>
              </a:solidFill>
              <a:ln>
                <a:noFill/>
              </a:ln>
              <a:effectLst/>
            </c:spPr>
            <c:extLst>
              <c:ext xmlns:c16="http://schemas.microsoft.com/office/drawing/2014/chart" uri="{C3380CC4-5D6E-409C-BE32-E72D297353CC}">
                <c16:uniqueId val="{0000000A-A2D8-4575-82DC-92943BF512B5}"/>
              </c:ext>
            </c:extLst>
          </c:dPt>
          <c:dPt>
            <c:idx val="6"/>
            <c:invertIfNegative val="0"/>
            <c:bubble3D val="0"/>
            <c:spPr>
              <a:solidFill>
                <a:schemeClr val="bg1">
                  <a:lumMod val="50000"/>
                </a:schemeClr>
              </a:solidFill>
              <a:ln>
                <a:noFill/>
              </a:ln>
              <a:effectLst/>
            </c:spPr>
            <c:extLst>
              <c:ext xmlns:c16="http://schemas.microsoft.com/office/drawing/2014/chart" uri="{C3380CC4-5D6E-409C-BE32-E72D297353CC}">
                <c16:uniqueId val="{0000000C-A2D8-4575-82DC-92943BF512B5}"/>
              </c:ext>
            </c:extLst>
          </c:dPt>
          <c:dPt>
            <c:idx val="7"/>
            <c:invertIfNegative val="0"/>
            <c:bubble3D val="0"/>
            <c:spPr>
              <a:solidFill>
                <a:schemeClr val="bg1">
                  <a:lumMod val="50000"/>
                </a:schemeClr>
              </a:solidFill>
              <a:ln>
                <a:noFill/>
              </a:ln>
              <a:effectLst/>
            </c:spPr>
            <c:extLst>
              <c:ext xmlns:c16="http://schemas.microsoft.com/office/drawing/2014/chart" uri="{C3380CC4-5D6E-409C-BE32-E72D297353CC}">
                <c16:uniqueId val="{0000000E-A2D8-4575-82DC-92943BF512B5}"/>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All Companies</c:v>
                </c:pt>
                <c:pt idx="1">
                  <c:v>Public Sector &amp; Education</c:v>
                </c:pt>
                <c:pt idx="2">
                  <c:v>All Companies</c:v>
                </c:pt>
                <c:pt idx="3">
                  <c:v>Public Sector &amp; Education</c:v>
                </c:pt>
                <c:pt idx="4">
                  <c:v>All Companies</c:v>
                </c:pt>
                <c:pt idx="5">
                  <c:v>Public Sector &amp; Education</c:v>
                </c:pt>
                <c:pt idx="6">
                  <c:v>All Companies</c:v>
                </c:pt>
                <c:pt idx="7">
                  <c:v>Public Sector &amp; Education</c:v>
                </c:pt>
              </c:strCache>
            </c:strRef>
          </c:cat>
          <c:val>
            <c:numRef>
              <c:f>Sheet1!$B$2:$B$9</c:f>
              <c:numCache>
                <c:formatCode>0%</c:formatCode>
                <c:ptCount val="8"/>
                <c:pt idx="0">
                  <c:v>0.62239089999999997</c:v>
                </c:pt>
                <c:pt idx="1">
                  <c:v>0.66666669999999995</c:v>
                </c:pt>
                <c:pt idx="2">
                  <c:v>0.5597723</c:v>
                </c:pt>
                <c:pt idx="3">
                  <c:v>0.52777779999999996</c:v>
                </c:pt>
                <c:pt idx="4">
                  <c:v>0.37523810000000002</c:v>
                </c:pt>
                <c:pt idx="5">
                  <c:v>0.3333333</c:v>
                </c:pt>
                <c:pt idx="6">
                  <c:v>0.24380950000000001</c:v>
                </c:pt>
                <c:pt idx="7">
                  <c:v>0.19444439999999999</c:v>
                </c:pt>
              </c:numCache>
            </c:numRef>
          </c:val>
          <c:extLst>
            <c:ext xmlns:c16="http://schemas.microsoft.com/office/drawing/2014/chart" uri="{C3380CC4-5D6E-409C-BE32-E72D297353CC}">
              <c16:uniqueId val="{0000000F-A2D8-4575-82DC-92943BF512B5}"/>
            </c:ext>
          </c:extLst>
        </c:ser>
        <c:ser>
          <c:idx val="1"/>
          <c:order val="1"/>
          <c:tx>
            <c:strRef>
              <c:f>Sheet1!$C$1</c:f>
              <c:strCache>
                <c:ptCount val="1"/>
                <c:pt idx="0">
                  <c:v>Neither agree nor disagree</c:v>
                </c:pt>
              </c:strCache>
            </c:strRef>
          </c:tx>
          <c:spPr>
            <a:solidFill>
              <a:schemeClr val="accent2"/>
            </a:solidFill>
            <a:ln>
              <a:noFill/>
            </a:ln>
            <a:effectLst/>
          </c:spPr>
          <c:invertIfNegative val="0"/>
          <c:dPt>
            <c:idx val="0"/>
            <c:invertIfNegative val="0"/>
            <c:bubble3D val="0"/>
            <c:spPr>
              <a:solidFill>
                <a:srgbClr val="702082">
                  <a:alpha val="70000"/>
                </a:srgbClr>
              </a:solidFill>
              <a:ln>
                <a:noFill/>
              </a:ln>
              <a:effectLst/>
            </c:spPr>
            <c:extLst>
              <c:ext xmlns:c16="http://schemas.microsoft.com/office/drawing/2014/chart" uri="{C3380CC4-5D6E-409C-BE32-E72D297353CC}">
                <c16:uniqueId val="{00000011-A2D8-4575-82DC-92943BF512B5}"/>
              </c:ext>
            </c:extLst>
          </c:dPt>
          <c:dPt>
            <c:idx val="1"/>
            <c:invertIfNegative val="0"/>
            <c:bubble3D val="0"/>
            <c:spPr>
              <a:solidFill>
                <a:schemeClr val="accent1">
                  <a:alpha val="70000"/>
                </a:schemeClr>
              </a:solidFill>
              <a:ln>
                <a:noFill/>
              </a:ln>
              <a:effectLst/>
            </c:spPr>
            <c:extLst>
              <c:ext xmlns:c16="http://schemas.microsoft.com/office/drawing/2014/chart" uri="{C3380CC4-5D6E-409C-BE32-E72D297353CC}">
                <c16:uniqueId val="{00000013-A2D8-4575-82DC-92943BF512B5}"/>
              </c:ext>
            </c:extLst>
          </c:dPt>
          <c:dPt>
            <c:idx val="2"/>
            <c:invertIfNegative val="0"/>
            <c:bubble3D val="0"/>
            <c:spPr>
              <a:solidFill>
                <a:schemeClr val="accent5">
                  <a:alpha val="70000"/>
                </a:schemeClr>
              </a:solidFill>
              <a:ln>
                <a:noFill/>
              </a:ln>
              <a:effectLst/>
            </c:spPr>
            <c:extLst>
              <c:ext xmlns:c16="http://schemas.microsoft.com/office/drawing/2014/chart" uri="{C3380CC4-5D6E-409C-BE32-E72D297353CC}">
                <c16:uniqueId val="{00000015-A2D8-4575-82DC-92943BF512B5}"/>
              </c:ext>
            </c:extLst>
          </c:dPt>
          <c:dPt>
            <c:idx val="3"/>
            <c:invertIfNegative val="0"/>
            <c:bubble3D val="0"/>
            <c:spPr>
              <a:solidFill>
                <a:schemeClr val="accent5">
                  <a:alpha val="70000"/>
                </a:schemeClr>
              </a:solidFill>
              <a:ln>
                <a:noFill/>
              </a:ln>
              <a:effectLst/>
            </c:spPr>
            <c:extLst>
              <c:ext xmlns:c16="http://schemas.microsoft.com/office/drawing/2014/chart" uri="{C3380CC4-5D6E-409C-BE32-E72D297353CC}">
                <c16:uniqueId val="{00000017-A2D8-4575-82DC-92943BF512B5}"/>
              </c:ext>
            </c:extLst>
          </c:dPt>
          <c:dPt>
            <c:idx val="4"/>
            <c:invertIfNegative val="0"/>
            <c:bubble3D val="0"/>
            <c:spPr>
              <a:solidFill>
                <a:srgbClr val="00A0D2">
                  <a:alpha val="69804"/>
                </a:srgbClr>
              </a:solidFill>
              <a:ln>
                <a:noFill/>
              </a:ln>
              <a:effectLst/>
            </c:spPr>
            <c:extLst>
              <c:ext xmlns:c16="http://schemas.microsoft.com/office/drawing/2014/chart" uri="{C3380CC4-5D6E-409C-BE32-E72D297353CC}">
                <c16:uniqueId val="{00000019-A2D8-4575-82DC-92943BF512B5}"/>
              </c:ext>
            </c:extLst>
          </c:dPt>
          <c:dPt>
            <c:idx val="5"/>
            <c:invertIfNegative val="0"/>
            <c:bubble3D val="0"/>
            <c:spPr>
              <a:solidFill>
                <a:srgbClr val="00A0D2">
                  <a:alpha val="69804"/>
                </a:srgbClr>
              </a:solidFill>
              <a:ln>
                <a:noFill/>
              </a:ln>
              <a:effectLst/>
            </c:spPr>
            <c:extLst>
              <c:ext xmlns:c16="http://schemas.microsoft.com/office/drawing/2014/chart" uri="{C3380CC4-5D6E-409C-BE32-E72D297353CC}">
                <c16:uniqueId val="{0000001B-A2D8-4575-82DC-92943BF512B5}"/>
              </c:ext>
            </c:extLst>
          </c:dPt>
          <c:dPt>
            <c:idx val="6"/>
            <c:invertIfNegative val="0"/>
            <c:bubble3D val="0"/>
            <c:spPr>
              <a:solidFill>
                <a:schemeClr val="bg1">
                  <a:lumMod val="65000"/>
                </a:schemeClr>
              </a:solidFill>
              <a:ln>
                <a:noFill/>
              </a:ln>
              <a:effectLst/>
            </c:spPr>
            <c:extLst>
              <c:ext xmlns:c16="http://schemas.microsoft.com/office/drawing/2014/chart" uri="{C3380CC4-5D6E-409C-BE32-E72D297353CC}">
                <c16:uniqueId val="{0000001D-A2D8-4575-82DC-92943BF512B5}"/>
              </c:ext>
            </c:extLst>
          </c:dPt>
          <c:dPt>
            <c:idx val="7"/>
            <c:invertIfNegative val="0"/>
            <c:bubble3D val="0"/>
            <c:spPr>
              <a:solidFill>
                <a:schemeClr val="bg1">
                  <a:lumMod val="65000"/>
                </a:schemeClr>
              </a:solidFill>
              <a:ln>
                <a:noFill/>
              </a:ln>
              <a:effectLst/>
            </c:spPr>
            <c:extLst>
              <c:ext xmlns:c16="http://schemas.microsoft.com/office/drawing/2014/chart" uri="{C3380CC4-5D6E-409C-BE32-E72D297353CC}">
                <c16:uniqueId val="{0000001F-A2D8-4575-82DC-92943BF512B5}"/>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All Companies</c:v>
                </c:pt>
                <c:pt idx="1">
                  <c:v>Public Sector &amp; Education</c:v>
                </c:pt>
                <c:pt idx="2">
                  <c:v>All Companies</c:v>
                </c:pt>
                <c:pt idx="3">
                  <c:v>Public Sector &amp; Education</c:v>
                </c:pt>
                <c:pt idx="4">
                  <c:v>All Companies</c:v>
                </c:pt>
                <c:pt idx="5">
                  <c:v>Public Sector &amp; Education</c:v>
                </c:pt>
                <c:pt idx="6">
                  <c:v>All Companies</c:v>
                </c:pt>
                <c:pt idx="7">
                  <c:v>Public Sector &amp; Education</c:v>
                </c:pt>
              </c:strCache>
            </c:strRef>
          </c:cat>
          <c:val>
            <c:numRef>
              <c:f>Sheet1!$C$2:$C$9</c:f>
              <c:numCache>
                <c:formatCode>0%</c:formatCode>
                <c:ptCount val="8"/>
                <c:pt idx="0">
                  <c:v>0.23719170000000001</c:v>
                </c:pt>
                <c:pt idx="1">
                  <c:v>0.25</c:v>
                </c:pt>
                <c:pt idx="2">
                  <c:v>0.26185960000000003</c:v>
                </c:pt>
                <c:pt idx="3">
                  <c:v>0.30555559999999998</c:v>
                </c:pt>
                <c:pt idx="4">
                  <c:v>0.42666670000000001</c:v>
                </c:pt>
                <c:pt idx="5">
                  <c:v>0.44444440000000002</c:v>
                </c:pt>
                <c:pt idx="6">
                  <c:v>0.34857139999999998</c:v>
                </c:pt>
                <c:pt idx="7">
                  <c:v>0.38888889999999998</c:v>
                </c:pt>
              </c:numCache>
            </c:numRef>
          </c:val>
          <c:extLst>
            <c:ext xmlns:c16="http://schemas.microsoft.com/office/drawing/2014/chart" uri="{C3380CC4-5D6E-409C-BE32-E72D297353CC}">
              <c16:uniqueId val="{00000020-A2D8-4575-82DC-92943BF512B5}"/>
            </c:ext>
          </c:extLst>
        </c:ser>
        <c:ser>
          <c:idx val="2"/>
          <c:order val="2"/>
          <c:tx>
            <c:strRef>
              <c:f>Sheet1!$D$1</c:f>
              <c:strCache>
                <c:ptCount val="1"/>
                <c:pt idx="0">
                  <c:v>Stongly disagree/Disagree</c:v>
                </c:pt>
              </c:strCache>
            </c:strRef>
          </c:tx>
          <c:spPr>
            <a:solidFill>
              <a:schemeClr val="accent3"/>
            </a:solidFill>
            <a:ln>
              <a:noFill/>
            </a:ln>
            <a:effectLst/>
          </c:spPr>
          <c:invertIfNegative val="0"/>
          <c:dPt>
            <c:idx val="0"/>
            <c:invertIfNegative val="0"/>
            <c:bubble3D val="0"/>
            <c:spPr>
              <a:solidFill>
                <a:srgbClr val="702082">
                  <a:alpha val="40000"/>
                </a:srgbClr>
              </a:solidFill>
              <a:ln>
                <a:noFill/>
              </a:ln>
              <a:effectLst/>
            </c:spPr>
            <c:extLst>
              <c:ext xmlns:c16="http://schemas.microsoft.com/office/drawing/2014/chart" uri="{C3380CC4-5D6E-409C-BE32-E72D297353CC}">
                <c16:uniqueId val="{00000022-A2D8-4575-82DC-92943BF512B5}"/>
              </c:ext>
            </c:extLst>
          </c:dPt>
          <c:dPt>
            <c:idx val="1"/>
            <c:invertIfNegative val="0"/>
            <c:bubble3D val="0"/>
            <c:spPr>
              <a:solidFill>
                <a:schemeClr val="accent1">
                  <a:alpha val="40000"/>
                </a:schemeClr>
              </a:solidFill>
              <a:ln>
                <a:noFill/>
              </a:ln>
              <a:effectLst/>
            </c:spPr>
            <c:extLst>
              <c:ext xmlns:c16="http://schemas.microsoft.com/office/drawing/2014/chart" uri="{C3380CC4-5D6E-409C-BE32-E72D297353CC}">
                <c16:uniqueId val="{00000024-A2D8-4575-82DC-92943BF512B5}"/>
              </c:ext>
            </c:extLst>
          </c:dPt>
          <c:dPt>
            <c:idx val="2"/>
            <c:invertIfNegative val="0"/>
            <c:bubble3D val="0"/>
            <c:spPr>
              <a:solidFill>
                <a:schemeClr val="accent5">
                  <a:alpha val="40000"/>
                </a:schemeClr>
              </a:solidFill>
              <a:ln>
                <a:noFill/>
              </a:ln>
              <a:effectLst/>
            </c:spPr>
            <c:extLst>
              <c:ext xmlns:c16="http://schemas.microsoft.com/office/drawing/2014/chart" uri="{C3380CC4-5D6E-409C-BE32-E72D297353CC}">
                <c16:uniqueId val="{00000026-A2D8-4575-82DC-92943BF512B5}"/>
              </c:ext>
            </c:extLst>
          </c:dPt>
          <c:dPt>
            <c:idx val="3"/>
            <c:invertIfNegative val="0"/>
            <c:bubble3D val="0"/>
            <c:spPr>
              <a:solidFill>
                <a:schemeClr val="accent5">
                  <a:alpha val="40000"/>
                </a:schemeClr>
              </a:solidFill>
              <a:ln>
                <a:noFill/>
              </a:ln>
              <a:effectLst/>
            </c:spPr>
            <c:extLst>
              <c:ext xmlns:c16="http://schemas.microsoft.com/office/drawing/2014/chart" uri="{C3380CC4-5D6E-409C-BE32-E72D297353CC}">
                <c16:uniqueId val="{00000028-A2D8-4575-82DC-92943BF512B5}"/>
              </c:ext>
            </c:extLst>
          </c:dPt>
          <c:dPt>
            <c:idx val="4"/>
            <c:invertIfNegative val="0"/>
            <c:bubble3D val="0"/>
            <c:spPr>
              <a:solidFill>
                <a:schemeClr val="accent3">
                  <a:alpha val="40000"/>
                </a:schemeClr>
              </a:solidFill>
              <a:ln>
                <a:noFill/>
              </a:ln>
              <a:effectLst/>
            </c:spPr>
            <c:extLst>
              <c:ext xmlns:c16="http://schemas.microsoft.com/office/drawing/2014/chart" uri="{C3380CC4-5D6E-409C-BE32-E72D297353CC}">
                <c16:uniqueId val="{0000002A-A2D8-4575-82DC-92943BF512B5}"/>
              </c:ext>
            </c:extLst>
          </c:dPt>
          <c:dPt>
            <c:idx val="5"/>
            <c:invertIfNegative val="0"/>
            <c:bubble3D val="0"/>
            <c:spPr>
              <a:solidFill>
                <a:schemeClr val="accent3">
                  <a:alpha val="40000"/>
                </a:schemeClr>
              </a:solidFill>
              <a:ln>
                <a:noFill/>
              </a:ln>
              <a:effectLst/>
            </c:spPr>
            <c:extLst>
              <c:ext xmlns:c16="http://schemas.microsoft.com/office/drawing/2014/chart" uri="{C3380CC4-5D6E-409C-BE32-E72D297353CC}">
                <c16:uniqueId val="{0000002C-A2D8-4575-82DC-92943BF512B5}"/>
              </c:ext>
            </c:extLst>
          </c:dPt>
          <c:dPt>
            <c:idx val="6"/>
            <c:invertIfNegative val="0"/>
            <c:bubble3D val="0"/>
            <c:spPr>
              <a:solidFill>
                <a:schemeClr val="bg1">
                  <a:lumMod val="75000"/>
                </a:schemeClr>
              </a:solidFill>
              <a:ln>
                <a:noFill/>
              </a:ln>
              <a:effectLst/>
            </c:spPr>
            <c:extLst>
              <c:ext xmlns:c16="http://schemas.microsoft.com/office/drawing/2014/chart" uri="{C3380CC4-5D6E-409C-BE32-E72D297353CC}">
                <c16:uniqueId val="{0000002E-A2D8-4575-82DC-92943BF512B5}"/>
              </c:ext>
            </c:extLst>
          </c:dPt>
          <c:dPt>
            <c:idx val="7"/>
            <c:invertIfNegative val="0"/>
            <c:bubble3D val="0"/>
            <c:spPr>
              <a:solidFill>
                <a:schemeClr val="bg1">
                  <a:lumMod val="75000"/>
                </a:schemeClr>
              </a:solidFill>
              <a:ln>
                <a:noFill/>
              </a:ln>
              <a:effectLst/>
            </c:spPr>
            <c:extLst>
              <c:ext xmlns:c16="http://schemas.microsoft.com/office/drawing/2014/chart" uri="{C3380CC4-5D6E-409C-BE32-E72D297353CC}">
                <c16:uniqueId val="{00000030-A2D8-4575-82DC-92943BF512B5}"/>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All Companies</c:v>
                </c:pt>
                <c:pt idx="1">
                  <c:v>Public Sector &amp; Education</c:v>
                </c:pt>
                <c:pt idx="2">
                  <c:v>All Companies</c:v>
                </c:pt>
                <c:pt idx="3">
                  <c:v>Public Sector &amp; Education</c:v>
                </c:pt>
                <c:pt idx="4">
                  <c:v>All Companies</c:v>
                </c:pt>
                <c:pt idx="5">
                  <c:v>Public Sector &amp; Education</c:v>
                </c:pt>
                <c:pt idx="6">
                  <c:v>All Companies</c:v>
                </c:pt>
                <c:pt idx="7">
                  <c:v>Public Sector &amp; Education</c:v>
                </c:pt>
              </c:strCache>
            </c:strRef>
          </c:cat>
          <c:val>
            <c:numRef>
              <c:f>Sheet1!$D$2:$D$9</c:f>
              <c:numCache>
                <c:formatCode>0%</c:formatCode>
                <c:ptCount val="8"/>
                <c:pt idx="0">
                  <c:v>0.1404175</c:v>
                </c:pt>
                <c:pt idx="1">
                  <c:v>8.3333299999999999E-2</c:v>
                </c:pt>
                <c:pt idx="2">
                  <c:v>0.1783681</c:v>
                </c:pt>
                <c:pt idx="3">
                  <c:v>0.1666667</c:v>
                </c:pt>
                <c:pt idx="4">
                  <c:v>0.1980952</c:v>
                </c:pt>
                <c:pt idx="5">
                  <c:v>0.22222220000000001</c:v>
                </c:pt>
                <c:pt idx="6">
                  <c:v>0.40761900000000001</c:v>
                </c:pt>
                <c:pt idx="7">
                  <c:v>0.4166667</c:v>
                </c:pt>
              </c:numCache>
            </c:numRef>
          </c:val>
          <c:extLst>
            <c:ext xmlns:c16="http://schemas.microsoft.com/office/drawing/2014/chart" uri="{C3380CC4-5D6E-409C-BE32-E72D297353CC}">
              <c16:uniqueId val="{00000031-A2D8-4575-82DC-92943BF512B5}"/>
            </c:ext>
          </c:extLst>
        </c:ser>
        <c:dLbls>
          <c:showLegendKey val="0"/>
          <c:showVal val="0"/>
          <c:showCatName val="0"/>
          <c:showSerName val="0"/>
          <c:showPercent val="0"/>
          <c:showBubbleSize val="0"/>
        </c:dLbls>
        <c:gapWidth val="50"/>
        <c:overlap val="100"/>
        <c:axId val="503834512"/>
        <c:axId val="503834120"/>
        <c:extLst/>
      </c:barChart>
      <c:catAx>
        <c:axId val="50383451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3834120"/>
        <c:crosses val="autoZero"/>
        <c:auto val="1"/>
        <c:lblAlgn val="ctr"/>
        <c:lblOffset val="100"/>
        <c:noMultiLvlLbl val="0"/>
      </c:catAx>
      <c:valAx>
        <c:axId val="503834120"/>
        <c:scaling>
          <c:orientation val="minMax"/>
        </c:scaling>
        <c:delete val="1"/>
        <c:axPos val="t"/>
        <c:numFmt formatCode="0%" sourceLinked="1"/>
        <c:majorTickMark val="none"/>
        <c:minorTickMark val="none"/>
        <c:tickLblPos val="nextTo"/>
        <c:crossAx val="503834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0.0439</cdr:x>
      <cdr:y>0.95881</cdr:y>
    </cdr:from>
    <cdr:to>
      <cdr:x>0.24441</cdr:x>
      <cdr:y>1</cdr:y>
    </cdr:to>
    <cdr:sp macro="" textlink="">
      <cdr:nvSpPr>
        <cdr:cNvPr id="2" name="TextBox 1"/>
        <cdr:cNvSpPr txBox="1"/>
      </cdr:nvSpPr>
      <cdr:spPr>
        <a:xfrm xmlns:a="http://schemas.openxmlformats.org/drawingml/2006/main">
          <a:off x="366712" y="4596294"/>
          <a:ext cx="1674912" cy="19745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0.06214</cdr:x>
      <cdr:y>0.91423</cdr:y>
    </cdr:from>
    <cdr:to>
      <cdr:x>0.17161</cdr:x>
      <cdr:y>1</cdr:y>
    </cdr:to>
    <cdr:sp macro="" textlink="">
      <cdr:nvSpPr>
        <cdr:cNvPr id="3" name="TextBox 2"/>
        <cdr:cNvSpPr txBox="1"/>
      </cdr:nvSpPr>
      <cdr:spPr>
        <a:xfrm xmlns:a="http://schemas.openxmlformats.org/drawingml/2006/main">
          <a:off x="519112" y="4382588"/>
          <a:ext cx="914400" cy="41116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0.09863</cdr:x>
      <cdr:y>0.80925</cdr:y>
    </cdr:from>
    <cdr:to>
      <cdr:x>0.2081</cdr:x>
      <cdr:y>1</cdr:y>
    </cdr:to>
    <cdr:sp macro="" textlink="">
      <cdr:nvSpPr>
        <cdr:cNvPr id="4" name="TextBox 3"/>
        <cdr:cNvSpPr txBox="1"/>
      </cdr:nvSpPr>
      <cdr:spPr>
        <a:xfrm xmlns:a="http://schemas.openxmlformats.org/drawingml/2006/main">
          <a:off x="823912" y="461118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0.00963</cdr:x>
      <cdr:y>0.87862</cdr:y>
    </cdr:from>
    <cdr:to>
      <cdr:x>0.14472</cdr:x>
      <cdr:y>0.9422</cdr:y>
    </cdr:to>
    <cdr:sp macro="" textlink="">
      <cdr:nvSpPr>
        <cdr:cNvPr id="5" name="TextBox 4"/>
        <cdr:cNvSpPr txBox="1"/>
      </cdr:nvSpPr>
      <cdr:spPr>
        <a:xfrm xmlns:a="http://schemas.openxmlformats.org/drawingml/2006/main">
          <a:off x="81563" y="4654482"/>
          <a:ext cx="1144624" cy="33681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00" dirty="0" smtClean="0"/>
            <a:t>*</a:t>
          </a:r>
          <a:r>
            <a:rPr lang="en-US" sz="1000" dirty="0" smtClean="0">
              <a:latin typeface="Arial" panose="020B0604020202020204" pitchFamily="34" charset="0"/>
              <a:cs typeface="Arial" panose="020B0604020202020204" pitchFamily="34" charset="0"/>
            </a:rPr>
            <a:t>Projected.</a:t>
          </a:r>
          <a:endParaRPr lang="en-US" sz="1000" dirty="0">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915DBA9-4989-47A0-859E-6160825B518F}" type="datetimeFigureOut">
              <a:rPr lang="en-US" smtClean="0"/>
              <a:pPr/>
              <a:t>2/15/2017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AC421EF-548E-4E18-8F62-43EB24216617}" type="slidenum">
              <a:rPr lang="en-US" smtClean="0"/>
              <a:pPr/>
              <a:t>‹#›</a:t>
            </a:fld>
            <a:endParaRPr lang="en-US"/>
          </a:p>
        </p:txBody>
      </p:sp>
    </p:spTree>
    <p:extLst>
      <p:ext uri="{BB962C8B-B14F-4D97-AF65-F5344CB8AC3E}">
        <p14:creationId xmlns:p14="http://schemas.microsoft.com/office/powerpoint/2010/main" val="1357991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C421EF-548E-4E18-8F62-43EB24216617}" type="slidenum">
              <a:rPr lang="en-US" smtClean="0"/>
              <a:pPr/>
              <a:t>1</a:t>
            </a:fld>
            <a:endParaRPr lang="en-US" dirty="0"/>
          </a:p>
        </p:txBody>
      </p:sp>
    </p:spTree>
    <p:extLst>
      <p:ext uri="{BB962C8B-B14F-4D97-AF65-F5344CB8AC3E}">
        <p14:creationId xmlns:p14="http://schemas.microsoft.com/office/powerpoint/2010/main" val="1814669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C421EF-548E-4E18-8F62-43EB24216617}" type="slidenum">
              <a:rPr lang="en-US" smtClean="0"/>
              <a:pPr/>
              <a:t>17</a:t>
            </a:fld>
            <a:endParaRPr lang="en-US"/>
          </a:p>
        </p:txBody>
      </p:sp>
    </p:spTree>
    <p:extLst>
      <p:ext uri="{BB962C8B-B14F-4D97-AF65-F5344CB8AC3E}">
        <p14:creationId xmlns:p14="http://schemas.microsoft.com/office/powerpoint/2010/main" val="2469661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C421EF-548E-4E18-8F62-43EB24216617}" type="slidenum">
              <a:rPr lang="en-US" smtClean="0"/>
              <a:pPr/>
              <a:t>2</a:t>
            </a:fld>
            <a:endParaRPr lang="en-US"/>
          </a:p>
        </p:txBody>
      </p:sp>
    </p:spTree>
    <p:extLst>
      <p:ext uri="{BB962C8B-B14F-4D97-AF65-F5344CB8AC3E}">
        <p14:creationId xmlns:p14="http://schemas.microsoft.com/office/powerpoint/2010/main" val="1772225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99B0F9-5275-4FDD-BFE5-B9E6F2FD770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184034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99B0F9-5275-4FDD-BFE5-B9E6F2FD770F}" type="slidenum">
              <a:rPr lang="en-US" smtClean="0"/>
              <a:pPr/>
              <a:t>5</a:t>
            </a:fld>
            <a:endParaRPr lang="en-US"/>
          </a:p>
        </p:txBody>
      </p:sp>
    </p:spTree>
    <p:extLst>
      <p:ext uri="{BB962C8B-B14F-4D97-AF65-F5344CB8AC3E}">
        <p14:creationId xmlns:p14="http://schemas.microsoft.com/office/powerpoint/2010/main" val="64046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99B0F9-5275-4FDD-BFE5-B9E6F2FD770F}" type="slidenum">
              <a:rPr lang="en-US" smtClean="0"/>
              <a:pPr/>
              <a:t>6</a:t>
            </a:fld>
            <a:endParaRPr lang="en-US"/>
          </a:p>
        </p:txBody>
      </p:sp>
    </p:spTree>
    <p:extLst>
      <p:ext uri="{BB962C8B-B14F-4D97-AF65-F5344CB8AC3E}">
        <p14:creationId xmlns:p14="http://schemas.microsoft.com/office/powerpoint/2010/main" val="3777417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99B0F9-5275-4FDD-BFE5-B9E6F2FD770F}" type="slidenum">
              <a:rPr lang="en-US" smtClean="0"/>
              <a:pPr/>
              <a:t>7</a:t>
            </a:fld>
            <a:endParaRPr lang="en-US" dirty="0"/>
          </a:p>
        </p:txBody>
      </p:sp>
    </p:spTree>
    <p:extLst>
      <p:ext uri="{BB962C8B-B14F-4D97-AF65-F5344CB8AC3E}">
        <p14:creationId xmlns:p14="http://schemas.microsoft.com/office/powerpoint/2010/main" val="2113995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4B384F-1A4C-409C-A7B3-E26CBCB40244}"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1081677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C421EF-548E-4E18-8F62-43EB24216617}" type="slidenum">
              <a:rPr lang="en-US" smtClean="0"/>
              <a:pPr/>
              <a:t>14</a:t>
            </a:fld>
            <a:endParaRPr lang="en-US"/>
          </a:p>
        </p:txBody>
      </p:sp>
    </p:spTree>
    <p:extLst>
      <p:ext uri="{BB962C8B-B14F-4D97-AF65-F5344CB8AC3E}">
        <p14:creationId xmlns:p14="http://schemas.microsoft.com/office/powerpoint/2010/main" val="3613800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99B0F9-5275-4FDD-BFE5-B9E6F2FD770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815868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EAE7C5-D6AB-4B52-A355-C89C3F267224}"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3974C-EFAC-4726-9A2F-EEABF9707A46}" type="slidenum">
              <a:rPr lang="en-US" smtClean="0"/>
              <a:pPr/>
              <a:t>‹#›</a:t>
            </a:fld>
            <a:endParaRPr lang="en-US"/>
          </a:p>
        </p:txBody>
      </p:sp>
      <p:pic>
        <p:nvPicPr>
          <p:cNvPr id="7" name="Picture 6" descr="flc powerpoint template TEST LIGHTER blue sky line.jpg"/>
          <p:cNvPicPr>
            <a:picLocks noChangeAspect="1"/>
          </p:cNvPicPr>
          <p:nvPr userDrawn="1"/>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3470348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EAE7C5-D6AB-4B52-A355-C89C3F267224}"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3974C-EFAC-4726-9A2F-EEABF9707A46}" type="slidenum">
              <a:rPr lang="en-US" smtClean="0"/>
              <a:pPr/>
              <a:t>‹#›</a:t>
            </a:fld>
            <a:endParaRPr lang="en-US"/>
          </a:p>
        </p:txBody>
      </p:sp>
    </p:spTree>
    <p:extLst>
      <p:ext uri="{BB962C8B-B14F-4D97-AF65-F5344CB8AC3E}">
        <p14:creationId xmlns:p14="http://schemas.microsoft.com/office/powerpoint/2010/main" val="2611263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EAE7C5-D6AB-4B52-A355-C89C3F267224}"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3974C-EFAC-4726-9A2F-EEABF9707A46}" type="slidenum">
              <a:rPr lang="en-US" smtClean="0"/>
              <a:pPr/>
              <a:t>‹#›</a:t>
            </a:fld>
            <a:endParaRPr lang="en-US"/>
          </a:p>
        </p:txBody>
      </p:sp>
    </p:spTree>
    <p:extLst>
      <p:ext uri="{BB962C8B-B14F-4D97-AF65-F5344CB8AC3E}">
        <p14:creationId xmlns:p14="http://schemas.microsoft.com/office/powerpoint/2010/main" val="2316542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30D828-A1F4-4981-82D0-523CDE20A1E1}" type="datetimeFigureOut">
              <a:rPr lang="en-US" smtClean="0">
                <a:solidFill>
                  <a:prstClr val="black">
                    <a:tint val="75000"/>
                  </a:prstClr>
                </a:solidFill>
              </a:rPr>
              <a:pPr/>
              <a:t>2/15/2017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A86C15-5D7C-498E-A0F1-D8F0E0401D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890794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30D828-A1F4-4981-82D0-523CDE20A1E1}" type="datetimeFigureOut">
              <a:rPr lang="en-US" smtClean="0">
                <a:solidFill>
                  <a:prstClr val="black">
                    <a:tint val="75000"/>
                  </a:prstClr>
                </a:solidFill>
              </a:rPr>
              <a:pPr/>
              <a:t>2/15/2017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A86C15-5D7C-498E-A0F1-D8F0E0401D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298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30D828-A1F4-4981-82D0-523CDE20A1E1}" type="datetimeFigureOut">
              <a:rPr lang="en-US" smtClean="0">
                <a:solidFill>
                  <a:prstClr val="black">
                    <a:tint val="75000"/>
                  </a:prstClr>
                </a:solidFill>
              </a:rPr>
              <a:pPr/>
              <a:t>2/15/2017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A86C15-5D7C-498E-A0F1-D8F0E0401D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1870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30D828-A1F4-4981-82D0-523CDE20A1E1}" type="datetimeFigureOut">
              <a:rPr lang="en-US" smtClean="0">
                <a:solidFill>
                  <a:prstClr val="black">
                    <a:tint val="75000"/>
                  </a:prstClr>
                </a:solidFill>
              </a:rPr>
              <a:pPr/>
              <a:t>2/15/2017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1A86C15-5D7C-498E-A0F1-D8F0E0401D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260875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30D828-A1F4-4981-82D0-523CDE20A1E1}" type="datetimeFigureOut">
              <a:rPr lang="en-US" smtClean="0">
                <a:solidFill>
                  <a:prstClr val="black">
                    <a:tint val="75000"/>
                  </a:prstClr>
                </a:solidFill>
              </a:rPr>
              <a:pPr/>
              <a:t>2/15/2017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1A86C15-5D7C-498E-A0F1-D8F0E0401D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338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30D828-A1F4-4981-82D0-523CDE20A1E1}" type="datetimeFigureOut">
              <a:rPr lang="en-US" smtClean="0">
                <a:solidFill>
                  <a:prstClr val="black">
                    <a:tint val="75000"/>
                  </a:prstClr>
                </a:solidFill>
              </a:rPr>
              <a:pPr/>
              <a:t>2/15/2017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1A86C15-5D7C-498E-A0F1-D8F0E0401D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659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30D828-A1F4-4981-82D0-523CDE20A1E1}" type="datetimeFigureOut">
              <a:rPr lang="en-US" smtClean="0">
                <a:solidFill>
                  <a:prstClr val="black">
                    <a:tint val="75000"/>
                  </a:prstClr>
                </a:solidFill>
              </a:rPr>
              <a:pPr/>
              <a:t>2/15/2017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1A86C15-5D7C-498E-A0F1-D8F0E0401D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43457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30D828-A1F4-4981-82D0-523CDE20A1E1}" type="datetimeFigureOut">
              <a:rPr lang="en-US" smtClean="0">
                <a:solidFill>
                  <a:prstClr val="black">
                    <a:tint val="75000"/>
                  </a:prstClr>
                </a:solidFill>
              </a:rPr>
              <a:pPr/>
              <a:t>2/15/2017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1A86C15-5D7C-498E-A0F1-D8F0E0401D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054163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EAE7C5-D6AB-4B52-A355-C89C3F267224}"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3974C-EFAC-4726-9A2F-EEABF9707A46}" type="slidenum">
              <a:rPr lang="en-US" smtClean="0"/>
              <a:pPr/>
              <a:t>‹#›</a:t>
            </a:fld>
            <a:endParaRPr lang="en-US"/>
          </a:p>
        </p:txBody>
      </p:sp>
    </p:spTree>
    <p:extLst>
      <p:ext uri="{BB962C8B-B14F-4D97-AF65-F5344CB8AC3E}">
        <p14:creationId xmlns:p14="http://schemas.microsoft.com/office/powerpoint/2010/main" val="32397962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30D828-A1F4-4981-82D0-523CDE20A1E1}" type="datetimeFigureOut">
              <a:rPr lang="en-US" smtClean="0">
                <a:solidFill>
                  <a:prstClr val="black">
                    <a:tint val="75000"/>
                  </a:prstClr>
                </a:solidFill>
              </a:rPr>
              <a:pPr/>
              <a:t>2/15/2017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1A86C15-5D7C-498E-A0F1-D8F0E0401D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072123"/>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30D828-A1F4-4981-82D0-523CDE20A1E1}" type="datetimeFigureOut">
              <a:rPr lang="en-US" smtClean="0">
                <a:solidFill>
                  <a:prstClr val="black">
                    <a:tint val="75000"/>
                  </a:prstClr>
                </a:solidFill>
              </a:rPr>
              <a:pPr/>
              <a:t>2/15/2017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A86C15-5D7C-498E-A0F1-D8F0E0401D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2433943"/>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30D828-A1F4-4981-82D0-523CDE20A1E1}" type="datetimeFigureOut">
              <a:rPr lang="en-US" smtClean="0">
                <a:solidFill>
                  <a:prstClr val="black">
                    <a:tint val="75000"/>
                  </a:prstClr>
                </a:solidFill>
              </a:rPr>
              <a:pPr/>
              <a:t>2/15/2017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A86C15-5D7C-498E-A0F1-D8F0E0401D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0533532"/>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F15A82-C9AB-4C0F-884B-8113B2CFFB46}" type="datetimeFigureOut">
              <a:rPr lang="en-US" smtClean="0">
                <a:solidFill>
                  <a:prstClr val="black">
                    <a:tint val="75000"/>
                  </a:prstClr>
                </a:solidFill>
              </a:rPr>
              <a:pPr/>
              <a:t>2/15/2017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438F6E-CE10-4AF8-99E4-47778F77E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04628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F15A82-C9AB-4C0F-884B-8113B2CFFB46}" type="datetimeFigureOut">
              <a:rPr lang="en-US" smtClean="0">
                <a:solidFill>
                  <a:prstClr val="black">
                    <a:tint val="75000"/>
                  </a:prstClr>
                </a:solidFill>
              </a:rPr>
              <a:pPr/>
              <a:t>2/15/2017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438F6E-CE10-4AF8-99E4-47778F77E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0749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F15A82-C9AB-4C0F-884B-8113B2CFFB46}" type="datetimeFigureOut">
              <a:rPr lang="en-US" smtClean="0">
                <a:solidFill>
                  <a:prstClr val="black">
                    <a:tint val="75000"/>
                  </a:prstClr>
                </a:solidFill>
              </a:rPr>
              <a:pPr/>
              <a:t>2/15/2017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438F6E-CE10-4AF8-99E4-47778F77E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35696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F15A82-C9AB-4C0F-884B-8113B2CFFB46}" type="datetimeFigureOut">
              <a:rPr lang="en-US" smtClean="0">
                <a:solidFill>
                  <a:prstClr val="black">
                    <a:tint val="75000"/>
                  </a:prstClr>
                </a:solidFill>
              </a:rPr>
              <a:pPr/>
              <a:t>2/15/2017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438F6E-CE10-4AF8-99E4-47778F77E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70455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F15A82-C9AB-4C0F-884B-8113B2CFFB46}" type="datetimeFigureOut">
              <a:rPr lang="en-US" smtClean="0">
                <a:solidFill>
                  <a:prstClr val="black">
                    <a:tint val="75000"/>
                  </a:prstClr>
                </a:solidFill>
              </a:rPr>
              <a:pPr/>
              <a:t>2/15/2017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438F6E-CE10-4AF8-99E4-47778F77E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77144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F15A82-C9AB-4C0F-884B-8113B2CFFB46}" type="datetimeFigureOut">
              <a:rPr lang="en-US" smtClean="0">
                <a:solidFill>
                  <a:prstClr val="black">
                    <a:tint val="75000"/>
                  </a:prstClr>
                </a:solidFill>
              </a:rPr>
              <a:pPr/>
              <a:t>2/15/2017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438F6E-CE10-4AF8-99E4-47778F77E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468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F15A82-C9AB-4C0F-884B-8113B2CFFB46}" type="datetimeFigureOut">
              <a:rPr lang="en-US" smtClean="0">
                <a:solidFill>
                  <a:prstClr val="black">
                    <a:tint val="75000"/>
                  </a:prstClr>
                </a:solidFill>
              </a:rPr>
              <a:pPr/>
              <a:t>2/15/2017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438F6E-CE10-4AF8-99E4-47778F77E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5406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EAE7C5-D6AB-4B52-A355-C89C3F267224}"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3974C-EFAC-4726-9A2F-EEABF9707A46}" type="slidenum">
              <a:rPr lang="en-US" smtClean="0"/>
              <a:pPr/>
              <a:t>‹#›</a:t>
            </a:fld>
            <a:endParaRPr lang="en-US"/>
          </a:p>
        </p:txBody>
      </p:sp>
    </p:spTree>
    <p:extLst>
      <p:ext uri="{BB962C8B-B14F-4D97-AF65-F5344CB8AC3E}">
        <p14:creationId xmlns:p14="http://schemas.microsoft.com/office/powerpoint/2010/main" val="1001979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F15A82-C9AB-4C0F-884B-8113B2CFFB46}" type="datetimeFigureOut">
              <a:rPr lang="en-US" smtClean="0">
                <a:solidFill>
                  <a:prstClr val="black">
                    <a:tint val="75000"/>
                  </a:prstClr>
                </a:solidFill>
              </a:rPr>
              <a:pPr/>
              <a:t>2/15/2017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438F6E-CE10-4AF8-99E4-47778F77E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56054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F15A82-C9AB-4C0F-884B-8113B2CFFB46}" type="datetimeFigureOut">
              <a:rPr lang="en-US" smtClean="0">
                <a:solidFill>
                  <a:prstClr val="black">
                    <a:tint val="75000"/>
                  </a:prstClr>
                </a:solidFill>
              </a:rPr>
              <a:pPr/>
              <a:t>2/15/2017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438F6E-CE10-4AF8-99E4-47778F77E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5413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F15A82-C9AB-4C0F-884B-8113B2CFFB46}" type="datetimeFigureOut">
              <a:rPr lang="en-US" smtClean="0">
                <a:solidFill>
                  <a:prstClr val="black">
                    <a:tint val="75000"/>
                  </a:prstClr>
                </a:solidFill>
              </a:rPr>
              <a:pPr/>
              <a:t>2/15/2017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438F6E-CE10-4AF8-99E4-47778F77E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64182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F15A82-C9AB-4C0F-884B-8113B2CFFB46}" type="datetimeFigureOut">
              <a:rPr lang="en-US" smtClean="0">
                <a:solidFill>
                  <a:prstClr val="black">
                    <a:tint val="75000"/>
                  </a:prstClr>
                </a:solidFill>
              </a:rPr>
              <a:pPr/>
              <a:t>2/15/2017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438F6E-CE10-4AF8-99E4-47778F77E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94694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85800" y="2492377"/>
            <a:ext cx="7772400" cy="1470025"/>
          </a:xfrm>
        </p:spPr>
        <p:txBody>
          <a:bodyPr/>
          <a:lstStyle>
            <a:lvl1pPr>
              <a:defRPr b="1">
                <a:solidFill>
                  <a:schemeClr val="accent1">
                    <a:lumMod val="7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310753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GB" dirty="0" smtClean="0"/>
              <a:t>© [yyyy] Willis Towers Watson. All rights reserved. Proprietary and Confidential. For Willis Towers Watson and Willis Towers Watson client use only.</a:t>
            </a:r>
            <a:endParaRPr lang="en-US" dirty="0"/>
          </a:p>
        </p:txBody>
      </p:sp>
      <p:sp>
        <p:nvSpPr>
          <p:cNvPr id="5" name="Slide Number Placeholder 4"/>
          <p:cNvSpPr>
            <a:spLocks noGrp="1"/>
          </p:cNvSpPr>
          <p:nvPr>
            <p:ph type="sldNum" sz="quarter" idx="12"/>
          </p:nvPr>
        </p:nvSpPr>
        <p:spPr/>
        <p:txBody>
          <a:bodyPr/>
          <a:lstStyle/>
          <a:p>
            <a:fld id="{2083E393-C0BF-4ED8-8545-7E4C90AFF831}" type="slidenum">
              <a:rPr lang="en-US" smtClean="0"/>
              <a:pPr/>
              <a:t>‹#›</a:t>
            </a:fld>
            <a:endParaRPr lang="en-US" dirty="0"/>
          </a:p>
        </p:txBody>
      </p:sp>
      <p:sp>
        <p:nvSpPr>
          <p:cNvPr id="7" name="Content Placeholder 6"/>
          <p:cNvSpPr>
            <a:spLocks noGrp="1"/>
          </p:cNvSpPr>
          <p:nvPr>
            <p:ph sz="quarter" idx="13"/>
          </p:nvPr>
        </p:nvSpPr>
        <p:spPr>
          <a:xfrm>
            <a:off x="457200" y="1524000"/>
            <a:ext cx="4876800" cy="4572000"/>
          </a:xfrm>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6"/>
          </p:nvPr>
        </p:nvSpPr>
        <p:spPr>
          <a:xfrm>
            <a:off x="5486400" y="1219200"/>
            <a:ext cx="3200400" cy="4038600"/>
          </a:xfrm>
          <a:solidFill>
            <a:srgbClr val="D8D7DF"/>
          </a:solidFill>
        </p:spPr>
        <p:txBody>
          <a:bodyPr/>
          <a:lstStyle/>
          <a:p>
            <a:pPr lvl="0"/>
            <a:r>
              <a:rPr lang="en-US" smtClean="0"/>
              <a:t>Click to edit Master text styles</a:t>
            </a:r>
          </a:p>
        </p:txBody>
      </p:sp>
      <p:sp>
        <p:nvSpPr>
          <p:cNvPr id="14" name="Text Placeholder 13"/>
          <p:cNvSpPr>
            <a:spLocks noGrp="1"/>
          </p:cNvSpPr>
          <p:nvPr>
            <p:ph type="body" sz="quarter" idx="17"/>
          </p:nvPr>
        </p:nvSpPr>
        <p:spPr>
          <a:xfrm>
            <a:off x="5791200" y="1524000"/>
            <a:ext cx="2590800" cy="3429000"/>
          </a:xfrm>
        </p:spPr>
        <p:txBody>
          <a:bodyPr/>
          <a:lstStyle>
            <a:lvl1pPr>
              <a:spcBef>
                <a:spcPts val="0"/>
              </a:spcBef>
              <a:spcAft>
                <a:spcPts val="1000"/>
              </a:spcAft>
              <a:defRPr baseline="0">
                <a:solidFill>
                  <a:schemeClr val="accent1"/>
                </a:solidFill>
                <a:latin typeface="Arial" pitchFamily="34" charset="0"/>
              </a:defRPr>
            </a:lvl1pPr>
            <a:lvl2pPr>
              <a:spcAft>
                <a:spcPts val="400"/>
              </a:spcAft>
              <a:defRPr sz="1200"/>
            </a:lvl2pPr>
          </a:lstStyle>
          <a:p>
            <a:pPr lvl="0"/>
            <a:r>
              <a:rPr lang="en-US" smtClean="0"/>
              <a:t>Click to edit Master text styles</a:t>
            </a:r>
          </a:p>
          <a:p>
            <a:pPr lvl="1"/>
            <a:r>
              <a:rPr lang="en-US" smtClean="0"/>
              <a:t>Second level</a:t>
            </a:r>
          </a:p>
        </p:txBody>
      </p:sp>
      <p:sp>
        <p:nvSpPr>
          <p:cNvPr id="11" name="Text Placeholder 12"/>
          <p:cNvSpPr>
            <a:spLocks noGrp="1"/>
          </p:cNvSpPr>
          <p:nvPr>
            <p:ph type="body" sz="quarter" idx="18" hasCustomPrompt="1"/>
          </p:nvPr>
        </p:nvSpPr>
        <p:spPr>
          <a:xfrm>
            <a:off x="457200" y="800239"/>
            <a:ext cx="8229600" cy="276999"/>
          </a:xfrm>
        </p:spPr>
        <p:txBody>
          <a:bodyPr/>
          <a:lstStyle>
            <a:lvl1pPr>
              <a:defRPr sz="1800" b="0" baseline="0">
                <a:solidFill>
                  <a:schemeClr val="tx1"/>
                </a:solidFill>
              </a:defRPr>
            </a:lvl1pPr>
          </a:lstStyle>
          <a:p>
            <a:pPr lvl="0"/>
            <a:r>
              <a:rPr lang="en-US" dirty="0" smtClean="0"/>
              <a:t>Subheading here</a:t>
            </a:r>
            <a:endParaRPr lang="en-US" dirty="0"/>
          </a:p>
        </p:txBody>
      </p:sp>
      <p:cxnSp>
        <p:nvCxnSpPr>
          <p:cNvPr id="9" name="Straight Connector 8"/>
          <p:cNvCxnSpPr/>
          <p:nvPr userDrawn="1"/>
        </p:nvCxnSpPr>
        <p:spPr>
          <a:xfrm>
            <a:off x="457200" y="62484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stretch>
            <a:fillRect/>
          </a:stretch>
        </p:blipFill>
        <p:spPr>
          <a:xfrm>
            <a:off x="6675343" y="6300216"/>
            <a:ext cx="1782857" cy="347429"/>
          </a:xfrm>
          <a:prstGeom prst="rect">
            <a:avLst/>
          </a:prstGeom>
        </p:spPr>
      </p:pic>
    </p:spTree>
    <p:extLst>
      <p:ext uri="{BB962C8B-B14F-4D97-AF65-F5344CB8AC3E}">
        <p14:creationId xmlns:p14="http://schemas.microsoft.com/office/powerpoint/2010/main" val="13644595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smtClean="0"/>
              <a:t>© 2016 Willis Towers Watson. All rights reserved. Proprietary and Confidential. For Willis Towers Watson client use only. </a:t>
            </a:r>
            <a:endParaRPr lang="en-US"/>
          </a:p>
        </p:txBody>
      </p:sp>
      <p:sp>
        <p:nvSpPr>
          <p:cNvPr id="5" name="Slide Number Placeholder 4"/>
          <p:cNvSpPr>
            <a:spLocks noGrp="1"/>
          </p:cNvSpPr>
          <p:nvPr>
            <p:ph type="sldNum" sz="quarter" idx="12"/>
          </p:nvPr>
        </p:nvSpPr>
        <p:spPr/>
        <p:txBody>
          <a:bodyPr/>
          <a:lstStyle/>
          <a:p>
            <a:fld id="{2083E393-C0BF-4ED8-8545-7E4C90AFF831}" type="slidenum">
              <a:rPr lang="en-US" smtClean="0"/>
              <a:pPr/>
              <a:t>‹#›</a:t>
            </a:fld>
            <a:endParaRPr lang="en-US"/>
          </a:p>
        </p:txBody>
      </p:sp>
      <p:sp>
        <p:nvSpPr>
          <p:cNvPr id="7"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smtClean="0"/>
              <a:t>Subheading here</a:t>
            </a:r>
            <a:endParaRPr lang="en-US" dirty="0"/>
          </a:p>
        </p:txBody>
      </p:sp>
    </p:spTree>
    <p:extLst>
      <p:ext uri="{BB962C8B-B14F-4D97-AF65-F5344CB8AC3E}">
        <p14:creationId xmlns:p14="http://schemas.microsoft.com/office/powerpoint/2010/main" val="17426707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smtClean="0"/>
              <a:t>© 2016 Willis Towers Watson. All rights reserved. Proprietary and Confidential. For Willis Towers Watson client use only. </a:t>
            </a:r>
            <a:endParaRPr lang="en-US"/>
          </a:p>
        </p:txBody>
      </p:sp>
      <p:sp>
        <p:nvSpPr>
          <p:cNvPr id="5" name="Slide Number Placeholder 4"/>
          <p:cNvSpPr>
            <a:spLocks noGrp="1"/>
          </p:cNvSpPr>
          <p:nvPr>
            <p:ph type="sldNum" sz="quarter" idx="12"/>
          </p:nvPr>
        </p:nvSpPr>
        <p:spPr/>
        <p:txBody>
          <a:bodyPr/>
          <a:lstStyle/>
          <a:p>
            <a:fld id="{2083E393-C0BF-4ED8-8545-7E4C90AFF831}" type="slidenum">
              <a:rPr lang="en-US" smtClean="0"/>
              <a:pPr/>
              <a:t>‹#›</a:t>
            </a:fld>
            <a:endParaRPr lang="en-US"/>
          </a:p>
        </p:txBody>
      </p:sp>
      <p:sp>
        <p:nvSpPr>
          <p:cNvPr id="7"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dirty="0" smtClean="0"/>
              <a:t>Subheading here</a:t>
            </a:r>
            <a:endParaRPr lang="en-US" dirty="0"/>
          </a:p>
        </p:txBody>
      </p:sp>
    </p:spTree>
    <p:extLst>
      <p:ext uri="{BB962C8B-B14F-4D97-AF65-F5344CB8AC3E}">
        <p14:creationId xmlns:p14="http://schemas.microsoft.com/office/powerpoint/2010/main" val="1885614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EAE7C5-D6AB-4B52-A355-C89C3F267224}" type="datetimeFigureOut">
              <a:rPr lang="en-US" smtClean="0"/>
              <a:pPr/>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13974C-EFAC-4726-9A2F-EEABF9707A46}" type="slidenum">
              <a:rPr lang="en-US" smtClean="0"/>
              <a:pPr/>
              <a:t>‹#›</a:t>
            </a:fld>
            <a:endParaRPr lang="en-US"/>
          </a:p>
        </p:txBody>
      </p:sp>
    </p:spTree>
    <p:extLst>
      <p:ext uri="{BB962C8B-B14F-4D97-AF65-F5344CB8AC3E}">
        <p14:creationId xmlns:p14="http://schemas.microsoft.com/office/powerpoint/2010/main" val="4264132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EAE7C5-D6AB-4B52-A355-C89C3F267224}" type="datetimeFigureOut">
              <a:rPr lang="en-US" smtClean="0"/>
              <a:pPr/>
              <a:t>2/15/2017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13974C-EFAC-4726-9A2F-EEABF9707A46}" type="slidenum">
              <a:rPr lang="en-US" smtClean="0"/>
              <a:pPr/>
              <a:t>‹#›</a:t>
            </a:fld>
            <a:endParaRPr lang="en-US"/>
          </a:p>
        </p:txBody>
      </p:sp>
    </p:spTree>
    <p:extLst>
      <p:ext uri="{BB962C8B-B14F-4D97-AF65-F5344CB8AC3E}">
        <p14:creationId xmlns:p14="http://schemas.microsoft.com/office/powerpoint/2010/main" val="1617752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EAE7C5-D6AB-4B52-A355-C89C3F267224}" type="datetimeFigureOut">
              <a:rPr lang="en-US" smtClean="0"/>
              <a:pPr/>
              <a:t>2/15/2017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13974C-EFAC-4726-9A2F-EEABF9707A46}" type="slidenum">
              <a:rPr lang="en-US" smtClean="0"/>
              <a:pPr/>
              <a:t>‹#›</a:t>
            </a:fld>
            <a:endParaRPr lang="en-US"/>
          </a:p>
        </p:txBody>
      </p:sp>
    </p:spTree>
    <p:extLst>
      <p:ext uri="{BB962C8B-B14F-4D97-AF65-F5344CB8AC3E}">
        <p14:creationId xmlns:p14="http://schemas.microsoft.com/office/powerpoint/2010/main" val="4159421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AE7C5-D6AB-4B52-A355-C89C3F267224}" type="datetimeFigureOut">
              <a:rPr lang="en-US" smtClean="0"/>
              <a:pPr/>
              <a:t>2/15/2017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13974C-EFAC-4726-9A2F-EEABF9707A46}" type="slidenum">
              <a:rPr lang="en-US" smtClean="0"/>
              <a:pPr/>
              <a:t>‹#›</a:t>
            </a:fld>
            <a:endParaRPr lang="en-US"/>
          </a:p>
        </p:txBody>
      </p:sp>
    </p:spTree>
    <p:extLst>
      <p:ext uri="{BB962C8B-B14F-4D97-AF65-F5344CB8AC3E}">
        <p14:creationId xmlns:p14="http://schemas.microsoft.com/office/powerpoint/2010/main" val="2821993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AE7C5-D6AB-4B52-A355-C89C3F267224}" type="datetimeFigureOut">
              <a:rPr lang="en-US" smtClean="0"/>
              <a:pPr/>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13974C-EFAC-4726-9A2F-EEABF9707A46}" type="slidenum">
              <a:rPr lang="en-US" smtClean="0"/>
              <a:pPr/>
              <a:t>‹#›</a:t>
            </a:fld>
            <a:endParaRPr lang="en-US"/>
          </a:p>
        </p:txBody>
      </p:sp>
    </p:spTree>
    <p:extLst>
      <p:ext uri="{BB962C8B-B14F-4D97-AF65-F5344CB8AC3E}">
        <p14:creationId xmlns:p14="http://schemas.microsoft.com/office/powerpoint/2010/main" val="347198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AE7C5-D6AB-4B52-A355-C89C3F267224}" type="datetimeFigureOut">
              <a:rPr lang="en-US" smtClean="0"/>
              <a:pPr/>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13974C-EFAC-4726-9A2F-EEABF9707A46}" type="slidenum">
              <a:rPr lang="en-US" smtClean="0"/>
              <a:pPr/>
              <a:t>‹#›</a:t>
            </a:fld>
            <a:endParaRPr lang="en-US"/>
          </a:p>
        </p:txBody>
      </p:sp>
    </p:spTree>
    <p:extLst>
      <p:ext uri="{BB962C8B-B14F-4D97-AF65-F5344CB8AC3E}">
        <p14:creationId xmlns:p14="http://schemas.microsoft.com/office/powerpoint/2010/main" val="1415740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1.jpeg"/><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EAE7C5-D6AB-4B52-A355-C89C3F267224}" type="datetimeFigureOut">
              <a:rPr lang="en-US" smtClean="0"/>
              <a:pPr/>
              <a:t>2/15/2017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13974C-EFAC-4726-9A2F-EEABF9707A46}" type="slidenum">
              <a:rPr lang="en-US" smtClean="0"/>
              <a:pPr/>
              <a:t>‹#›</a:t>
            </a:fld>
            <a:endParaRPr lang="en-US"/>
          </a:p>
        </p:txBody>
      </p:sp>
    </p:spTree>
    <p:extLst>
      <p:ext uri="{BB962C8B-B14F-4D97-AF65-F5344CB8AC3E}">
        <p14:creationId xmlns:p14="http://schemas.microsoft.com/office/powerpoint/2010/main" val="251269914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lnSpc>
                <a:spcPct val="90000"/>
              </a:lnSpc>
              <a:spcBef>
                <a:spcPct val="0"/>
              </a:spcBef>
              <a:spcAft>
                <a:spcPct val="0"/>
              </a:spcAft>
            </a:pPr>
            <a:fld id="{1B30D828-A1F4-4981-82D0-523CDE20A1E1}" type="datetimeFigureOut">
              <a:rPr lang="en-US" smtClean="0">
                <a:solidFill>
                  <a:prstClr val="black">
                    <a:tint val="75000"/>
                  </a:prstClr>
                </a:solidFill>
                <a:latin typeface="Arial" charset="0"/>
                <a:cs typeface="Arial" charset="0"/>
              </a:rPr>
              <a:pPr fontAlgn="base">
                <a:lnSpc>
                  <a:spcPct val="90000"/>
                </a:lnSpc>
                <a:spcBef>
                  <a:spcPct val="0"/>
                </a:spcBef>
                <a:spcAft>
                  <a:spcPct val="0"/>
                </a:spcAft>
              </a:pPr>
              <a:t>2/15/2017</a:t>
            </a:fld>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lnSpc>
                <a:spcPct val="90000"/>
              </a:lnSpc>
              <a:spcBef>
                <a:spcPct val="0"/>
              </a:spcBef>
              <a:spcAft>
                <a:spcPct val="0"/>
              </a:spcAft>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lnSpc>
                <a:spcPct val="90000"/>
              </a:lnSpc>
              <a:spcBef>
                <a:spcPct val="0"/>
              </a:spcBef>
              <a:spcAft>
                <a:spcPct val="0"/>
              </a:spcAft>
            </a:pPr>
            <a:fld id="{51A86C15-5D7C-498E-A0F1-D8F0E0401D94}" type="slidenum">
              <a:rPr lang="en-US" smtClean="0">
                <a:solidFill>
                  <a:prstClr val="black">
                    <a:tint val="75000"/>
                  </a:prstClr>
                </a:solidFill>
                <a:latin typeface="Arial" charset="0"/>
                <a:cs typeface="Arial" charset="0"/>
              </a:rPr>
              <a:pPr fontAlgn="base">
                <a:lnSpc>
                  <a:spcPct val="90000"/>
                </a:lnSpc>
                <a:spcBef>
                  <a:spcPct val="0"/>
                </a:spcBef>
                <a:spcAft>
                  <a:spcPct val="0"/>
                </a:spcAft>
              </a:pPr>
              <a:t>‹#›</a:t>
            </a:fld>
            <a:endParaRPr 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180976347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4F15A82-C9AB-4C0F-884B-8113B2CFFB46}" type="datetimeFigureOut">
              <a:rPr lang="en-US" smtClean="0">
                <a:solidFill>
                  <a:prstClr val="black">
                    <a:tint val="75000"/>
                  </a:prstClr>
                </a:solidFill>
              </a:rPr>
              <a:pPr/>
              <a:t>2/15/2017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7438F6E-CE10-4AF8-99E4-47778F77EF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556746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01" r:id="rId12"/>
    <p:sldLayoutId id="2147483718" r:id="rId13"/>
    <p:sldLayoutId id="2147483719" r:id="rId14"/>
    <p:sldLayoutId id="2147483720"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4.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slideLayout" Target="../slideLayouts/slideLayout28.xml"/><Relationship Id="rId1" Type="http://schemas.openxmlformats.org/officeDocument/2006/relationships/tags" Target="../tags/tag6.xml"/></Relationships>
</file>

<file path=ppt/slides/_rels/slide1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9.xml"/><Relationship Id="rId4"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6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latin typeface="Times New Roman" panose="02020603050405020304" pitchFamily="18" charset="0"/>
                <a:cs typeface="Times New Roman" panose="02020603050405020304" pitchFamily="18" charset="0"/>
              </a:rPr>
              <a:t>Understanding the Status of ACA and Cost Mitigation Practices</a:t>
            </a:r>
            <a:br>
              <a:rPr lang="en-US" b="1" dirty="0" smtClean="0">
                <a:latin typeface="Times New Roman" panose="02020603050405020304" pitchFamily="18" charset="0"/>
                <a:cs typeface="Times New Roman" panose="02020603050405020304" pitchFamily="18" charset="0"/>
              </a:rPr>
            </a:br>
            <a:endParaRPr lang="en-US" dirty="0"/>
          </a:p>
        </p:txBody>
      </p:sp>
      <p:sp>
        <p:nvSpPr>
          <p:cNvPr id="3" name="Subtitle 2"/>
          <p:cNvSpPr>
            <a:spLocks noGrp="1"/>
          </p:cNvSpPr>
          <p:nvPr>
            <p:ph type="subTitle" idx="1"/>
          </p:nvPr>
        </p:nvSpPr>
        <p:spPr>
          <a:xfrm>
            <a:off x="1371600" y="3545889"/>
            <a:ext cx="6400800" cy="1752600"/>
          </a:xfrm>
        </p:spPr>
        <p:txBody>
          <a:bodyPr>
            <a:normAutofit/>
          </a:bodyPr>
          <a:lstStyle/>
          <a:p>
            <a:r>
              <a:rPr lang="en-US" sz="1800" dirty="0" smtClean="0"/>
              <a:t>Clay Austin</a:t>
            </a:r>
          </a:p>
          <a:p>
            <a:r>
              <a:rPr lang="en-US" sz="1800" dirty="0" smtClean="0"/>
              <a:t>Florida League of Cities</a:t>
            </a:r>
          </a:p>
        </p:txBody>
      </p:sp>
      <p:sp>
        <p:nvSpPr>
          <p:cNvPr id="4" name="TextBox 3"/>
          <p:cNvSpPr txBox="1">
            <a:spLocks noChangeArrowheads="1"/>
          </p:cNvSpPr>
          <p:nvPr/>
        </p:nvSpPr>
        <p:spPr bwMode="auto">
          <a:xfrm>
            <a:off x="152400" y="4884866"/>
            <a:ext cx="9144000" cy="830997"/>
          </a:xfrm>
          <a:prstGeom prst="rect">
            <a:avLst/>
          </a:prstGeom>
          <a:noFill/>
          <a:ln w="9525">
            <a:noFill/>
            <a:miter lim="800000"/>
            <a:headEnd/>
            <a:tailEnd/>
          </a:ln>
        </p:spPr>
        <p:txBody>
          <a:bodyPr wrap="square">
            <a:spAutoFit/>
          </a:bodyPr>
          <a:lstStyle/>
          <a:p>
            <a:pPr>
              <a:defRPr/>
            </a:pPr>
            <a:r>
              <a:rPr lang="en-US" sz="1600" b="1" i="1" dirty="0">
                <a:solidFill>
                  <a:prstClr val="black">
                    <a:lumMod val="65000"/>
                    <a:lumOff val="35000"/>
                  </a:prstClr>
                </a:solidFill>
                <a:latin typeface="Calibri" panose="020F0502020204030204"/>
              </a:rPr>
              <a:t>This is only a brief summary that reflects our current understanding of select provisions of the law, often in the absence of regulations. All of the interpretations contained herein are subject to change as the appropriate agencies publish additional guidance.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5045" y="133412"/>
            <a:ext cx="7886700" cy="1325563"/>
          </a:xfrm>
        </p:spPr>
        <p:txBody>
          <a:bodyPr/>
          <a:lstStyle/>
          <a:p>
            <a:r>
              <a:rPr lang="en-US" b="1" dirty="0" smtClean="0"/>
              <a:t>What’s driving variability in health care costs?</a:t>
            </a:r>
            <a:endParaRPr lang="en-US" b="1" dirty="0"/>
          </a:p>
        </p:txBody>
      </p:sp>
      <p:sp>
        <p:nvSpPr>
          <p:cNvPr id="9" name="Slide Number Placeholder 8"/>
          <p:cNvSpPr>
            <a:spLocks noGrp="1"/>
          </p:cNvSpPr>
          <p:nvPr>
            <p:ph type="sldNum" sz="quarter" idx="12"/>
          </p:nvPr>
        </p:nvSpPr>
        <p:spPr/>
        <p:txBody>
          <a:bodyPr/>
          <a:lstStyle/>
          <a:p>
            <a:fld id="{830D4EF1-2FB9-4CDA-AD22-D945B346B2F0}" type="slidenum">
              <a:rPr lang="en-GB" smtClean="0">
                <a:solidFill>
                  <a:prstClr val="black"/>
                </a:solidFill>
              </a:rPr>
              <a:pPr/>
              <a:t>10</a:t>
            </a:fld>
            <a:endParaRPr lang="en-GB" dirty="0">
              <a:solidFill>
                <a:prstClr val="black"/>
              </a:solidFill>
            </a:endParaRPr>
          </a:p>
        </p:txBody>
      </p:sp>
      <p:sp>
        <p:nvSpPr>
          <p:cNvPr id="41" name="Rounded Rectangle 40"/>
          <p:cNvSpPr/>
          <p:nvPr/>
        </p:nvSpPr>
        <p:spPr bwMode="auto">
          <a:xfrm>
            <a:off x="5130716" y="1548982"/>
            <a:ext cx="3810031" cy="464566"/>
          </a:xfrm>
          <a:prstGeom prst="roundRect">
            <a:avLst>
              <a:gd name="adj" fmla="val 50000"/>
            </a:avLst>
          </a:prstGeom>
          <a:solidFill>
            <a:schemeClr val="accent3">
              <a:lumMod val="20000"/>
              <a:lumOff val="80000"/>
            </a:schemeClr>
          </a:solidFill>
          <a:ln w="9525" cap="flat" cmpd="sng" algn="ctr">
            <a:noFill/>
            <a:prstDash val="solid"/>
            <a:round/>
            <a:headEnd type="none" w="med" len="med"/>
            <a:tailEnd type="none" w="med" len="med"/>
          </a:ln>
          <a:effectLst/>
        </p:spPr>
        <p:txBody>
          <a:bodyPr wrap="square" rIns="91440" anchor="ctr"/>
          <a:lstStyle/>
          <a:p>
            <a:pPr marL="228600" algn="r" fontAlgn="base">
              <a:lnSpc>
                <a:spcPct val="90000"/>
              </a:lnSpc>
              <a:spcBef>
                <a:spcPct val="0"/>
              </a:spcBef>
              <a:spcAft>
                <a:spcPct val="0"/>
              </a:spcAft>
              <a:defRPr/>
            </a:pPr>
            <a:r>
              <a:rPr lang="en-US" sz="1050" b="1" dirty="0" smtClean="0">
                <a:solidFill>
                  <a:prstClr val="black"/>
                </a:solidFill>
                <a:ea typeface="Arial" charset="0"/>
                <a:cs typeface="Arial" charset="0"/>
              </a:rPr>
              <a:t>Vendor Partner Strategy</a:t>
            </a:r>
          </a:p>
          <a:p>
            <a:pPr marL="228600" algn="r" fontAlgn="base">
              <a:lnSpc>
                <a:spcPct val="90000"/>
              </a:lnSpc>
              <a:spcBef>
                <a:spcPct val="0"/>
              </a:spcBef>
              <a:spcAft>
                <a:spcPct val="0"/>
              </a:spcAft>
              <a:defRPr/>
            </a:pPr>
            <a:r>
              <a:rPr lang="en-US" sz="900" i="1" dirty="0" smtClean="0">
                <a:solidFill>
                  <a:prstClr val="black"/>
                </a:solidFill>
                <a:ea typeface="Arial" charset="0"/>
                <a:cs typeface="Arial" charset="0"/>
              </a:rPr>
              <a:t>Determine entities best positioned to </a:t>
            </a:r>
            <a:br>
              <a:rPr lang="en-US" sz="900" i="1" dirty="0" smtClean="0">
                <a:solidFill>
                  <a:prstClr val="black"/>
                </a:solidFill>
                <a:ea typeface="Arial" charset="0"/>
                <a:cs typeface="Arial" charset="0"/>
              </a:rPr>
            </a:br>
            <a:r>
              <a:rPr lang="en-US" sz="900" i="1" dirty="0" smtClean="0">
                <a:solidFill>
                  <a:prstClr val="black"/>
                </a:solidFill>
                <a:ea typeface="Arial" charset="0"/>
                <a:cs typeface="Arial" charset="0"/>
              </a:rPr>
              <a:t>help you deliver on your strategy</a:t>
            </a:r>
            <a:endParaRPr lang="en-US" sz="900" i="1" dirty="0">
              <a:solidFill>
                <a:prstClr val="black"/>
              </a:solidFill>
              <a:ea typeface="Arial" charset="0"/>
              <a:cs typeface="Arial" charset="0"/>
            </a:endParaRPr>
          </a:p>
        </p:txBody>
      </p:sp>
      <p:sp>
        <p:nvSpPr>
          <p:cNvPr id="42" name="Rounded Rectangle 41"/>
          <p:cNvSpPr/>
          <p:nvPr/>
        </p:nvSpPr>
        <p:spPr bwMode="auto">
          <a:xfrm>
            <a:off x="5186701" y="2088932"/>
            <a:ext cx="3754046" cy="464566"/>
          </a:xfrm>
          <a:prstGeom prst="roundRect">
            <a:avLst>
              <a:gd name="adj" fmla="val 50000"/>
            </a:avLst>
          </a:prstGeom>
          <a:solidFill>
            <a:schemeClr val="accent3">
              <a:lumMod val="20000"/>
              <a:lumOff val="80000"/>
            </a:schemeClr>
          </a:solidFill>
          <a:ln w="9525" cap="flat" cmpd="sng" algn="ctr">
            <a:noFill/>
            <a:prstDash val="solid"/>
            <a:round/>
            <a:headEnd type="none" w="med" len="med"/>
            <a:tailEnd type="none" w="med" len="med"/>
          </a:ln>
          <a:effectLst/>
        </p:spPr>
        <p:txBody>
          <a:bodyPr wrap="square" rIns="91440" anchor="ctr"/>
          <a:lstStyle/>
          <a:p>
            <a:pPr marL="228600" algn="r" fontAlgn="base">
              <a:lnSpc>
                <a:spcPct val="90000"/>
              </a:lnSpc>
              <a:spcBef>
                <a:spcPct val="0"/>
              </a:spcBef>
              <a:spcAft>
                <a:spcPct val="0"/>
              </a:spcAft>
              <a:defRPr/>
            </a:pPr>
            <a:r>
              <a:rPr lang="en-US" sz="1050" b="1" dirty="0" smtClean="0">
                <a:solidFill>
                  <a:prstClr val="black"/>
                </a:solidFill>
                <a:ea typeface="Arial" charset="0"/>
                <a:cs typeface="Arial" charset="0"/>
              </a:rPr>
              <a:t>Health Care Delivery</a:t>
            </a:r>
          </a:p>
          <a:p>
            <a:pPr marL="228600" algn="r" fontAlgn="base">
              <a:lnSpc>
                <a:spcPct val="90000"/>
              </a:lnSpc>
              <a:spcBef>
                <a:spcPct val="0"/>
              </a:spcBef>
              <a:spcAft>
                <a:spcPct val="0"/>
              </a:spcAft>
              <a:defRPr/>
            </a:pPr>
            <a:r>
              <a:rPr lang="en-US" sz="900" i="1" dirty="0" smtClean="0">
                <a:solidFill>
                  <a:prstClr val="black"/>
                </a:solidFill>
                <a:ea typeface="Arial" charset="0"/>
                <a:cs typeface="Arial" charset="0"/>
              </a:rPr>
              <a:t>Maximize purchasing value </a:t>
            </a:r>
            <a:br>
              <a:rPr lang="en-US" sz="900" i="1" dirty="0" smtClean="0">
                <a:solidFill>
                  <a:prstClr val="black"/>
                </a:solidFill>
                <a:ea typeface="Arial" charset="0"/>
                <a:cs typeface="Arial" charset="0"/>
              </a:rPr>
            </a:br>
            <a:r>
              <a:rPr lang="en-US" sz="900" i="1" dirty="0" smtClean="0">
                <a:solidFill>
                  <a:prstClr val="black"/>
                </a:solidFill>
                <a:ea typeface="Arial" charset="0"/>
                <a:cs typeface="Arial" charset="0"/>
              </a:rPr>
              <a:t>of health care services</a:t>
            </a:r>
            <a:endParaRPr lang="en-US" sz="900" i="1" dirty="0">
              <a:solidFill>
                <a:prstClr val="black"/>
              </a:solidFill>
              <a:ea typeface="Arial" charset="0"/>
              <a:cs typeface="Arial" charset="0"/>
            </a:endParaRPr>
          </a:p>
        </p:txBody>
      </p:sp>
      <p:sp>
        <p:nvSpPr>
          <p:cNvPr id="43" name="Rounded Rectangle 42"/>
          <p:cNvSpPr/>
          <p:nvPr/>
        </p:nvSpPr>
        <p:spPr bwMode="auto">
          <a:xfrm>
            <a:off x="5550595" y="2628882"/>
            <a:ext cx="3390152" cy="464566"/>
          </a:xfrm>
          <a:prstGeom prst="roundRect">
            <a:avLst>
              <a:gd name="adj" fmla="val 50000"/>
            </a:avLst>
          </a:prstGeom>
          <a:solidFill>
            <a:schemeClr val="accent3">
              <a:lumMod val="20000"/>
              <a:lumOff val="80000"/>
            </a:schemeClr>
          </a:solidFill>
          <a:ln w="9525" cap="flat" cmpd="sng" algn="ctr">
            <a:noFill/>
            <a:prstDash val="solid"/>
            <a:round/>
            <a:headEnd type="none" w="med" len="med"/>
            <a:tailEnd type="none" w="med" len="med"/>
          </a:ln>
          <a:effectLst/>
        </p:spPr>
        <p:txBody>
          <a:bodyPr wrap="square" rIns="91440" anchor="ctr"/>
          <a:lstStyle/>
          <a:p>
            <a:pPr marL="228600" algn="r" fontAlgn="base">
              <a:lnSpc>
                <a:spcPct val="90000"/>
              </a:lnSpc>
              <a:spcBef>
                <a:spcPct val="0"/>
              </a:spcBef>
              <a:spcAft>
                <a:spcPct val="0"/>
              </a:spcAft>
              <a:defRPr/>
            </a:pPr>
            <a:r>
              <a:rPr lang="en-US" sz="1050" b="1" dirty="0" smtClean="0">
                <a:solidFill>
                  <a:prstClr val="black"/>
                </a:solidFill>
                <a:ea typeface="Arial" charset="0"/>
                <a:cs typeface="Arial" charset="0"/>
              </a:rPr>
              <a:t>Workforce Health</a:t>
            </a:r>
          </a:p>
          <a:p>
            <a:pPr marL="228600" algn="r" fontAlgn="base">
              <a:lnSpc>
                <a:spcPct val="90000"/>
              </a:lnSpc>
              <a:spcBef>
                <a:spcPct val="0"/>
              </a:spcBef>
              <a:spcAft>
                <a:spcPct val="0"/>
              </a:spcAft>
              <a:defRPr/>
            </a:pPr>
            <a:r>
              <a:rPr lang="en-US" sz="900" i="1" dirty="0" smtClean="0">
                <a:solidFill>
                  <a:prstClr val="black"/>
                </a:solidFill>
                <a:ea typeface="Arial" charset="0"/>
                <a:cs typeface="Arial" charset="0"/>
              </a:rPr>
              <a:t>Identify and effectively manage</a:t>
            </a:r>
            <a:br>
              <a:rPr lang="en-US" sz="900" i="1" dirty="0" smtClean="0">
                <a:solidFill>
                  <a:prstClr val="black"/>
                </a:solidFill>
                <a:ea typeface="Arial" charset="0"/>
                <a:cs typeface="Arial" charset="0"/>
              </a:rPr>
            </a:br>
            <a:r>
              <a:rPr lang="en-US" sz="900" i="1" dirty="0" smtClean="0">
                <a:solidFill>
                  <a:prstClr val="black"/>
                </a:solidFill>
                <a:ea typeface="Arial" charset="0"/>
                <a:cs typeface="Arial" charset="0"/>
              </a:rPr>
              <a:t> population health risks</a:t>
            </a:r>
            <a:endParaRPr lang="en-US" sz="900" i="1" dirty="0">
              <a:solidFill>
                <a:prstClr val="black"/>
              </a:solidFill>
              <a:ea typeface="Arial" charset="0"/>
              <a:cs typeface="Arial" charset="0"/>
            </a:endParaRPr>
          </a:p>
        </p:txBody>
      </p:sp>
      <p:sp>
        <p:nvSpPr>
          <p:cNvPr id="44" name="Rounded Rectangle 43"/>
          <p:cNvSpPr/>
          <p:nvPr/>
        </p:nvSpPr>
        <p:spPr bwMode="auto">
          <a:xfrm>
            <a:off x="5550595" y="3168832"/>
            <a:ext cx="3390152" cy="464566"/>
          </a:xfrm>
          <a:prstGeom prst="roundRect">
            <a:avLst>
              <a:gd name="adj" fmla="val 50000"/>
            </a:avLst>
          </a:prstGeom>
          <a:solidFill>
            <a:schemeClr val="accent3">
              <a:lumMod val="20000"/>
              <a:lumOff val="80000"/>
            </a:schemeClr>
          </a:solidFill>
          <a:ln w="9525" cap="flat" cmpd="sng" algn="ctr">
            <a:noFill/>
            <a:prstDash val="solid"/>
            <a:round/>
            <a:headEnd type="none" w="med" len="med"/>
            <a:tailEnd type="none" w="med" len="med"/>
          </a:ln>
          <a:effectLst/>
        </p:spPr>
        <p:txBody>
          <a:bodyPr wrap="square" rIns="91440" anchor="ctr"/>
          <a:lstStyle/>
          <a:p>
            <a:pPr marL="228600" algn="r" fontAlgn="base">
              <a:lnSpc>
                <a:spcPct val="90000"/>
              </a:lnSpc>
              <a:spcBef>
                <a:spcPct val="0"/>
              </a:spcBef>
              <a:spcAft>
                <a:spcPct val="0"/>
              </a:spcAft>
              <a:defRPr/>
            </a:pPr>
            <a:r>
              <a:rPr lang="en-US" sz="1050" b="1" dirty="0" smtClean="0">
                <a:solidFill>
                  <a:prstClr val="black"/>
                </a:solidFill>
                <a:ea typeface="Arial" charset="0"/>
                <a:cs typeface="Arial" charset="0"/>
              </a:rPr>
              <a:t>Engagement and Consumerism</a:t>
            </a:r>
          </a:p>
          <a:p>
            <a:pPr marL="228600" algn="r" fontAlgn="base">
              <a:lnSpc>
                <a:spcPct val="90000"/>
              </a:lnSpc>
              <a:spcBef>
                <a:spcPct val="0"/>
              </a:spcBef>
              <a:spcAft>
                <a:spcPct val="0"/>
              </a:spcAft>
              <a:defRPr/>
            </a:pPr>
            <a:r>
              <a:rPr lang="en-US" sz="900" i="1" dirty="0" smtClean="0">
                <a:solidFill>
                  <a:prstClr val="black"/>
                </a:solidFill>
                <a:ea typeface="Arial" charset="0"/>
                <a:cs typeface="Arial" charset="0"/>
              </a:rPr>
              <a:t>Increase participant engagement </a:t>
            </a:r>
            <a:br>
              <a:rPr lang="en-US" sz="900" i="1" dirty="0" smtClean="0">
                <a:solidFill>
                  <a:prstClr val="black"/>
                </a:solidFill>
                <a:ea typeface="Arial" charset="0"/>
                <a:cs typeface="Arial" charset="0"/>
              </a:rPr>
            </a:br>
            <a:r>
              <a:rPr lang="en-US" sz="900" i="1" dirty="0" smtClean="0">
                <a:solidFill>
                  <a:prstClr val="black"/>
                </a:solidFill>
                <a:ea typeface="Arial" charset="0"/>
                <a:cs typeface="Arial" charset="0"/>
              </a:rPr>
              <a:t>through shared accountability</a:t>
            </a:r>
            <a:endParaRPr lang="en-US" sz="900" i="1" dirty="0">
              <a:solidFill>
                <a:prstClr val="black"/>
              </a:solidFill>
              <a:ea typeface="Arial" charset="0"/>
              <a:cs typeface="Arial" charset="0"/>
            </a:endParaRPr>
          </a:p>
        </p:txBody>
      </p:sp>
      <p:sp>
        <p:nvSpPr>
          <p:cNvPr id="45" name="Rounded Rectangle 44"/>
          <p:cNvSpPr/>
          <p:nvPr/>
        </p:nvSpPr>
        <p:spPr bwMode="auto">
          <a:xfrm>
            <a:off x="5550595" y="3708783"/>
            <a:ext cx="3390152" cy="464566"/>
          </a:xfrm>
          <a:prstGeom prst="roundRect">
            <a:avLst>
              <a:gd name="adj" fmla="val 50000"/>
            </a:avLst>
          </a:prstGeom>
          <a:solidFill>
            <a:schemeClr val="accent3">
              <a:lumMod val="20000"/>
              <a:lumOff val="80000"/>
            </a:schemeClr>
          </a:solidFill>
          <a:ln w="9525" cap="flat" cmpd="sng" algn="ctr">
            <a:noFill/>
            <a:prstDash val="solid"/>
            <a:round/>
            <a:headEnd type="none" w="med" len="med"/>
            <a:tailEnd type="none" w="med" len="med"/>
          </a:ln>
          <a:effectLst/>
        </p:spPr>
        <p:txBody>
          <a:bodyPr wrap="square" rIns="91440" anchor="ctr"/>
          <a:lstStyle/>
          <a:p>
            <a:pPr marL="228600" algn="r" fontAlgn="base">
              <a:lnSpc>
                <a:spcPct val="90000"/>
              </a:lnSpc>
              <a:spcBef>
                <a:spcPct val="0"/>
              </a:spcBef>
              <a:spcAft>
                <a:spcPct val="0"/>
              </a:spcAft>
              <a:defRPr/>
            </a:pPr>
            <a:r>
              <a:rPr lang="en-US" sz="1050" b="1" dirty="0" smtClean="0">
                <a:solidFill>
                  <a:prstClr val="black"/>
                </a:solidFill>
                <a:ea typeface="Arial" charset="0"/>
                <a:cs typeface="Arial" charset="0"/>
              </a:rPr>
              <a:t>Pharmacy</a:t>
            </a:r>
          </a:p>
          <a:p>
            <a:pPr marL="228600" algn="r" fontAlgn="base">
              <a:lnSpc>
                <a:spcPct val="90000"/>
              </a:lnSpc>
              <a:spcBef>
                <a:spcPct val="0"/>
              </a:spcBef>
              <a:spcAft>
                <a:spcPct val="0"/>
              </a:spcAft>
              <a:defRPr/>
            </a:pPr>
            <a:r>
              <a:rPr lang="en-US" sz="900" i="1" dirty="0" smtClean="0">
                <a:solidFill>
                  <a:prstClr val="black"/>
                </a:solidFill>
                <a:ea typeface="Arial" charset="0"/>
                <a:cs typeface="Arial" charset="0"/>
              </a:rPr>
              <a:t>Manage specialty drug costs and </a:t>
            </a:r>
            <a:br>
              <a:rPr lang="en-US" sz="900" i="1" dirty="0" smtClean="0">
                <a:solidFill>
                  <a:prstClr val="black"/>
                </a:solidFill>
                <a:ea typeface="Arial" charset="0"/>
                <a:cs typeface="Arial" charset="0"/>
              </a:rPr>
            </a:br>
            <a:r>
              <a:rPr lang="en-US" sz="900" i="1" dirty="0" smtClean="0">
                <a:solidFill>
                  <a:prstClr val="black"/>
                </a:solidFill>
                <a:ea typeface="Arial" charset="0"/>
                <a:cs typeface="Arial" charset="0"/>
              </a:rPr>
              <a:t>leverage cost-effective options</a:t>
            </a:r>
            <a:endParaRPr lang="en-US" sz="900" i="1" dirty="0">
              <a:solidFill>
                <a:prstClr val="black"/>
              </a:solidFill>
              <a:ea typeface="Arial" charset="0"/>
              <a:cs typeface="Arial" charset="0"/>
            </a:endParaRPr>
          </a:p>
        </p:txBody>
      </p:sp>
      <p:sp>
        <p:nvSpPr>
          <p:cNvPr id="46" name="Rounded Rectangle 45"/>
          <p:cNvSpPr/>
          <p:nvPr/>
        </p:nvSpPr>
        <p:spPr bwMode="auto">
          <a:xfrm>
            <a:off x="193741" y="4496147"/>
            <a:ext cx="4745736" cy="464566"/>
          </a:xfrm>
          <a:prstGeom prst="roundRect">
            <a:avLst>
              <a:gd name="adj" fmla="val 50000"/>
            </a:avLst>
          </a:prstGeom>
          <a:solidFill>
            <a:schemeClr val="accent1">
              <a:lumMod val="20000"/>
              <a:lumOff val="80000"/>
            </a:schemeClr>
          </a:solidFill>
          <a:ln w="9525" cap="flat" cmpd="sng" algn="ctr">
            <a:noFill/>
            <a:prstDash val="solid"/>
            <a:round/>
            <a:headEnd type="none" w="med" len="med"/>
            <a:tailEnd type="none" w="med" len="med"/>
          </a:ln>
          <a:effectLst/>
        </p:spPr>
        <p:txBody>
          <a:bodyPr wrap="square" lIns="91440" anchor="ctr"/>
          <a:lstStyle/>
          <a:p>
            <a:pPr fontAlgn="base">
              <a:lnSpc>
                <a:spcPct val="90000"/>
              </a:lnSpc>
              <a:spcBef>
                <a:spcPct val="0"/>
              </a:spcBef>
              <a:spcAft>
                <a:spcPct val="0"/>
              </a:spcAft>
              <a:defRPr/>
            </a:pPr>
            <a:r>
              <a:rPr lang="en-US" sz="1050" b="1" dirty="0">
                <a:solidFill>
                  <a:prstClr val="black"/>
                </a:solidFill>
                <a:ea typeface="Arial" charset="0"/>
                <a:cs typeface="Arial" charset="0"/>
              </a:rPr>
              <a:t>Program design value and subsidy </a:t>
            </a:r>
            <a:r>
              <a:rPr lang="en-US" sz="1050" b="1" dirty="0" smtClean="0">
                <a:solidFill>
                  <a:prstClr val="black"/>
                </a:solidFill>
                <a:ea typeface="Arial" charset="0"/>
                <a:cs typeface="Arial" charset="0"/>
              </a:rPr>
              <a:t>level</a:t>
            </a:r>
          </a:p>
          <a:p>
            <a:pPr fontAlgn="base">
              <a:lnSpc>
                <a:spcPct val="90000"/>
              </a:lnSpc>
              <a:spcBef>
                <a:spcPct val="0"/>
              </a:spcBef>
              <a:spcAft>
                <a:spcPct val="0"/>
              </a:spcAft>
              <a:defRPr/>
            </a:pPr>
            <a:r>
              <a:rPr lang="en-US" sz="900" i="1" dirty="0" smtClean="0">
                <a:solidFill>
                  <a:prstClr val="black"/>
                </a:solidFill>
                <a:ea typeface="Arial" charset="0"/>
                <a:cs typeface="Arial" charset="0"/>
              </a:rPr>
              <a:t>Define financial commitments based </a:t>
            </a:r>
            <a:br>
              <a:rPr lang="en-US" sz="900" i="1" dirty="0" smtClean="0">
                <a:solidFill>
                  <a:prstClr val="black"/>
                </a:solidFill>
                <a:ea typeface="Arial" charset="0"/>
                <a:cs typeface="Arial" charset="0"/>
              </a:rPr>
            </a:br>
            <a:r>
              <a:rPr lang="en-US" sz="900" i="1" dirty="0" smtClean="0">
                <a:solidFill>
                  <a:prstClr val="black"/>
                </a:solidFill>
                <a:ea typeface="Arial" charset="0"/>
                <a:cs typeface="Arial" charset="0"/>
              </a:rPr>
              <a:t>on overall program value</a:t>
            </a:r>
            <a:endParaRPr lang="en-US" sz="900" i="1" dirty="0">
              <a:solidFill>
                <a:prstClr val="black"/>
              </a:solidFill>
              <a:ea typeface="Arial" charset="0"/>
              <a:cs typeface="Arial" charset="0"/>
            </a:endParaRPr>
          </a:p>
        </p:txBody>
      </p:sp>
      <p:sp>
        <p:nvSpPr>
          <p:cNvPr id="47" name="Rounded Rectangle 46"/>
          <p:cNvSpPr/>
          <p:nvPr/>
        </p:nvSpPr>
        <p:spPr bwMode="auto">
          <a:xfrm>
            <a:off x="193741" y="2218862"/>
            <a:ext cx="3862463" cy="464566"/>
          </a:xfrm>
          <a:prstGeom prst="roundRect">
            <a:avLst>
              <a:gd name="adj" fmla="val 50000"/>
            </a:avLst>
          </a:prstGeom>
          <a:solidFill>
            <a:schemeClr val="accent2">
              <a:lumMod val="20000"/>
              <a:lumOff val="80000"/>
            </a:schemeClr>
          </a:solidFill>
          <a:ln w="9525" cap="flat" cmpd="sng" algn="ctr">
            <a:noFill/>
            <a:prstDash val="solid"/>
            <a:round/>
            <a:headEnd type="none" w="med" len="med"/>
            <a:tailEnd type="none" w="med" len="med"/>
          </a:ln>
          <a:effectLst/>
        </p:spPr>
        <p:txBody>
          <a:bodyPr wrap="square" lIns="91440" anchor="ctr"/>
          <a:lstStyle/>
          <a:p>
            <a:pPr fontAlgn="base">
              <a:lnSpc>
                <a:spcPct val="90000"/>
              </a:lnSpc>
              <a:spcBef>
                <a:spcPct val="0"/>
              </a:spcBef>
              <a:spcAft>
                <a:spcPct val="0"/>
              </a:spcAft>
              <a:defRPr/>
            </a:pPr>
            <a:r>
              <a:rPr lang="en-US" sz="1050" b="1" dirty="0">
                <a:solidFill>
                  <a:prstClr val="black"/>
                </a:solidFill>
                <a:ea typeface="Arial" charset="0"/>
                <a:cs typeface="Arial" charset="0"/>
              </a:rPr>
              <a:t>Employee and dependent </a:t>
            </a:r>
            <a:r>
              <a:rPr lang="en-US" sz="1050" b="1" dirty="0" smtClean="0">
                <a:solidFill>
                  <a:prstClr val="black"/>
                </a:solidFill>
                <a:ea typeface="Arial" charset="0"/>
                <a:cs typeface="Arial" charset="0"/>
              </a:rPr>
              <a:t>participation</a:t>
            </a:r>
          </a:p>
          <a:p>
            <a:pPr fontAlgn="base">
              <a:lnSpc>
                <a:spcPct val="90000"/>
              </a:lnSpc>
              <a:spcBef>
                <a:spcPct val="0"/>
              </a:spcBef>
              <a:spcAft>
                <a:spcPct val="0"/>
              </a:spcAft>
              <a:defRPr/>
            </a:pPr>
            <a:r>
              <a:rPr lang="en-US" sz="900" i="1" dirty="0" smtClean="0">
                <a:solidFill>
                  <a:prstClr val="black"/>
                </a:solidFill>
                <a:ea typeface="Arial" charset="0"/>
                <a:cs typeface="Arial" charset="0"/>
              </a:rPr>
              <a:t>Single most significant predictor </a:t>
            </a:r>
            <a:br>
              <a:rPr lang="en-US" sz="900" i="1" dirty="0" smtClean="0">
                <a:solidFill>
                  <a:prstClr val="black"/>
                </a:solidFill>
                <a:ea typeface="Arial" charset="0"/>
                <a:cs typeface="Arial" charset="0"/>
              </a:rPr>
            </a:br>
            <a:r>
              <a:rPr lang="en-US" sz="900" i="1" dirty="0" smtClean="0">
                <a:solidFill>
                  <a:prstClr val="black"/>
                </a:solidFill>
                <a:ea typeface="Arial" charset="0"/>
                <a:cs typeface="Arial" charset="0"/>
              </a:rPr>
              <a:t>of per employee health costs</a:t>
            </a:r>
            <a:endParaRPr lang="en-US" sz="900" i="1" dirty="0">
              <a:solidFill>
                <a:prstClr val="black"/>
              </a:solidFill>
              <a:ea typeface="Arial" charset="0"/>
              <a:cs typeface="Arial" charset="0"/>
            </a:endParaRPr>
          </a:p>
        </p:txBody>
      </p:sp>
      <p:grpSp>
        <p:nvGrpSpPr>
          <p:cNvPr id="8" name="Group 7"/>
          <p:cNvGrpSpPr/>
          <p:nvPr/>
        </p:nvGrpSpPr>
        <p:grpSpPr>
          <a:xfrm>
            <a:off x="2578207" y="1351017"/>
            <a:ext cx="4031811" cy="4031811"/>
            <a:chOff x="2578207" y="1351017"/>
            <a:chExt cx="4031811" cy="4031811"/>
          </a:xfrm>
        </p:grpSpPr>
        <p:sp>
          <p:nvSpPr>
            <p:cNvPr id="54" name="Freeform 5"/>
            <p:cNvSpPr>
              <a:spLocks/>
            </p:cNvSpPr>
            <p:nvPr/>
          </p:nvSpPr>
          <p:spPr bwMode="auto">
            <a:xfrm>
              <a:off x="2578207" y="1397628"/>
              <a:ext cx="2385885" cy="2884475"/>
            </a:xfrm>
            <a:custGeom>
              <a:avLst/>
              <a:gdLst>
                <a:gd name="T0" fmla="*/ 645 w 680"/>
                <a:gd name="T1" fmla="*/ 257 h 810"/>
                <a:gd name="T2" fmla="*/ 672 w 680"/>
                <a:gd name="T3" fmla="*/ 136 h 810"/>
                <a:gd name="T4" fmla="*/ 512 w 680"/>
                <a:gd name="T5" fmla="*/ 0 h 810"/>
                <a:gd name="T6" fmla="*/ 484 w 680"/>
                <a:gd name="T7" fmla="*/ 3 h 810"/>
                <a:gd name="T8" fmla="*/ 120 w 680"/>
                <a:gd name="T9" fmla="*/ 233 h 810"/>
                <a:gd name="T10" fmla="*/ 26 w 680"/>
                <a:gd name="T11" fmla="*/ 652 h 810"/>
                <a:gd name="T12" fmla="*/ 78 w 680"/>
                <a:gd name="T13" fmla="*/ 810 h 810"/>
                <a:gd name="T14" fmla="*/ 79 w 680"/>
                <a:gd name="T15" fmla="*/ 794 h 810"/>
                <a:gd name="T16" fmla="*/ 148 w 680"/>
                <a:gd name="T17" fmla="*/ 662 h 810"/>
                <a:gd name="T18" fmla="*/ 273 w 680"/>
                <a:gd name="T19" fmla="*/ 617 h 810"/>
                <a:gd name="T20" fmla="*/ 357 w 680"/>
                <a:gd name="T21" fmla="*/ 636 h 810"/>
                <a:gd name="T22" fmla="*/ 347 w 680"/>
                <a:gd name="T23" fmla="*/ 597 h 810"/>
                <a:gd name="T24" fmla="*/ 387 w 680"/>
                <a:gd name="T25" fmla="*/ 421 h 810"/>
                <a:gd name="T26" fmla="*/ 539 w 680"/>
                <a:gd name="T27" fmla="*/ 324 h 810"/>
                <a:gd name="T28" fmla="*/ 645 w 680"/>
                <a:gd name="T29" fmla="*/ 257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0" h="810">
                  <a:moveTo>
                    <a:pt x="645" y="257"/>
                  </a:moveTo>
                  <a:cubicBezTo>
                    <a:pt x="670" y="222"/>
                    <a:pt x="680" y="179"/>
                    <a:pt x="672" y="136"/>
                  </a:cubicBezTo>
                  <a:cubicBezTo>
                    <a:pt x="659" y="57"/>
                    <a:pt x="591" y="0"/>
                    <a:pt x="512" y="0"/>
                  </a:cubicBezTo>
                  <a:cubicBezTo>
                    <a:pt x="502" y="0"/>
                    <a:pt x="493" y="1"/>
                    <a:pt x="484" y="3"/>
                  </a:cubicBezTo>
                  <a:cubicBezTo>
                    <a:pt x="336" y="28"/>
                    <a:pt x="207" y="110"/>
                    <a:pt x="120" y="233"/>
                  </a:cubicBezTo>
                  <a:cubicBezTo>
                    <a:pt x="34" y="355"/>
                    <a:pt x="0" y="504"/>
                    <a:pt x="26" y="652"/>
                  </a:cubicBezTo>
                  <a:cubicBezTo>
                    <a:pt x="35" y="707"/>
                    <a:pt x="53" y="761"/>
                    <a:pt x="78" y="810"/>
                  </a:cubicBezTo>
                  <a:cubicBezTo>
                    <a:pt x="78" y="805"/>
                    <a:pt x="78" y="799"/>
                    <a:pt x="79" y="794"/>
                  </a:cubicBezTo>
                  <a:cubicBezTo>
                    <a:pt x="83" y="742"/>
                    <a:pt x="108" y="695"/>
                    <a:pt x="148" y="662"/>
                  </a:cubicBezTo>
                  <a:cubicBezTo>
                    <a:pt x="183" y="633"/>
                    <a:pt x="227" y="617"/>
                    <a:pt x="273" y="617"/>
                  </a:cubicBezTo>
                  <a:cubicBezTo>
                    <a:pt x="302" y="617"/>
                    <a:pt x="331" y="623"/>
                    <a:pt x="357" y="636"/>
                  </a:cubicBezTo>
                  <a:cubicBezTo>
                    <a:pt x="353" y="623"/>
                    <a:pt x="349" y="610"/>
                    <a:pt x="347" y="597"/>
                  </a:cubicBezTo>
                  <a:cubicBezTo>
                    <a:pt x="336" y="535"/>
                    <a:pt x="350" y="472"/>
                    <a:pt x="387" y="421"/>
                  </a:cubicBezTo>
                  <a:cubicBezTo>
                    <a:pt x="423" y="369"/>
                    <a:pt x="477" y="335"/>
                    <a:pt x="539" y="324"/>
                  </a:cubicBezTo>
                  <a:cubicBezTo>
                    <a:pt x="582" y="317"/>
                    <a:pt x="620" y="293"/>
                    <a:pt x="645" y="25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600" dirty="0">
                <a:solidFill>
                  <a:prstClr val="black"/>
                </a:solidFill>
              </a:endParaRPr>
            </a:p>
          </p:txBody>
        </p:sp>
        <p:sp>
          <p:nvSpPr>
            <p:cNvPr id="55" name="Freeform 6"/>
            <p:cNvSpPr>
              <a:spLocks/>
            </p:cNvSpPr>
            <p:nvPr/>
          </p:nvSpPr>
          <p:spPr bwMode="auto">
            <a:xfrm>
              <a:off x="2954368" y="3708435"/>
              <a:ext cx="3307745" cy="1674393"/>
            </a:xfrm>
            <a:custGeom>
              <a:avLst/>
              <a:gdLst>
                <a:gd name="T0" fmla="*/ 513 w 943"/>
                <a:gd name="T1" fmla="*/ 140 h 470"/>
                <a:gd name="T2" fmla="*/ 472 w 943"/>
                <a:gd name="T3" fmla="*/ 144 h 470"/>
                <a:gd name="T4" fmla="*/ 290 w 943"/>
                <a:gd name="T5" fmla="*/ 58 h 470"/>
                <a:gd name="T6" fmla="*/ 166 w 943"/>
                <a:gd name="T7" fmla="*/ 0 h 470"/>
                <a:gd name="T8" fmla="*/ 62 w 943"/>
                <a:gd name="T9" fmla="*/ 38 h 470"/>
                <a:gd name="T10" fmla="*/ 4 w 943"/>
                <a:gd name="T11" fmla="*/ 148 h 470"/>
                <a:gd name="T12" fmla="*/ 41 w 943"/>
                <a:gd name="T13" fmla="*/ 267 h 470"/>
                <a:gd name="T14" fmla="*/ 46 w 943"/>
                <a:gd name="T15" fmla="*/ 274 h 470"/>
                <a:gd name="T16" fmla="*/ 472 w 943"/>
                <a:gd name="T17" fmla="*/ 470 h 470"/>
                <a:gd name="T18" fmla="*/ 568 w 943"/>
                <a:gd name="T19" fmla="*/ 461 h 470"/>
                <a:gd name="T20" fmla="*/ 943 w 943"/>
                <a:gd name="T21" fmla="*/ 215 h 470"/>
                <a:gd name="T22" fmla="*/ 847 w 943"/>
                <a:gd name="T23" fmla="*/ 241 h 470"/>
                <a:gd name="T24" fmla="*/ 779 w 943"/>
                <a:gd name="T25" fmla="*/ 228 h 470"/>
                <a:gd name="T26" fmla="*/ 652 w 943"/>
                <a:gd name="T27" fmla="*/ 60 h 470"/>
                <a:gd name="T28" fmla="*/ 513 w 943"/>
                <a:gd name="T29" fmla="*/ 14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3" h="470">
                  <a:moveTo>
                    <a:pt x="513" y="140"/>
                  </a:moveTo>
                  <a:cubicBezTo>
                    <a:pt x="499" y="142"/>
                    <a:pt x="486" y="144"/>
                    <a:pt x="472" y="144"/>
                  </a:cubicBezTo>
                  <a:cubicBezTo>
                    <a:pt x="402" y="144"/>
                    <a:pt x="335" y="112"/>
                    <a:pt x="290" y="58"/>
                  </a:cubicBezTo>
                  <a:cubicBezTo>
                    <a:pt x="259" y="21"/>
                    <a:pt x="214" y="0"/>
                    <a:pt x="166" y="0"/>
                  </a:cubicBezTo>
                  <a:cubicBezTo>
                    <a:pt x="128" y="0"/>
                    <a:pt x="91" y="13"/>
                    <a:pt x="62" y="38"/>
                  </a:cubicBezTo>
                  <a:cubicBezTo>
                    <a:pt x="28" y="66"/>
                    <a:pt x="8" y="105"/>
                    <a:pt x="4" y="148"/>
                  </a:cubicBezTo>
                  <a:cubicBezTo>
                    <a:pt x="0" y="192"/>
                    <a:pt x="13" y="234"/>
                    <a:pt x="41" y="267"/>
                  </a:cubicBezTo>
                  <a:cubicBezTo>
                    <a:pt x="46" y="274"/>
                    <a:pt x="46" y="274"/>
                    <a:pt x="46" y="274"/>
                  </a:cubicBezTo>
                  <a:cubicBezTo>
                    <a:pt x="154" y="398"/>
                    <a:pt x="308" y="470"/>
                    <a:pt x="472" y="470"/>
                  </a:cubicBezTo>
                  <a:cubicBezTo>
                    <a:pt x="504" y="470"/>
                    <a:pt x="536" y="467"/>
                    <a:pt x="568" y="461"/>
                  </a:cubicBezTo>
                  <a:cubicBezTo>
                    <a:pt x="723" y="435"/>
                    <a:pt x="858" y="344"/>
                    <a:pt x="943" y="215"/>
                  </a:cubicBezTo>
                  <a:cubicBezTo>
                    <a:pt x="914" y="231"/>
                    <a:pt x="881" y="241"/>
                    <a:pt x="847" y="241"/>
                  </a:cubicBezTo>
                  <a:cubicBezTo>
                    <a:pt x="824" y="241"/>
                    <a:pt x="801" y="236"/>
                    <a:pt x="779" y="228"/>
                  </a:cubicBezTo>
                  <a:cubicBezTo>
                    <a:pt x="706" y="201"/>
                    <a:pt x="658" y="134"/>
                    <a:pt x="652" y="60"/>
                  </a:cubicBezTo>
                  <a:cubicBezTo>
                    <a:pt x="617" y="102"/>
                    <a:pt x="568" y="131"/>
                    <a:pt x="513" y="14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600" dirty="0">
                <a:solidFill>
                  <a:prstClr val="black"/>
                </a:solidFill>
              </a:endParaRPr>
            </a:p>
          </p:txBody>
        </p:sp>
        <p:sp>
          <p:nvSpPr>
            <p:cNvPr id="56" name="Freeform 7"/>
            <p:cNvSpPr>
              <a:spLocks/>
            </p:cNvSpPr>
            <p:nvPr/>
          </p:nvSpPr>
          <p:spPr bwMode="auto">
            <a:xfrm>
              <a:off x="4722149" y="1379700"/>
              <a:ext cx="1887869" cy="3070917"/>
            </a:xfrm>
            <a:custGeom>
              <a:avLst/>
              <a:gdLst>
                <a:gd name="T0" fmla="*/ 287 w 538"/>
                <a:gd name="T1" fmla="*/ 852 h 862"/>
                <a:gd name="T2" fmla="*/ 343 w 538"/>
                <a:gd name="T3" fmla="*/ 862 h 862"/>
                <a:gd name="T4" fmla="*/ 496 w 538"/>
                <a:gd name="T5" fmla="*/ 756 h 862"/>
                <a:gd name="T6" fmla="*/ 499 w 538"/>
                <a:gd name="T7" fmla="*/ 746 h 862"/>
                <a:gd name="T8" fmla="*/ 522 w 538"/>
                <a:gd name="T9" fmla="*/ 466 h 862"/>
                <a:gd name="T10" fmla="*/ 0 w 538"/>
                <a:gd name="T11" fmla="*/ 0 h 862"/>
                <a:gd name="T12" fmla="*/ 93 w 538"/>
                <a:gd name="T13" fmla="*/ 135 h 862"/>
                <a:gd name="T14" fmla="*/ 60 w 538"/>
                <a:gd name="T15" fmla="*/ 281 h 862"/>
                <a:gd name="T16" fmla="*/ 11 w 538"/>
                <a:gd name="T17" fmla="*/ 329 h 862"/>
                <a:gd name="T18" fmla="*/ 201 w 538"/>
                <a:gd name="T19" fmla="*/ 521 h 862"/>
                <a:gd name="T20" fmla="*/ 190 w 538"/>
                <a:gd name="T21" fmla="*/ 644 h 862"/>
                <a:gd name="T22" fmla="*/ 287 w 538"/>
                <a:gd name="T23" fmla="*/ 85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8" h="862">
                  <a:moveTo>
                    <a:pt x="287" y="852"/>
                  </a:moveTo>
                  <a:cubicBezTo>
                    <a:pt x="305" y="859"/>
                    <a:pt x="324" y="862"/>
                    <a:pt x="343" y="862"/>
                  </a:cubicBezTo>
                  <a:cubicBezTo>
                    <a:pt x="411" y="862"/>
                    <a:pt x="472" y="819"/>
                    <a:pt x="496" y="756"/>
                  </a:cubicBezTo>
                  <a:cubicBezTo>
                    <a:pt x="499" y="746"/>
                    <a:pt x="499" y="746"/>
                    <a:pt x="499" y="746"/>
                  </a:cubicBezTo>
                  <a:cubicBezTo>
                    <a:pt x="530" y="657"/>
                    <a:pt x="538" y="560"/>
                    <a:pt x="522" y="466"/>
                  </a:cubicBezTo>
                  <a:cubicBezTo>
                    <a:pt x="477" y="206"/>
                    <a:pt x="260" y="14"/>
                    <a:pt x="0" y="0"/>
                  </a:cubicBezTo>
                  <a:cubicBezTo>
                    <a:pt x="48" y="29"/>
                    <a:pt x="83" y="77"/>
                    <a:pt x="93" y="135"/>
                  </a:cubicBezTo>
                  <a:cubicBezTo>
                    <a:pt x="102" y="187"/>
                    <a:pt x="90" y="238"/>
                    <a:pt x="60" y="281"/>
                  </a:cubicBezTo>
                  <a:cubicBezTo>
                    <a:pt x="46" y="300"/>
                    <a:pt x="30" y="316"/>
                    <a:pt x="11" y="329"/>
                  </a:cubicBezTo>
                  <a:cubicBezTo>
                    <a:pt x="107" y="347"/>
                    <a:pt x="184" y="422"/>
                    <a:pt x="201" y="521"/>
                  </a:cubicBezTo>
                  <a:cubicBezTo>
                    <a:pt x="208" y="563"/>
                    <a:pt x="204" y="605"/>
                    <a:pt x="190" y="644"/>
                  </a:cubicBezTo>
                  <a:cubicBezTo>
                    <a:pt x="159" y="728"/>
                    <a:pt x="203" y="821"/>
                    <a:pt x="287" y="85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1600" dirty="0">
                <a:solidFill>
                  <a:prstClr val="black"/>
                </a:solidFill>
              </a:endParaRPr>
            </a:p>
          </p:txBody>
        </p:sp>
        <p:sp>
          <p:nvSpPr>
            <p:cNvPr id="57" name="Rectangle 8"/>
            <p:cNvSpPr>
              <a:spLocks noChangeArrowheads="1"/>
            </p:cNvSpPr>
            <p:nvPr/>
          </p:nvSpPr>
          <p:spPr bwMode="auto">
            <a:xfrm>
              <a:off x="4480204" y="2607709"/>
              <a:ext cx="1765" cy="17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prstClr val="black"/>
                </a:solidFill>
              </a:endParaRPr>
            </a:p>
          </p:txBody>
        </p:sp>
        <p:sp>
          <p:nvSpPr>
            <p:cNvPr id="58" name="Rectangle 9"/>
            <p:cNvSpPr>
              <a:spLocks noChangeArrowheads="1"/>
            </p:cNvSpPr>
            <p:nvPr/>
          </p:nvSpPr>
          <p:spPr bwMode="auto">
            <a:xfrm>
              <a:off x="4266517" y="1351017"/>
              <a:ext cx="1765" cy="17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prstClr val="black"/>
                </a:solidFill>
              </a:endParaRPr>
            </a:p>
          </p:txBody>
        </p:sp>
        <p:sp>
          <p:nvSpPr>
            <p:cNvPr id="70" name="Oval 69"/>
            <p:cNvSpPr/>
            <p:nvPr/>
          </p:nvSpPr>
          <p:spPr>
            <a:xfrm>
              <a:off x="5585728" y="3731739"/>
              <a:ext cx="552763" cy="561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sp>
          <p:nvSpPr>
            <p:cNvPr id="72" name="Freeform 5"/>
            <p:cNvSpPr>
              <a:spLocks/>
            </p:cNvSpPr>
            <p:nvPr/>
          </p:nvSpPr>
          <p:spPr bwMode="auto">
            <a:xfrm rot="6920815">
              <a:off x="5793247" y="3773045"/>
              <a:ext cx="186895" cy="346003"/>
            </a:xfrm>
            <a:custGeom>
              <a:avLst/>
              <a:gdLst>
                <a:gd name="T0" fmla="*/ 53 w 170"/>
                <a:gd name="T1" fmla="*/ 0 h 320"/>
                <a:gd name="T2" fmla="*/ 54 w 170"/>
                <a:gd name="T3" fmla="*/ 0 h 320"/>
                <a:gd name="T4" fmla="*/ 89 w 170"/>
                <a:gd name="T5" fmla="*/ 20 h 320"/>
                <a:gd name="T6" fmla="*/ 162 w 170"/>
                <a:gd name="T7" fmla="*/ 138 h 320"/>
                <a:gd name="T8" fmla="*/ 162 w 170"/>
                <a:gd name="T9" fmla="*/ 182 h 320"/>
                <a:gd name="T10" fmla="*/ 89 w 170"/>
                <a:gd name="T11" fmla="*/ 301 h 320"/>
                <a:gd name="T12" fmla="*/ 54 w 170"/>
                <a:gd name="T13" fmla="*/ 320 h 320"/>
                <a:gd name="T14" fmla="*/ 53 w 170"/>
                <a:gd name="T15" fmla="*/ 320 h 320"/>
                <a:gd name="T16" fmla="*/ 17 w 170"/>
                <a:gd name="T17" fmla="*/ 257 h 320"/>
                <a:gd name="T18" fmla="*/ 63 w 170"/>
                <a:gd name="T19" fmla="*/ 182 h 320"/>
                <a:gd name="T20" fmla="*/ 63 w 170"/>
                <a:gd name="T21" fmla="*/ 138 h 320"/>
                <a:gd name="T22" fmla="*/ 17 w 170"/>
                <a:gd name="T23" fmla="*/ 64 h 320"/>
                <a:gd name="T24" fmla="*/ 53 w 170"/>
                <a:gd name="T25"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0" h="320">
                  <a:moveTo>
                    <a:pt x="53" y="0"/>
                  </a:moveTo>
                  <a:cubicBezTo>
                    <a:pt x="54" y="0"/>
                    <a:pt x="54" y="0"/>
                    <a:pt x="54" y="0"/>
                  </a:cubicBezTo>
                  <a:cubicBezTo>
                    <a:pt x="68" y="0"/>
                    <a:pt x="81" y="8"/>
                    <a:pt x="89" y="20"/>
                  </a:cubicBezTo>
                  <a:cubicBezTo>
                    <a:pt x="162" y="138"/>
                    <a:pt x="162" y="138"/>
                    <a:pt x="162" y="138"/>
                  </a:cubicBezTo>
                  <a:cubicBezTo>
                    <a:pt x="170" y="152"/>
                    <a:pt x="170" y="169"/>
                    <a:pt x="162" y="182"/>
                  </a:cubicBezTo>
                  <a:cubicBezTo>
                    <a:pt x="89" y="301"/>
                    <a:pt x="89" y="301"/>
                    <a:pt x="89" y="301"/>
                  </a:cubicBezTo>
                  <a:cubicBezTo>
                    <a:pt x="81" y="313"/>
                    <a:pt x="68" y="320"/>
                    <a:pt x="54" y="320"/>
                  </a:cubicBezTo>
                  <a:cubicBezTo>
                    <a:pt x="53" y="320"/>
                    <a:pt x="53" y="320"/>
                    <a:pt x="53" y="320"/>
                  </a:cubicBezTo>
                  <a:cubicBezTo>
                    <a:pt x="20" y="320"/>
                    <a:pt x="0" y="285"/>
                    <a:pt x="17" y="257"/>
                  </a:cubicBezTo>
                  <a:cubicBezTo>
                    <a:pt x="63" y="182"/>
                    <a:pt x="63" y="182"/>
                    <a:pt x="63" y="182"/>
                  </a:cubicBezTo>
                  <a:cubicBezTo>
                    <a:pt x="72" y="169"/>
                    <a:pt x="72" y="152"/>
                    <a:pt x="63" y="138"/>
                  </a:cubicBezTo>
                  <a:cubicBezTo>
                    <a:pt x="17" y="64"/>
                    <a:pt x="17" y="64"/>
                    <a:pt x="17" y="64"/>
                  </a:cubicBezTo>
                  <a:cubicBezTo>
                    <a:pt x="0" y="36"/>
                    <a:pt x="20" y="0"/>
                    <a:pt x="53" y="0"/>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sz="1600" dirty="0">
                <a:solidFill>
                  <a:prstClr val="black"/>
                </a:solidFill>
              </a:endParaRPr>
            </a:p>
          </p:txBody>
        </p:sp>
        <p:sp>
          <p:nvSpPr>
            <p:cNvPr id="73" name="Freeform 6"/>
            <p:cNvSpPr>
              <a:spLocks/>
            </p:cNvSpPr>
            <p:nvPr/>
          </p:nvSpPr>
          <p:spPr bwMode="auto">
            <a:xfrm rot="6920815">
              <a:off x="5714178" y="3939966"/>
              <a:ext cx="186895" cy="346003"/>
            </a:xfrm>
            <a:custGeom>
              <a:avLst/>
              <a:gdLst>
                <a:gd name="T0" fmla="*/ 52 w 170"/>
                <a:gd name="T1" fmla="*/ 0 h 320"/>
                <a:gd name="T2" fmla="*/ 53 w 170"/>
                <a:gd name="T3" fmla="*/ 0 h 320"/>
                <a:gd name="T4" fmla="*/ 89 w 170"/>
                <a:gd name="T5" fmla="*/ 20 h 320"/>
                <a:gd name="T6" fmla="*/ 162 w 170"/>
                <a:gd name="T7" fmla="*/ 138 h 320"/>
                <a:gd name="T8" fmla="*/ 162 w 170"/>
                <a:gd name="T9" fmla="*/ 182 h 320"/>
                <a:gd name="T10" fmla="*/ 89 w 170"/>
                <a:gd name="T11" fmla="*/ 301 h 320"/>
                <a:gd name="T12" fmla="*/ 53 w 170"/>
                <a:gd name="T13" fmla="*/ 320 h 320"/>
                <a:gd name="T14" fmla="*/ 52 w 170"/>
                <a:gd name="T15" fmla="*/ 320 h 320"/>
                <a:gd name="T16" fmla="*/ 17 w 170"/>
                <a:gd name="T17" fmla="*/ 257 h 320"/>
                <a:gd name="T18" fmla="*/ 63 w 170"/>
                <a:gd name="T19" fmla="*/ 182 h 320"/>
                <a:gd name="T20" fmla="*/ 63 w 170"/>
                <a:gd name="T21" fmla="*/ 138 h 320"/>
                <a:gd name="T22" fmla="*/ 17 w 170"/>
                <a:gd name="T23" fmla="*/ 64 h 320"/>
                <a:gd name="T24" fmla="*/ 52 w 170"/>
                <a:gd name="T25"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0" h="320">
                  <a:moveTo>
                    <a:pt x="52" y="0"/>
                  </a:moveTo>
                  <a:cubicBezTo>
                    <a:pt x="53" y="0"/>
                    <a:pt x="53" y="0"/>
                    <a:pt x="53" y="0"/>
                  </a:cubicBezTo>
                  <a:cubicBezTo>
                    <a:pt x="68" y="0"/>
                    <a:pt x="81" y="8"/>
                    <a:pt x="89" y="20"/>
                  </a:cubicBezTo>
                  <a:cubicBezTo>
                    <a:pt x="162" y="138"/>
                    <a:pt x="162" y="138"/>
                    <a:pt x="162" y="138"/>
                  </a:cubicBezTo>
                  <a:cubicBezTo>
                    <a:pt x="170" y="152"/>
                    <a:pt x="170" y="169"/>
                    <a:pt x="162" y="182"/>
                  </a:cubicBezTo>
                  <a:cubicBezTo>
                    <a:pt x="89" y="301"/>
                    <a:pt x="89" y="301"/>
                    <a:pt x="89" y="301"/>
                  </a:cubicBezTo>
                  <a:cubicBezTo>
                    <a:pt x="81" y="313"/>
                    <a:pt x="68" y="320"/>
                    <a:pt x="53" y="320"/>
                  </a:cubicBezTo>
                  <a:cubicBezTo>
                    <a:pt x="52" y="320"/>
                    <a:pt x="52" y="320"/>
                    <a:pt x="52" y="320"/>
                  </a:cubicBezTo>
                  <a:cubicBezTo>
                    <a:pt x="20" y="320"/>
                    <a:pt x="0" y="285"/>
                    <a:pt x="17" y="257"/>
                  </a:cubicBezTo>
                  <a:cubicBezTo>
                    <a:pt x="63" y="182"/>
                    <a:pt x="63" y="182"/>
                    <a:pt x="63" y="182"/>
                  </a:cubicBezTo>
                  <a:cubicBezTo>
                    <a:pt x="71" y="169"/>
                    <a:pt x="71" y="152"/>
                    <a:pt x="63" y="138"/>
                  </a:cubicBezTo>
                  <a:cubicBezTo>
                    <a:pt x="17" y="64"/>
                    <a:pt x="17" y="64"/>
                    <a:pt x="17" y="64"/>
                  </a:cubicBezTo>
                  <a:cubicBezTo>
                    <a:pt x="0" y="36"/>
                    <a:pt x="20" y="0"/>
                    <a:pt x="52" y="0"/>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sz="1600" dirty="0">
                <a:solidFill>
                  <a:prstClr val="black"/>
                </a:solidFill>
              </a:endParaRPr>
            </a:p>
          </p:txBody>
        </p:sp>
        <p:sp>
          <p:nvSpPr>
            <p:cNvPr id="66" name="Oval 65"/>
            <p:cNvSpPr/>
            <p:nvPr/>
          </p:nvSpPr>
          <p:spPr>
            <a:xfrm rot="7210444">
              <a:off x="3146218" y="3897262"/>
              <a:ext cx="561120" cy="5527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sp>
          <p:nvSpPr>
            <p:cNvPr id="68" name="Freeform 5"/>
            <p:cNvSpPr>
              <a:spLocks/>
            </p:cNvSpPr>
            <p:nvPr/>
          </p:nvSpPr>
          <p:spPr bwMode="auto">
            <a:xfrm rot="14131259">
              <a:off x="3368489" y="4062166"/>
              <a:ext cx="184112" cy="351234"/>
            </a:xfrm>
            <a:custGeom>
              <a:avLst/>
              <a:gdLst>
                <a:gd name="T0" fmla="*/ 53 w 170"/>
                <a:gd name="T1" fmla="*/ 0 h 320"/>
                <a:gd name="T2" fmla="*/ 54 w 170"/>
                <a:gd name="T3" fmla="*/ 0 h 320"/>
                <a:gd name="T4" fmla="*/ 89 w 170"/>
                <a:gd name="T5" fmla="*/ 20 h 320"/>
                <a:gd name="T6" fmla="*/ 162 w 170"/>
                <a:gd name="T7" fmla="*/ 138 h 320"/>
                <a:gd name="T8" fmla="*/ 162 w 170"/>
                <a:gd name="T9" fmla="*/ 182 h 320"/>
                <a:gd name="T10" fmla="*/ 89 w 170"/>
                <a:gd name="T11" fmla="*/ 301 h 320"/>
                <a:gd name="T12" fmla="*/ 54 w 170"/>
                <a:gd name="T13" fmla="*/ 320 h 320"/>
                <a:gd name="T14" fmla="*/ 53 w 170"/>
                <a:gd name="T15" fmla="*/ 320 h 320"/>
                <a:gd name="T16" fmla="*/ 17 w 170"/>
                <a:gd name="T17" fmla="*/ 257 h 320"/>
                <a:gd name="T18" fmla="*/ 63 w 170"/>
                <a:gd name="T19" fmla="*/ 182 h 320"/>
                <a:gd name="T20" fmla="*/ 63 w 170"/>
                <a:gd name="T21" fmla="*/ 138 h 320"/>
                <a:gd name="T22" fmla="*/ 17 w 170"/>
                <a:gd name="T23" fmla="*/ 64 h 320"/>
                <a:gd name="T24" fmla="*/ 53 w 170"/>
                <a:gd name="T25"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0" h="320">
                  <a:moveTo>
                    <a:pt x="53" y="0"/>
                  </a:moveTo>
                  <a:cubicBezTo>
                    <a:pt x="54" y="0"/>
                    <a:pt x="54" y="0"/>
                    <a:pt x="54" y="0"/>
                  </a:cubicBezTo>
                  <a:cubicBezTo>
                    <a:pt x="68" y="0"/>
                    <a:pt x="81" y="8"/>
                    <a:pt x="89" y="20"/>
                  </a:cubicBezTo>
                  <a:cubicBezTo>
                    <a:pt x="162" y="138"/>
                    <a:pt x="162" y="138"/>
                    <a:pt x="162" y="138"/>
                  </a:cubicBezTo>
                  <a:cubicBezTo>
                    <a:pt x="170" y="152"/>
                    <a:pt x="170" y="169"/>
                    <a:pt x="162" y="182"/>
                  </a:cubicBezTo>
                  <a:cubicBezTo>
                    <a:pt x="89" y="301"/>
                    <a:pt x="89" y="301"/>
                    <a:pt x="89" y="301"/>
                  </a:cubicBezTo>
                  <a:cubicBezTo>
                    <a:pt x="81" y="313"/>
                    <a:pt x="68" y="320"/>
                    <a:pt x="54" y="320"/>
                  </a:cubicBezTo>
                  <a:cubicBezTo>
                    <a:pt x="53" y="320"/>
                    <a:pt x="53" y="320"/>
                    <a:pt x="53" y="320"/>
                  </a:cubicBezTo>
                  <a:cubicBezTo>
                    <a:pt x="20" y="320"/>
                    <a:pt x="0" y="285"/>
                    <a:pt x="17" y="257"/>
                  </a:cubicBezTo>
                  <a:cubicBezTo>
                    <a:pt x="63" y="182"/>
                    <a:pt x="63" y="182"/>
                    <a:pt x="63" y="182"/>
                  </a:cubicBezTo>
                  <a:cubicBezTo>
                    <a:pt x="72" y="169"/>
                    <a:pt x="72" y="152"/>
                    <a:pt x="63" y="138"/>
                  </a:cubicBezTo>
                  <a:cubicBezTo>
                    <a:pt x="17" y="64"/>
                    <a:pt x="17" y="64"/>
                    <a:pt x="17" y="64"/>
                  </a:cubicBezTo>
                  <a:cubicBezTo>
                    <a:pt x="0" y="36"/>
                    <a:pt x="20" y="0"/>
                    <a:pt x="53" y="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sz="1600" dirty="0">
                <a:solidFill>
                  <a:prstClr val="black"/>
                </a:solidFill>
              </a:endParaRPr>
            </a:p>
          </p:txBody>
        </p:sp>
        <p:sp>
          <p:nvSpPr>
            <p:cNvPr id="69" name="Freeform 6"/>
            <p:cNvSpPr>
              <a:spLocks/>
            </p:cNvSpPr>
            <p:nvPr/>
          </p:nvSpPr>
          <p:spPr bwMode="auto">
            <a:xfrm rot="14131259">
              <a:off x="3265486" y="3912180"/>
              <a:ext cx="184112" cy="351234"/>
            </a:xfrm>
            <a:custGeom>
              <a:avLst/>
              <a:gdLst>
                <a:gd name="T0" fmla="*/ 52 w 170"/>
                <a:gd name="T1" fmla="*/ 0 h 320"/>
                <a:gd name="T2" fmla="*/ 53 w 170"/>
                <a:gd name="T3" fmla="*/ 0 h 320"/>
                <a:gd name="T4" fmla="*/ 89 w 170"/>
                <a:gd name="T5" fmla="*/ 20 h 320"/>
                <a:gd name="T6" fmla="*/ 162 w 170"/>
                <a:gd name="T7" fmla="*/ 138 h 320"/>
                <a:gd name="T8" fmla="*/ 162 w 170"/>
                <a:gd name="T9" fmla="*/ 182 h 320"/>
                <a:gd name="T10" fmla="*/ 89 w 170"/>
                <a:gd name="T11" fmla="*/ 301 h 320"/>
                <a:gd name="T12" fmla="*/ 53 w 170"/>
                <a:gd name="T13" fmla="*/ 320 h 320"/>
                <a:gd name="T14" fmla="*/ 52 w 170"/>
                <a:gd name="T15" fmla="*/ 320 h 320"/>
                <a:gd name="T16" fmla="*/ 17 w 170"/>
                <a:gd name="T17" fmla="*/ 257 h 320"/>
                <a:gd name="T18" fmla="*/ 63 w 170"/>
                <a:gd name="T19" fmla="*/ 182 h 320"/>
                <a:gd name="T20" fmla="*/ 63 w 170"/>
                <a:gd name="T21" fmla="*/ 138 h 320"/>
                <a:gd name="T22" fmla="*/ 17 w 170"/>
                <a:gd name="T23" fmla="*/ 64 h 320"/>
                <a:gd name="T24" fmla="*/ 52 w 170"/>
                <a:gd name="T25"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0" h="320">
                  <a:moveTo>
                    <a:pt x="52" y="0"/>
                  </a:moveTo>
                  <a:cubicBezTo>
                    <a:pt x="53" y="0"/>
                    <a:pt x="53" y="0"/>
                    <a:pt x="53" y="0"/>
                  </a:cubicBezTo>
                  <a:cubicBezTo>
                    <a:pt x="68" y="0"/>
                    <a:pt x="81" y="8"/>
                    <a:pt x="89" y="20"/>
                  </a:cubicBezTo>
                  <a:cubicBezTo>
                    <a:pt x="162" y="138"/>
                    <a:pt x="162" y="138"/>
                    <a:pt x="162" y="138"/>
                  </a:cubicBezTo>
                  <a:cubicBezTo>
                    <a:pt x="170" y="152"/>
                    <a:pt x="170" y="169"/>
                    <a:pt x="162" y="182"/>
                  </a:cubicBezTo>
                  <a:cubicBezTo>
                    <a:pt x="89" y="301"/>
                    <a:pt x="89" y="301"/>
                    <a:pt x="89" y="301"/>
                  </a:cubicBezTo>
                  <a:cubicBezTo>
                    <a:pt x="81" y="313"/>
                    <a:pt x="68" y="320"/>
                    <a:pt x="53" y="320"/>
                  </a:cubicBezTo>
                  <a:cubicBezTo>
                    <a:pt x="52" y="320"/>
                    <a:pt x="52" y="320"/>
                    <a:pt x="52" y="320"/>
                  </a:cubicBezTo>
                  <a:cubicBezTo>
                    <a:pt x="20" y="320"/>
                    <a:pt x="0" y="285"/>
                    <a:pt x="17" y="257"/>
                  </a:cubicBezTo>
                  <a:cubicBezTo>
                    <a:pt x="63" y="182"/>
                    <a:pt x="63" y="182"/>
                    <a:pt x="63" y="182"/>
                  </a:cubicBezTo>
                  <a:cubicBezTo>
                    <a:pt x="71" y="169"/>
                    <a:pt x="71" y="152"/>
                    <a:pt x="63" y="138"/>
                  </a:cubicBezTo>
                  <a:cubicBezTo>
                    <a:pt x="17" y="64"/>
                    <a:pt x="17" y="64"/>
                    <a:pt x="17" y="64"/>
                  </a:cubicBezTo>
                  <a:cubicBezTo>
                    <a:pt x="0" y="36"/>
                    <a:pt x="20" y="0"/>
                    <a:pt x="52" y="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sz="1600" dirty="0">
                <a:solidFill>
                  <a:prstClr val="black"/>
                </a:solidFill>
              </a:endParaRPr>
            </a:p>
          </p:txBody>
        </p:sp>
        <p:sp>
          <p:nvSpPr>
            <p:cNvPr id="62" name="Oval 61"/>
            <p:cNvSpPr/>
            <p:nvPr/>
          </p:nvSpPr>
          <p:spPr>
            <a:xfrm rot="14529147">
              <a:off x="4238651" y="1671884"/>
              <a:ext cx="561120" cy="5527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sp>
          <p:nvSpPr>
            <p:cNvPr id="64" name="Freeform 5"/>
            <p:cNvSpPr>
              <a:spLocks/>
            </p:cNvSpPr>
            <p:nvPr/>
          </p:nvSpPr>
          <p:spPr bwMode="auto">
            <a:xfrm rot="21449962">
              <a:off x="4354866" y="1767323"/>
              <a:ext cx="184112" cy="351234"/>
            </a:xfrm>
            <a:custGeom>
              <a:avLst/>
              <a:gdLst>
                <a:gd name="T0" fmla="*/ 53 w 170"/>
                <a:gd name="T1" fmla="*/ 0 h 320"/>
                <a:gd name="T2" fmla="*/ 54 w 170"/>
                <a:gd name="T3" fmla="*/ 0 h 320"/>
                <a:gd name="T4" fmla="*/ 89 w 170"/>
                <a:gd name="T5" fmla="*/ 20 h 320"/>
                <a:gd name="T6" fmla="*/ 162 w 170"/>
                <a:gd name="T7" fmla="*/ 138 h 320"/>
                <a:gd name="T8" fmla="*/ 162 w 170"/>
                <a:gd name="T9" fmla="*/ 182 h 320"/>
                <a:gd name="T10" fmla="*/ 89 w 170"/>
                <a:gd name="T11" fmla="*/ 301 h 320"/>
                <a:gd name="T12" fmla="*/ 54 w 170"/>
                <a:gd name="T13" fmla="*/ 320 h 320"/>
                <a:gd name="T14" fmla="*/ 53 w 170"/>
                <a:gd name="T15" fmla="*/ 320 h 320"/>
                <a:gd name="T16" fmla="*/ 17 w 170"/>
                <a:gd name="T17" fmla="*/ 257 h 320"/>
                <a:gd name="T18" fmla="*/ 63 w 170"/>
                <a:gd name="T19" fmla="*/ 182 h 320"/>
                <a:gd name="T20" fmla="*/ 63 w 170"/>
                <a:gd name="T21" fmla="*/ 138 h 320"/>
                <a:gd name="T22" fmla="*/ 17 w 170"/>
                <a:gd name="T23" fmla="*/ 64 h 320"/>
                <a:gd name="T24" fmla="*/ 53 w 170"/>
                <a:gd name="T25"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0" h="320">
                  <a:moveTo>
                    <a:pt x="53" y="0"/>
                  </a:moveTo>
                  <a:cubicBezTo>
                    <a:pt x="54" y="0"/>
                    <a:pt x="54" y="0"/>
                    <a:pt x="54" y="0"/>
                  </a:cubicBezTo>
                  <a:cubicBezTo>
                    <a:pt x="68" y="0"/>
                    <a:pt x="81" y="8"/>
                    <a:pt x="89" y="20"/>
                  </a:cubicBezTo>
                  <a:cubicBezTo>
                    <a:pt x="162" y="138"/>
                    <a:pt x="162" y="138"/>
                    <a:pt x="162" y="138"/>
                  </a:cubicBezTo>
                  <a:cubicBezTo>
                    <a:pt x="170" y="152"/>
                    <a:pt x="170" y="169"/>
                    <a:pt x="162" y="182"/>
                  </a:cubicBezTo>
                  <a:cubicBezTo>
                    <a:pt x="89" y="301"/>
                    <a:pt x="89" y="301"/>
                    <a:pt x="89" y="301"/>
                  </a:cubicBezTo>
                  <a:cubicBezTo>
                    <a:pt x="81" y="313"/>
                    <a:pt x="68" y="320"/>
                    <a:pt x="54" y="320"/>
                  </a:cubicBezTo>
                  <a:cubicBezTo>
                    <a:pt x="53" y="320"/>
                    <a:pt x="53" y="320"/>
                    <a:pt x="53" y="320"/>
                  </a:cubicBezTo>
                  <a:cubicBezTo>
                    <a:pt x="20" y="320"/>
                    <a:pt x="0" y="285"/>
                    <a:pt x="17" y="257"/>
                  </a:cubicBezTo>
                  <a:cubicBezTo>
                    <a:pt x="63" y="182"/>
                    <a:pt x="63" y="182"/>
                    <a:pt x="63" y="182"/>
                  </a:cubicBezTo>
                  <a:cubicBezTo>
                    <a:pt x="72" y="169"/>
                    <a:pt x="72" y="152"/>
                    <a:pt x="63" y="138"/>
                  </a:cubicBezTo>
                  <a:cubicBezTo>
                    <a:pt x="17" y="64"/>
                    <a:pt x="17" y="64"/>
                    <a:pt x="17" y="64"/>
                  </a:cubicBezTo>
                  <a:cubicBezTo>
                    <a:pt x="0" y="36"/>
                    <a:pt x="20" y="0"/>
                    <a:pt x="53" y="0"/>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sz="1600" dirty="0">
                <a:solidFill>
                  <a:prstClr val="black"/>
                </a:solidFill>
              </a:endParaRPr>
            </a:p>
          </p:txBody>
        </p:sp>
        <p:sp>
          <p:nvSpPr>
            <p:cNvPr id="65" name="Freeform 6"/>
            <p:cNvSpPr>
              <a:spLocks/>
            </p:cNvSpPr>
            <p:nvPr/>
          </p:nvSpPr>
          <p:spPr bwMode="auto">
            <a:xfrm rot="21449962">
              <a:off x="4536641" y="1759384"/>
              <a:ext cx="184112" cy="351234"/>
            </a:xfrm>
            <a:custGeom>
              <a:avLst/>
              <a:gdLst>
                <a:gd name="T0" fmla="*/ 52 w 170"/>
                <a:gd name="T1" fmla="*/ 0 h 320"/>
                <a:gd name="T2" fmla="*/ 53 w 170"/>
                <a:gd name="T3" fmla="*/ 0 h 320"/>
                <a:gd name="T4" fmla="*/ 89 w 170"/>
                <a:gd name="T5" fmla="*/ 20 h 320"/>
                <a:gd name="T6" fmla="*/ 162 w 170"/>
                <a:gd name="T7" fmla="*/ 138 h 320"/>
                <a:gd name="T8" fmla="*/ 162 w 170"/>
                <a:gd name="T9" fmla="*/ 182 h 320"/>
                <a:gd name="T10" fmla="*/ 89 w 170"/>
                <a:gd name="T11" fmla="*/ 301 h 320"/>
                <a:gd name="T12" fmla="*/ 53 w 170"/>
                <a:gd name="T13" fmla="*/ 320 h 320"/>
                <a:gd name="T14" fmla="*/ 52 w 170"/>
                <a:gd name="T15" fmla="*/ 320 h 320"/>
                <a:gd name="T16" fmla="*/ 17 w 170"/>
                <a:gd name="T17" fmla="*/ 257 h 320"/>
                <a:gd name="T18" fmla="*/ 63 w 170"/>
                <a:gd name="T19" fmla="*/ 182 h 320"/>
                <a:gd name="T20" fmla="*/ 63 w 170"/>
                <a:gd name="T21" fmla="*/ 138 h 320"/>
                <a:gd name="T22" fmla="*/ 17 w 170"/>
                <a:gd name="T23" fmla="*/ 64 h 320"/>
                <a:gd name="T24" fmla="*/ 52 w 170"/>
                <a:gd name="T25"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0" h="320">
                  <a:moveTo>
                    <a:pt x="52" y="0"/>
                  </a:moveTo>
                  <a:cubicBezTo>
                    <a:pt x="53" y="0"/>
                    <a:pt x="53" y="0"/>
                    <a:pt x="53" y="0"/>
                  </a:cubicBezTo>
                  <a:cubicBezTo>
                    <a:pt x="68" y="0"/>
                    <a:pt x="81" y="8"/>
                    <a:pt x="89" y="20"/>
                  </a:cubicBezTo>
                  <a:cubicBezTo>
                    <a:pt x="162" y="138"/>
                    <a:pt x="162" y="138"/>
                    <a:pt x="162" y="138"/>
                  </a:cubicBezTo>
                  <a:cubicBezTo>
                    <a:pt x="170" y="152"/>
                    <a:pt x="170" y="169"/>
                    <a:pt x="162" y="182"/>
                  </a:cubicBezTo>
                  <a:cubicBezTo>
                    <a:pt x="89" y="301"/>
                    <a:pt x="89" y="301"/>
                    <a:pt x="89" y="301"/>
                  </a:cubicBezTo>
                  <a:cubicBezTo>
                    <a:pt x="81" y="313"/>
                    <a:pt x="68" y="320"/>
                    <a:pt x="53" y="320"/>
                  </a:cubicBezTo>
                  <a:cubicBezTo>
                    <a:pt x="52" y="320"/>
                    <a:pt x="52" y="320"/>
                    <a:pt x="52" y="320"/>
                  </a:cubicBezTo>
                  <a:cubicBezTo>
                    <a:pt x="20" y="320"/>
                    <a:pt x="0" y="285"/>
                    <a:pt x="17" y="257"/>
                  </a:cubicBezTo>
                  <a:cubicBezTo>
                    <a:pt x="63" y="182"/>
                    <a:pt x="63" y="182"/>
                    <a:pt x="63" y="182"/>
                  </a:cubicBezTo>
                  <a:cubicBezTo>
                    <a:pt x="71" y="169"/>
                    <a:pt x="71" y="152"/>
                    <a:pt x="63" y="138"/>
                  </a:cubicBezTo>
                  <a:cubicBezTo>
                    <a:pt x="17" y="64"/>
                    <a:pt x="17" y="64"/>
                    <a:pt x="17" y="64"/>
                  </a:cubicBezTo>
                  <a:cubicBezTo>
                    <a:pt x="0" y="36"/>
                    <a:pt x="20" y="0"/>
                    <a:pt x="52" y="0"/>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sz="1600" dirty="0">
                <a:solidFill>
                  <a:prstClr val="black"/>
                </a:solidFill>
              </a:endParaRPr>
            </a:p>
          </p:txBody>
        </p:sp>
        <p:sp>
          <p:nvSpPr>
            <p:cNvPr id="53" name="Rectangle 52"/>
            <p:cNvSpPr/>
            <p:nvPr/>
          </p:nvSpPr>
          <p:spPr>
            <a:xfrm>
              <a:off x="5159704" y="2296560"/>
              <a:ext cx="1154482" cy="338554"/>
            </a:xfrm>
            <a:prstGeom prst="rect">
              <a:avLst/>
            </a:prstGeom>
          </p:spPr>
          <p:txBody>
            <a:bodyPr wrap="none">
              <a:spAutoFit/>
            </a:bodyPr>
            <a:lstStyle/>
            <a:p>
              <a:pPr algn="ctr" eaLnBrk="0" hangingPunct="0"/>
              <a:r>
                <a:rPr lang="en-US" altLang="en-US" sz="1600" b="1" dirty="0">
                  <a:solidFill>
                    <a:prstClr val="white"/>
                  </a:solidFill>
                  <a:ea typeface="MS PGothic" pitchFamily="34" charset="-128"/>
                </a:rPr>
                <a:t>Efficiency</a:t>
              </a:r>
              <a:endParaRPr lang="en-US" altLang="en-US" sz="1600" b="1" noProof="1">
                <a:solidFill>
                  <a:prstClr val="white"/>
                </a:solidFill>
                <a:ea typeface="MS PGothic" pitchFamily="34" charset="-128"/>
              </a:endParaRPr>
            </a:p>
          </p:txBody>
        </p:sp>
        <p:sp>
          <p:nvSpPr>
            <p:cNvPr id="50" name="Rectangle 49"/>
            <p:cNvSpPr/>
            <p:nvPr/>
          </p:nvSpPr>
          <p:spPr>
            <a:xfrm>
              <a:off x="2832649" y="2314322"/>
              <a:ext cx="1428596" cy="338553"/>
            </a:xfrm>
            <a:prstGeom prst="rect">
              <a:avLst/>
            </a:prstGeom>
          </p:spPr>
          <p:txBody>
            <a:bodyPr wrap="none">
              <a:spAutoFit/>
            </a:bodyPr>
            <a:lstStyle/>
            <a:p>
              <a:pPr algn="ctr" eaLnBrk="0" hangingPunct="0"/>
              <a:r>
                <a:rPr lang="en-US" altLang="en-US" sz="1600" b="1" dirty="0" smtClean="0">
                  <a:solidFill>
                    <a:prstClr val="white"/>
                  </a:solidFill>
                  <a:ea typeface="MS PGothic" pitchFamily="34" charset="-128"/>
                </a:rPr>
                <a:t>Participation</a:t>
              </a:r>
              <a:endParaRPr lang="en-US" altLang="en-US" sz="1600" b="1" noProof="1">
                <a:solidFill>
                  <a:prstClr val="white"/>
                </a:solidFill>
                <a:ea typeface="MS PGothic" pitchFamily="34" charset="-128"/>
              </a:endParaRPr>
            </a:p>
          </p:txBody>
        </p:sp>
        <p:sp>
          <p:nvSpPr>
            <p:cNvPr id="51" name="Rectangle 50"/>
            <p:cNvSpPr/>
            <p:nvPr/>
          </p:nvSpPr>
          <p:spPr>
            <a:xfrm>
              <a:off x="3760031" y="4532807"/>
              <a:ext cx="1518364" cy="338553"/>
            </a:xfrm>
            <a:prstGeom prst="rect">
              <a:avLst/>
            </a:prstGeom>
          </p:spPr>
          <p:txBody>
            <a:bodyPr wrap="none">
              <a:spAutoFit/>
            </a:bodyPr>
            <a:lstStyle/>
            <a:p>
              <a:pPr algn="ctr" eaLnBrk="0" hangingPunct="0"/>
              <a:r>
                <a:rPr lang="en-US" altLang="en-US" sz="1600" b="1" dirty="0" smtClean="0">
                  <a:solidFill>
                    <a:prstClr val="white"/>
                  </a:solidFill>
                  <a:ea typeface="MS PGothic" pitchFamily="34" charset="-128"/>
                </a:rPr>
                <a:t>Subsidization</a:t>
              </a:r>
              <a:endParaRPr lang="en-US" altLang="en-US" sz="1600" b="1" noProof="1">
                <a:solidFill>
                  <a:prstClr val="white"/>
                </a:solidFill>
                <a:ea typeface="MS PGothic" pitchFamily="34" charset="-128"/>
              </a:endParaRPr>
            </a:p>
          </p:txBody>
        </p:sp>
      </p:grpSp>
    </p:spTree>
    <p:extLst>
      <p:ext uri="{BB962C8B-B14F-4D97-AF65-F5344CB8AC3E}">
        <p14:creationId xmlns:p14="http://schemas.microsoft.com/office/powerpoint/2010/main" val="9058168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custDataLst>
              <p:tags r:id="rId2"/>
            </p:custDataLst>
          </p:nvPr>
        </p:nvSpPr>
        <p:spPr>
          <a:xfrm>
            <a:off x="1602624" y="27252"/>
            <a:ext cx="7886700" cy="1325563"/>
          </a:xfrm>
        </p:spPr>
        <p:txBody>
          <a:bodyPr>
            <a:noAutofit/>
          </a:bodyPr>
          <a:lstStyle/>
          <a:p>
            <a:r>
              <a:rPr lang="en-GB" b="1" dirty="0" smtClean="0"/>
              <a:t>Managing costs - Public Sector &amp; Education</a:t>
            </a:r>
            <a:r>
              <a:rPr lang="en-US" b="1" dirty="0"/>
              <a:t/>
            </a:r>
            <a:br>
              <a:rPr lang="en-US" b="1" dirty="0"/>
            </a:br>
            <a:endParaRPr lang="en-GB" b="1" dirty="0"/>
          </a:p>
        </p:txBody>
      </p:sp>
      <p:sp>
        <p:nvSpPr>
          <p:cNvPr id="3" name="Slide Number Placeholder 2"/>
          <p:cNvSpPr>
            <a:spLocks noGrp="1"/>
          </p:cNvSpPr>
          <p:nvPr>
            <p:ph type="sldNum" sz="quarter" idx="12"/>
          </p:nvPr>
        </p:nvSpPr>
        <p:spPr/>
        <p:txBody>
          <a:bodyPr/>
          <a:lstStyle/>
          <a:p>
            <a:fld id="{830D4EF1-2FB9-4CDA-AD22-D945B346B2F0}" type="slidenum">
              <a:rPr lang="en-GB" smtClean="0"/>
              <a:pPr/>
              <a:t>11</a:t>
            </a:fld>
            <a:endParaRPr lang="en-GB" dirty="0"/>
          </a:p>
        </p:txBody>
      </p:sp>
      <p:sp>
        <p:nvSpPr>
          <p:cNvPr id="7" name="AutoShape 2" descr="http://www.voluntarybenefitsmagazine.com/upload/articles/2C316E4491B399C4BE83291F6BE79B9D-main.jpg"/>
          <p:cNvSpPr>
            <a:spLocks noChangeAspect="1" noChangeArrowheads="1"/>
          </p:cNvSpPr>
          <p:nvPr/>
        </p:nvSpPr>
        <p:spPr bwMode="auto">
          <a:xfrm>
            <a:off x="63500" y="-136525"/>
            <a:ext cx="4267200" cy="3200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aphicFrame>
        <p:nvGraphicFramePr>
          <p:cNvPr id="12" name="Group 47"/>
          <p:cNvGraphicFramePr>
            <a:graphicFrameLocks noGrp="1"/>
          </p:cNvGraphicFramePr>
          <p:nvPr>
            <p:extLst>
              <p:ext uri="{D42A27DB-BD31-4B8C-83A1-F6EECF244321}">
                <p14:modId xmlns:p14="http://schemas.microsoft.com/office/powerpoint/2010/main" val="2189614103"/>
              </p:ext>
            </p:extLst>
          </p:nvPr>
        </p:nvGraphicFramePr>
        <p:xfrm>
          <a:off x="477832" y="1596722"/>
          <a:ext cx="8352929" cy="4194478"/>
        </p:xfrm>
        <a:graphic>
          <a:graphicData uri="http://schemas.openxmlformats.org/drawingml/2006/table">
            <a:tbl>
              <a:tblPr/>
              <a:tblGrid>
                <a:gridCol w="8352929">
                  <a:extLst>
                    <a:ext uri="{9D8B030D-6E8A-4147-A177-3AD203B41FA5}">
                      <a16:colId xmlns:a16="http://schemas.microsoft.com/office/drawing/2014/main" val="20000"/>
                    </a:ext>
                  </a:extLst>
                </a:gridCol>
              </a:tblGrid>
              <a:tr h="1058496">
                <a:tc>
                  <a:txBody>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GB" sz="1800" b="0" i="0" u="none" strike="noStrike" cap="none" normalizeH="0" baseline="0" dirty="0" smtClean="0">
                          <a:ln>
                            <a:noFill/>
                          </a:ln>
                          <a:solidFill>
                            <a:srgbClr val="0070C0"/>
                          </a:solidFill>
                          <a:effectLst/>
                          <a:latin typeface="Arial" pitchFamily="34" charset="0"/>
                        </a:rPr>
                        <a:t>Plan to change health and pharmacy plan design as most important priority in the next 3 years</a:t>
                      </a:r>
                      <a:endParaRPr kumimoji="0" lang="en-GB" sz="2000" b="0" i="0" u="none" strike="noStrike" cap="none" normalizeH="0" baseline="0" dirty="0" smtClean="0">
                        <a:ln>
                          <a:noFill/>
                        </a:ln>
                        <a:solidFill>
                          <a:srgbClr val="0070C0"/>
                        </a:solidFill>
                        <a:effectLst/>
                        <a:latin typeface="Arial" pitchFamily="34" charset="0"/>
                      </a:endParaRPr>
                    </a:p>
                  </a:txBody>
                  <a:tcPr marL="2743200" marT="91440" marB="91440" anchor="ctr" horzOverflow="overflow">
                    <a:lnL>
                      <a:noFill/>
                    </a:lnL>
                    <a:lnR>
                      <a:noFill/>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58496">
                <a:tc>
                  <a:txBody>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GB" sz="1800" b="0" i="0" u="none" strike="noStrike" cap="none" normalizeH="0" baseline="0" dirty="0" smtClean="0">
                          <a:ln>
                            <a:noFill/>
                          </a:ln>
                          <a:solidFill>
                            <a:srgbClr val="0070C0"/>
                          </a:solidFill>
                          <a:effectLst/>
                          <a:latin typeface="Arial" pitchFamily="34" charset="0"/>
                        </a:rPr>
                        <a:t>Anticipate adopting spousal surcharge by 2018, compared to 3% today</a:t>
                      </a:r>
                      <a:endParaRPr kumimoji="0" lang="en-GB" sz="2000" b="0" i="0" u="none" strike="noStrike" cap="none" normalizeH="0" baseline="0" dirty="0" smtClean="0">
                        <a:ln>
                          <a:noFill/>
                        </a:ln>
                        <a:solidFill>
                          <a:srgbClr val="0070C0"/>
                        </a:solidFill>
                        <a:effectLst/>
                        <a:latin typeface="Arial" pitchFamily="34" charset="0"/>
                      </a:endParaRPr>
                    </a:p>
                  </a:txBody>
                  <a:tcPr marL="2743200" marT="91440" marB="91440" anchor="ctr" horzOverflow="overflow">
                    <a:lnL>
                      <a:noFill/>
                    </a:lnL>
                    <a:lnR>
                      <a:noFill/>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58496">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GB" sz="1800" b="0" i="0" u="none" strike="noStrike" cap="none" normalizeH="0" baseline="0" dirty="0" smtClean="0">
                          <a:ln>
                            <a:noFill/>
                          </a:ln>
                          <a:solidFill>
                            <a:srgbClr val="0070C0"/>
                          </a:solidFill>
                          <a:effectLst/>
                          <a:latin typeface="Arial" pitchFamily="34" charset="0"/>
                        </a:rPr>
                        <a:t>Structure employee contributions based on employees taking specific actions, which could reach 50% in two years</a:t>
                      </a:r>
                    </a:p>
                  </a:txBody>
                  <a:tcPr marL="2743200" marT="91440" marB="91440" anchor="ctr" horzOverflow="overflow">
                    <a:lnL>
                      <a:noFill/>
                    </a:lnL>
                    <a:lnR>
                      <a:noFill/>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8990">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GB" sz="1800" b="0" i="0" u="none" strike="noStrike" cap="none" normalizeH="0" baseline="0" dirty="0" smtClean="0">
                          <a:ln>
                            <a:noFill/>
                          </a:ln>
                          <a:solidFill>
                            <a:srgbClr val="0070C0"/>
                          </a:solidFill>
                          <a:effectLst/>
                          <a:latin typeface="Arial" pitchFamily="34" charset="0"/>
                        </a:rPr>
                        <a:t>Currently use defined contribution strategies, expected to increase to 47% by 2018</a:t>
                      </a:r>
                      <a:endParaRPr kumimoji="0" lang="en-GB" sz="2000" b="0" i="0" u="none" strike="noStrike" cap="none" normalizeH="0" baseline="0" dirty="0" smtClean="0">
                        <a:ln>
                          <a:noFill/>
                        </a:ln>
                        <a:solidFill>
                          <a:srgbClr val="0070C0"/>
                        </a:solidFill>
                        <a:effectLst/>
                        <a:latin typeface="Arial" pitchFamily="34" charset="0"/>
                      </a:endParaRPr>
                    </a:p>
                  </a:txBody>
                  <a:tcPr marL="2743200" marT="91440" marB="91440" anchor="ctr" horzOverflow="overflow">
                    <a:lnL>
                      <a:noFill/>
                    </a:lnL>
                    <a:lnR>
                      <a:noFill/>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3" name="TextBox 17"/>
          <p:cNvSpPr txBox="1">
            <a:spLocks noChangeArrowheads="1"/>
          </p:cNvSpPr>
          <p:nvPr/>
        </p:nvSpPr>
        <p:spPr bwMode="auto">
          <a:xfrm>
            <a:off x="1605190" y="1592814"/>
            <a:ext cx="1841500" cy="1063870"/>
          </a:xfrm>
          <a:prstGeom prst="rect">
            <a:avLst/>
          </a:prstGeom>
          <a:noFill/>
          <a:ln w="9525">
            <a:noFill/>
            <a:miter lim="800000"/>
            <a:headEnd/>
            <a:tailEnd/>
          </a:ln>
        </p:spPr>
        <p:txBody>
          <a:bodyPr vert="horz" wrap="none" lIns="0" tIns="0" rIns="0" bIns="0" numCol="1" anchor="ctr" anchorCtr="0" compatLnSpc="1">
            <a:prstTxWarp prst="textNoShape">
              <a:avLst/>
            </a:prstTxWarp>
            <a:noAutofit/>
          </a:bodyPr>
          <a:lstStyle/>
          <a:p>
            <a:pPr fontAlgn="base">
              <a:spcBef>
                <a:spcPct val="0"/>
              </a:spcBef>
              <a:spcAft>
                <a:spcPct val="0"/>
              </a:spcAft>
            </a:pPr>
            <a:r>
              <a:rPr lang="en-GB" sz="7200" b="1" dirty="0" smtClean="0">
                <a:solidFill>
                  <a:schemeClr val="accent1"/>
                </a:solidFill>
              </a:rPr>
              <a:t>92</a:t>
            </a:r>
            <a:r>
              <a:rPr lang="en-GB" sz="4800" b="1" baseline="60000" dirty="0" smtClean="0">
                <a:solidFill>
                  <a:schemeClr val="accent1"/>
                </a:solidFill>
              </a:rPr>
              <a:t>%</a:t>
            </a:r>
            <a:endParaRPr lang="en-GB" b="1" baseline="60000" dirty="0" smtClean="0">
              <a:solidFill>
                <a:schemeClr val="accent1"/>
              </a:solidFill>
            </a:endParaRPr>
          </a:p>
        </p:txBody>
      </p:sp>
      <p:sp>
        <p:nvSpPr>
          <p:cNvPr id="14" name="TextBox 17"/>
          <p:cNvSpPr txBox="1">
            <a:spLocks noChangeArrowheads="1"/>
          </p:cNvSpPr>
          <p:nvPr/>
        </p:nvSpPr>
        <p:spPr bwMode="auto">
          <a:xfrm>
            <a:off x="1605190" y="2656684"/>
            <a:ext cx="1841500" cy="1063870"/>
          </a:xfrm>
          <a:prstGeom prst="rect">
            <a:avLst/>
          </a:prstGeom>
          <a:noFill/>
          <a:ln w="9525">
            <a:noFill/>
            <a:miter lim="800000"/>
            <a:headEnd/>
            <a:tailEnd/>
          </a:ln>
        </p:spPr>
        <p:txBody>
          <a:bodyPr vert="horz" wrap="none" lIns="0" tIns="0" rIns="0" bIns="0" numCol="1" anchor="ctr" anchorCtr="0" compatLnSpc="1">
            <a:prstTxWarp prst="textNoShape">
              <a:avLst/>
            </a:prstTxWarp>
            <a:noAutofit/>
          </a:bodyPr>
          <a:lstStyle/>
          <a:p>
            <a:pPr fontAlgn="base">
              <a:spcBef>
                <a:spcPct val="0"/>
              </a:spcBef>
              <a:spcAft>
                <a:spcPct val="0"/>
              </a:spcAft>
            </a:pPr>
            <a:r>
              <a:rPr lang="en-GB" sz="7200" b="1" dirty="0" smtClean="0">
                <a:solidFill>
                  <a:schemeClr val="accent1"/>
                </a:solidFill>
              </a:rPr>
              <a:t>28</a:t>
            </a:r>
            <a:r>
              <a:rPr lang="en-GB" sz="4800" b="1" baseline="60000" dirty="0" smtClean="0">
                <a:solidFill>
                  <a:schemeClr val="accent1"/>
                </a:solidFill>
              </a:rPr>
              <a:t>%</a:t>
            </a:r>
            <a:endParaRPr lang="en-GB" b="1" baseline="60000" dirty="0" smtClean="0">
              <a:solidFill>
                <a:schemeClr val="accent1"/>
              </a:solidFill>
            </a:endParaRPr>
          </a:p>
        </p:txBody>
      </p:sp>
      <p:sp>
        <p:nvSpPr>
          <p:cNvPr id="15" name="TextBox 17"/>
          <p:cNvSpPr txBox="1">
            <a:spLocks noChangeArrowheads="1"/>
          </p:cNvSpPr>
          <p:nvPr/>
        </p:nvSpPr>
        <p:spPr bwMode="auto">
          <a:xfrm>
            <a:off x="1605190" y="3720554"/>
            <a:ext cx="1841500" cy="1063870"/>
          </a:xfrm>
          <a:prstGeom prst="rect">
            <a:avLst/>
          </a:prstGeom>
          <a:noFill/>
          <a:ln w="9525">
            <a:noFill/>
            <a:miter lim="800000"/>
            <a:headEnd/>
            <a:tailEnd/>
          </a:ln>
        </p:spPr>
        <p:txBody>
          <a:bodyPr vert="horz" wrap="none" lIns="0" tIns="0" rIns="0" bIns="0" numCol="1" anchor="ctr" anchorCtr="0" compatLnSpc="1">
            <a:prstTxWarp prst="textNoShape">
              <a:avLst/>
            </a:prstTxWarp>
            <a:noAutofit/>
          </a:bodyPr>
          <a:lstStyle/>
          <a:p>
            <a:pPr fontAlgn="base">
              <a:spcBef>
                <a:spcPct val="0"/>
              </a:spcBef>
              <a:spcAft>
                <a:spcPct val="0"/>
              </a:spcAft>
            </a:pPr>
            <a:r>
              <a:rPr lang="en-GB" sz="7200" b="1" dirty="0" smtClean="0">
                <a:solidFill>
                  <a:schemeClr val="accent1"/>
                </a:solidFill>
              </a:rPr>
              <a:t>19</a:t>
            </a:r>
            <a:r>
              <a:rPr lang="en-GB" sz="4800" b="1" baseline="60000" dirty="0" smtClean="0">
                <a:solidFill>
                  <a:schemeClr val="accent1"/>
                </a:solidFill>
              </a:rPr>
              <a:t>%</a:t>
            </a:r>
            <a:endParaRPr lang="en-GB" b="1" baseline="60000" dirty="0" smtClean="0">
              <a:solidFill>
                <a:schemeClr val="accent1"/>
              </a:solidFill>
            </a:endParaRPr>
          </a:p>
        </p:txBody>
      </p:sp>
      <p:sp>
        <p:nvSpPr>
          <p:cNvPr id="17" name="TextBox 17"/>
          <p:cNvSpPr txBox="1">
            <a:spLocks noChangeArrowheads="1"/>
          </p:cNvSpPr>
          <p:nvPr/>
        </p:nvSpPr>
        <p:spPr bwMode="auto">
          <a:xfrm>
            <a:off x="1605190" y="4765416"/>
            <a:ext cx="1841500" cy="1063870"/>
          </a:xfrm>
          <a:prstGeom prst="rect">
            <a:avLst/>
          </a:prstGeom>
          <a:noFill/>
          <a:ln w="9525">
            <a:noFill/>
            <a:miter lim="800000"/>
            <a:headEnd/>
            <a:tailEnd/>
          </a:ln>
        </p:spPr>
        <p:txBody>
          <a:bodyPr vert="horz" wrap="none" lIns="0" tIns="0" rIns="0" bIns="0" numCol="1" anchor="ctr" anchorCtr="0" compatLnSpc="1">
            <a:prstTxWarp prst="textNoShape">
              <a:avLst/>
            </a:prstTxWarp>
            <a:noAutofit/>
          </a:bodyPr>
          <a:lstStyle/>
          <a:p>
            <a:pPr fontAlgn="base">
              <a:spcBef>
                <a:spcPct val="0"/>
              </a:spcBef>
              <a:spcAft>
                <a:spcPct val="0"/>
              </a:spcAft>
            </a:pPr>
            <a:r>
              <a:rPr lang="en-GB" sz="7200" b="1" dirty="0" smtClean="0">
                <a:solidFill>
                  <a:schemeClr val="accent1"/>
                </a:solidFill>
              </a:rPr>
              <a:t>22</a:t>
            </a:r>
            <a:r>
              <a:rPr lang="en-GB" sz="4800" b="1" baseline="60000" dirty="0" smtClean="0">
                <a:solidFill>
                  <a:schemeClr val="accent1"/>
                </a:solidFill>
              </a:rPr>
              <a:t>%</a:t>
            </a:r>
            <a:endParaRPr lang="en-GB" b="1" baseline="60000" dirty="0" smtClean="0">
              <a:solidFill>
                <a:schemeClr val="accent1"/>
              </a:solidFill>
            </a:endParaRPr>
          </a:p>
        </p:txBody>
      </p:sp>
      <p:grpSp>
        <p:nvGrpSpPr>
          <p:cNvPr id="2" name="Group 1"/>
          <p:cNvGrpSpPr/>
          <p:nvPr/>
        </p:nvGrpSpPr>
        <p:grpSpPr>
          <a:xfrm>
            <a:off x="501513" y="1676341"/>
            <a:ext cx="914400" cy="4069418"/>
            <a:chOff x="510657" y="1676341"/>
            <a:chExt cx="914400" cy="4069418"/>
          </a:xfrm>
        </p:grpSpPr>
        <p:sp>
          <p:nvSpPr>
            <p:cNvPr id="20" name="Rounded Rectangle 19"/>
            <p:cNvSpPr/>
            <p:nvPr/>
          </p:nvSpPr>
          <p:spPr>
            <a:xfrm>
              <a:off x="510657" y="1676341"/>
              <a:ext cx="914400" cy="89681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p:cNvGrpSpPr/>
            <p:nvPr/>
          </p:nvGrpSpPr>
          <p:grpSpPr>
            <a:xfrm>
              <a:off x="645595" y="1838389"/>
              <a:ext cx="644524" cy="569912"/>
              <a:chOff x="3580285" y="4560888"/>
              <a:chExt cx="644526" cy="569912"/>
            </a:xfrm>
            <a:solidFill>
              <a:schemeClr val="bg1"/>
            </a:solidFill>
          </p:grpSpPr>
          <p:sp>
            <p:nvSpPr>
              <p:cNvPr id="22" name="Freeform 162"/>
              <p:cNvSpPr>
                <a:spLocks/>
              </p:cNvSpPr>
              <p:nvPr/>
            </p:nvSpPr>
            <p:spPr bwMode="auto">
              <a:xfrm>
                <a:off x="4124798" y="4560888"/>
                <a:ext cx="100013" cy="88900"/>
              </a:xfrm>
              <a:custGeom>
                <a:avLst/>
                <a:gdLst>
                  <a:gd name="T0" fmla="*/ 38 w 182"/>
                  <a:gd name="T1" fmla="*/ 0 h 161"/>
                  <a:gd name="T2" fmla="*/ 13 w 182"/>
                  <a:gd name="T3" fmla="*/ 11 h 161"/>
                  <a:gd name="T4" fmla="*/ 23 w 182"/>
                  <a:gd name="T5" fmla="*/ 68 h 161"/>
                  <a:gd name="T6" fmla="*/ 111 w 182"/>
                  <a:gd name="T7" fmla="*/ 146 h 161"/>
                  <a:gd name="T8" fmla="*/ 144 w 182"/>
                  <a:gd name="T9" fmla="*/ 161 h 161"/>
                  <a:gd name="T10" fmla="*/ 169 w 182"/>
                  <a:gd name="T11" fmla="*/ 150 h 161"/>
                  <a:gd name="T12" fmla="*/ 159 w 182"/>
                  <a:gd name="T13" fmla="*/ 93 h 161"/>
                  <a:gd name="T14" fmla="*/ 71 w 182"/>
                  <a:gd name="T15" fmla="*/ 15 h 161"/>
                  <a:gd name="T16" fmla="*/ 38 w 182"/>
                  <a:gd name="T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161">
                    <a:moveTo>
                      <a:pt x="38" y="0"/>
                    </a:moveTo>
                    <a:cubicBezTo>
                      <a:pt x="28" y="0"/>
                      <a:pt x="20" y="4"/>
                      <a:pt x="13" y="11"/>
                    </a:cubicBezTo>
                    <a:cubicBezTo>
                      <a:pt x="0" y="26"/>
                      <a:pt x="0" y="48"/>
                      <a:pt x="23" y="68"/>
                    </a:cubicBezTo>
                    <a:cubicBezTo>
                      <a:pt x="111" y="146"/>
                      <a:pt x="111" y="146"/>
                      <a:pt x="111" y="146"/>
                    </a:cubicBezTo>
                    <a:cubicBezTo>
                      <a:pt x="123" y="157"/>
                      <a:pt x="134" y="161"/>
                      <a:pt x="144" y="161"/>
                    </a:cubicBezTo>
                    <a:cubicBezTo>
                      <a:pt x="154" y="161"/>
                      <a:pt x="162" y="157"/>
                      <a:pt x="169" y="150"/>
                    </a:cubicBezTo>
                    <a:cubicBezTo>
                      <a:pt x="182" y="135"/>
                      <a:pt x="182" y="113"/>
                      <a:pt x="159" y="93"/>
                    </a:cubicBezTo>
                    <a:cubicBezTo>
                      <a:pt x="71" y="15"/>
                      <a:pt x="71" y="15"/>
                      <a:pt x="71" y="15"/>
                    </a:cubicBezTo>
                    <a:cubicBezTo>
                      <a:pt x="59" y="4"/>
                      <a:pt x="48" y="0"/>
                      <a:pt x="3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3"/>
              <p:cNvSpPr>
                <a:spLocks/>
              </p:cNvSpPr>
              <p:nvPr/>
            </p:nvSpPr>
            <p:spPr bwMode="auto">
              <a:xfrm>
                <a:off x="3580285" y="4600575"/>
                <a:ext cx="604838" cy="169862"/>
              </a:xfrm>
              <a:custGeom>
                <a:avLst/>
                <a:gdLst>
                  <a:gd name="T0" fmla="*/ 991 w 1099"/>
                  <a:gd name="T1" fmla="*/ 0 h 309"/>
                  <a:gd name="T2" fmla="*/ 780 w 1099"/>
                  <a:gd name="T3" fmla="*/ 218 h 309"/>
                  <a:gd name="T4" fmla="*/ 57 w 1099"/>
                  <a:gd name="T5" fmla="*/ 218 h 309"/>
                  <a:gd name="T6" fmla="*/ 0 w 1099"/>
                  <a:gd name="T7" fmla="*/ 264 h 309"/>
                  <a:gd name="T8" fmla="*/ 57 w 1099"/>
                  <a:gd name="T9" fmla="*/ 309 h 309"/>
                  <a:gd name="T10" fmla="*/ 1004 w 1099"/>
                  <a:gd name="T11" fmla="*/ 309 h 309"/>
                  <a:gd name="T12" fmla="*/ 1061 w 1099"/>
                  <a:gd name="T13" fmla="*/ 264 h 309"/>
                  <a:gd name="T14" fmla="*/ 1004 w 1099"/>
                  <a:gd name="T15" fmla="*/ 218 h 309"/>
                  <a:gd name="T16" fmla="*/ 999 w 1099"/>
                  <a:gd name="T17" fmla="*/ 218 h 309"/>
                  <a:gd name="T18" fmla="*/ 1099 w 1099"/>
                  <a:gd name="T19" fmla="*/ 95 h 309"/>
                  <a:gd name="T20" fmla="*/ 991 w 1099"/>
                  <a:gd name="T21"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9" h="309">
                    <a:moveTo>
                      <a:pt x="991" y="0"/>
                    </a:moveTo>
                    <a:cubicBezTo>
                      <a:pt x="780" y="218"/>
                      <a:pt x="780" y="218"/>
                      <a:pt x="780" y="218"/>
                    </a:cubicBezTo>
                    <a:cubicBezTo>
                      <a:pt x="57" y="218"/>
                      <a:pt x="57" y="218"/>
                      <a:pt x="57" y="218"/>
                    </a:cubicBezTo>
                    <a:cubicBezTo>
                      <a:pt x="19" y="218"/>
                      <a:pt x="0" y="239"/>
                      <a:pt x="0" y="264"/>
                    </a:cubicBezTo>
                    <a:cubicBezTo>
                      <a:pt x="0" y="289"/>
                      <a:pt x="19" y="309"/>
                      <a:pt x="57" y="309"/>
                    </a:cubicBezTo>
                    <a:cubicBezTo>
                      <a:pt x="1004" y="309"/>
                      <a:pt x="1004" y="309"/>
                      <a:pt x="1004" y="309"/>
                    </a:cubicBezTo>
                    <a:cubicBezTo>
                      <a:pt x="1042" y="309"/>
                      <a:pt x="1061" y="289"/>
                      <a:pt x="1061" y="264"/>
                    </a:cubicBezTo>
                    <a:cubicBezTo>
                      <a:pt x="1061" y="239"/>
                      <a:pt x="1042" y="218"/>
                      <a:pt x="1004" y="218"/>
                    </a:cubicBezTo>
                    <a:cubicBezTo>
                      <a:pt x="999" y="218"/>
                      <a:pt x="999" y="218"/>
                      <a:pt x="999" y="218"/>
                    </a:cubicBezTo>
                    <a:cubicBezTo>
                      <a:pt x="1099" y="95"/>
                      <a:pt x="1099" y="95"/>
                      <a:pt x="1099" y="95"/>
                    </a:cubicBezTo>
                    <a:cubicBezTo>
                      <a:pt x="991" y="0"/>
                      <a:pt x="991" y="0"/>
                      <a:pt x="9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64"/>
              <p:cNvSpPr>
                <a:spLocks noEditPoints="1"/>
              </p:cNvSpPr>
              <p:nvPr/>
            </p:nvSpPr>
            <p:spPr bwMode="auto">
              <a:xfrm>
                <a:off x="3599335" y="4778375"/>
                <a:ext cx="546100" cy="295275"/>
              </a:xfrm>
              <a:custGeom>
                <a:avLst/>
                <a:gdLst>
                  <a:gd name="T0" fmla="*/ 456 w 991"/>
                  <a:gd name="T1" fmla="*/ 51 h 538"/>
                  <a:gd name="T2" fmla="*/ 594 w 991"/>
                  <a:gd name="T3" fmla="*/ 56 h 538"/>
                  <a:gd name="T4" fmla="*/ 653 w 991"/>
                  <a:gd name="T5" fmla="*/ 140 h 538"/>
                  <a:gd name="T6" fmla="*/ 557 w 991"/>
                  <a:gd name="T7" fmla="*/ 259 h 538"/>
                  <a:gd name="T8" fmla="*/ 587 w 991"/>
                  <a:gd name="T9" fmla="*/ 305 h 538"/>
                  <a:gd name="T10" fmla="*/ 597 w 991"/>
                  <a:gd name="T11" fmla="*/ 321 h 538"/>
                  <a:gd name="T12" fmla="*/ 693 w 991"/>
                  <a:gd name="T13" fmla="*/ 298 h 538"/>
                  <a:gd name="T14" fmla="*/ 639 w 991"/>
                  <a:gd name="T15" fmla="*/ 384 h 538"/>
                  <a:gd name="T16" fmla="*/ 689 w 991"/>
                  <a:gd name="T17" fmla="*/ 452 h 538"/>
                  <a:gd name="T18" fmla="*/ 720 w 991"/>
                  <a:gd name="T19" fmla="*/ 463 h 538"/>
                  <a:gd name="T20" fmla="*/ 649 w 991"/>
                  <a:gd name="T21" fmla="*/ 489 h 538"/>
                  <a:gd name="T22" fmla="*/ 592 w 991"/>
                  <a:gd name="T23" fmla="*/ 472 h 538"/>
                  <a:gd name="T24" fmla="*/ 527 w 991"/>
                  <a:gd name="T25" fmla="*/ 495 h 538"/>
                  <a:gd name="T26" fmla="*/ 541 w 991"/>
                  <a:gd name="T27" fmla="*/ 388 h 538"/>
                  <a:gd name="T28" fmla="*/ 475 w 991"/>
                  <a:gd name="T29" fmla="*/ 286 h 538"/>
                  <a:gd name="T30" fmla="*/ 459 w 991"/>
                  <a:gd name="T31" fmla="*/ 255 h 538"/>
                  <a:gd name="T32" fmla="*/ 516 w 991"/>
                  <a:gd name="T33" fmla="*/ 247 h 538"/>
                  <a:gd name="T34" fmla="*/ 562 w 991"/>
                  <a:gd name="T35" fmla="*/ 163 h 538"/>
                  <a:gd name="T36" fmla="*/ 514 w 991"/>
                  <a:gd name="T37" fmla="*/ 88 h 538"/>
                  <a:gd name="T38" fmla="*/ 437 w 991"/>
                  <a:gd name="T39" fmla="*/ 86 h 538"/>
                  <a:gd name="T40" fmla="*/ 433 w 991"/>
                  <a:gd name="T41" fmla="*/ 256 h 538"/>
                  <a:gd name="T42" fmla="*/ 436 w 991"/>
                  <a:gd name="T43" fmla="*/ 430 h 538"/>
                  <a:gd name="T44" fmla="*/ 289 w 991"/>
                  <a:gd name="T45" fmla="*/ 490 h 538"/>
                  <a:gd name="T46" fmla="*/ 332 w 991"/>
                  <a:gd name="T47" fmla="*/ 459 h 538"/>
                  <a:gd name="T48" fmla="*/ 340 w 991"/>
                  <a:gd name="T49" fmla="*/ 447 h 538"/>
                  <a:gd name="T50" fmla="*/ 345 w 991"/>
                  <a:gd name="T51" fmla="*/ 318 h 538"/>
                  <a:gd name="T52" fmla="*/ 344 w 991"/>
                  <a:gd name="T53" fmla="*/ 135 h 538"/>
                  <a:gd name="T54" fmla="*/ 335 w 991"/>
                  <a:gd name="T55" fmla="*/ 82 h 538"/>
                  <a:gd name="T56" fmla="*/ 289 w 991"/>
                  <a:gd name="T57" fmla="*/ 50 h 538"/>
                  <a:gd name="T58" fmla="*/ 399 w 991"/>
                  <a:gd name="T59" fmla="*/ 52 h 538"/>
                  <a:gd name="T60" fmla="*/ 7 w 991"/>
                  <a:gd name="T61" fmla="*/ 0 h 538"/>
                  <a:gd name="T62" fmla="*/ 238 w 991"/>
                  <a:gd name="T63" fmla="*/ 538 h 538"/>
                  <a:gd name="T64" fmla="*/ 744 w 991"/>
                  <a:gd name="T65" fmla="*/ 538 h 538"/>
                  <a:gd name="T66" fmla="*/ 991 w 991"/>
                  <a:gd name="T67" fmla="*/ 14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1" h="538">
                    <a:moveTo>
                      <a:pt x="399" y="52"/>
                    </a:moveTo>
                    <a:cubicBezTo>
                      <a:pt x="421" y="52"/>
                      <a:pt x="440" y="52"/>
                      <a:pt x="456" y="51"/>
                    </a:cubicBezTo>
                    <a:cubicBezTo>
                      <a:pt x="482" y="50"/>
                      <a:pt x="503" y="49"/>
                      <a:pt x="520" y="49"/>
                    </a:cubicBezTo>
                    <a:cubicBezTo>
                      <a:pt x="553" y="49"/>
                      <a:pt x="578" y="51"/>
                      <a:pt x="594" y="56"/>
                    </a:cubicBezTo>
                    <a:cubicBezTo>
                      <a:pt x="611" y="61"/>
                      <a:pt x="625" y="71"/>
                      <a:pt x="636" y="86"/>
                    </a:cubicBezTo>
                    <a:cubicBezTo>
                      <a:pt x="648" y="101"/>
                      <a:pt x="653" y="119"/>
                      <a:pt x="653" y="140"/>
                    </a:cubicBezTo>
                    <a:cubicBezTo>
                      <a:pt x="653" y="166"/>
                      <a:pt x="646" y="189"/>
                      <a:pt x="630" y="209"/>
                    </a:cubicBezTo>
                    <a:cubicBezTo>
                      <a:pt x="614" y="230"/>
                      <a:pt x="590" y="247"/>
                      <a:pt x="557" y="259"/>
                    </a:cubicBezTo>
                    <a:cubicBezTo>
                      <a:pt x="562" y="268"/>
                      <a:pt x="568" y="278"/>
                      <a:pt x="575" y="288"/>
                    </a:cubicBezTo>
                    <a:cubicBezTo>
                      <a:pt x="582" y="297"/>
                      <a:pt x="586" y="303"/>
                      <a:pt x="587" y="305"/>
                    </a:cubicBezTo>
                    <a:cubicBezTo>
                      <a:pt x="588" y="308"/>
                      <a:pt x="589" y="310"/>
                      <a:pt x="591" y="311"/>
                    </a:cubicBezTo>
                    <a:cubicBezTo>
                      <a:pt x="597" y="321"/>
                      <a:pt x="597" y="321"/>
                      <a:pt x="597" y="321"/>
                    </a:cubicBezTo>
                    <a:cubicBezTo>
                      <a:pt x="648" y="261"/>
                      <a:pt x="648" y="261"/>
                      <a:pt x="648" y="261"/>
                    </a:cubicBezTo>
                    <a:cubicBezTo>
                      <a:pt x="693" y="298"/>
                      <a:pt x="693" y="298"/>
                      <a:pt x="693" y="298"/>
                    </a:cubicBezTo>
                    <a:cubicBezTo>
                      <a:pt x="631" y="372"/>
                      <a:pt x="631" y="372"/>
                      <a:pt x="631" y="372"/>
                    </a:cubicBezTo>
                    <a:cubicBezTo>
                      <a:pt x="639" y="384"/>
                      <a:pt x="639" y="384"/>
                      <a:pt x="639" y="384"/>
                    </a:cubicBezTo>
                    <a:cubicBezTo>
                      <a:pt x="652" y="404"/>
                      <a:pt x="659" y="414"/>
                      <a:pt x="660" y="415"/>
                    </a:cubicBezTo>
                    <a:cubicBezTo>
                      <a:pt x="676" y="436"/>
                      <a:pt x="686" y="448"/>
                      <a:pt x="689" y="452"/>
                    </a:cubicBezTo>
                    <a:cubicBezTo>
                      <a:pt x="693" y="456"/>
                      <a:pt x="696" y="459"/>
                      <a:pt x="700" y="460"/>
                    </a:cubicBezTo>
                    <a:cubicBezTo>
                      <a:pt x="703" y="461"/>
                      <a:pt x="710" y="462"/>
                      <a:pt x="720" y="463"/>
                    </a:cubicBezTo>
                    <a:cubicBezTo>
                      <a:pt x="720" y="490"/>
                      <a:pt x="720" y="490"/>
                      <a:pt x="720" y="490"/>
                    </a:cubicBezTo>
                    <a:cubicBezTo>
                      <a:pt x="687" y="489"/>
                      <a:pt x="664" y="489"/>
                      <a:pt x="649" y="489"/>
                    </a:cubicBezTo>
                    <a:cubicBezTo>
                      <a:pt x="633" y="489"/>
                      <a:pt x="616" y="489"/>
                      <a:pt x="599" y="490"/>
                    </a:cubicBezTo>
                    <a:cubicBezTo>
                      <a:pt x="598" y="486"/>
                      <a:pt x="596" y="480"/>
                      <a:pt x="592" y="472"/>
                    </a:cubicBezTo>
                    <a:cubicBezTo>
                      <a:pt x="572" y="440"/>
                      <a:pt x="572" y="440"/>
                      <a:pt x="572" y="440"/>
                    </a:cubicBezTo>
                    <a:cubicBezTo>
                      <a:pt x="527" y="495"/>
                      <a:pt x="527" y="495"/>
                      <a:pt x="527" y="495"/>
                    </a:cubicBezTo>
                    <a:cubicBezTo>
                      <a:pt x="482" y="458"/>
                      <a:pt x="482" y="458"/>
                      <a:pt x="482" y="458"/>
                    </a:cubicBezTo>
                    <a:cubicBezTo>
                      <a:pt x="541" y="388"/>
                      <a:pt x="541" y="388"/>
                      <a:pt x="541" y="388"/>
                    </a:cubicBezTo>
                    <a:cubicBezTo>
                      <a:pt x="524" y="361"/>
                      <a:pt x="524" y="361"/>
                      <a:pt x="524" y="361"/>
                    </a:cubicBezTo>
                    <a:cubicBezTo>
                      <a:pt x="505" y="329"/>
                      <a:pt x="489" y="304"/>
                      <a:pt x="475" y="286"/>
                    </a:cubicBezTo>
                    <a:cubicBezTo>
                      <a:pt x="469" y="277"/>
                      <a:pt x="462" y="270"/>
                      <a:pt x="456" y="265"/>
                    </a:cubicBezTo>
                    <a:cubicBezTo>
                      <a:pt x="459" y="255"/>
                      <a:pt x="459" y="255"/>
                      <a:pt x="459" y="255"/>
                    </a:cubicBezTo>
                    <a:cubicBezTo>
                      <a:pt x="462" y="255"/>
                      <a:pt x="465" y="255"/>
                      <a:pt x="468" y="255"/>
                    </a:cubicBezTo>
                    <a:cubicBezTo>
                      <a:pt x="489" y="255"/>
                      <a:pt x="505" y="252"/>
                      <a:pt x="516" y="247"/>
                    </a:cubicBezTo>
                    <a:cubicBezTo>
                      <a:pt x="529" y="241"/>
                      <a:pt x="540" y="230"/>
                      <a:pt x="549" y="215"/>
                    </a:cubicBezTo>
                    <a:cubicBezTo>
                      <a:pt x="557" y="200"/>
                      <a:pt x="562" y="182"/>
                      <a:pt x="562" y="163"/>
                    </a:cubicBezTo>
                    <a:cubicBezTo>
                      <a:pt x="562" y="144"/>
                      <a:pt x="557" y="128"/>
                      <a:pt x="548" y="115"/>
                    </a:cubicBezTo>
                    <a:cubicBezTo>
                      <a:pt x="539" y="102"/>
                      <a:pt x="527" y="93"/>
                      <a:pt x="514" y="88"/>
                    </a:cubicBezTo>
                    <a:cubicBezTo>
                      <a:pt x="505" y="85"/>
                      <a:pt x="489" y="83"/>
                      <a:pt x="467" y="83"/>
                    </a:cubicBezTo>
                    <a:cubicBezTo>
                      <a:pt x="456" y="83"/>
                      <a:pt x="447" y="84"/>
                      <a:pt x="437" y="86"/>
                    </a:cubicBezTo>
                    <a:cubicBezTo>
                      <a:pt x="436" y="93"/>
                      <a:pt x="435" y="110"/>
                      <a:pt x="435" y="137"/>
                    </a:cubicBezTo>
                    <a:cubicBezTo>
                      <a:pt x="433" y="196"/>
                      <a:pt x="433" y="236"/>
                      <a:pt x="433" y="256"/>
                    </a:cubicBezTo>
                    <a:cubicBezTo>
                      <a:pt x="433" y="287"/>
                      <a:pt x="433" y="321"/>
                      <a:pt x="434" y="356"/>
                    </a:cubicBezTo>
                    <a:cubicBezTo>
                      <a:pt x="435" y="399"/>
                      <a:pt x="435" y="424"/>
                      <a:pt x="436" y="430"/>
                    </a:cubicBezTo>
                    <a:cubicBezTo>
                      <a:pt x="438" y="467"/>
                      <a:pt x="446" y="488"/>
                      <a:pt x="446" y="488"/>
                    </a:cubicBezTo>
                    <a:cubicBezTo>
                      <a:pt x="413" y="488"/>
                      <a:pt x="317" y="489"/>
                      <a:pt x="289" y="490"/>
                    </a:cubicBezTo>
                    <a:cubicBezTo>
                      <a:pt x="289" y="463"/>
                      <a:pt x="289" y="463"/>
                      <a:pt x="289" y="463"/>
                    </a:cubicBezTo>
                    <a:cubicBezTo>
                      <a:pt x="313" y="462"/>
                      <a:pt x="327" y="461"/>
                      <a:pt x="332" y="459"/>
                    </a:cubicBezTo>
                    <a:cubicBezTo>
                      <a:pt x="334" y="458"/>
                      <a:pt x="336" y="457"/>
                      <a:pt x="337" y="456"/>
                    </a:cubicBezTo>
                    <a:cubicBezTo>
                      <a:pt x="338" y="454"/>
                      <a:pt x="339" y="452"/>
                      <a:pt x="340" y="447"/>
                    </a:cubicBezTo>
                    <a:cubicBezTo>
                      <a:pt x="341" y="439"/>
                      <a:pt x="342" y="427"/>
                      <a:pt x="343" y="410"/>
                    </a:cubicBezTo>
                    <a:cubicBezTo>
                      <a:pt x="345" y="318"/>
                      <a:pt x="345" y="318"/>
                      <a:pt x="345" y="318"/>
                    </a:cubicBezTo>
                    <a:cubicBezTo>
                      <a:pt x="345" y="201"/>
                      <a:pt x="345" y="201"/>
                      <a:pt x="345" y="201"/>
                    </a:cubicBezTo>
                    <a:cubicBezTo>
                      <a:pt x="344" y="135"/>
                      <a:pt x="344" y="135"/>
                      <a:pt x="344" y="135"/>
                    </a:cubicBezTo>
                    <a:cubicBezTo>
                      <a:pt x="343" y="108"/>
                      <a:pt x="342" y="93"/>
                      <a:pt x="340" y="87"/>
                    </a:cubicBezTo>
                    <a:cubicBezTo>
                      <a:pt x="339" y="85"/>
                      <a:pt x="337" y="83"/>
                      <a:pt x="335" y="82"/>
                    </a:cubicBezTo>
                    <a:cubicBezTo>
                      <a:pt x="330" y="80"/>
                      <a:pt x="315" y="77"/>
                      <a:pt x="289" y="76"/>
                    </a:cubicBezTo>
                    <a:cubicBezTo>
                      <a:pt x="289" y="50"/>
                      <a:pt x="289" y="50"/>
                      <a:pt x="289" y="50"/>
                    </a:cubicBezTo>
                    <a:cubicBezTo>
                      <a:pt x="294" y="50"/>
                      <a:pt x="311" y="51"/>
                      <a:pt x="339" y="51"/>
                    </a:cubicBezTo>
                    <a:cubicBezTo>
                      <a:pt x="353" y="52"/>
                      <a:pt x="373" y="52"/>
                      <a:pt x="399" y="52"/>
                    </a:cubicBezTo>
                    <a:moveTo>
                      <a:pt x="985" y="0"/>
                    </a:moveTo>
                    <a:cubicBezTo>
                      <a:pt x="7" y="0"/>
                      <a:pt x="7" y="0"/>
                      <a:pt x="7" y="0"/>
                    </a:cubicBezTo>
                    <a:cubicBezTo>
                      <a:pt x="7" y="0"/>
                      <a:pt x="0" y="94"/>
                      <a:pt x="0" y="145"/>
                    </a:cubicBezTo>
                    <a:cubicBezTo>
                      <a:pt x="0" y="311"/>
                      <a:pt x="95" y="457"/>
                      <a:pt x="238" y="538"/>
                    </a:cubicBezTo>
                    <a:cubicBezTo>
                      <a:pt x="241" y="538"/>
                      <a:pt x="244" y="538"/>
                      <a:pt x="247" y="538"/>
                    </a:cubicBezTo>
                    <a:cubicBezTo>
                      <a:pt x="744" y="538"/>
                      <a:pt x="744" y="538"/>
                      <a:pt x="744" y="538"/>
                    </a:cubicBezTo>
                    <a:cubicBezTo>
                      <a:pt x="747" y="538"/>
                      <a:pt x="750" y="538"/>
                      <a:pt x="753" y="538"/>
                    </a:cubicBezTo>
                    <a:cubicBezTo>
                      <a:pt x="896" y="457"/>
                      <a:pt x="991" y="311"/>
                      <a:pt x="991" y="145"/>
                    </a:cubicBezTo>
                    <a:cubicBezTo>
                      <a:pt x="991" y="94"/>
                      <a:pt x="985" y="0"/>
                      <a:pt x="98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65"/>
              <p:cNvSpPr>
                <a:spLocks/>
              </p:cNvSpPr>
              <p:nvPr/>
            </p:nvSpPr>
            <p:spPr bwMode="auto">
              <a:xfrm>
                <a:off x="3704110" y="5080000"/>
                <a:ext cx="336550" cy="50800"/>
              </a:xfrm>
              <a:custGeom>
                <a:avLst/>
                <a:gdLst>
                  <a:gd name="T0" fmla="*/ 554 w 611"/>
                  <a:gd name="T1" fmla="*/ 0 h 91"/>
                  <a:gd name="T2" fmla="*/ 57 w 611"/>
                  <a:gd name="T3" fmla="*/ 0 h 91"/>
                  <a:gd name="T4" fmla="*/ 48 w 611"/>
                  <a:gd name="T5" fmla="*/ 1 h 91"/>
                  <a:gd name="T6" fmla="*/ 0 w 611"/>
                  <a:gd name="T7" fmla="*/ 45 h 91"/>
                  <a:gd name="T8" fmla="*/ 57 w 611"/>
                  <a:gd name="T9" fmla="*/ 91 h 91"/>
                  <a:gd name="T10" fmla="*/ 554 w 611"/>
                  <a:gd name="T11" fmla="*/ 91 h 91"/>
                  <a:gd name="T12" fmla="*/ 611 w 611"/>
                  <a:gd name="T13" fmla="*/ 45 h 91"/>
                  <a:gd name="T14" fmla="*/ 563 w 611"/>
                  <a:gd name="T15" fmla="*/ 1 h 91"/>
                  <a:gd name="T16" fmla="*/ 554 w 611"/>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91">
                    <a:moveTo>
                      <a:pt x="554" y="0"/>
                    </a:moveTo>
                    <a:cubicBezTo>
                      <a:pt x="57" y="0"/>
                      <a:pt x="57" y="0"/>
                      <a:pt x="57" y="0"/>
                    </a:cubicBezTo>
                    <a:cubicBezTo>
                      <a:pt x="54" y="0"/>
                      <a:pt x="51" y="0"/>
                      <a:pt x="48" y="1"/>
                    </a:cubicBezTo>
                    <a:cubicBezTo>
                      <a:pt x="16" y="4"/>
                      <a:pt x="0" y="22"/>
                      <a:pt x="0" y="45"/>
                    </a:cubicBezTo>
                    <a:cubicBezTo>
                      <a:pt x="0" y="70"/>
                      <a:pt x="19" y="91"/>
                      <a:pt x="57" y="91"/>
                    </a:cubicBezTo>
                    <a:cubicBezTo>
                      <a:pt x="554" y="91"/>
                      <a:pt x="554" y="91"/>
                      <a:pt x="554" y="91"/>
                    </a:cubicBezTo>
                    <a:cubicBezTo>
                      <a:pt x="592" y="91"/>
                      <a:pt x="611" y="70"/>
                      <a:pt x="611" y="45"/>
                    </a:cubicBezTo>
                    <a:cubicBezTo>
                      <a:pt x="611" y="22"/>
                      <a:pt x="595" y="4"/>
                      <a:pt x="563" y="1"/>
                    </a:cubicBezTo>
                    <a:cubicBezTo>
                      <a:pt x="560" y="0"/>
                      <a:pt x="557" y="0"/>
                      <a:pt x="55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Rounded Rectangle 28"/>
            <p:cNvSpPr/>
            <p:nvPr/>
          </p:nvSpPr>
          <p:spPr>
            <a:xfrm>
              <a:off x="510657" y="2740211"/>
              <a:ext cx="914400" cy="89681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p:cNvGrpSpPr/>
            <p:nvPr/>
          </p:nvGrpSpPr>
          <p:grpSpPr>
            <a:xfrm>
              <a:off x="653986" y="2830953"/>
              <a:ext cx="627742" cy="715332"/>
              <a:chOff x="5553075" y="4457700"/>
              <a:chExt cx="546101" cy="622301"/>
            </a:xfrm>
            <a:solidFill>
              <a:schemeClr val="bg1"/>
            </a:solidFill>
          </p:grpSpPr>
          <p:sp>
            <p:nvSpPr>
              <p:cNvPr id="31" name="Freeform 5"/>
              <p:cNvSpPr>
                <a:spLocks/>
              </p:cNvSpPr>
              <p:nvPr/>
            </p:nvSpPr>
            <p:spPr bwMode="auto">
              <a:xfrm>
                <a:off x="5643563" y="4459288"/>
                <a:ext cx="100013" cy="100013"/>
              </a:xfrm>
              <a:custGeom>
                <a:avLst/>
                <a:gdLst>
                  <a:gd name="T0" fmla="*/ 57 w 118"/>
                  <a:gd name="T1" fmla="*/ 0 h 118"/>
                  <a:gd name="T2" fmla="*/ 100 w 118"/>
                  <a:gd name="T3" fmla="*/ 17 h 118"/>
                  <a:gd name="T4" fmla="*/ 118 w 118"/>
                  <a:gd name="T5" fmla="*/ 57 h 118"/>
                  <a:gd name="T6" fmla="*/ 102 w 118"/>
                  <a:gd name="T7" fmla="*/ 100 h 118"/>
                  <a:gd name="T8" fmla="*/ 61 w 118"/>
                  <a:gd name="T9" fmla="*/ 118 h 118"/>
                  <a:gd name="T10" fmla="*/ 19 w 118"/>
                  <a:gd name="T11" fmla="*/ 101 h 118"/>
                  <a:gd name="T12" fmla="*/ 1 w 118"/>
                  <a:gd name="T13" fmla="*/ 61 h 118"/>
                  <a:gd name="T14" fmla="*/ 16 w 118"/>
                  <a:gd name="T15" fmla="*/ 18 h 118"/>
                  <a:gd name="T16" fmla="*/ 34 w 118"/>
                  <a:gd name="T17" fmla="*/ 6 h 118"/>
                  <a:gd name="T18" fmla="*/ 57 w 118"/>
                  <a:gd name="T1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118">
                    <a:moveTo>
                      <a:pt x="57" y="0"/>
                    </a:moveTo>
                    <a:cubicBezTo>
                      <a:pt x="76" y="0"/>
                      <a:pt x="91" y="8"/>
                      <a:pt x="100" y="17"/>
                    </a:cubicBezTo>
                    <a:cubicBezTo>
                      <a:pt x="109" y="26"/>
                      <a:pt x="118" y="39"/>
                      <a:pt x="118" y="57"/>
                    </a:cubicBezTo>
                    <a:cubicBezTo>
                      <a:pt x="118" y="76"/>
                      <a:pt x="111" y="89"/>
                      <a:pt x="102" y="100"/>
                    </a:cubicBezTo>
                    <a:cubicBezTo>
                      <a:pt x="92" y="110"/>
                      <a:pt x="79" y="117"/>
                      <a:pt x="61" y="118"/>
                    </a:cubicBezTo>
                    <a:cubicBezTo>
                      <a:pt x="43" y="118"/>
                      <a:pt x="29" y="111"/>
                      <a:pt x="19" y="101"/>
                    </a:cubicBezTo>
                    <a:cubicBezTo>
                      <a:pt x="8" y="91"/>
                      <a:pt x="2" y="79"/>
                      <a:pt x="1" y="61"/>
                    </a:cubicBezTo>
                    <a:cubicBezTo>
                      <a:pt x="0" y="42"/>
                      <a:pt x="7" y="28"/>
                      <a:pt x="16" y="18"/>
                    </a:cubicBezTo>
                    <a:cubicBezTo>
                      <a:pt x="21" y="14"/>
                      <a:pt x="27" y="9"/>
                      <a:pt x="34" y="6"/>
                    </a:cubicBezTo>
                    <a:cubicBezTo>
                      <a:pt x="40" y="3"/>
                      <a:pt x="49" y="1"/>
                      <a:pt x="5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6"/>
              <p:cNvSpPr>
                <a:spLocks/>
              </p:cNvSpPr>
              <p:nvPr/>
            </p:nvSpPr>
            <p:spPr bwMode="auto">
              <a:xfrm>
                <a:off x="5553075" y="4573588"/>
                <a:ext cx="284163" cy="504825"/>
              </a:xfrm>
              <a:custGeom>
                <a:avLst/>
                <a:gdLst>
                  <a:gd name="T0" fmla="*/ 285 w 334"/>
                  <a:gd name="T1" fmla="*/ 254 h 594"/>
                  <a:gd name="T2" fmla="*/ 233 w 334"/>
                  <a:gd name="T3" fmla="*/ 99 h 594"/>
                  <a:gd name="T4" fmla="*/ 229 w 334"/>
                  <a:gd name="T5" fmla="*/ 89 h 594"/>
                  <a:gd name="T6" fmla="*/ 215 w 334"/>
                  <a:gd name="T7" fmla="*/ 93 h 594"/>
                  <a:gd name="T8" fmla="*/ 220 w 334"/>
                  <a:gd name="T9" fmla="*/ 109 h 594"/>
                  <a:gd name="T10" fmla="*/ 296 w 334"/>
                  <a:gd name="T11" fmla="*/ 345 h 594"/>
                  <a:gd name="T12" fmla="*/ 230 w 334"/>
                  <a:gd name="T13" fmla="*/ 345 h 594"/>
                  <a:gd name="T14" fmla="*/ 229 w 334"/>
                  <a:gd name="T15" fmla="*/ 568 h 594"/>
                  <a:gd name="T16" fmla="*/ 229 w 334"/>
                  <a:gd name="T17" fmla="*/ 582 h 594"/>
                  <a:gd name="T18" fmla="*/ 219 w 334"/>
                  <a:gd name="T19" fmla="*/ 589 h 594"/>
                  <a:gd name="T20" fmla="*/ 180 w 334"/>
                  <a:gd name="T21" fmla="*/ 585 h 594"/>
                  <a:gd name="T22" fmla="*/ 176 w 334"/>
                  <a:gd name="T23" fmla="*/ 582 h 594"/>
                  <a:gd name="T24" fmla="*/ 176 w 334"/>
                  <a:gd name="T25" fmla="*/ 568 h 594"/>
                  <a:gd name="T26" fmla="*/ 176 w 334"/>
                  <a:gd name="T27" fmla="*/ 390 h 594"/>
                  <a:gd name="T28" fmla="*/ 167 w 334"/>
                  <a:gd name="T29" fmla="*/ 350 h 594"/>
                  <a:gd name="T30" fmla="*/ 157 w 334"/>
                  <a:gd name="T31" fmla="*/ 388 h 594"/>
                  <a:gd name="T32" fmla="*/ 157 w 334"/>
                  <a:gd name="T33" fmla="*/ 568 h 594"/>
                  <a:gd name="T34" fmla="*/ 157 w 334"/>
                  <a:gd name="T35" fmla="*/ 582 h 594"/>
                  <a:gd name="T36" fmla="*/ 147 w 334"/>
                  <a:gd name="T37" fmla="*/ 589 h 594"/>
                  <a:gd name="T38" fmla="*/ 104 w 334"/>
                  <a:gd name="T39" fmla="*/ 583 h 594"/>
                  <a:gd name="T40" fmla="*/ 104 w 334"/>
                  <a:gd name="T41" fmla="*/ 345 h 594"/>
                  <a:gd name="T42" fmla="*/ 38 w 334"/>
                  <a:gd name="T43" fmla="*/ 345 h 594"/>
                  <a:gd name="T44" fmla="*/ 39 w 334"/>
                  <a:gd name="T45" fmla="*/ 342 h 594"/>
                  <a:gd name="T46" fmla="*/ 99 w 334"/>
                  <a:gd name="T47" fmla="*/ 156 h 594"/>
                  <a:gd name="T48" fmla="*/ 114 w 334"/>
                  <a:gd name="T49" fmla="*/ 109 h 594"/>
                  <a:gd name="T50" fmla="*/ 118 w 334"/>
                  <a:gd name="T51" fmla="*/ 94 h 594"/>
                  <a:gd name="T52" fmla="*/ 105 w 334"/>
                  <a:gd name="T53" fmla="*/ 88 h 594"/>
                  <a:gd name="T54" fmla="*/ 101 w 334"/>
                  <a:gd name="T55" fmla="*/ 98 h 594"/>
                  <a:gd name="T56" fmla="*/ 48 w 334"/>
                  <a:gd name="T57" fmla="*/ 253 h 594"/>
                  <a:gd name="T58" fmla="*/ 19 w 334"/>
                  <a:gd name="T59" fmla="*/ 253 h 594"/>
                  <a:gd name="T60" fmla="*/ 0 w 334"/>
                  <a:gd name="T61" fmla="*/ 238 h 594"/>
                  <a:gd name="T62" fmla="*/ 3 w 334"/>
                  <a:gd name="T63" fmla="*/ 228 h 594"/>
                  <a:gd name="T64" fmla="*/ 67 w 334"/>
                  <a:gd name="T65" fmla="*/ 53 h 594"/>
                  <a:gd name="T66" fmla="*/ 116 w 334"/>
                  <a:gd name="T67" fmla="*/ 2 h 594"/>
                  <a:gd name="T68" fmla="*/ 166 w 334"/>
                  <a:gd name="T69" fmla="*/ 2 h 594"/>
                  <a:gd name="T70" fmla="*/ 192 w 334"/>
                  <a:gd name="T71" fmla="*/ 2 h 594"/>
                  <a:gd name="T72" fmla="*/ 216 w 334"/>
                  <a:gd name="T73" fmla="*/ 2 h 594"/>
                  <a:gd name="T74" fmla="*/ 267 w 334"/>
                  <a:gd name="T75" fmla="*/ 52 h 594"/>
                  <a:gd name="T76" fmla="*/ 334 w 334"/>
                  <a:gd name="T77" fmla="*/ 237 h 594"/>
                  <a:gd name="T78" fmla="*/ 315 w 334"/>
                  <a:gd name="T79" fmla="*/ 253 h 594"/>
                  <a:gd name="T80" fmla="*/ 285 w 334"/>
                  <a:gd name="T81" fmla="*/ 254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4" h="594">
                    <a:moveTo>
                      <a:pt x="285" y="254"/>
                    </a:moveTo>
                    <a:cubicBezTo>
                      <a:pt x="268" y="203"/>
                      <a:pt x="251" y="150"/>
                      <a:pt x="233" y="99"/>
                    </a:cubicBezTo>
                    <a:cubicBezTo>
                      <a:pt x="232" y="95"/>
                      <a:pt x="231" y="90"/>
                      <a:pt x="229" y="89"/>
                    </a:cubicBezTo>
                    <a:cubicBezTo>
                      <a:pt x="225" y="85"/>
                      <a:pt x="216" y="88"/>
                      <a:pt x="215" y="93"/>
                    </a:cubicBezTo>
                    <a:cubicBezTo>
                      <a:pt x="215" y="97"/>
                      <a:pt x="219" y="105"/>
                      <a:pt x="220" y="109"/>
                    </a:cubicBezTo>
                    <a:cubicBezTo>
                      <a:pt x="244" y="187"/>
                      <a:pt x="271" y="268"/>
                      <a:pt x="296" y="345"/>
                    </a:cubicBezTo>
                    <a:cubicBezTo>
                      <a:pt x="274" y="345"/>
                      <a:pt x="252" y="345"/>
                      <a:pt x="230" y="345"/>
                    </a:cubicBezTo>
                    <a:cubicBezTo>
                      <a:pt x="229" y="418"/>
                      <a:pt x="229" y="493"/>
                      <a:pt x="229" y="568"/>
                    </a:cubicBezTo>
                    <a:cubicBezTo>
                      <a:pt x="229" y="572"/>
                      <a:pt x="230" y="579"/>
                      <a:pt x="229" y="582"/>
                    </a:cubicBezTo>
                    <a:cubicBezTo>
                      <a:pt x="229" y="585"/>
                      <a:pt x="223" y="587"/>
                      <a:pt x="219" y="589"/>
                    </a:cubicBezTo>
                    <a:cubicBezTo>
                      <a:pt x="207" y="593"/>
                      <a:pt x="188" y="591"/>
                      <a:pt x="180" y="585"/>
                    </a:cubicBezTo>
                    <a:cubicBezTo>
                      <a:pt x="179" y="585"/>
                      <a:pt x="177" y="583"/>
                      <a:pt x="176" y="582"/>
                    </a:cubicBezTo>
                    <a:cubicBezTo>
                      <a:pt x="176" y="579"/>
                      <a:pt x="176" y="573"/>
                      <a:pt x="176" y="568"/>
                    </a:cubicBezTo>
                    <a:cubicBezTo>
                      <a:pt x="176" y="509"/>
                      <a:pt x="176" y="450"/>
                      <a:pt x="176" y="390"/>
                    </a:cubicBezTo>
                    <a:cubicBezTo>
                      <a:pt x="176" y="373"/>
                      <a:pt x="179" y="355"/>
                      <a:pt x="167" y="350"/>
                    </a:cubicBezTo>
                    <a:cubicBezTo>
                      <a:pt x="155" y="354"/>
                      <a:pt x="157" y="371"/>
                      <a:pt x="157" y="388"/>
                    </a:cubicBezTo>
                    <a:cubicBezTo>
                      <a:pt x="157" y="448"/>
                      <a:pt x="157" y="508"/>
                      <a:pt x="157" y="568"/>
                    </a:cubicBezTo>
                    <a:cubicBezTo>
                      <a:pt x="157" y="573"/>
                      <a:pt x="158" y="579"/>
                      <a:pt x="157" y="582"/>
                    </a:cubicBezTo>
                    <a:cubicBezTo>
                      <a:pt x="157" y="585"/>
                      <a:pt x="150" y="588"/>
                      <a:pt x="147" y="589"/>
                    </a:cubicBezTo>
                    <a:cubicBezTo>
                      <a:pt x="132" y="594"/>
                      <a:pt x="112" y="591"/>
                      <a:pt x="104" y="583"/>
                    </a:cubicBezTo>
                    <a:cubicBezTo>
                      <a:pt x="104" y="503"/>
                      <a:pt x="104" y="424"/>
                      <a:pt x="104" y="345"/>
                    </a:cubicBezTo>
                    <a:cubicBezTo>
                      <a:pt x="82" y="345"/>
                      <a:pt x="60" y="345"/>
                      <a:pt x="38" y="345"/>
                    </a:cubicBezTo>
                    <a:cubicBezTo>
                      <a:pt x="38" y="344"/>
                      <a:pt x="39" y="343"/>
                      <a:pt x="39" y="342"/>
                    </a:cubicBezTo>
                    <a:cubicBezTo>
                      <a:pt x="58" y="280"/>
                      <a:pt x="79" y="218"/>
                      <a:pt x="99" y="156"/>
                    </a:cubicBezTo>
                    <a:cubicBezTo>
                      <a:pt x="104" y="141"/>
                      <a:pt x="109" y="125"/>
                      <a:pt x="114" y="109"/>
                    </a:cubicBezTo>
                    <a:cubicBezTo>
                      <a:pt x="115" y="104"/>
                      <a:pt x="119" y="97"/>
                      <a:pt x="118" y="94"/>
                    </a:cubicBezTo>
                    <a:cubicBezTo>
                      <a:pt x="118" y="89"/>
                      <a:pt x="110" y="86"/>
                      <a:pt x="105" y="88"/>
                    </a:cubicBezTo>
                    <a:cubicBezTo>
                      <a:pt x="103" y="89"/>
                      <a:pt x="102" y="94"/>
                      <a:pt x="101" y="98"/>
                    </a:cubicBezTo>
                    <a:cubicBezTo>
                      <a:pt x="82" y="149"/>
                      <a:pt x="66" y="203"/>
                      <a:pt x="48" y="253"/>
                    </a:cubicBezTo>
                    <a:cubicBezTo>
                      <a:pt x="41" y="258"/>
                      <a:pt x="28" y="256"/>
                      <a:pt x="19" y="253"/>
                    </a:cubicBezTo>
                    <a:cubicBezTo>
                      <a:pt x="11" y="250"/>
                      <a:pt x="1" y="246"/>
                      <a:pt x="0" y="238"/>
                    </a:cubicBezTo>
                    <a:cubicBezTo>
                      <a:pt x="0" y="235"/>
                      <a:pt x="2" y="232"/>
                      <a:pt x="3" y="228"/>
                    </a:cubicBezTo>
                    <a:cubicBezTo>
                      <a:pt x="24" y="169"/>
                      <a:pt x="46" y="112"/>
                      <a:pt x="67" y="53"/>
                    </a:cubicBezTo>
                    <a:cubicBezTo>
                      <a:pt x="76" y="28"/>
                      <a:pt x="88" y="8"/>
                      <a:pt x="116" y="2"/>
                    </a:cubicBezTo>
                    <a:cubicBezTo>
                      <a:pt x="131" y="0"/>
                      <a:pt x="149" y="3"/>
                      <a:pt x="166" y="2"/>
                    </a:cubicBezTo>
                    <a:cubicBezTo>
                      <a:pt x="173" y="1"/>
                      <a:pt x="184" y="2"/>
                      <a:pt x="192" y="2"/>
                    </a:cubicBezTo>
                    <a:cubicBezTo>
                      <a:pt x="200" y="2"/>
                      <a:pt x="209" y="1"/>
                      <a:pt x="216" y="2"/>
                    </a:cubicBezTo>
                    <a:cubicBezTo>
                      <a:pt x="245" y="7"/>
                      <a:pt x="258" y="27"/>
                      <a:pt x="267" y="52"/>
                    </a:cubicBezTo>
                    <a:cubicBezTo>
                      <a:pt x="289" y="113"/>
                      <a:pt x="312" y="175"/>
                      <a:pt x="334" y="237"/>
                    </a:cubicBezTo>
                    <a:cubicBezTo>
                      <a:pt x="331" y="245"/>
                      <a:pt x="323" y="250"/>
                      <a:pt x="315" y="253"/>
                    </a:cubicBezTo>
                    <a:cubicBezTo>
                      <a:pt x="306" y="256"/>
                      <a:pt x="294" y="258"/>
                      <a:pt x="285" y="2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7"/>
              <p:cNvSpPr>
                <a:spLocks/>
              </p:cNvSpPr>
              <p:nvPr/>
            </p:nvSpPr>
            <p:spPr bwMode="auto">
              <a:xfrm>
                <a:off x="5926138" y="4457700"/>
                <a:ext cx="101600" cy="101600"/>
              </a:xfrm>
              <a:custGeom>
                <a:avLst/>
                <a:gdLst>
                  <a:gd name="T0" fmla="*/ 58 w 119"/>
                  <a:gd name="T1" fmla="*/ 1 h 119"/>
                  <a:gd name="T2" fmla="*/ 100 w 119"/>
                  <a:gd name="T3" fmla="*/ 18 h 119"/>
                  <a:gd name="T4" fmla="*/ 118 w 119"/>
                  <a:gd name="T5" fmla="*/ 58 h 119"/>
                  <a:gd name="T6" fmla="*/ 102 w 119"/>
                  <a:gd name="T7" fmla="*/ 100 h 119"/>
                  <a:gd name="T8" fmla="*/ 62 w 119"/>
                  <a:gd name="T9" fmla="*/ 119 h 119"/>
                  <a:gd name="T10" fmla="*/ 19 w 119"/>
                  <a:gd name="T11" fmla="*/ 102 h 119"/>
                  <a:gd name="T12" fmla="*/ 1 w 119"/>
                  <a:gd name="T13" fmla="*/ 62 h 119"/>
                  <a:gd name="T14" fmla="*/ 17 w 119"/>
                  <a:gd name="T15" fmla="*/ 19 h 119"/>
                  <a:gd name="T16" fmla="*/ 34 w 119"/>
                  <a:gd name="T17" fmla="*/ 7 h 119"/>
                  <a:gd name="T18" fmla="*/ 58 w 119"/>
                  <a:gd name="T19" fmla="*/ 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19">
                    <a:moveTo>
                      <a:pt x="58" y="1"/>
                    </a:moveTo>
                    <a:cubicBezTo>
                      <a:pt x="76" y="0"/>
                      <a:pt x="91" y="8"/>
                      <a:pt x="100" y="18"/>
                    </a:cubicBezTo>
                    <a:cubicBezTo>
                      <a:pt x="110" y="27"/>
                      <a:pt x="118" y="40"/>
                      <a:pt x="118" y="58"/>
                    </a:cubicBezTo>
                    <a:cubicBezTo>
                      <a:pt x="119" y="77"/>
                      <a:pt x="112" y="90"/>
                      <a:pt x="102" y="100"/>
                    </a:cubicBezTo>
                    <a:cubicBezTo>
                      <a:pt x="93" y="111"/>
                      <a:pt x="79" y="118"/>
                      <a:pt x="62" y="119"/>
                    </a:cubicBezTo>
                    <a:cubicBezTo>
                      <a:pt x="44" y="119"/>
                      <a:pt x="29" y="112"/>
                      <a:pt x="19" y="102"/>
                    </a:cubicBezTo>
                    <a:cubicBezTo>
                      <a:pt x="9" y="92"/>
                      <a:pt x="2" y="80"/>
                      <a:pt x="1" y="62"/>
                    </a:cubicBezTo>
                    <a:cubicBezTo>
                      <a:pt x="0" y="43"/>
                      <a:pt x="8" y="29"/>
                      <a:pt x="17" y="19"/>
                    </a:cubicBezTo>
                    <a:cubicBezTo>
                      <a:pt x="21" y="14"/>
                      <a:pt x="27" y="10"/>
                      <a:pt x="34" y="7"/>
                    </a:cubicBezTo>
                    <a:cubicBezTo>
                      <a:pt x="41" y="4"/>
                      <a:pt x="49" y="2"/>
                      <a:pt x="5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8"/>
              <p:cNvSpPr>
                <a:spLocks/>
              </p:cNvSpPr>
              <p:nvPr/>
            </p:nvSpPr>
            <p:spPr bwMode="auto">
              <a:xfrm>
                <a:off x="5856288" y="4573588"/>
                <a:ext cx="242888" cy="506413"/>
              </a:xfrm>
              <a:custGeom>
                <a:avLst/>
                <a:gdLst>
                  <a:gd name="T0" fmla="*/ 285 w 285"/>
                  <a:gd name="T1" fmla="*/ 266 h 595"/>
                  <a:gd name="T2" fmla="*/ 234 w 285"/>
                  <a:gd name="T3" fmla="*/ 266 h 595"/>
                  <a:gd name="T4" fmla="*/ 234 w 285"/>
                  <a:gd name="T5" fmla="*/ 113 h 595"/>
                  <a:gd name="T6" fmla="*/ 233 w 285"/>
                  <a:gd name="T7" fmla="*/ 92 h 595"/>
                  <a:gd name="T8" fmla="*/ 215 w 285"/>
                  <a:gd name="T9" fmla="*/ 93 h 595"/>
                  <a:gd name="T10" fmla="*/ 214 w 285"/>
                  <a:gd name="T11" fmla="*/ 108 h 595"/>
                  <a:gd name="T12" fmla="*/ 214 w 285"/>
                  <a:gd name="T13" fmla="*/ 566 h 595"/>
                  <a:gd name="T14" fmla="*/ 214 w 285"/>
                  <a:gd name="T15" fmla="*/ 583 h 595"/>
                  <a:gd name="T16" fmla="*/ 155 w 285"/>
                  <a:gd name="T17" fmla="*/ 582 h 595"/>
                  <a:gd name="T18" fmla="*/ 155 w 285"/>
                  <a:gd name="T19" fmla="*/ 309 h 595"/>
                  <a:gd name="T20" fmla="*/ 154 w 285"/>
                  <a:gd name="T21" fmla="*/ 292 h 595"/>
                  <a:gd name="T22" fmla="*/ 133 w 285"/>
                  <a:gd name="T23" fmla="*/ 292 h 595"/>
                  <a:gd name="T24" fmla="*/ 132 w 285"/>
                  <a:gd name="T25" fmla="*/ 309 h 595"/>
                  <a:gd name="T26" fmla="*/ 132 w 285"/>
                  <a:gd name="T27" fmla="*/ 563 h 595"/>
                  <a:gd name="T28" fmla="*/ 132 w 285"/>
                  <a:gd name="T29" fmla="*/ 581 h 595"/>
                  <a:gd name="T30" fmla="*/ 130 w 285"/>
                  <a:gd name="T31" fmla="*/ 584 h 595"/>
                  <a:gd name="T32" fmla="*/ 72 w 285"/>
                  <a:gd name="T33" fmla="*/ 582 h 595"/>
                  <a:gd name="T34" fmla="*/ 72 w 285"/>
                  <a:gd name="T35" fmla="*/ 582 h 595"/>
                  <a:gd name="T36" fmla="*/ 72 w 285"/>
                  <a:gd name="T37" fmla="*/ 107 h 595"/>
                  <a:gd name="T38" fmla="*/ 71 w 285"/>
                  <a:gd name="T39" fmla="*/ 92 h 595"/>
                  <a:gd name="T40" fmla="*/ 53 w 285"/>
                  <a:gd name="T41" fmla="*/ 93 h 595"/>
                  <a:gd name="T42" fmla="*/ 53 w 285"/>
                  <a:gd name="T43" fmla="*/ 114 h 595"/>
                  <a:gd name="T44" fmla="*/ 53 w 285"/>
                  <a:gd name="T45" fmla="*/ 266 h 595"/>
                  <a:gd name="T46" fmla="*/ 1 w 285"/>
                  <a:gd name="T47" fmla="*/ 265 h 595"/>
                  <a:gd name="T48" fmla="*/ 1 w 285"/>
                  <a:gd name="T49" fmla="*/ 103 h 595"/>
                  <a:gd name="T50" fmla="*/ 10 w 285"/>
                  <a:gd name="T51" fmla="*/ 32 h 595"/>
                  <a:gd name="T52" fmla="*/ 62 w 285"/>
                  <a:gd name="T53" fmla="*/ 2 h 595"/>
                  <a:gd name="T54" fmla="*/ 92 w 285"/>
                  <a:gd name="T55" fmla="*/ 2 h 595"/>
                  <a:gd name="T56" fmla="*/ 183 w 285"/>
                  <a:gd name="T57" fmla="*/ 2 h 595"/>
                  <a:gd name="T58" fmla="*/ 241 w 285"/>
                  <a:gd name="T59" fmla="*/ 5 h 595"/>
                  <a:gd name="T60" fmla="*/ 284 w 285"/>
                  <a:gd name="T61" fmla="*/ 53 h 595"/>
                  <a:gd name="T62" fmla="*/ 285 w 285"/>
                  <a:gd name="T63" fmla="*/ 82 h 595"/>
                  <a:gd name="T64" fmla="*/ 285 w 285"/>
                  <a:gd name="T65" fmla="*/ 266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5" h="595">
                    <a:moveTo>
                      <a:pt x="285" y="266"/>
                    </a:moveTo>
                    <a:cubicBezTo>
                      <a:pt x="275" y="278"/>
                      <a:pt x="244" y="278"/>
                      <a:pt x="234" y="266"/>
                    </a:cubicBezTo>
                    <a:cubicBezTo>
                      <a:pt x="234" y="217"/>
                      <a:pt x="234" y="164"/>
                      <a:pt x="234" y="113"/>
                    </a:cubicBezTo>
                    <a:cubicBezTo>
                      <a:pt x="234" y="106"/>
                      <a:pt x="235" y="96"/>
                      <a:pt x="233" y="92"/>
                    </a:cubicBezTo>
                    <a:cubicBezTo>
                      <a:pt x="229" y="86"/>
                      <a:pt x="217" y="87"/>
                      <a:pt x="215" y="93"/>
                    </a:cubicBezTo>
                    <a:cubicBezTo>
                      <a:pt x="214" y="96"/>
                      <a:pt x="214" y="103"/>
                      <a:pt x="214" y="108"/>
                    </a:cubicBezTo>
                    <a:cubicBezTo>
                      <a:pt x="214" y="261"/>
                      <a:pt x="214" y="413"/>
                      <a:pt x="214" y="566"/>
                    </a:cubicBezTo>
                    <a:cubicBezTo>
                      <a:pt x="214" y="571"/>
                      <a:pt x="216" y="581"/>
                      <a:pt x="214" y="583"/>
                    </a:cubicBezTo>
                    <a:cubicBezTo>
                      <a:pt x="205" y="594"/>
                      <a:pt x="164" y="595"/>
                      <a:pt x="155" y="582"/>
                    </a:cubicBezTo>
                    <a:cubicBezTo>
                      <a:pt x="155" y="491"/>
                      <a:pt x="155" y="401"/>
                      <a:pt x="155" y="309"/>
                    </a:cubicBezTo>
                    <a:cubicBezTo>
                      <a:pt x="155" y="303"/>
                      <a:pt x="155" y="296"/>
                      <a:pt x="154" y="292"/>
                    </a:cubicBezTo>
                    <a:cubicBezTo>
                      <a:pt x="150" y="282"/>
                      <a:pt x="136" y="282"/>
                      <a:pt x="133" y="292"/>
                    </a:cubicBezTo>
                    <a:cubicBezTo>
                      <a:pt x="131" y="296"/>
                      <a:pt x="132" y="302"/>
                      <a:pt x="132" y="309"/>
                    </a:cubicBezTo>
                    <a:cubicBezTo>
                      <a:pt x="132" y="394"/>
                      <a:pt x="132" y="478"/>
                      <a:pt x="132" y="563"/>
                    </a:cubicBezTo>
                    <a:cubicBezTo>
                      <a:pt x="132" y="569"/>
                      <a:pt x="133" y="576"/>
                      <a:pt x="132" y="581"/>
                    </a:cubicBezTo>
                    <a:cubicBezTo>
                      <a:pt x="132" y="582"/>
                      <a:pt x="131" y="583"/>
                      <a:pt x="130" y="584"/>
                    </a:cubicBezTo>
                    <a:cubicBezTo>
                      <a:pt x="118" y="595"/>
                      <a:pt x="82" y="593"/>
                      <a:pt x="72" y="582"/>
                    </a:cubicBezTo>
                    <a:cubicBezTo>
                      <a:pt x="72" y="582"/>
                      <a:pt x="72" y="582"/>
                      <a:pt x="72" y="582"/>
                    </a:cubicBezTo>
                    <a:cubicBezTo>
                      <a:pt x="72" y="425"/>
                      <a:pt x="72" y="264"/>
                      <a:pt x="72" y="107"/>
                    </a:cubicBezTo>
                    <a:cubicBezTo>
                      <a:pt x="72" y="102"/>
                      <a:pt x="72" y="95"/>
                      <a:pt x="71" y="92"/>
                    </a:cubicBezTo>
                    <a:cubicBezTo>
                      <a:pt x="68" y="86"/>
                      <a:pt x="56" y="86"/>
                      <a:pt x="53" y="93"/>
                    </a:cubicBezTo>
                    <a:cubicBezTo>
                      <a:pt x="52" y="98"/>
                      <a:pt x="53" y="108"/>
                      <a:pt x="53" y="114"/>
                    </a:cubicBezTo>
                    <a:cubicBezTo>
                      <a:pt x="53" y="164"/>
                      <a:pt x="53" y="218"/>
                      <a:pt x="53" y="266"/>
                    </a:cubicBezTo>
                    <a:cubicBezTo>
                      <a:pt x="42" y="278"/>
                      <a:pt x="11" y="279"/>
                      <a:pt x="1" y="265"/>
                    </a:cubicBezTo>
                    <a:cubicBezTo>
                      <a:pt x="1" y="214"/>
                      <a:pt x="1" y="156"/>
                      <a:pt x="1" y="103"/>
                    </a:cubicBezTo>
                    <a:cubicBezTo>
                      <a:pt x="1" y="74"/>
                      <a:pt x="0" y="50"/>
                      <a:pt x="10" y="32"/>
                    </a:cubicBezTo>
                    <a:cubicBezTo>
                      <a:pt x="20" y="15"/>
                      <a:pt x="38" y="3"/>
                      <a:pt x="62" y="2"/>
                    </a:cubicBezTo>
                    <a:cubicBezTo>
                      <a:pt x="72" y="1"/>
                      <a:pt x="82" y="2"/>
                      <a:pt x="92" y="2"/>
                    </a:cubicBezTo>
                    <a:cubicBezTo>
                      <a:pt x="122" y="2"/>
                      <a:pt x="153" y="2"/>
                      <a:pt x="183" y="2"/>
                    </a:cubicBezTo>
                    <a:cubicBezTo>
                      <a:pt x="204" y="2"/>
                      <a:pt x="226" y="0"/>
                      <a:pt x="241" y="5"/>
                    </a:cubicBezTo>
                    <a:cubicBezTo>
                      <a:pt x="264" y="12"/>
                      <a:pt x="279" y="28"/>
                      <a:pt x="284" y="53"/>
                    </a:cubicBezTo>
                    <a:cubicBezTo>
                      <a:pt x="285" y="62"/>
                      <a:pt x="285" y="72"/>
                      <a:pt x="285" y="82"/>
                    </a:cubicBezTo>
                    <a:cubicBezTo>
                      <a:pt x="285" y="144"/>
                      <a:pt x="285" y="204"/>
                      <a:pt x="285" y="2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6" name="Rounded Rectangle 35"/>
            <p:cNvSpPr/>
            <p:nvPr/>
          </p:nvSpPr>
          <p:spPr>
            <a:xfrm>
              <a:off x="510657" y="3804081"/>
              <a:ext cx="914400" cy="89681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p:cNvGrpSpPr/>
            <p:nvPr/>
          </p:nvGrpSpPr>
          <p:grpSpPr>
            <a:xfrm>
              <a:off x="641251" y="3927306"/>
              <a:ext cx="687092" cy="631388"/>
              <a:chOff x="646357" y="4140826"/>
              <a:chExt cx="640303" cy="588395"/>
            </a:xfrm>
          </p:grpSpPr>
          <p:sp>
            <p:nvSpPr>
              <p:cNvPr id="38" name="Rounded Rectangle 37"/>
              <p:cNvSpPr/>
              <p:nvPr/>
            </p:nvSpPr>
            <p:spPr>
              <a:xfrm>
                <a:off x="646357" y="4294826"/>
                <a:ext cx="442912" cy="434395"/>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55"/>
              <p:cNvSpPr>
                <a:spLocks/>
              </p:cNvSpPr>
              <p:nvPr/>
            </p:nvSpPr>
            <p:spPr bwMode="auto">
              <a:xfrm>
                <a:off x="681822" y="4140826"/>
                <a:ext cx="604838" cy="568325"/>
              </a:xfrm>
              <a:custGeom>
                <a:avLst/>
                <a:gdLst>
                  <a:gd name="T0" fmla="*/ 36 w 365"/>
                  <a:gd name="T1" fmla="*/ 211 h 342"/>
                  <a:gd name="T2" fmla="*/ 0 w 365"/>
                  <a:gd name="T3" fmla="*/ 208 h 342"/>
                  <a:gd name="T4" fmla="*/ 27 w 365"/>
                  <a:gd name="T5" fmla="*/ 184 h 342"/>
                  <a:gd name="T6" fmla="*/ 69 w 365"/>
                  <a:gd name="T7" fmla="*/ 163 h 342"/>
                  <a:gd name="T8" fmla="*/ 121 w 365"/>
                  <a:gd name="T9" fmla="*/ 213 h 342"/>
                  <a:gd name="T10" fmla="*/ 205 w 365"/>
                  <a:gd name="T11" fmla="*/ 104 h 342"/>
                  <a:gd name="T12" fmla="*/ 329 w 365"/>
                  <a:gd name="T13" fmla="*/ 2 h 342"/>
                  <a:gd name="T14" fmla="*/ 365 w 365"/>
                  <a:gd name="T15" fmla="*/ 32 h 342"/>
                  <a:gd name="T16" fmla="*/ 353 w 365"/>
                  <a:gd name="T17" fmla="*/ 41 h 342"/>
                  <a:gd name="T18" fmla="*/ 232 w 365"/>
                  <a:gd name="T19" fmla="*/ 157 h 342"/>
                  <a:gd name="T20" fmla="*/ 153 w 365"/>
                  <a:gd name="T21" fmla="*/ 294 h 342"/>
                  <a:gd name="T22" fmla="*/ 95 w 365"/>
                  <a:gd name="T23" fmla="*/ 342 h 342"/>
                  <a:gd name="T24" fmla="*/ 36 w 365"/>
                  <a:gd name="T25" fmla="*/ 21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5" h="342">
                    <a:moveTo>
                      <a:pt x="36" y="211"/>
                    </a:moveTo>
                    <a:cubicBezTo>
                      <a:pt x="28" y="208"/>
                      <a:pt x="17" y="203"/>
                      <a:pt x="0" y="208"/>
                    </a:cubicBezTo>
                    <a:cubicBezTo>
                      <a:pt x="27" y="184"/>
                      <a:pt x="27" y="184"/>
                      <a:pt x="27" y="184"/>
                    </a:cubicBezTo>
                    <a:cubicBezTo>
                      <a:pt x="42" y="169"/>
                      <a:pt x="56" y="163"/>
                      <a:pt x="69" y="163"/>
                    </a:cubicBezTo>
                    <a:cubicBezTo>
                      <a:pt x="88" y="163"/>
                      <a:pt x="104" y="178"/>
                      <a:pt x="121" y="213"/>
                    </a:cubicBezTo>
                    <a:cubicBezTo>
                      <a:pt x="145" y="174"/>
                      <a:pt x="173" y="137"/>
                      <a:pt x="205" y="104"/>
                    </a:cubicBezTo>
                    <a:cubicBezTo>
                      <a:pt x="243" y="62"/>
                      <a:pt x="285" y="28"/>
                      <a:pt x="329" y="2"/>
                    </a:cubicBezTo>
                    <a:cubicBezTo>
                      <a:pt x="332" y="0"/>
                      <a:pt x="365" y="32"/>
                      <a:pt x="365" y="32"/>
                    </a:cubicBezTo>
                    <a:cubicBezTo>
                      <a:pt x="353" y="41"/>
                      <a:pt x="353" y="41"/>
                      <a:pt x="353" y="41"/>
                    </a:cubicBezTo>
                    <a:cubicBezTo>
                      <a:pt x="310" y="71"/>
                      <a:pt x="269" y="110"/>
                      <a:pt x="232" y="157"/>
                    </a:cubicBezTo>
                    <a:cubicBezTo>
                      <a:pt x="196" y="203"/>
                      <a:pt x="163" y="247"/>
                      <a:pt x="153" y="294"/>
                    </a:cubicBezTo>
                    <a:cubicBezTo>
                      <a:pt x="140" y="297"/>
                      <a:pt x="111" y="319"/>
                      <a:pt x="95" y="342"/>
                    </a:cubicBezTo>
                    <a:cubicBezTo>
                      <a:pt x="96" y="320"/>
                      <a:pt x="57" y="221"/>
                      <a:pt x="36" y="2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41" name="Rounded Rectangle 40"/>
            <p:cNvSpPr/>
            <p:nvPr/>
          </p:nvSpPr>
          <p:spPr>
            <a:xfrm>
              <a:off x="510657" y="4848943"/>
              <a:ext cx="914400" cy="89681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p:cNvGrpSpPr/>
            <p:nvPr/>
          </p:nvGrpSpPr>
          <p:grpSpPr>
            <a:xfrm>
              <a:off x="612377" y="4941872"/>
              <a:ext cx="710960" cy="710958"/>
              <a:chOff x="7472363" y="1495426"/>
              <a:chExt cx="611187" cy="611186"/>
            </a:xfrm>
            <a:solidFill>
              <a:schemeClr val="bg1"/>
            </a:solidFill>
          </p:grpSpPr>
          <p:sp>
            <p:nvSpPr>
              <p:cNvPr id="43" name="Freeform 36"/>
              <p:cNvSpPr>
                <a:spLocks noEditPoints="1"/>
              </p:cNvSpPr>
              <p:nvPr/>
            </p:nvSpPr>
            <p:spPr bwMode="auto">
              <a:xfrm>
                <a:off x="7472363" y="1660525"/>
                <a:ext cx="611187" cy="446087"/>
              </a:xfrm>
              <a:custGeom>
                <a:avLst/>
                <a:gdLst>
                  <a:gd name="T0" fmla="*/ 311 w 324"/>
                  <a:gd name="T1" fmla="*/ 67 h 236"/>
                  <a:gd name="T2" fmla="*/ 303 w 324"/>
                  <a:gd name="T3" fmla="*/ 67 h 236"/>
                  <a:gd name="T4" fmla="*/ 230 w 324"/>
                  <a:gd name="T5" fmla="*/ 7 h 236"/>
                  <a:gd name="T6" fmla="*/ 216 w 324"/>
                  <a:gd name="T7" fmla="*/ 20 h 236"/>
                  <a:gd name="T8" fmla="*/ 149 w 324"/>
                  <a:gd name="T9" fmla="*/ 20 h 236"/>
                  <a:gd name="T10" fmla="*/ 135 w 324"/>
                  <a:gd name="T11" fmla="*/ 7 h 236"/>
                  <a:gd name="T12" fmla="*/ 99 w 324"/>
                  <a:gd name="T13" fmla="*/ 11 h 236"/>
                  <a:gd name="T14" fmla="*/ 72 w 324"/>
                  <a:gd name="T15" fmla="*/ 0 h 236"/>
                  <a:gd name="T16" fmla="*/ 51 w 324"/>
                  <a:gd name="T17" fmla="*/ 13 h 236"/>
                  <a:gd name="T18" fmla="*/ 71 w 324"/>
                  <a:gd name="T19" fmla="*/ 25 h 236"/>
                  <a:gd name="T20" fmla="*/ 34 w 324"/>
                  <a:gd name="T21" fmla="*/ 74 h 236"/>
                  <a:gd name="T22" fmla="*/ 0 w 324"/>
                  <a:gd name="T23" fmla="*/ 108 h 236"/>
                  <a:gd name="T24" fmla="*/ 34 w 324"/>
                  <a:gd name="T25" fmla="*/ 162 h 236"/>
                  <a:gd name="T26" fmla="*/ 88 w 324"/>
                  <a:gd name="T27" fmla="*/ 196 h 236"/>
                  <a:gd name="T28" fmla="*/ 88 w 324"/>
                  <a:gd name="T29" fmla="*/ 223 h 236"/>
                  <a:gd name="T30" fmla="*/ 101 w 324"/>
                  <a:gd name="T31" fmla="*/ 236 h 236"/>
                  <a:gd name="T32" fmla="*/ 121 w 324"/>
                  <a:gd name="T33" fmla="*/ 236 h 236"/>
                  <a:gd name="T34" fmla="*/ 135 w 324"/>
                  <a:gd name="T35" fmla="*/ 223 h 236"/>
                  <a:gd name="T36" fmla="*/ 135 w 324"/>
                  <a:gd name="T37" fmla="*/ 209 h 236"/>
                  <a:gd name="T38" fmla="*/ 209 w 324"/>
                  <a:gd name="T39" fmla="*/ 209 h 236"/>
                  <a:gd name="T40" fmla="*/ 209 w 324"/>
                  <a:gd name="T41" fmla="*/ 223 h 236"/>
                  <a:gd name="T42" fmla="*/ 223 w 324"/>
                  <a:gd name="T43" fmla="*/ 236 h 236"/>
                  <a:gd name="T44" fmla="*/ 243 w 324"/>
                  <a:gd name="T45" fmla="*/ 236 h 236"/>
                  <a:gd name="T46" fmla="*/ 257 w 324"/>
                  <a:gd name="T47" fmla="*/ 223 h 236"/>
                  <a:gd name="T48" fmla="*/ 257 w 324"/>
                  <a:gd name="T49" fmla="*/ 209 h 236"/>
                  <a:gd name="T50" fmla="*/ 311 w 324"/>
                  <a:gd name="T51" fmla="*/ 108 h 236"/>
                  <a:gd name="T52" fmla="*/ 310 w 324"/>
                  <a:gd name="T53" fmla="*/ 94 h 236"/>
                  <a:gd name="T54" fmla="*/ 311 w 324"/>
                  <a:gd name="T55" fmla="*/ 94 h 236"/>
                  <a:gd name="T56" fmla="*/ 324 w 324"/>
                  <a:gd name="T57" fmla="*/ 81 h 236"/>
                  <a:gd name="T58" fmla="*/ 311 w 324"/>
                  <a:gd name="T59" fmla="*/ 67 h 236"/>
                  <a:gd name="T60" fmla="*/ 68 w 324"/>
                  <a:gd name="T61" fmla="*/ 89 h 236"/>
                  <a:gd name="T62" fmla="*/ 52 w 324"/>
                  <a:gd name="T63" fmla="*/ 74 h 236"/>
                  <a:gd name="T64" fmla="*/ 68 w 324"/>
                  <a:gd name="T65" fmla="*/ 59 h 236"/>
                  <a:gd name="T66" fmla="*/ 83 w 324"/>
                  <a:gd name="T67" fmla="*/ 74 h 236"/>
                  <a:gd name="T68" fmla="*/ 68 w 324"/>
                  <a:gd name="T69" fmla="*/ 89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4" h="236">
                    <a:moveTo>
                      <a:pt x="311" y="67"/>
                    </a:moveTo>
                    <a:cubicBezTo>
                      <a:pt x="303" y="67"/>
                      <a:pt x="303" y="67"/>
                      <a:pt x="303" y="67"/>
                    </a:cubicBezTo>
                    <a:cubicBezTo>
                      <a:pt x="291" y="38"/>
                      <a:pt x="267" y="16"/>
                      <a:pt x="230" y="7"/>
                    </a:cubicBezTo>
                    <a:cubicBezTo>
                      <a:pt x="230" y="14"/>
                      <a:pt x="224" y="20"/>
                      <a:pt x="216" y="20"/>
                    </a:cubicBezTo>
                    <a:cubicBezTo>
                      <a:pt x="149" y="20"/>
                      <a:pt x="149" y="20"/>
                      <a:pt x="149" y="20"/>
                    </a:cubicBezTo>
                    <a:cubicBezTo>
                      <a:pt x="141" y="20"/>
                      <a:pt x="135" y="14"/>
                      <a:pt x="135" y="7"/>
                    </a:cubicBezTo>
                    <a:cubicBezTo>
                      <a:pt x="122" y="7"/>
                      <a:pt x="108" y="8"/>
                      <a:pt x="99" y="11"/>
                    </a:cubicBezTo>
                    <a:cubicBezTo>
                      <a:pt x="92" y="6"/>
                      <a:pt x="83" y="0"/>
                      <a:pt x="72" y="0"/>
                    </a:cubicBezTo>
                    <a:cubicBezTo>
                      <a:pt x="51" y="0"/>
                      <a:pt x="40" y="9"/>
                      <a:pt x="51" y="13"/>
                    </a:cubicBezTo>
                    <a:cubicBezTo>
                      <a:pt x="61" y="17"/>
                      <a:pt x="67" y="21"/>
                      <a:pt x="71" y="25"/>
                    </a:cubicBezTo>
                    <a:cubicBezTo>
                      <a:pt x="56" y="37"/>
                      <a:pt x="38" y="52"/>
                      <a:pt x="34" y="74"/>
                    </a:cubicBezTo>
                    <a:cubicBezTo>
                      <a:pt x="27" y="108"/>
                      <a:pt x="0" y="88"/>
                      <a:pt x="0" y="108"/>
                    </a:cubicBezTo>
                    <a:cubicBezTo>
                      <a:pt x="0" y="142"/>
                      <a:pt x="7" y="162"/>
                      <a:pt x="34" y="162"/>
                    </a:cubicBezTo>
                    <a:cubicBezTo>
                      <a:pt x="47" y="189"/>
                      <a:pt x="88" y="196"/>
                      <a:pt x="88" y="196"/>
                    </a:cubicBezTo>
                    <a:cubicBezTo>
                      <a:pt x="88" y="223"/>
                      <a:pt x="88" y="223"/>
                      <a:pt x="88" y="223"/>
                    </a:cubicBezTo>
                    <a:cubicBezTo>
                      <a:pt x="88" y="229"/>
                      <a:pt x="94" y="236"/>
                      <a:pt x="101" y="236"/>
                    </a:cubicBezTo>
                    <a:cubicBezTo>
                      <a:pt x="121" y="236"/>
                      <a:pt x="121" y="236"/>
                      <a:pt x="121" y="236"/>
                    </a:cubicBezTo>
                    <a:cubicBezTo>
                      <a:pt x="128" y="236"/>
                      <a:pt x="135" y="229"/>
                      <a:pt x="135" y="223"/>
                    </a:cubicBezTo>
                    <a:cubicBezTo>
                      <a:pt x="135" y="209"/>
                      <a:pt x="135" y="209"/>
                      <a:pt x="135" y="209"/>
                    </a:cubicBezTo>
                    <a:cubicBezTo>
                      <a:pt x="209" y="209"/>
                      <a:pt x="209" y="209"/>
                      <a:pt x="209" y="209"/>
                    </a:cubicBezTo>
                    <a:cubicBezTo>
                      <a:pt x="209" y="223"/>
                      <a:pt x="209" y="223"/>
                      <a:pt x="209" y="223"/>
                    </a:cubicBezTo>
                    <a:cubicBezTo>
                      <a:pt x="209" y="229"/>
                      <a:pt x="216" y="236"/>
                      <a:pt x="223" y="236"/>
                    </a:cubicBezTo>
                    <a:cubicBezTo>
                      <a:pt x="243" y="236"/>
                      <a:pt x="243" y="236"/>
                      <a:pt x="243" y="236"/>
                    </a:cubicBezTo>
                    <a:cubicBezTo>
                      <a:pt x="250" y="236"/>
                      <a:pt x="257" y="229"/>
                      <a:pt x="257" y="223"/>
                    </a:cubicBezTo>
                    <a:cubicBezTo>
                      <a:pt x="257" y="216"/>
                      <a:pt x="257" y="216"/>
                      <a:pt x="257" y="209"/>
                    </a:cubicBezTo>
                    <a:cubicBezTo>
                      <a:pt x="257" y="182"/>
                      <a:pt x="311" y="175"/>
                      <a:pt x="311" y="108"/>
                    </a:cubicBezTo>
                    <a:cubicBezTo>
                      <a:pt x="311" y="103"/>
                      <a:pt x="310" y="99"/>
                      <a:pt x="310" y="94"/>
                    </a:cubicBezTo>
                    <a:cubicBezTo>
                      <a:pt x="311" y="94"/>
                      <a:pt x="311" y="94"/>
                      <a:pt x="311" y="94"/>
                    </a:cubicBezTo>
                    <a:cubicBezTo>
                      <a:pt x="318" y="94"/>
                      <a:pt x="324" y="88"/>
                      <a:pt x="324" y="81"/>
                    </a:cubicBezTo>
                    <a:cubicBezTo>
                      <a:pt x="324" y="73"/>
                      <a:pt x="318" y="67"/>
                      <a:pt x="311" y="67"/>
                    </a:cubicBezTo>
                    <a:close/>
                    <a:moveTo>
                      <a:pt x="68" y="89"/>
                    </a:moveTo>
                    <a:cubicBezTo>
                      <a:pt x="59" y="89"/>
                      <a:pt x="52" y="82"/>
                      <a:pt x="52" y="74"/>
                    </a:cubicBezTo>
                    <a:cubicBezTo>
                      <a:pt x="52" y="66"/>
                      <a:pt x="59" y="59"/>
                      <a:pt x="68" y="59"/>
                    </a:cubicBezTo>
                    <a:cubicBezTo>
                      <a:pt x="76" y="59"/>
                      <a:pt x="83" y="66"/>
                      <a:pt x="83" y="74"/>
                    </a:cubicBezTo>
                    <a:cubicBezTo>
                      <a:pt x="83" y="82"/>
                      <a:pt x="76" y="89"/>
                      <a:pt x="68"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Oval 37"/>
              <p:cNvSpPr>
                <a:spLocks noChangeArrowheads="1"/>
              </p:cNvSpPr>
              <p:nvPr/>
            </p:nvSpPr>
            <p:spPr bwMode="auto">
              <a:xfrm>
                <a:off x="7726363" y="1495426"/>
                <a:ext cx="179387" cy="1793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45" name="Content Placeholder 2"/>
          <p:cNvSpPr txBox="1">
            <a:spLocks/>
          </p:cNvSpPr>
          <p:nvPr/>
        </p:nvSpPr>
        <p:spPr>
          <a:xfrm>
            <a:off x="1969904" y="793560"/>
            <a:ext cx="835342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rtlCol="0">
            <a:spAutoFit/>
          </a:bodyPr>
          <a:lstStyle>
            <a:defPPr>
              <a:defRPr lang="en-US"/>
            </a:defPPr>
            <a:lvl1pPr indent="0">
              <a:spcBef>
                <a:spcPct val="20000"/>
              </a:spcBef>
              <a:spcAft>
                <a:spcPct val="20000"/>
              </a:spcAft>
              <a:buClr>
                <a:srgbClr val="4F8E97"/>
              </a:buClr>
              <a:buSzPct val="90000"/>
              <a:buFont typeface="Wingdings 2" pitchFamily="18" charset="2"/>
              <a:buNone/>
              <a:defRPr sz="1600" b="1">
                <a:solidFill>
                  <a:prstClr val="black"/>
                </a:solidFill>
                <a:ea typeface="MS PGothic" pitchFamily="34" charset="-128"/>
                <a:cs typeface="Arial "/>
              </a:defRPr>
            </a:lvl1pPr>
            <a:lvl2pPr marL="0" indent="0">
              <a:spcBef>
                <a:spcPts val="600"/>
              </a:spcBef>
              <a:buFontTx/>
              <a:buNone/>
              <a:defRPr sz="2000"/>
            </a:lvl2pPr>
            <a:lvl3pPr marL="265113" indent="-265113">
              <a:spcBef>
                <a:spcPts val="600"/>
              </a:spcBef>
              <a:buClr>
                <a:schemeClr val="bg2"/>
              </a:buClr>
              <a:buSzPct val="60000"/>
              <a:buFont typeface="Wingdings" pitchFamily="2" charset="2"/>
              <a:buChar char=""/>
              <a:defRPr sz="2000"/>
            </a:lvl3pPr>
            <a:lvl4pPr marL="542925" indent="-277813">
              <a:spcBef>
                <a:spcPts val="400"/>
              </a:spcBef>
              <a:buClr>
                <a:schemeClr val="tx2"/>
              </a:buClr>
              <a:buSzPct val="60000"/>
              <a:buFont typeface="Wingdings" pitchFamily="2" charset="2"/>
              <a:buChar char=""/>
            </a:lvl4pPr>
            <a:lvl5pPr marL="808038" indent="-265113">
              <a:spcBef>
                <a:spcPts val="400"/>
              </a:spcBef>
              <a:buClr>
                <a:schemeClr val="tx1"/>
              </a:buClr>
              <a:buSzPct val="100000"/>
              <a:buFont typeface="Arial" pitchFamily="34" charset="0"/>
              <a:buChar char="–"/>
              <a:defRPr sz="16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800" dirty="0"/>
              <a:t>#1 Priority is to evaluate health and pharmacy plan design strategy </a:t>
            </a:r>
          </a:p>
        </p:txBody>
      </p:sp>
    </p:spTree>
    <p:custDataLst>
      <p:tags r:id="rId1"/>
    </p:custDataLst>
    <p:extLst>
      <p:ext uri="{BB962C8B-B14F-4D97-AF65-F5344CB8AC3E}">
        <p14:creationId xmlns:p14="http://schemas.microsoft.com/office/powerpoint/2010/main" val="1556739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94"/>
          <p:cNvSpPr/>
          <p:nvPr/>
        </p:nvSpPr>
        <p:spPr>
          <a:xfrm>
            <a:off x="953803" y="4418415"/>
            <a:ext cx="7200000" cy="1064007"/>
          </a:xfrm>
          <a:prstGeom prst="rect">
            <a:avLst/>
          </a:prstGeom>
          <a:solidFill>
            <a:schemeClr val="tx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smtClean="0">
              <a:solidFill>
                <a:schemeClr val="tx1"/>
              </a:solidFill>
            </a:endParaRPr>
          </a:p>
        </p:txBody>
      </p:sp>
      <p:sp>
        <p:nvSpPr>
          <p:cNvPr id="9" name="Titel 1"/>
          <p:cNvSpPr>
            <a:spLocks noGrp="1"/>
          </p:cNvSpPr>
          <p:nvPr>
            <p:ph type="title"/>
          </p:nvPr>
        </p:nvSpPr>
        <p:spPr>
          <a:xfrm>
            <a:off x="1676400" y="75118"/>
            <a:ext cx="7886700" cy="1325563"/>
          </a:xfrm>
        </p:spPr>
        <p:txBody>
          <a:bodyPr/>
          <a:lstStyle/>
          <a:p>
            <a:r>
              <a:rPr lang="en-US" b="1" dirty="0"/>
              <a:t>E</a:t>
            </a:r>
            <a:r>
              <a:rPr lang="en-US" b="1" dirty="0" smtClean="0"/>
              <a:t>mployers </a:t>
            </a:r>
            <a:r>
              <a:rPr lang="en-US" b="1" dirty="0"/>
              <a:t>embrace </a:t>
            </a:r>
            <a:r>
              <a:rPr lang="en-US" b="1" dirty="0" smtClean="0"/>
              <a:t>telemedicine – Public Sector &amp; Education</a:t>
            </a:r>
            <a:endParaRPr lang="de-DE" b="1" dirty="0"/>
          </a:p>
        </p:txBody>
      </p:sp>
      <p:sp>
        <p:nvSpPr>
          <p:cNvPr id="3" name="Slide Number Placeholder 2"/>
          <p:cNvSpPr>
            <a:spLocks noGrp="1"/>
          </p:cNvSpPr>
          <p:nvPr>
            <p:ph type="sldNum" sz="quarter" idx="12"/>
          </p:nvPr>
        </p:nvSpPr>
        <p:spPr/>
        <p:txBody>
          <a:bodyPr/>
          <a:lstStyle/>
          <a:p>
            <a:fld id="{830D4EF1-2FB9-4CDA-AD22-D945B346B2F0}" type="slidenum">
              <a:rPr lang="en-GB" smtClean="0"/>
              <a:pPr/>
              <a:t>12</a:t>
            </a:fld>
            <a:endParaRPr lang="en-GB" dirty="0"/>
          </a:p>
        </p:txBody>
      </p:sp>
      <p:sp>
        <p:nvSpPr>
          <p:cNvPr id="14" name="Rechteck 23"/>
          <p:cNvSpPr/>
          <p:nvPr/>
        </p:nvSpPr>
        <p:spPr>
          <a:xfrm>
            <a:off x="2532508" y="4090917"/>
            <a:ext cx="1817825" cy="1699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spcAft>
                <a:spcPts val="800"/>
              </a:spcAft>
            </a:pPr>
            <a:r>
              <a:rPr lang="en-US" sz="8000" b="1" spc="-300" dirty="0" smtClean="0">
                <a:solidFill>
                  <a:schemeClr val="accent3"/>
                </a:solidFill>
                <a:latin typeface="+mj-lt"/>
              </a:rPr>
              <a:t>31</a:t>
            </a:r>
            <a:r>
              <a:rPr lang="en-US" sz="8000" b="1" spc="-300" baseline="30000" dirty="0" smtClean="0">
                <a:solidFill>
                  <a:schemeClr val="accent3"/>
                </a:solidFill>
                <a:latin typeface="+mj-lt"/>
              </a:rPr>
              <a:t>%</a:t>
            </a:r>
            <a:endParaRPr lang="en-US" sz="8000" b="1" spc="-300" baseline="30000" dirty="0">
              <a:solidFill>
                <a:schemeClr val="accent3"/>
              </a:solidFill>
              <a:latin typeface="+mj-lt"/>
            </a:endParaRPr>
          </a:p>
        </p:txBody>
      </p:sp>
      <p:sp>
        <p:nvSpPr>
          <p:cNvPr id="29" name="Rechteck 38"/>
          <p:cNvSpPr/>
          <p:nvPr/>
        </p:nvSpPr>
        <p:spPr>
          <a:xfrm>
            <a:off x="4572000" y="4563740"/>
            <a:ext cx="3470699" cy="441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72000" rtlCol="0" anchor="t" anchorCtr="0"/>
          <a:lstStyle/>
          <a:p>
            <a:pPr>
              <a:spcAft>
                <a:spcPts val="600"/>
              </a:spcAft>
            </a:pPr>
            <a:r>
              <a:rPr lang="en-GB" sz="1400" dirty="0" smtClean="0">
                <a:solidFill>
                  <a:schemeClr val="tx1">
                    <a:lumMod val="75000"/>
                    <a:lumOff val="25000"/>
                  </a:schemeClr>
                </a:solidFill>
                <a:latin typeface="+mj-lt"/>
              </a:rPr>
              <a:t>Of </a:t>
            </a:r>
            <a:r>
              <a:rPr lang="en-GB" sz="1400" dirty="0">
                <a:solidFill>
                  <a:schemeClr val="tx1">
                    <a:lumMod val="75000"/>
                    <a:lumOff val="25000"/>
                  </a:schemeClr>
                </a:solidFill>
                <a:latin typeface="+mj-lt"/>
              </a:rPr>
              <a:t>employers </a:t>
            </a:r>
            <a:r>
              <a:rPr lang="en-GB" sz="1400" dirty="0" smtClean="0">
                <a:solidFill>
                  <a:schemeClr val="tx1">
                    <a:lumMod val="75000"/>
                    <a:lumOff val="25000"/>
                  </a:schemeClr>
                </a:solidFill>
                <a:latin typeface="+mj-lt"/>
              </a:rPr>
              <a:t>offer tele behavioral health or tele-psychiatry currently, expected another 44% by 2018</a:t>
            </a:r>
            <a:endParaRPr lang="en-US" sz="1400" dirty="0" smtClean="0">
              <a:solidFill>
                <a:schemeClr val="tx1">
                  <a:lumMod val="75000"/>
                  <a:lumOff val="25000"/>
                </a:schemeClr>
              </a:solidFill>
              <a:latin typeface="+mj-lt"/>
            </a:endParaRPr>
          </a:p>
        </p:txBody>
      </p:sp>
      <p:sp>
        <p:nvSpPr>
          <p:cNvPr id="18" name="TextBox 17"/>
          <p:cNvSpPr txBox="1"/>
          <p:nvPr/>
        </p:nvSpPr>
        <p:spPr>
          <a:xfrm>
            <a:off x="1702501" y="1171725"/>
            <a:ext cx="7084989" cy="338554"/>
          </a:xfrm>
          <a:prstGeom prst="rect">
            <a:avLst/>
          </a:prstGeom>
          <a:noFill/>
        </p:spPr>
        <p:txBody>
          <a:bodyPr wrap="square" rtlCol="0">
            <a:spAutoFit/>
          </a:bodyPr>
          <a:lstStyle/>
          <a:p>
            <a:pPr marL="285750" indent="-285750">
              <a:buClr>
                <a:schemeClr val="accent1"/>
              </a:buClr>
              <a:buSzPct val="60000"/>
              <a:buFont typeface="Wingdings" panose="05000000000000000000" pitchFamily="2" charset="2"/>
              <a:buChar char="n"/>
            </a:pPr>
            <a:r>
              <a:rPr lang="en-US" altLang="zh-CN" sz="1600" b="1" dirty="0" smtClean="0">
                <a:latin typeface="+mj-lt"/>
              </a:rPr>
              <a:t>Offer telemedicine for professional consultations</a:t>
            </a:r>
            <a:endParaRPr lang="zh-CN" altLang="en-US" sz="1600" b="1" dirty="0" smtClean="0">
              <a:latin typeface="+mj-lt"/>
            </a:endParaRPr>
          </a:p>
        </p:txBody>
      </p:sp>
      <p:sp>
        <p:nvSpPr>
          <p:cNvPr id="93" name="Freeform 1424"/>
          <p:cNvSpPr>
            <a:spLocks noEditPoints="1"/>
          </p:cNvSpPr>
          <p:nvPr/>
        </p:nvSpPr>
        <p:spPr bwMode="auto">
          <a:xfrm>
            <a:off x="1097547" y="4505716"/>
            <a:ext cx="656529" cy="891226"/>
          </a:xfrm>
          <a:custGeom>
            <a:avLst/>
            <a:gdLst>
              <a:gd name="T0" fmla="*/ 0 w 195"/>
              <a:gd name="T1" fmla="*/ 126 h 253"/>
              <a:gd name="T2" fmla="*/ 0 w 195"/>
              <a:gd name="T3" fmla="*/ 22 h 253"/>
              <a:gd name="T4" fmla="*/ 23 w 195"/>
              <a:gd name="T5" fmla="*/ 0 h 253"/>
              <a:gd name="T6" fmla="*/ 174 w 195"/>
              <a:gd name="T7" fmla="*/ 0 h 253"/>
              <a:gd name="T8" fmla="*/ 194 w 195"/>
              <a:gd name="T9" fmla="*/ 15 h 253"/>
              <a:gd name="T10" fmla="*/ 195 w 195"/>
              <a:gd name="T11" fmla="*/ 22 h 253"/>
              <a:gd name="T12" fmla="*/ 195 w 195"/>
              <a:gd name="T13" fmla="*/ 231 h 253"/>
              <a:gd name="T14" fmla="*/ 173 w 195"/>
              <a:gd name="T15" fmla="*/ 253 h 253"/>
              <a:gd name="T16" fmla="*/ 22 w 195"/>
              <a:gd name="T17" fmla="*/ 253 h 253"/>
              <a:gd name="T18" fmla="*/ 0 w 195"/>
              <a:gd name="T19" fmla="*/ 231 h 253"/>
              <a:gd name="T20" fmla="*/ 0 w 195"/>
              <a:gd name="T21" fmla="*/ 126 h 253"/>
              <a:gd name="T22" fmla="*/ 25 w 195"/>
              <a:gd name="T23" fmla="*/ 225 h 253"/>
              <a:gd name="T24" fmla="*/ 170 w 195"/>
              <a:gd name="T25" fmla="*/ 225 h 253"/>
              <a:gd name="T26" fmla="*/ 170 w 195"/>
              <a:gd name="T27" fmla="*/ 28 h 253"/>
              <a:gd name="T28" fmla="*/ 25 w 195"/>
              <a:gd name="T29" fmla="*/ 28 h 253"/>
              <a:gd name="T30" fmla="*/ 25 w 195"/>
              <a:gd name="T31" fmla="*/ 225 h 253"/>
              <a:gd name="T32" fmla="*/ 98 w 195"/>
              <a:gd name="T33" fmla="*/ 245 h 253"/>
              <a:gd name="T34" fmla="*/ 103 w 195"/>
              <a:gd name="T35" fmla="*/ 240 h 253"/>
              <a:gd name="T36" fmla="*/ 98 w 195"/>
              <a:gd name="T37" fmla="*/ 234 h 253"/>
              <a:gd name="T38" fmla="*/ 93 w 195"/>
              <a:gd name="T39" fmla="*/ 239 h 253"/>
              <a:gd name="T40" fmla="*/ 98 w 195"/>
              <a:gd name="T41" fmla="*/ 24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5" h="253">
                <a:moveTo>
                  <a:pt x="0" y="126"/>
                </a:moveTo>
                <a:cubicBezTo>
                  <a:pt x="0" y="92"/>
                  <a:pt x="0" y="57"/>
                  <a:pt x="0" y="22"/>
                </a:cubicBezTo>
                <a:cubicBezTo>
                  <a:pt x="0" y="8"/>
                  <a:pt x="8" y="0"/>
                  <a:pt x="23" y="0"/>
                </a:cubicBezTo>
                <a:cubicBezTo>
                  <a:pt x="73" y="0"/>
                  <a:pt x="123" y="0"/>
                  <a:pt x="174" y="0"/>
                </a:cubicBezTo>
                <a:cubicBezTo>
                  <a:pt x="184" y="0"/>
                  <a:pt x="192" y="6"/>
                  <a:pt x="194" y="15"/>
                </a:cubicBezTo>
                <a:cubicBezTo>
                  <a:pt x="195" y="17"/>
                  <a:pt x="195" y="20"/>
                  <a:pt x="195" y="22"/>
                </a:cubicBezTo>
                <a:cubicBezTo>
                  <a:pt x="195" y="92"/>
                  <a:pt x="195" y="162"/>
                  <a:pt x="195" y="231"/>
                </a:cubicBezTo>
                <a:cubicBezTo>
                  <a:pt x="195" y="245"/>
                  <a:pt x="187" y="253"/>
                  <a:pt x="173" y="253"/>
                </a:cubicBezTo>
                <a:cubicBezTo>
                  <a:pt x="123" y="253"/>
                  <a:pt x="72" y="253"/>
                  <a:pt x="22" y="253"/>
                </a:cubicBezTo>
                <a:cubicBezTo>
                  <a:pt x="9" y="253"/>
                  <a:pt x="0" y="245"/>
                  <a:pt x="0" y="231"/>
                </a:cubicBezTo>
                <a:cubicBezTo>
                  <a:pt x="0" y="196"/>
                  <a:pt x="0" y="161"/>
                  <a:pt x="0" y="126"/>
                </a:cubicBezTo>
                <a:close/>
                <a:moveTo>
                  <a:pt x="25" y="225"/>
                </a:moveTo>
                <a:cubicBezTo>
                  <a:pt x="74" y="225"/>
                  <a:pt x="122" y="225"/>
                  <a:pt x="170" y="225"/>
                </a:cubicBezTo>
                <a:cubicBezTo>
                  <a:pt x="170" y="159"/>
                  <a:pt x="170" y="94"/>
                  <a:pt x="170" y="28"/>
                </a:cubicBezTo>
                <a:cubicBezTo>
                  <a:pt x="122" y="28"/>
                  <a:pt x="73" y="28"/>
                  <a:pt x="25" y="28"/>
                </a:cubicBezTo>
                <a:cubicBezTo>
                  <a:pt x="25" y="94"/>
                  <a:pt x="25" y="159"/>
                  <a:pt x="25" y="225"/>
                </a:cubicBezTo>
                <a:close/>
                <a:moveTo>
                  <a:pt x="98" y="245"/>
                </a:moveTo>
                <a:cubicBezTo>
                  <a:pt x="100" y="245"/>
                  <a:pt x="103" y="242"/>
                  <a:pt x="103" y="240"/>
                </a:cubicBezTo>
                <a:cubicBezTo>
                  <a:pt x="103" y="237"/>
                  <a:pt x="100" y="234"/>
                  <a:pt x="98" y="234"/>
                </a:cubicBezTo>
                <a:cubicBezTo>
                  <a:pt x="95" y="234"/>
                  <a:pt x="93" y="237"/>
                  <a:pt x="93" y="239"/>
                </a:cubicBezTo>
                <a:cubicBezTo>
                  <a:pt x="92" y="242"/>
                  <a:pt x="95" y="245"/>
                  <a:pt x="98" y="245"/>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94" name="Freeform 1431"/>
          <p:cNvSpPr>
            <a:spLocks noEditPoints="1"/>
          </p:cNvSpPr>
          <p:nvPr/>
        </p:nvSpPr>
        <p:spPr bwMode="auto">
          <a:xfrm>
            <a:off x="1906152" y="4546996"/>
            <a:ext cx="418558" cy="807237"/>
          </a:xfrm>
          <a:custGeom>
            <a:avLst/>
            <a:gdLst>
              <a:gd name="T0" fmla="*/ 197 w 197"/>
              <a:gd name="T1" fmla="*/ 182 h 364"/>
              <a:gd name="T2" fmla="*/ 197 w 197"/>
              <a:gd name="T3" fmla="*/ 332 h 364"/>
              <a:gd name="T4" fmla="*/ 166 w 197"/>
              <a:gd name="T5" fmla="*/ 364 h 364"/>
              <a:gd name="T6" fmla="*/ 31 w 197"/>
              <a:gd name="T7" fmla="*/ 364 h 364"/>
              <a:gd name="T8" fmla="*/ 0 w 197"/>
              <a:gd name="T9" fmla="*/ 332 h 364"/>
              <a:gd name="T10" fmla="*/ 0 w 197"/>
              <a:gd name="T11" fmla="*/ 32 h 364"/>
              <a:gd name="T12" fmla="*/ 32 w 197"/>
              <a:gd name="T13" fmla="*/ 0 h 364"/>
              <a:gd name="T14" fmla="*/ 165 w 197"/>
              <a:gd name="T15" fmla="*/ 0 h 364"/>
              <a:gd name="T16" fmla="*/ 197 w 197"/>
              <a:gd name="T17" fmla="*/ 32 h 364"/>
              <a:gd name="T18" fmla="*/ 197 w 197"/>
              <a:gd name="T19" fmla="*/ 182 h 364"/>
              <a:gd name="T20" fmla="*/ 197 w 197"/>
              <a:gd name="T21" fmla="*/ 182 h 364"/>
              <a:gd name="T22" fmla="*/ 22 w 197"/>
              <a:gd name="T23" fmla="*/ 303 h 364"/>
              <a:gd name="T24" fmla="*/ 175 w 197"/>
              <a:gd name="T25" fmla="*/ 303 h 364"/>
              <a:gd name="T26" fmla="*/ 175 w 197"/>
              <a:gd name="T27" fmla="*/ 61 h 364"/>
              <a:gd name="T28" fmla="*/ 22 w 197"/>
              <a:gd name="T29" fmla="*/ 61 h 364"/>
              <a:gd name="T30" fmla="*/ 22 w 197"/>
              <a:gd name="T31" fmla="*/ 303 h 364"/>
              <a:gd name="T32" fmla="*/ 113 w 197"/>
              <a:gd name="T33" fmla="*/ 333 h 364"/>
              <a:gd name="T34" fmla="*/ 99 w 197"/>
              <a:gd name="T35" fmla="*/ 319 h 364"/>
              <a:gd name="T36" fmla="*/ 85 w 197"/>
              <a:gd name="T37" fmla="*/ 333 h 364"/>
              <a:gd name="T38" fmla="*/ 100 w 197"/>
              <a:gd name="T39" fmla="*/ 347 h 364"/>
              <a:gd name="T40" fmla="*/ 113 w 197"/>
              <a:gd name="T41" fmla="*/ 333 h 364"/>
              <a:gd name="T42" fmla="*/ 99 w 197"/>
              <a:gd name="T43" fmla="*/ 34 h 364"/>
              <a:gd name="T44" fmla="*/ 114 w 197"/>
              <a:gd name="T45" fmla="*/ 34 h 364"/>
              <a:gd name="T46" fmla="*/ 119 w 197"/>
              <a:gd name="T47" fmla="*/ 31 h 364"/>
              <a:gd name="T48" fmla="*/ 114 w 197"/>
              <a:gd name="T49" fmla="*/ 27 h 364"/>
              <a:gd name="T50" fmla="*/ 84 w 197"/>
              <a:gd name="T51" fmla="*/ 27 h 364"/>
              <a:gd name="T52" fmla="*/ 80 w 197"/>
              <a:gd name="T53" fmla="*/ 31 h 364"/>
              <a:gd name="T54" fmla="*/ 84 w 197"/>
              <a:gd name="T55" fmla="*/ 34 h 364"/>
              <a:gd name="T56" fmla="*/ 99 w 197"/>
              <a:gd name="T57" fmla="*/ 3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7" h="364">
                <a:moveTo>
                  <a:pt x="197" y="182"/>
                </a:moveTo>
                <a:cubicBezTo>
                  <a:pt x="197" y="232"/>
                  <a:pt x="197" y="282"/>
                  <a:pt x="197" y="332"/>
                </a:cubicBezTo>
                <a:cubicBezTo>
                  <a:pt x="197" y="352"/>
                  <a:pt x="185" y="364"/>
                  <a:pt x="166" y="364"/>
                </a:cubicBezTo>
                <a:cubicBezTo>
                  <a:pt x="121" y="364"/>
                  <a:pt x="76" y="364"/>
                  <a:pt x="31" y="364"/>
                </a:cubicBezTo>
                <a:cubicBezTo>
                  <a:pt x="12" y="364"/>
                  <a:pt x="0" y="352"/>
                  <a:pt x="0" y="332"/>
                </a:cubicBezTo>
                <a:cubicBezTo>
                  <a:pt x="0" y="232"/>
                  <a:pt x="0" y="132"/>
                  <a:pt x="0" y="32"/>
                </a:cubicBezTo>
                <a:cubicBezTo>
                  <a:pt x="0" y="12"/>
                  <a:pt x="12" y="0"/>
                  <a:pt x="32" y="0"/>
                </a:cubicBezTo>
                <a:cubicBezTo>
                  <a:pt x="76" y="0"/>
                  <a:pt x="121" y="0"/>
                  <a:pt x="165" y="0"/>
                </a:cubicBezTo>
                <a:cubicBezTo>
                  <a:pt x="185" y="0"/>
                  <a:pt x="197" y="12"/>
                  <a:pt x="197" y="32"/>
                </a:cubicBezTo>
                <a:cubicBezTo>
                  <a:pt x="197" y="82"/>
                  <a:pt x="197" y="132"/>
                  <a:pt x="197" y="182"/>
                </a:cubicBezTo>
                <a:cubicBezTo>
                  <a:pt x="197" y="182"/>
                  <a:pt x="197" y="182"/>
                  <a:pt x="197" y="182"/>
                </a:cubicBezTo>
                <a:close/>
                <a:moveTo>
                  <a:pt x="22" y="303"/>
                </a:moveTo>
                <a:cubicBezTo>
                  <a:pt x="73" y="303"/>
                  <a:pt x="124" y="303"/>
                  <a:pt x="175" y="303"/>
                </a:cubicBezTo>
                <a:cubicBezTo>
                  <a:pt x="175" y="222"/>
                  <a:pt x="175" y="142"/>
                  <a:pt x="175" y="61"/>
                </a:cubicBezTo>
                <a:cubicBezTo>
                  <a:pt x="124" y="61"/>
                  <a:pt x="73" y="61"/>
                  <a:pt x="22" y="61"/>
                </a:cubicBezTo>
                <a:cubicBezTo>
                  <a:pt x="22" y="142"/>
                  <a:pt x="22" y="223"/>
                  <a:pt x="22" y="303"/>
                </a:cubicBezTo>
                <a:close/>
                <a:moveTo>
                  <a:pt x="113" y="333"/>
                </a:moveTo>
                <a:cubicBezTo>
                  <a:pt x="113" y="325"/>
                  <a:pt x="107" y="319"/>
                  <a:pt x="99" y="319"/>
                </a:cubicBezTo>
                <a:cubicBezTo>
                  <a:pt x="92" y="319"/>
                  <a:pt x="85" y="325"/>
                  <a:pt x="85" y="333"/>
                </a:cubicBezTo>
                <a:cubicBezTo>
                  <a:pt x="85" y="341"/>
                  <a:pt x="92" y="347"/>
                  <a:pt x="100" y="347"/>
                </a:cubicBezTo>
                <a:cubicBezTo>
                  <a:pt x="107" y="347"/>
                  <a:pt x="113" y="341"/>
                  <a:pt x="113" y="333"/>
                </a:cubicBezTo>
                <a:close/>
                <a:moveTo>
                  <a:pt x="99" y="34"/>
                </a:moveTo>
                <a:cubicBezTo>
                  <a:pt x="104" y="34"/>
                  <a:pt x="109" y="34"/>
                  <a:pt x="114" y="34"/>
                </a:cubicBezTo>
                <a:cubicBezTo>
                  <a:pt x="117" y="34"/>
                  <a:pt x="119" y="33"/>
                  <a:pt x="119" y="31"/>
                </a:cubicBezTo>
                <a:cubicBezTo>
                  <a:pt x="119" y="29"/>
                  <a:pt x="116" y="27"/>
                  <a:pt x="114" y="27"/>
                </a:cubicBezTo>
                <a:cubicBezTo>
                  <a:pt x="104" y="27"/>
                  <a:pt x="94" y="27"/>
                  <a:pt x="84" y="27"/>
                </a:cubicBezTo>
                <a:cubicBezTo>
                  <a:pt x="82" y="27"/>
                  <a:pt x="80" y="28"/>
                  <a:pt x="80" y="31"/>
                </a:cubicBezTo>
                <a:cubicBezTo>
                  <a:pt x="80" y="34"/>
                  <a:pt x="82" y="34"/>
                  <a:pt x="84" y="34"/>
                </a:cubicBezTo>
                <a:cubicBezTo>
                  <a:pt x="89" y="34"/>
                  <a:pt x="94" y="34"/>
                  <a:pt x="99" y="34"/>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15" name="Chart 14"/>
          <p:cNvGraphicFramePr/>
          <p:nvPr>
            <p:extLst/>
          </p:nvPr>
        </p:nvGraphicFramePr>
        <p:xfrm>
          <a:off x="529314" y="1299914"/>
          <a:ext cx="7221983" cy="2880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7324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50" descr="PresentationLoad.com"/>
          <p:cNvSpPr/>
          <p:nvPr/>
        </p:nvSpPr>
        <p:spPr>
          <a:xfrm>
            <a:off x="466853" y="1413421"/>
            <a:ext cx="8219947" cy="422680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830D4EF1-2FB9-4CDA-AD22-D945B346B2F0}" type="slidenum">
              <a:rPr lang="en-GB" smtClean="0"/>
              <a:pPr/>
              <a:t>13</a:t>
            </a:fld>
            <a:endParaRPr lang="en-GB" dirty="0"/>
          </a:p>
        </p:txBody>
      </p:sp>
      <p:cxnSp>
        <p:nvCxnSpPr>
          <p:cNvPr id="16" name="Straight Connector 15"/>
          <p:cNvCxnSpPr/>
          <p:nvPr/>
        </p:nvCxnSpPr>
        <p:spPr>
          <a:xfrm flipH="1">
            <a:off x="3221768" y="1502981"/>
            <a:ext cx="8546" cy="4032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108818" y="1502981"/>
            <a:ext cx="8546" cy="4032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itle 5"/>
          <p:cNvSpPr>
            <a:spLocks noGrp="1"/>
          </p:cNvSpPr>
          <p:nvPr>
            <p:ph type="title"/>
            <p:custDataLst>
              <p:tags r:id="rId1"/>
            </p:custDataLst>
          </p:nvPr>
        </p:nvSpPr>
        <p:spPr>
          <a:xfrm>
            <a:off x="1428762" y="412847"/>
            <a:ext cx="8229600" cy="307777"/>
          </a:xfrm>
        </p:spPr>
        <p:txBody>
          <a:bodyPr>
            <a:noAutofit/>
          </a:bodyPr>
          <a:lstStyle/>
          <a:p>
            <a:r>
              <a:rPr lang="en-GB" b="1" dirty="0" smtClean="0"/>
              <a:t>Low program participation lead companies to revisit their incentive strategy </a:t>
            </a:r>
            <a:endParaRPr lang="en-GB" b="1" dirty="0"/>
          </a:p>
        </p:txBody>
      </p:sp>
      <p:sp>
        <p:nvSpPr>
          <p:cNvPr id="30" name="Ellipse 598"/>
          <p:cNvSpPr/>
          <p:nvPr/>
        </p:nvSpPr>
        <p:spPr bwMode="gray">
          <a:xfrm>
            <a:off x="6774620" y="1622896"/>
            <a:ext cx="1268920" cy="1268920"/>
          </a:xfrm>
          <a:prstGeom prst="ellipse">
            <a:avLst/>
          </a:prstGeom>
          <a:solidFill>
            <a:schemeClr val="accent2"/>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1" name="Rechteck 29"/>
          <p:cNvSpPr/>
          <p:nvPr/>
        </p:nvSpPr>
        <p:spPr>
          <a:xfrm>
            <a:off x="6272748" y="3189956"/>
            <a:ext cx="2076096" cy="658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144000" rtlCol="0" anchor="ctr" anchorCtr="0"/>
          <a:lstStyle/>
          <a:p>
            <a:pPr fontAlgn="base">
              <a:spcBef>
                <a:spcPct val="0"/>
              </a:spcBef>
              <a:spcAft>
                <a:spcPct val="0"/>
              </a:spcAft>
            </a:pPr>
            <a:r>
              <a:rPr lang="en-GB" sz="7200" b="1" baseline="30000" dirty="0" smtClean="0">
                <a:solidFill>
                  <a:schemeClr val="bg1"/>
                </a:solidFill>
                <a:latin typeface="Bebas Neue" panose="020B0506020202020201"/>
              </a:rPr>
              <a:t>$</a:t>
            </a:r>
            <a:r>
              <a:rPr lang="en-GB" sz="7200" b="1" dirty="0" smtClean="0">
                <a:solidFill>
                  <a:schemeClr val="bg1"/>
                </a:solidFill>
                <a:latin typeface="Bebas Neue" panose="020B0506020202020201"/>
              </a:rPr>
              <a:t>927</a:t>
            </a:r>
            <a:endParaRPr lang="en-GB" sz="7200" b="1" dirty="0">
              <a:solidFill>
                <a:schemeClr val="bg1"/>
              </a:solidFill>
              <a:latin typeface="Bebas Neue" panose="020B0506020202020201"/>
            </a:endParaRPr>
          </a:p>
        </p:txBody>
      </p:sp>
      <p:sp>
        <p:nvSpPr>
          <p:cNvPr id="32" name="Rechteck 30"/>
          <p:cNvSpPr/>
          <p:nvPr/>
        </p:nvSpPr>
        <p:spPr>
          <a:xfrm>
            <a:off x="6481256" y="4210484"/>
            <a:ext cx="1867588" cy="1067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r>
              <a:rPr lang="en-GB" sz="1400" dirty="0" smtClean="0">
                <a:solidFill>
                  <a:schemeClr val="bg1"/>
                </a:solidFill>
                <a:latin typeface="+mj-lt"/>
              </a:rPr>
              <a:t>Maximum incentive opportunity continues to rise but the pace slows.  Are we approaching a plateau?  </a:t>
            </a:r>
            <a:endParaRPr lang="en-GB" sz="1400" dirty="0">
              <a:solidFill>
                <a:schemeClr val="bg1"/>
              </a:solidFill>
              <a:latin typeface="+mj-lt"/>
            </a:endParaRPr>
          </a:p>
        </p:txBody>
      </p:sp>
      <p:grpSp>
        <p:nvGrpSpPr>
          <p:cNvPr id="33" name="Gruppieren 377"/>
          <p:cNvGrpSpPr>
            <a:grpSpLocks noChangeAspect="1"/>
          </p:cNvGrpSpPr>
          <p:nvPr/>
        </p:nvGrpSpPr>
        <p:grpSpPr bwMode="gray">
          <a:xfrm>
            <a:off x="7150482" y="1937817"/>
            <a:ext cx="517617" cy="624428"/>
            <a:chOff x="6408738" y="503238"/>
            <a:chExt cx="600075" cy="723901"/>
          </a:xfrm>
          <a:solidFill>
            <a:schemeClr val="bg1"/>
          </a:solidFill>
        </p:grpSpPr>
        <p:sp>
          <p:nvSpPr>
            <p:cNvPr id="34" name="Freeform 3250"/>
            <p:cNvSpPr>
              <a:spLocks/>
            </p:cNvSpPr>
            <p:nvPr/>
          </p:nvSpPr>
          <p:spPr bwMode="gray">
            <a:xfrm>
              <a:off x="6604001" y="668338"/>
              <a:ext cx="211138" cy="44450"/>
            </a:xfrm>
            <a:custGeom>
              <a:avLst/>
              <a:gdLst>
                <a:gd name="T0" fmla="*/ 56 w 56"/>
                <a:gd name="T1" fmla="*/ 6 h 12"/>
                <a:gd name="T2" fmla="*/ 51 w 56"/>
                <a:gd name="T3" fmla="*/ 12 h 12"/>
                <a:gd name="T4" fmla="*/ 5 w 56"/>
                <a:gd name="T5" fmla="*/ 12 h 12"/>
                <a:gd name="T6" fmla="*/ 0 w 56"/>
                <a:gd name="T7" fmla="*/ 6 h 12"/>
                <a:gd name="T8" fmla="*/ 0 w 56"/>
                <a:gd name="T9" fmla="*/ 6 h 12"/>
                <a:gd name="T10" fmla="*/ 5 w 56"/>
                <a:gd name="T11" fmla="*/ 0 h 12"/>
                <a:gd name="T12" fmla="*/ 51 w 56"/>
                <a:gd name="T13" fmla="*/ 0 h 12"/>
                <a:gd name="T14" fmla="*/ 56 w 56"/>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12">
                  <a:moveTo>
                    <a:pt x="56" y="6"/>
                  </a:moveTo>
                  <a:cubicBezTo>
                    <a:pt x="56" y="9"/>
                    <a:pt x="54" y="12"/>
                    <a:pt x="51" y="12"/>
                  </a:cubicBezTo>
                  <a:cubicBezTo>
                    <a:pt x="5" y="12"/>
                    <a:pt x="5" y="12"/>
                    <a:pt x="5" y="12"/>
                  </a:cubicBezTo>
                  <a:cubicBezTo>
                    <a:pt x="2" y="12"/>
                    <a:pt x="0" y="9"/>
                    <a:pt x="0" y="6"/>
                  </a:cubicBezTo>
                  <a:cubicBezTo>
                    <a:pt x="0" y="6"/>
                    <a:pt x="0" y="6"/>
                    <a:pt x="0" y="6"/>
                  </a:cubicBezTo>
                  <a:cubicBezTo>
                    <a:pt x="0" y="3"/>
                    <a:pt x="2" y="0"/>
                    <a:pt x="5" y="0"/>
                  </a:cubicBezTo>
                  <a:cubicBezTo>
                    <a:pt x="51" y="0"/>
                    <a:pt x="51" y="0"/>
                    <a:pt x="51" y="0"/>
                  </a:cubicBezTo>
                  <a:cubicBezTo>
                    <a:pt x="54" y="0"/>
                    <a:pt x="56" y="3"/>
                    <a:pt x="5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251"/>
            <p:cNvSpPr>
              <a:spLocks/>
            </p:cNvSpPr>
            <p:nvPr/>
          </p:nvSpPr>
          <p:spPr bwMode="gray">
            <a:xfrm>
              <a:off x="6584951" y="503238"/>
              <a:ext cx="244475" cy="142875"/>
            </a:xfrm>
            <a:custGeom>
              <a:avLst/>
              <a:gdLst>
                <a:gd name="T0" fmla="*/ 65 w 65"/>
                <a:gd name="T1" fmla="*/ 19 h 38"/>
                <a:gd name="T2" fmla="*/ 52 w 65"/>
                <a:gd name="T3" fmla="*/ 38 h 38"/>
                <a:gd name="T4" fmla="*/ 14 w 65"/>
                <a:gd name="T5" fmla="*/ 38 h 38"/>
                <a:gd name="T6" fmla="*/ 0 w 65"/>
                <a:gd name="T7" fmla="*/ 19 h 38"/>
                <a:gd name="T8" fmla="*/ 0 w 65"/>
                <a:gd name="T9" fmla="*/ 19 h 38"/>
                <a:gd name="T10" fmla="*/ 14 w 65"/>
                <a:gd name="T11" fmla="*/ 0 h 38"/>
                <a:gd name="T12" fmla="*/ 28 w 65"/>
                <a:gd name="T13" fmla="*/ 10 h 38"/>
                <a:gd name="T14" fmla="*/ 38 w 65"/>
                <a:gd name="T15" fmla="*/ 0 h 38"/>
                <a:gd name="T16" fmla="*/ 47 w 65"/>
                <a:gd name="T17" fmla="*/ 10 h 38"/>
                <a:gd name="T18" fmla="*/ 52 w 65"/>
                <a:gd name="T19" fmla="*/ 0 h 38"/>
                <a:gd name="T20" fmla="*/ 65 w 65"/>
                <a:gd name="T21"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38">
                  <a:moveTo>
                    <a:pt x="65" y="19"/>
                  </a:moveTo>
                  <a:cubicBezTo>
                    <a:pt x="65" y="29"/>
                    <a:pt x="59" y="38"/>
                    <a:pt x="52" y="38"/>
                  </a:cubicBezTo>
                  <a:cubicBezTo>
                    <a:pt x="14" y="38"/>
                    <a:pt x="14" y="38"/>
                    <a:pt x="14" y="38"/>
                  </a:cubicBezTo>
                  <a:cubicBezTo>
                    <a:pt x="7" y="38"/>
                    <a:pt x="0" y="29"/>
                    <a:pt x="0" y="19"/>
                  </a:cubicBezTo>
                  <a:cubicBezTo>
                    <a:pt x="0" y="19"/>
                    <a:pt x="0" y="19"/>
                    <a:pt x="0" y="19"/>
                  </a:cubicBezTo>
                  <a:cubicBezTo>
                    <a:pt x="0" y="9"/>
                    <a:pt x="7" y="0"/>
                    <a:pt x="14" y="0"/>
                  </a:cubicBezTo>
                  <a:cubicBezTo>
                    <a:pt x="14" y="0"/>
                    <a:pt x="24" y="11"/>
                    <a:pt x="28" y="10"/>
                  </a:cubicBezTo>
                  <a:cubicBezTo>
                    <a:pt x="32" y="9"/>
                    <a:pt x="34" y="0"/>
                    <a:pt x="38" y="0"/>
                  </a:cubicBezTo>
                  <a:cubicBezTo>
                    <a:pt x="41" y="1"/>
                    <a:pt x="44" y="10"/>
                    <a:pt x="47" y="10"/>
                  </a:cubicBezTo>
                  <a:cubicBezTo>
                    <a:pt x="49" y="9"/>
                    <a:pt x="52" y="0"/>
                    <a:pt x="52" y="0"/>
                  </a:cubicBezTo>
                  <a:cubicBezTo>
                    <a:pt x="59" y="0"/>
                    <a:pt x="65" y="9"/>
                    <a:pt x="65"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252"/>
            <p:cNvSpPr>
              <a:spLocks noEditPoints="1"/>
            </p:cNvSpPr>
            <p:nvPr/>
          </p:nvSpPr>
          <p:spPr bwMode="gray">
            <a:xfrm>
              <a:off x="6408738" y="739776"/>
              <a:ext cx="600075" cy="487363"/>
            </a:xfrm>
            <a:custGeom>
              <a:avLst/>
              <a:gdLst>
                <a:gd name="T0" fmla="*/ 160 w 160"/>
                <a:gd name="T1" fmla="*/ 116 h 130"/>
                <a:gd name="T2" fmla="*/ 145 w 160"/>
                <a:gd name="T3" fmla="*/ 130 h 130"/>
                <a:gd name="T4" fmla="*/ 15 w 160"/>
                <a:gd name="T5" fmla="*/ 130 h 130"/>
                <a:gd name="T6" fmla="*/ 0 w 160"/>
                <a:gd name="T7" fmla="*/ 116 h 130"/>
                <a:gd name="T8" fmla="*/ 15 w 160"/>
                <a:gd name="T9" fmla="*/ 101 h 130"/>
                <a:gd name="T10" fmla="*/ 15 w 160"/>
                <a:gd name="T11" fmla="*/ 47 h 130"/>
                <a:gd name="T12" fmla="*/ 62 w 160"/>
                <a:gd name="T13" fmla="*/ 0 h 130"/>
                <a:gd name="T14" fmla="*/ 98 w 160"/>
                <a:gd name="T15" fmla="*/ 0 h 130"/>
                <a:gd name="T16" fmla="*/ 145 w 160"/>
                <a:gd name="T17" fmla="*/ 47 h 130"/>
                <a:gd name="T18" fmla="*/ 145 w 160"/>
                <a:gd name="T19" fmla="*/ 101 h 130"/>
                <a:gd name="T20" fmla="*/ 160 w 160"/>
                <a:gd name="T21" fmla="*/ 116 h 130"/>
                <a:gd name="T22" fmla="*/ 106 w 160"/>
                <a:gd name="T23" fmla="*/ 76 h 130"/>
                <a:gd name="T24" fmla="*/ 88 w 160"/>
                <a:gd name="T25" fmla="*/ 55 h 130"/>
                <a:gd name="T26" fmla="*/ 75 w 160"/>
                <a:gd name="T27" fmla="*/ 46 h 130"/>
                <a:gd name="T28" fmla="*/ 84 w 160"/>
                <a:gd name="T29" fmla="*/ 40 h 130"/>
                <a:gd name="T30" fmla="*/ 100 w 160"/>
                <a:gd name="T31" fmla="*/ 44 h 130"/>
                <a:gd name="T32" fmla="*/ 103 w 160"/>
                <a:gd name="T33" fmla="*/ 31 h 130"/>
                <a:gd name="T34" fmla="*/ 87 w 160"/>
                <a:gd name="T35" fmla="*/ 28 h 130"/>
                <a:gd name="T36" fmla="*/ 87 w 160"/>
                <a:gd name="T37" fmla="*/ 26 h 130"/>
                <a:gd name="T38" fmla="*/ 87 w 160"/>
                <a:gd name="T39" fmla="*/ 26 h 130"/>
                <a:gd name="T40" fmla="*/ 87 w 160"/>
                <a:gd name="T41" fmla="*/ 25 h 130"/>
                <a:gd name="T42" fmla="*/ 82 w 160"/>
                <a:gd name="T43" fmla="*/ 19 h 130"/>
                <a:gd name="T44" fmla="*/ 76 w 160"/>
                <a:gd name="T45" fmla="*/ 25 h 130"/>
                <a:gd name="T46" fmla="*/ 76 w 160"/>
                <a:gd name="T47" fmla="*/ 27 h 130"/>
                <a:gd name="T48" fmla="*/ 76 w 160"/>
                <a:gd name="T49" fmla="*/ 28 h 130"/>
                <a:gd name="T50" fmla="*/ 76 w 160"/>
                <a:gd name="T51" fmla="*/ 29 h 130"/>
                <a:gd name="T52" fmla="*/ 58 w 160"/>
                <a:gd name="T53" fmla="*/ 48 h 130"/>
                <a:gd name="T54" fmla="*/ 78 w 160"/>
                <a:gd name="T55" fmla="*/ 68 h 130"/>
                <a:gd name="T56" fmla="*/ 89 w 160"/>
                <a:gd name="T57" fmla="*/ 77 h 130"/>
                <a:gd name="T58" fmla="*/ 79 w 160"/>
                <a:gd name="T59" fmla="*/ 84 h 130"/>
                <a:gd name="T60" fmla="*/ 61 w 160"/>
                <a:gd name="T61" fmla="*/ 80 h 130"/>
                <a:gd name="T62" fmla="*/ 57 w 160"/>
                <a:gd name="T63" fmla="*/ 92 h 130"/>
                <a:gd name="T64" fmla="*/ 76 w 160"/>
                <a:gd name="T65" fmla="*/ 97 h 130"/>
                <a:gd name="T66" fmla="*/ 76 w 160"/>
                <a:gd name="T67" fmla="*/ 99 h 130"/>
                <a:gd name="T68" fmla="*/ 76 w 160"/>
                <a:gd name="T69" fmla="*/ 99 h 130"/>
                <a:gd name="T70" fmla="*/ 76 w 160"/>
                <a:gd name="T71" fmla="*/ 100 h 130"/>
                <a:gd name="T72" fmla="*/ 81 w 160"/>
                <a:gd name="T73" fmla="*/ 105 h 130"/>
                <a:gd name="T74" fmla="*/ 87 w 160"/>
                <a:gd name="T75" fmla="*/ 100 h 130"/>
                <a:gd name="T76" fmla="*/ 87 w 160"/>
                <a:gd name="T77" fmla="*/ 99 h 130"/>
                <a:gd name="T78" fmla="*/ 87 w 160"/>
                <a:gd name="T79" fmla="*/ 99 h 130"/>
                <a:gd name="T80" fmla="*/ 87 w 160"/>
                <a:gd name="T81" fmla="*/ 96 h 130"/>
                <a:gd name="T82" fmla="*/ 106 w 160"/>
                <a:gd name="T83" fmla="*/ 7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0" h="130">
                  <a:moveTo>
                    <a:pt x="160" y="116"/>
                  </a:moveTo>
                  <a:cubicBezTo>
                    <a:pt x="160" y="124"/>
                    <a:pt x="153" y="130"/>
                    <a:pt x="145" y="130"/>
                  </a:cubicBezTo>
                  <a:cubicBezTo>
                    <a:pt x="15" y="130"/>
                    <a:pt x="15" y="130"/>
                    <a:pt x="15" y="130"/>
                  </a:cubicBezTo>
                  <a:cubicBezTo>
                    <a:pt x="7" y="130"/>
                    <a:pt x="0" y="124"/>
                    <a:pt x="0" y="116"/>
                  </a:cubicBezTo>
                  <a:cubicBezTo>
                    <a:pt x="0" y="108"/>
                    <a:pt x="7" y="101"/>
                    <a:pt x="15" y="101"/>
                  </a:cubicBezTo>
                  <a:cubicBezTo>
                    <a:pt x="15" y="47"/>
                    <a:pt x="15" y="47"/>
                    <a:pt x="15" y="47"/>
                  </a:cubicBezTo>
                  <a:cubicBezTo>
                    <a:pt x="15" y="21"/>
                    <a:pt x="36" y="0"/>
                    <a:pt x="62" y="0"/>
                  </a:cubicBezTo>
                  <a:cubicBezTo>
                    <a:pt x="98" y="0"/>
                    <a:pt x="98" y="0"/>
                    <a:pt x="98" y="0"/>
                  </a:cubicBezTo>
                  <a:cubicBezTo>
                    <a:pt x="124" y="0"/>
                    <a:pt x="145" y="21"/>
                    <a:pt x="145" y="47"/>
                  </a:cubicBezTo>
                  <a:cubicBezTo>
                    <a:pt x="145" y="101"/>
                    <a:pt x="145" y="101"/>
                    <a:pt x="145" y="101"/>
                  </a:cubicBezTo>
                  <a:cubicBezTo>
                    <a:pt x="153" y="101"/>
                    <a:pt x="160" y="108"/>
                    <a:pt x="160" y="116"/>
                  </a:cubicBezTo>
                  <a:close/>
                  <a:moveTo>
                    <a:pt x="106" y="76"/>
                  </a:moveTo>
                  <a:cubicBezTo>
                    <a:pt x="106" y="66"/>
                    <a:pt x="101" y="60"/>
                    <a:pt x="88" y="55"/>
                  </a:cubicBezTo>
                  <a:cubicBezTo>
                    <a:pt x="79" y="52"/>
                    <a:pt x="75" y="50"/>
                    <a:pt x="75" y="46"/>
                  </a:cubicBezTo>
                  <a:cubicBezTo>
                    <a:pt x="75" y="43"/>
                    <a:pt x="77" y="40"/>
                    <a:pt x="84" y="40"/>
                  </a:cubicBezTo>
                  <a:cubicBezTo>
                    <a:pt x="92" y="40"/>
                    <a:pt x="97" y="42"/>
                    <a:pt x="100" y="44"/>
                  </a:cubicBezTo>
                  <a:cubicBezTo>
                    <a:pt x="103" y="31"/>
                    <a:pt x="103" y="31"/>
                    <a:pt x="103" y="31"/>
                  </a:cubicBezTo>
                  <a:cubicBezTo>
                    <a:pt x="99" y="30"/>
                    <a:pt x="94" y="28"/>
                    <a:pt x="87" y="28"/>
                  </a:cubicBezTo>
                  <a:cubicBezTo>
                    <a:pt x="87" y="26"/>
                    <a:pt x="87" y="26"/>
                    <a:pt x="87" y="26"/>
                  </a:cubicBezTo>
                  <a:cubicBezTo>
                    <a:pt x="87" y="26"/>
                    <a:pt x="87" y="26"/>
                    <a:pt x="87" y="26"/>
                  </a:cubicBezTo>
                  <a:cubicBezTo>
                    <a:pt x="87" y="25"/>
                    <a:pt x="87" y="25"/>
                    <a:pt x="87" y="25"/>
                  </a:cubicBezTo>
                  <a:cubicBezTo>
                    <a:pt x="87" y="22"/>
                    <a:pt x="85" y="19"/>
                    <a:pt x="82" y="19"/>
                  </a:cubicBezTo>
                  <a:cubicBezTo>
                    <a:pt x="79" y="19"/>
                    <a:pt x="76" y="22"/>
                    <a:pt x="76" y="25"/>
                  </a:cubicBezTo>
                  <a:cubicBezTo>
                    <a:pt x="76" y="27"/>
                    <a:pt x="76" y="27"/>
                    <a:pt x="76" y="27"/>
                  </a:cubicBezTo>
                  <a:cubicBezTo>
                    <a:pt x="76" y="27"/>
                    <a:pt x="76" y="27"/>
                    <a:pt x="76" y="28"/>
                  </a:cubicBezTo>
                  <a:cubicBezTo>
                    <a:pt x="76" y="29"/>
                    <a:pt x="76" y="29"/>
                    <a:pt x="76" y="29"/>
                  </a:cubicBezTo>
                  <a:cubicBezTo>
                    <a:pt x="65" y="31"/>
                    <a:pt x="58" y="38"/>
                    <a:pt x="58" y="48"/>
                  </a:cubicBezTo>
                  <a:cubicBezTo>
                    <a:pt x="58" y="59"/>
                    <a:pt x="66" y="64"/>
                    <a:pt x="78" y="68"/>
                  </a:cubicBezTo>
                  <a:cubicBezTo>
                    <a:pt x="86" y="71"/>
                    <a:pt x="89" y="73"/>
                    <a:pt x="89" y="77"/>
                  </a:cubicBezTo>
                  <a:cubicBezTo>
                    <a:pt x="89" y="82"/>
                    <a:pt x="85" y="84"/>
                    <a:pt x="79" y="84"/>
                  </a:cubicBezTo>
                  <a:cubicBezTo>
                    <a:pt x="72" y="84"/>
                    <a:pt x="65" y="82"/>
                    <a:pt x="61" y="80"/>
                  </a:cubicBezTo>
                  <a:cubicBezTo>
                    <a:pt x="57" y="92"/>
                    <a:pt x="57" y="92"/>
                    <a:pt x="57" y="92"/>
                  </a:cubicBezTo>
                  <a:cubicBezTo>
                    <a:pt x="62" y="95"/>
                    <a:pt x="69" y="97"/>
                    <a:pt x="76" y="97"/>
                  </a:cubicBezTo>
                  <a:cubicBezTo>
                    <a:pt x="76" y="99"/>
                    <a:pt x="76" y="99"/>
                    <a:pt x="76" y="99"/>
                  </a:cubicBezTo>
                  <a:cubicBezTo>
                    <a:pt x="76" y="99"/>
                    <a:pt x="76" y="99"/>
                    <a:pt x="76" y="99"/>
                  </a:cubicBezTo>
                  <a:cubicBezTo>
                    <a:pt x="76" y="100"/>
                    <a:pt x="76" y="100"/>
                    <a:pt x="76" y="100"/>
                  </a:cubicBezTo>
                  <a:cubicBezTo>
                    <a:pt x="76" y="103"/>
                    <a:pt x="78" y="105"/>
                    <a:pt x="81" y="105"/>
                  </a:cubicBezTo>
                  <a:cubicBezTo>
                    <a:pt x="84" y="105"/>
                    <a:pt x="87" y="103"/>
                    <a:pt x="87" y="100"/>
                  </a:cubicBezTo>
                  <a:cubicBezTo>
                    <a:pt x="87" y="99"/>
                    <a:pt x="87" y="99"/>
                    <a:pt x="87" y="99"/>
                  </a:cubicBezTo>
                  <a:cubicBezTo>
                    <a:pt x="87" y="99"/>
                    <a:pt x="87" y="99"/>
                    <a:pt x="87" y="99"/>
                  </a:cubicBezTo>
                  <a:cubicBezTo>
                    <a:pt x="87" y="96"/>
                    <a:pt x="87" y="96"/>
                    <a:pt x="87" y="96"/>
                  </a:cubicBezTo>
                  <a:cubicBezTo>
                    <a:pt x="99" y="94"/>
                    <a:pt x="106" y="86"/>
                    <a:pt x="106"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7" name="Ellipse 598"/>
          <p:cNvSpPr/>
          <p:nvPr/>
        </p:nvSpPr>
        <p:spPr bwMode="gray">
          <a:xfrm>
            <a:off x="1141146" y="1628007"/>
            <a:ext cx="1268920" cy="1268920"/>
          </a:xfrm>
          <a:prstGeom prst="ellipse">
            <a:avLst/>
          </a:prstGeom>
          <a:solidFill>
            <a:schemeClr val="accent3"/>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38" name="Gruppieren 91"/>
          <p:cNvGrpSpPr>
            <a:grpSpLocks noChangeAspect="1"/>
          </p:cNvGrpSpPr>
          <p:nvPr/>
        </p:nvGrpSpPr>
        <p:grpSpPr bwMode="gray">
          <a:xfrm>
            <a:off x="1532082" y="1874038"/>
            <a:ext cx="495303" cy="701864"/>
            <a:chOff x="9410700" y="2401888"/>
            <a:chExt cx="1062038" cy="1504950"/>
          </a:xfrm>
          <a:solidFill>
            <a:schemeClr val="bg1"/>
          </a:solidFill>
        </p:grpSpPr>
        <p:sp>
          <p:nvSpPr>
            <p:cNvPr id="39" name="Freeform 5"/>
            <p:cNvSpPr>
              <a:spLocks/>
            </p:cNvSpPr>
            <p:nvPr/>
          </p:nvSpPr>
          <p:spPr bwMode="gray">
            <a:xfrm>
              <a:off x="9612313" y="3067050"/>
              <a:ext cx="657225" cy="131763"/>
            </a:xfrm>
            <a:custGeom>
              <a:avLst/>
              <a:gdLst>
                <a:gd name="T0" fmla="*/ 272 w 302"/>
                <a:gd name="T1" fmla="*/ 0 h 60"/>
                <a:gd name="T2" fmla="*/ 31 w 302"/>
                <a:gd name="T3" fmla="*/ 0 h 60"/>
                <a:gd name="T4" fmla="*/ 0 w 302"/>
                <a:gd name="T5" fmla="*/ 30 h 60"/>
                <a:gd name="T6" fmla="*/ 31 w 302"/>
                <a:gd name="T7" fmla="*/ 60 h 60"/>
                <a:gd name="T8" fmla="*/ 272 w 302"/>
                <a:gd name="T9" fmla="*/ 60 h 60"/>
                <a:gd name="T10" fmla="*/ 302 w 302"/>
                <a:gd name="T11" fmla="*/ 30 h 60"/>
                <a:gd name="T12" fmla="*/ 272 w 302"/>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302" h="60">
                  <a:moveTo>
                    <a:pt x="272" y="0"/>
                  </a:moveTo>
                  <a:cubicBezTo>
                    <a:pt x="31" y="0"/>
                    <a:pt x="31" y="0"/>
                    <a:pt x="31" y="0"/>
                  </a:cubicBezTo>
                  <a:cubicBezTo>
                    <a:pt x="11" y="0"/>
                    <a:pt x="0" y="10"/>
                    <a:pt x="0" y="30"/>
                  </a:cubicBezTo>
                  <a:cubicBezTo>
                    <a:pt x="0" y="45"/>
                    <a:pt x="11" y="60"/>
                    <a:pt x="31" y="60"/>
                  </a:cubicBezTo>
                  <a:cubicBezTo>
                    <a:pt x="272" y="60"/>
                    <a:pt x="272" y="60"/>
                    <a:pt x="272" y="60"/>
                  </a:cubicBezTo>
                  <a:cubicBezTo>
                    <a:pt x="287" y="60"/>
                    <a:pt x="302" y="45"/>
                    <a:pt x="302" y="30"/>
                  </a:cubicBezTo>
                  <a:cubicBezTo>
                    <a:pt x="302" y="10"/>
                    <a:pt x="287" y="0"/>
                    <a:pt x="2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6"/>
            <p:cNvSpPr>
              <a:spLocks/>
            </p:cNvSpPr>
            <p:nvPr/>
          </p:nvSpPr>
          <p:spPr bwMode="gray">
            <a:xfrm>
              <a:off x="9702800" y="2401888"/>
              <a:ext cx="477838" cy="279400"/>
            </a:xfrm>
            <a:custGeom>
              <a:avLst/>
              <a:gdLst>
                <a:gd name="T0" fmla="*/ 198 w 220"/>
                <a:gd name="T1" fmla="*/ 56 h 128"/>
                <a:gd name="T2" fmla="*/ 179 w 220"/>
                <a:gd name="T3" fmla="*/ 56 h 128"/>
                <a:gd name="T4" fmla="*/ 181 w 220"/>
                <a:gd name="T5" fmla="*/ 39 h 128"/>
                <a:gd name="T6" fmla="*/ 167 w 220"/>
                <a:gd name="T7" fmla="*/ 0 h 128"/>
                <a:gd name="T8" fmla="*/ 54 w 220"/>
                <a:gd name="T9" fmla="*/ 0 h 128"/>
                <a:gd name="T10" fmla="*/ 40 w 220"/>
                <a:gd name="T11" fmla="*/ 39 h 128"/>
                <a:gd name="T12" fmla="*/ 41 w 220"/>
                <a:gd name="T13" fmla="*/ 56 h 128"/>
                <a:gd name="T14" fmla="*/ 22 w 220"/>
                <a:gd name="T15" fmla="*/ 56 h 128"/>
                <a:gd name="T16" fmla="*/ 0 w 220"/>
                <a:gd name="T17" fmla="*/ 92 h 128"/>
                <a:gd name="T18" fmla="*/ 22 w 220"/>
                <a:gd name="T19" fmla="*/ 128 h 128"/>
                <a:gd name="T20" fmla="*/ 198 w 220"/>
                <a:gd name="T21" fmla="*/ 128 h 128"/>
                <a:gd name="T22" fmla="*/ 220 w 220"/>
                <a:gd name="T23" fmla="*/ 92 h 128"/>
                <a:gd name="T24" fmla="*/ 198 w 220"/>
                <a:gd name="T25"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 h="128">
                  <a:moveTo>
                    <a:pt x="198" y="56"/>
                  </a:moveTo>
                  <a:cubicBezTo>
                    <a:pt x="192" y="56"/>
                    <a:pt x="185" y="56"/>
                    <a:pt x="179" y="56"/>
                  </a:cubicBezTo>
                  <a:cubicBezTo>
                    <a:pt x="180" y="48"/>
                    <a:pt x="181" y="44"/>
                    <a:pt x="181" y="39"/>
                  </a:cubicBezTo>
                  <a:cubicBezTo>
                    <a:pt x="181" y="14"/>
                    <a:pt x="174" y="0"/>
                    <a:pt x="167" y="0"/>
                  </a:cubicBezTo>
                  <a:cubicBezTo>
                    <a:pt x="54" y="0"/>
                    <a:pt x="54" y="0"/>
                    <a:pt x="54" y="0"/>
                  </a:cubicBezTo>
                  <a:cubicBezTo>
                    <a:pt x="45" y="0"/>
                    <a:pt x="40" y="14"/>
                    <a:pt x="40" y="39"/>
                  </a:cubicBezTo>
                  <a:cubicBezTo>
                    <a:pt x="40" y="44"/>
                    <a:pt x="40" y="48"/>
                    <a:pt x="41" y="56"/>
                  </a:cubicBezTo>
                  <a:cubicBezTo>
                    <a:pt x="22" y="56"/>
                    <a:pt x="22" y="56"/>
                    <a:pt x="22" y="56"/>
                  </a:cubicBezTo>
                  <a:cubicBezTo>
                    <a:pt x="8" y="56"/>
                    <a:pt x="0" y="67"/>
                    <a:pt x="0" y="92"/>
                  </a:cubicBezTo>
                  <a:cubicBezTo>
                    <a:pt x="0" y="111"/>
                    <a:pt x="8" y="128"/>
                    <a:pt x="22" y="128"/>
                  </a:cubicBezTo>
                  <a:cubicBezTo>
                    <a:pt x="198" y="128"/>
                    <a:pt x="198" y="128"/>
                    <a:pt x="198" y="128"/>
                  </a:cubicBezTo>
                  <a:cubicBezTo>
                    <a:pt x="209" y="128"/>
                    <a:pt x="220" y="111"/>
                    <a:pt x="220" y="92"/>
                  </a:cubicBezTo>
                  <a:cubicBezTo>
                    <a:pt x="220" y="67"/>
                    <a:pt x="209" y="56"/>
                    <a:pt x="198"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7"/>
            <p:cNvSpPr>
              <a:spLocks/>
            </p:cNvSpPr>
            <p:nvPr/>
          </p:nvSpPr>
          <p:spPr bwMode="gray">
            <a:xfrm>
              <a:off x="9612313" y="2841625"/>
              <a:ext cx="657225" cy="130175"/>
            </a:xfrm>
            <a:custGeom>
              <a:avLst/>
              <a:gdLst>
                <a:gd name="T0" fmla="*/ 272 w 302"/>
                <a:gd name="T1" fmla="*/ 0 h 60"/>
                <a:gd name="T2" fmla="*/ 31 w 302"/>
                <a:gd name="T3" fmla="*/ 0 h 60"/>
                <a:gd name="T4" fmla="*/ 0 w 302"/>
                <a:gd name="T5" fmla="*/ 30 h 60"/>
                <a:gd name="T6" fmla="*/ 31 w 302"/>
                <a:gd name="T7" fmla="*/ 60 h 60"/>
                <a:gd name="T8" fmla="*/ 272 w 302"/>
                <a:gd name="T9" fmla="*/ 60 h 60"/>
                <a:gd name="T10" fmla="*/ 302 w 302"/>
                <a:gd name="T11" fmla="*/ 30 h 60"/>
                <a:gd name="T12" fmla="*/ 272 w 302"/>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302" h="60">
                  <a:moveTo>
                    <a:pt x="272" y="0"/>
                  </a:moveTo>
                  <a:cubicBezTo>
                    <a:pt x="31" y="0"/>
                    <a:pt x="31" y="0"/>
                    <a:pt x="31" y="0"/>
                  </a:cubicBezTo>
                  <a:cubicBezTo>
                    <a:pt x="11" y="0"/>
                    <a:pt x="0" y="10"/>
                    <a:pt x="0" y="30"/>
                  </a:cubicBezTo>
                  <a:cubicBezTo>
                    <a:pt x="0" y="45"/>
                    <a:pt x="11" y="60"/>
                    <a:pt x="31" y="60"/>
                  </a:cubicBezTo>
                  <a:cubicBezTo>
                    <a:pt x="272" y="60"/>
                    <a:pt x="272" y="60"/>
                    <a:pt x="272" y="60"/>
                  </a:cubicBezTo>
                  <a:cubicBezTo>
                    <a:pt x="287" y="60"/>
                    <a:pt x="302" y="45"/>
                    <a:pt x="302" y="30"/>
                  </a:cubicBezTo>
                  <a:cubicBezTo>
                    <a:pt x="302" y="10"/>
                    <a:pt x="287" y="0"/>
                    <a:pt x="2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8"/>
            <p:cNvSpPr>
              <a:spLocks/>
            </p:cNvSpPr>
            <p:nvPr/>
          </p:nvSpPr>
          <p:spPr bwMode="gray">
            <a:xfrm>
              <a:off x="9612313" y="3519488"/>
              <a:ext cx="657225" cy="130175"/>
            </a:xfrm>
            <a:custGeom>
              <a:avLst/>
              <a:gdLst>
                <a:gd name="T0" fmla="*/ 272 w 302"/>
                <a:gd name="T1" fmla="*/ 0 h 60"/>
                <a:gd name="T2" fmla="*/ 31 w 302"/>
                <a:gd name="T3" fmla="*/ 0 h 60"/>
                <a:gd name="T4" fmla="*/ 0 w 302"/>
                <a:gd name="T5" fmla="*/ 30 h 60"/>
                <a:gd name="T6" fmla="*/ 31 w 302"/>
                <a:gd name="T7" fmla="*/ 60 h 60"/>
                <a:gd name="T8" fmla="*/ 272 w 302"/>
                <a:gd name="T9" fmla="*/ 60 h 60"/>
                <a:gd name="T10" fmla="*/ 302 w 302"/>
                <a:gd name="T11" fmla="*/ 30 h 60"/>
                <a:gd name="T12" fmla="*/ 272 w 302"/>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302" h="60">
                  <a:moveTo>
                    <a:pt x="272" y="0"/>
                  </a:moveTo>
                  <a:cubicBezTo>
                    <a:pt x="31" y="0"/>
                    <a:pt x="31" y="0"/>
                    <a:pt x="31" y="0"/>
                  </a:cubicBezTo>
                  <a:cubicBezTo>
                    <a:pt x="11" y="0"/>
                    <a:pt x="0" y="10"/>
                    <a:pt x="0" y="30"/>
                  </a:cubicBezTo>
                  <a:cubicBezTo>
                    <a:pt x="0" y="45"/>
                    <a:pt x="11" y="60"/>
                    <a:pt x="31" y="60"/>
                  </a:cubicBezTo>
                  <a:cubicBezTo>
                    <a:pt x="272" y="60"/>
                    <a:pt x="272" y="60"/>
                    <a:pt x="272" y="60"/>
                  </a:cubicBezTo>
                  <a:cubicBezTo>
                    <a:pt x="287" y="60"/>
                    <a:pt x="302" y="45"/>
                    <a:pt x="302" y="30"/>
                  </a:cubicBezTo>
                  <a:cubicBezTo>
                    <a:pt x="302" y="10"/>
                    <a:pt x="287" y="0"/>
                    <a:pt x="2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9"/>
            <p:cNvSpPr>
              <a:spLocks/>
            </p:cNvSpPr>
            <p:nvPr/>
          </p:nvSpPr>
          <p:spPr bwMode="gray">
            <a:xfrm>
              <a:off x="9612313" y="3294063"/>
              <a:ext cx="657225" cy="130175"/>
            </a:xfrm>
            <a:custGeom>
              <a:avLst/>
              <a:gdLst>
                <a:gd name="T0" fmla="*/ 272 w 302"/>
                <a:gd name="T1" fmla="*/ 0 h 60"/>
                <a:gd name="T2" fmla="*/ 31 w 302"/>
                <a:gd name="T3" fmla="*/ 0 h 60"/>
                <a:gd name="T4" fmla="*/ 0 w 302"/>
                <a:gd name="T5" fmla="*/ 30 h 60"/>
                <a:gd name="T6" fmla="*/ 31 w 302"/>
                <a:gd name="T7" fmla="*/ 60 h 60"/>
                <a:gd name="T8" fmla="*/ 272 w 302"/>
                <a:gd name="T9" fmla="*/ 60 h 60"/>
                <a:gd name="T10" fmla="*/ 302 w 302"/>
                <a:gd name="T11" fmla="*/ 30 h 60"/>
                <a:gd name="T12" fmla="*/ 272 w 302"/>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302" h="60">
                  <a:moveTo>
                    <a:pt x="272" y="0"/>
                  </a:moveTo>
                  <a:cubicBezTo>
                    <a:pt x="31" y="0"/>
                    <a:pt x="31" y="0"/>
                    <a:pt x="31" y="0"/>
                  </a:cubicBezTo>
                  <a:cubicBezTo>
                    <a:pt x="11" y="0"/>
                    <a:pt x="0" y="10"/>
                    <a:pt x="0" y="30"/>
                  </a:cubicBezTo>
                  <a:cubicBezTo>
                    <a:pt x="0" y="45"/>
                    <a:pt x="11" y="60"/>
                    <a:pt x="31" y="60"/>
                  </a:cubicBezTo>
                  <a:cubicBezTo>
                    <a:pt x="272" y="60"/>
                    <a:pt x="272" y="60"/>
                    <a:pt x="272" y="60"/>
                  </a:cubicBezTo>
                  <a:cubicBezTo>
                    <a:pt x="287" y="60"/>
                    <a:pt x="302" y="45"/>
                    <a:pt x="302" y="30"/>
                  </a:cubicBezTo>
                  <a:cubicBezTo>
                    <a:pt x="302" y="10"/>
                    <a:pt x="287" y="0"/>
                    <a:pt x="2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10"/>
            <p:cNvSpPr>
              <a:spLocks/>
            </p:cNvSpPr>
            <p:nvPr/>
          </p:nvSpPr>
          <p:spPr bwMode="gray">
            <a:xfrm>
              <a:off x="9410700" y="2568575"/>
              <a:ext cx="1062038" cy="1338263"/>
            </a:xfrm>
            <a:custGeom>
              <a:avLst/>
              <a:gdLst>
                <a:gd name="T0" fmla="*/ 428 w 488"/>
                <a:gd name="T1" fmla="*/ 0 h 616"/>
                <a:gd name="T2" fmla="*/ 384 w 488"/>
                <a:gd name="T3" fmla="*/ 0 h 616"/>
                <a:gd name="T4" fmla="*/ 384 w 488"/>
                <a:gd name="T5" fmla="*/ 36 h 616"/>
                <a:gd name="T6" fmla="*/ 403 w 488"/>
                <a:gd name="T7" fmla="*/ 36 h 616"/>
                <a:gd name="T8" fmla="*/ 456 w 488"/>
                <a:gd name="T9" fmla="*/ 87 h 616"/>
                <a:gd name="T10" fmla="*/ 456 w 488"/>
                <a:gd name="T11" fmla="*/ 533 h 616"/>
                <a:gd name="T12" fmla="*/ 403 w 488"/>
                <a:gd name="T13" fmla="*/ 588 h 616"/>
                <a:gd name="T14" fmla="*/ 80 w 488"/>
                <a:gd name="T15" fmla="*/ 588 h 616"/>
                <a:gd name="T16" fmla="*/ 28 w 488"/>
                <a:gd name="T17" fmla="*/ 533 h 616"/>
                <a:gd name="T18" fmla="*/ 28 w 488"/>
                <a:gd name="T19" fmla="*/ 87 h 616"/>
                <a:gd name="T20" fmla="*/ 80 w 488"/>
                <a:gd name="T21" fmla="*/ 36 h 616"/>
                <a:gd name="T22" fmla="*/ 108 w 488"/>
                <a:gd name="T23" fmla="*/ 36 h 616"/>
                <a:gd name="T24" fmla="*/ 108 w 488"/>
                <a:gd name="T25" fmla="*/ 0 h 616"/>
                <a:gd name="T26" fmla="*/ 60 w 488"/>
                <a:gd name="T27" fmla="*/ 0 h 616"/>
                <a:gd name="T28" fmla="*/ 0 w 488"/>
                <a:gd name="T29" fmla="*/ 60 h 616"/>
                <a:gd name="T30" fmla="*/ 0 w 488"/>
                <a:gd name="T31" fmla="*/ 556 h 616"/>
                <a:gd name="T32" fmla="*/ 60 w 488"/>
                <a:gd name="T33" fmla="*/ 616 h 616"/>
                <a:gd name="T34" fmla="*/ 428 w 488"/>
                <a:gd name="T35" fmla="*/ 616 h 616"/>
                <a:gd name="T36" fmla="*/ 488 w 488"/>
                <a:gd name="T37" fmla="*/ 556 h 616"/>
                <a:gd name="T38" fmla="*/ 488 w 488"/>
                <a:gd name="T39" fmla="*/ 60 h 616"/>
                <a:gd name="T40" fmla="*/ 428 w 488"/>
                <a:gd name="T41" fmla="*/ 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8" h="616">
                  <a:moveTo>
                    <a:pt x="428" y="0"/>
                  </a:moveTo>
                  <a:cubicBezTo>
                    <a:pt x="384" y="0"/>
                    <a:pt x="384" y="0"/>
                    <a:pt x="384" y="0"/>
                  </a:cubicBezTo>
                  <a:cubicBezTo>
                    <a:pt x="384" y="36"/>
                    <a:pt x="384" y="36"/>
                    <a:pt x="384" y="36"/>
                  </a:cubicBezTo>
                  <a:cubicBezTo>
                    <a:pt x="403" y="36"/>
                    <a:pt x="403" y="36"/>
                    <a:pt x="403" y="36"/>
                  </a:cubicBezTo>
                  <a:cubicBezTo>
                    <a:pt x="432" y="36"/>
                    <a:pt x="456" y="57"/>
                    <a:pt x="456" y="87"/>
                  </a:cubicBezTo>
                  <a:cubicBezTo>
                    <a:pt x="456" y="533"/>
                    <a:pt x="456" y="533"/>
                    <a:pt x="456" y="533"/>
                  </a:cubicBezTo>
                  <a:cubicBezTo>
                    <a:pt x="456" y="563"/>
                    <a:pt x="432" y="588"/>
                    <a:pt x="403" y="588"/>
                  </a:cubicBezTo>
                  <a:cubicBezTo>
                    <a:pt x="80" y="588"/>
                    <a:pt x="80" y="588"/>
                    <a:pt x="80" y="588"/>
                  </a:cubicBezTo>
                  <a:cubicBezTo>
                    <a:pt x="51" y="588"/>
                    <a:pt x="28" y="563"/>
                    <a:pt x="28" y="533"/>
                  </a:cubicBezTo>
                  <a:cubicBezTo>
                    <a:pt x="28" y="87"/>
                    <a:pt x="28" y="87"/>
                    <a:pt x="28" y="87"/>
                  </a:cubicBezTo>
                  <a:cubicBezTo>
                    <a:pt x="28" y="57"/>
                    <a:pt x="51" y="36"/>
                    <a:pt x="80" y="36"/>
                  </a:cubicBezTo>
                  <a:cubicBezTo>
                    <a:pt x="108" y="36"/>
                    <a:pt x="108" y="36"/>
                    <a:pt x="108" y="36"/>
                  </a:cubicBezTo>
                  <a:cubicBezTo>
                    <a:pt x="108" y="0"/>
                    <a:pt x="108" y="0"/>
                    <a:pt x="108" y="0"/>
                  </a:cubicBezTo>
                  <a:cubicBezTo>
                    <a:pt x="60" y="0"/>
                    <a:pt x="60" y="0"/>
                    <a:pt x="60" y="0"/>
                  </a:cubicBezTo>
                  <a:cubicBezTo>
                    <a:pt x="27" y="0"/>
                    <a:pt x="0" y="27"/>
                    <a:pt x="0" y="60"/>
                  </a:cubicBezTo>
                  <a:cubicBezTo>
                    <a:pt x="0" y="556"/>
                    <a:pt x="0" y="556"/>
                    <a:pt x="0" y="556"/>
                  </a:cubicBezTo>
                  <a:cubicBezTo>
                    <a:pt x="0" y="589"/>
                    <a:pt x="27" y="616"/>
                    <a:pt x="60" y="616"/>
                  </a:cubicBezTo>
                  <a:cubicBezTo>
                    <a:pt x="428" y="616"/>
                    <a:pt x="428" y="616"/>
                    <a:pt x="428" y="616"/>
                  </a:cubicBezTo>
                  <a:cubicBezTo>
                    <a:pt x="461" y="616"/>
                    <a:pt x="488" y="589"/>
                    <a:pt x="488" y="556"/>
                  </a:cubicBezTo>
                  <a:cubicBezTo>
                    <a:pt x="488" y="60"/>
                    <a:pt x="488" y="60"/>
                    <a:pt x="488" y="60"/>
                  </a:cubicBezTo>
                  <a:cubicBezTo>
                    <a:pt x="488" y="27"/>
                    <a:pt x="461" y="0"/>
                    <a:pt x="4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5" name="Rechteck 41"/>
          <p:cNvSpPr/>
          <p:nvPr/>
        </p:nvSpPr>
        <p:spPr>
          <a:xfrm>
            <a:off x="844119" y="3199703"/>
            <a:ext cx="1891193" cy="723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144000" rtlCol="0" anchor="ctr" anchorCtr="0"/>
          <a:lstStyle/>
          <a:p>
            <a:pPr fontAlgn="base">
              <a:spcBef>
                <a:spcPct val="0"/>
              </a:spcBef>
              <a:spcAft>
                <a:spcPct val="0"/>
              </a:spcAft>
            </a:pPr>
            <a:r>
              <a:rPr lang="en-GB" sz="8000" b="1" dirty="0" smtClean="0">
                <a:solidFill>
                  <a:schemeClr val="accent5"/>
                </a:solidFill>
                <a:latin typeface="Bebas Neue" panose="020B0506020202020201"/>
              </a:rPr>
              <a:t>25</a:t>
            </a:r>
            <a:r>
              <a:rPr lang="en-GB" sz="6000" b="1" baseline="50000" dirty="0" smtClean="0">
                <a:solidFill>
                  <a:schemeClr val="accent5"/>
                </a:solidFill>
                <a:latin typeface="Bebas Neue" panose="020B0506020202020201"/>
              </a:rPr>
              <a:t>%</a:t>
            </a:r>
            <a:endParaRPr lang="en-GB" sz="2000" b="1" baseline="50000" dirty="0">
              <a:solidFill>
                <a:schemeClr val="accent5"/>
              </a:solidFill>
              <a:latin typeface="Bebas Neue" panose="020B0506020202020201"/>
            </a:endParaRPr>
          </a:p>
        </p:txBody>
      </p:sp>
      <p:sp>
        <p:nvSpPr>
          <p:cNvPr id="46" name="Rechteck 42"/>
          <p:cNvSpPr/>
          <p:nvPr/>
        </p:nvSpPr>
        <p:spPr>
          <a:xfrm>
            <a:off x="640578" y="4102139"/>
            <a:ext cx="2516463" cy="14446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fontAlgn="base">
              <a:spcBef>
                <a:spcPct val="0"/>
              </a:spcBef>
              <a:spcAft>
                <a:spcPct val="0"/>
              </a:spcAft>
            </a:pPr>
            <a:r>
              <a:rPr lang="en-GB" sz="1400" dirty="0" smtClean="0">
                <a:solidFill>
                  <a:schemeClr val="bg1"/>
                </a:solidFill>
                <a:latin typeface="+mj-lt"/>
              </a:rPr>
              <a:t>Of companies plan to increase their use of incentives over the next three years. </a:t>
            </a:r>
            <a:r>
              <a:rPr lang="en-GB" sz="1400" dirty="0">
                <a:solidFill>
                  <a:schemeClr val="bg1"/>
                </a:solidFill>
                <a:latin typeface="+mj-lt"/>
              </a:rPr>
              <a:t>T</a:t>
            </a:r>
            <a:r>
              <a:rPr lang="en-GB" sz="1400" dirty="0" smtClean="0">
                <a:solidFill>
                  <a:schemeClr val="bg1"/>
                </a:solidFill>
                <a:latin typeface="+mj-lt"/>
              </a:rPr>
              <a:t>wo-thirds plan to maintain current levels, while 10% plan to decrease or completely eliminate their use.</a:t>
            </a:r>
            <a:endParaRPr lang="en-GB" sz="1400" dirty="0">
              <a:solidFill>
                <a:schemeClr val="bg1"/>
              </a:solidFill>
              <a:latin typeface="+mj-lt"/>
            </a:endParaRPr>
          </a:p>
        </p:txBody>
      </p:sp>
      <p:sp>
        <p:nvSpPr>
          <p:cNvPr id="47" name="Ellipse 597"/>
          <p:cNvSpPr/>
          <p:nvPr/>
        </p:nvSpPr>
        <p:spPr bwMode="gray">
          <a:xfrm>
            <a:off x="4028150" y="1655662"/>
            <a:ext cx="1268920" cy="1268920"/>
          </a:xfrm>
          <a:prstGeom prst="ellipse">
            <a:avLst/>
          </a:prstGeom>
          <a:solidFill>
            <a:srgbClr val="7F7F7F"/>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48" name="Gruppieren 604"/>
          <p:cNvGrpSpPr>
            <a:grpSpLocks noChangeAspect="1"/>
          </p:cNvGrpSpPr>
          <p:nvPr/>
        </p:nvGrpSpPr>
        <p:grpSpPr bwMode="gray">
          <a:xfrm>
            <a:off x="4470375" y="2002325"/>
            <a:ext cx="384471" cy="575594"/>
            <a:chOff x="5185759" y="-930632"/>
            <a:chExt cx="384471" cy="575594"/>
          </a:xfrm>
          <a:solidFill>
            <a:schemeClr val="bg1"/>
          </a:solidFill>
        </p:grpSpPr>
        <p:sp>
          <p:nvSpPr>
            <p:cNvPr id="49" name="Freeform 845"/>
            <p:cNvSpPr>
              <a:spLocks noEditPoints="1"/>
            </p:cNvSpPr>
            <p:nvPr/>
          </p:nvSpPr>
          <p:spPr bwMode="gray">
            <a:xfrm>
              <a:off x="5205760" y="-930632"/>
              <a:ext cx="342245" cy="340024"/>
            </a:xfrm>
            <a:custGeom>
              <a:avLst/>
              <a:gdLst>
                <a:gd name="T0" fmla="*/ 151 w 215"/>
                <a:gd name="T1" fmla="*/ 196 h 214"/>
                <a:gd name="T2" fmla="*/ 126 w 215"/>
                <a:gd name="T3" fmla="*/ 205 h 214"/>
                <a:gd name="T4" fmla="*/ 118 w 215"/>
                <a:gd name="T5" fmla="*/ 210 h 214"/>
                <a:gd name="T6" fmla="*/ 94 w 215"/>
                <a:gd name="T7" fmla="*/ 208 h 214"/>
                <a:gd name="T8" fmla="*/ 74 w 215"/>
                <a:gd name="T9" fmla="*/ 197 h 214"/>
                <a:gd name="T10" fmla="*/ 58 w 215"/>
                <a:gd name="T11" fmla="*/ 196 h 214"/>
                <a:gd name="T12" fmla="*/ 35 w 215"/>
                <a:gd name="T13" fmla="*/ 180 h 214"/>
                <a:gd name="T14" fmla="*/ 34 w 215"/>
                <a:gd name="T15" fmla="*/ 177 h 214"/>
                <a:gd name="T16" fmla="*/ 16 w 215"/>
                <a:gd name="T17" fmla="*/ 153 h 214"/>
                <a:gd name="T18" fmla="*/ 3 w 215"/>
                <a:gd name="T19" fmla="*/ 135 h 214"/>
                <a:gd name="T20" fmla="*/ 4 w 215"/>
                <a:gd name="T21" fmla="*/ 124 h 214"/>
                <a:gd name="T22" fmla="*/ 5 w 215"/>
                <a:gd name="T23" fmla="*/ 90 h 214"/>
                <a:gd name="T24" fmla="*/ 14 w 215"/>
                <a:gd name="T25" fmla="*/ 62 h 214"/>
                <a:gd name="T26" fmla="*/ 20 w 215"/>
                <a:gd name="T27" fmla="*/ 58 h 214"/>
                <a:gd name="T28" fmla="*/ 32 w 215"/>
                <a:gd name="T29" fmla="*/ 41 h 214"/>
                <a:gd name="T30" fmla="*/ 35 w 215"/>
                <a:gd name="T31" fmla="*/ 33 h 214"/>
                <a:gd name="T32" fmla="*/ 57 w 215"/>
                <a:gd name="T33" fmla="*/ 17 h 214"/>
                <a:gd name="T34" fmla="*/ 68 w 215"/>
                <a:gd name="T35" fmla="*/ 17 h 214"/>
                <a:gd name="T36" fmla="*/ 86 w 215"/>
                <a:gd name="T37" fmla="*/ 11 h 214"/>
                <a:gd name="T38" fmla="*/ 95 w 215"/>
                <a:gd name="T39" fmla="*/ 5 h 214"/>
                <a:gd name="T40" fmla="*/ 121 w 215"/>
                <a:gd name="T41" fmla="*/ 5 h 214"/>
                <a:gd name="T42" fmla="*/ 123 w 215"/>
                <a:gd name="T43" fmla="*/ 6 h 214"/>
                <a:gd name="T44" fmla="*/ 157 w 215"/>
                <a:gd name="T45" fmla="*/ 17 h 214"/>
                <a:gd name="T46" fmla="*/ 181 w 215"/>
                <a:gd name="T47" fmla="*/ 35 h 214"/>
                <a:gd name="T48" fmla="*/ 183 w 215"/>
                <a:gd name="T49" fmla="*/ 41 h 214"/>
                <a:gd name="T50" fmla="*/ 196 w 215"/>
                <a:gd name="T51" fmla="*/ 58 h 214"/>
                <a:gd name="T52" fmla="*/ 207 w 215"/>
                <a:gd name="T53" fmla="*/ 66 h 214"/>
                <a:gd name="T54" fmla="*/ 213 w 215"/>
                <a:gd name="T55" fmla="*/ 86 h 214"/>
                <a:gd name="T56" fmla="*/ 209 w 215"/>
                <a:gd name="T57" fmla="*/ 98 h 214"/>
                <a:gd name="T58" fmla="*/ 209 w 215"/>
                <a:gd name="T59" fmla="*/ 116 h 214"/>
                <a:gd name="T60" fmla="*/ 213 w 215"/>
                <a:gd name="T61" fmla="*/ 127 h 214"/>
                <a:gd name="T62" fmla="*/ 207 w 215"/>
                <a:gd name="T63" fmla="*/ 148 h 214"/>
                <a:gd name="T64" fmla="*/ 200 w 215"/>
                <a:gd name="T65" fmla="*/ 153 h 214"/>
                <a:gd name="T66" fmla="*/ 182 w 215"/>
                <a:gd name="T67" fmla="*/ 177 h 214"/>
                <a:gd name="T68" fmla="*/ 151 w 215"/>
                <a:gd name="T69" fmla="*/ 196 h 214"/>
                <a:gd name="T70" fmla="*/ 33 w 215"/>
                <a:gd name="T71" fmla="*/ 107 h 214"/>
                <a:gd name="T72" fmla="*/ 107 w 215"/>
                <a:gd name="T73" fmla="*/ 182 h 214"/>
                <a:gd name="T74" fmla="*/ 183 w 215"/>
                <a:gd name="T75" fmla="*/ 108 h 214"/>
                <a:gd name="T76" fmla="*/ 108 w 215"/>
                <a:gd name="T77" fmla="*/ 31 h 214"/>
                <a:gd name="T78" fmla="*/ 33 w 215"/>
                <a:gd name="T7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5" h="214">
                  <a:moveTo>
                    <a:pt x="151" y="196"/>
                  </a:moveTo>
                  <a:cubicBezTo>
                    <a:pt x="143" y="195"/>
                    <a:pt x="134" y="198"/>
                    <a:pt x="126" y="205"/>
                  </a:cubicBezTo>
                  <a:cubicBezTo>
                    <a:pt x="124" y="207"/>
                    <a:pt x="121" y="209"/>
                    <a:pt x="118" y="210"/>
                  </a:cubicBezTo>
                  <a:cubicBezTo>
                    <a:pt x="110" y="214"/>
                    <a:pt x="102" y="213"/>
                    <a:pt x="94" y="208"/>
                  </a:cubicBezTo>
                  <a:cubicBezTo>
                    <a:pt x="88" y="204"/>
                    <a:pt x="81" y="200"/>
                    <a:pt x="74" y="197"/>
                  </a:cubicBezTo>
                  <a:cubicBezTo>
                    <a:pt x="69" y="195"/>
                    <a:pt x="63" y="197"/>
                    <a:pt x="58" y="196"/>
                  </a:cubicBezTo>
                  <a:cubicBezTo>
                    <a:pt x="46" y="196"/>
                    <a:pt x="39" y="191"/>
                    <a:pt x="35" y="180"/>
                  </a:cubicBezTo>
                  <a:cubicBezTo>
                    <a:pt x="34" y="179"/>
                    <a:pt x="34" y="178"/>
                    <a:pt x="34" y="177"/>
                  </a:cubicBezTo>
                  <a:cubicBezTo>
                    <a:pt x="31" y="166"/>
                    <a:pt x="25" y="159"/>
                    <a:pt x="16" y="153"/>
                  </a:cubicBezTo>
                  <a:cubicBezTo>
                    <a:pt x="9" y="149"/>
                    <a:pt x="3" y="144"/>
                    <a:pt x="3" y="135"/>
                  </a:cubicBezTo>
                  <a:cubicBezTo>
                    <a:pt x="2" y="131"/>
                    <a:pt x="3" y="127"/>
                    <a:pt x="4" y="124"/>
                  </a:cubicBezTo>
                  <a:cubicBezTo>
                    <a:pt x="10" y="113"/>
                    <a:pt x="9" y="102"/>
                    <a:pt x="5" y="90"/>
                  </a:cubicBezTo>
                  <a:cubicBezTo>
                    <a:pt x="0" y="78"/>
                    <a:pt x="3" y="70"/>
                    <a:pt x="14" y="62"/>
                  </a:cubicBezTo>
                  <a:cubicBezTo>
                    <a:pt x="16" y="61"/>
                    <a:pt x="18" y="59"/>
                    <a:pt x="20" y="58"/>
                  </a:cubicBezTo>
                  <a:cubicBezTo>
                    <a:pt x="26" y="54"/>
                    <a:pt x="30" y="48"/>
                    <a:pt x="32" y="41"/>
                  </a:cubicBezTo>
                  <a:cubicBezTo>
                    <a:pt x="33" y="38"/>
                    <a:pt x="34" y="36"/>
                    <a:pt x="35" y="33"/>
                  </a:cubicBezTo>
                  <a:cubicBezTo>
                    <a:pt x="39" y="23"/>
                    <a:pt x="46" y="18"/>
                    <a:pt x="57" y="17"/>
                  </a:cubicBezTo>
                  <a:cubicBezTo>
                    <a:pt x="61" y="17"/>
                    <a:pt x="64" y="17"/>
                    <a:pt x="68" y="17"/>
                  </a:cubicBezTo>
                  <a:cubicBezTo>
                    <a:pt x="75" y="18"/>
                    <a:pt x="81" y="16"/>
                    <a:pt x="86" y="11"/>
                  </a:cubicBezTo>
                  <a:cubicBezTo>
                    <a:pt x="89" y="9"/>
                    <a:pt x="92" y="7"/>
                    <a:pt x="95" y="5"/>
                  </a:cubicBezTo>
                  <a:cubicBezTo>
                    <a:pt x="103" y="0"/>
                    <a:pt x="112" y="0"/>
                    <a:pt x="121" y="5"/>
                  </a:cubicBezTo>
                  <a:cubicBezTo>
                    <a:pt x="121" y="5"/>
                    <a:pt x="122" y="6"/>
                    <a:pt x="123" y="6"/>
                  </a:cubicBezTo>
                  <a:cubicBezTo>
                    <a:pt x="132" y="15"/>
                    <a:pt x="144" y="18"/>
                    <a:pt x="157" y="17"/>
                  </a:cubicBezTo>
                  <a:cubicBezTo>
                    <a:pt x="170" y="17"/>
                    <a:pt x="177" y="22"/>
                    <a:pt x="181" y="35"/>
                  </a:cubicBezTo>
                  <a:cubicBezTo>
                    <a:pt x="182" y="37"/>
                    <a:pt x="183" y="39"/>
                    <a:pt x="183" y="41"/>
                  </a:cubicBezTo>
                  <a:cubicBezTo>
                    <a:pt x="185" y="48"/>
                    <a:pt x="190" y="54"/>
                    <a:pt x="196" y="58"/>
                  </a:cubicBezTo>
                  <a:cubicBezTo>
                    <a:pt x="200" y="60"/>
                    <a:pt x="204" y="63"/>
                    <a:pt x="207" y="66"/>
                  </a:cubicBezTo>
                  <a:cubicBezTo>
                    <a:pt x="213" y="71"/>
                    <a:pt x="215" y="78"/>
                    <a:pt x="213" y="86"/>
                  </a:cubicBezTo>
                  <a:cubicBezTo>
                    <a:pt x="212" y="90"/>
                    <a:pt x="210" y="94"/>
                    <a:pt x="209" y="98"/>
                  </a:cubicBezTo>
                  <a:cubicBezTo>
                    <a:pt x="206" y="104"/>
                    <a:pt x="207" y="110"/>
                    <a:pt x="209" y="116"/>
                  </a:cubicBezTo>
                  <a:cubicBezTo>
                    <a:pt x="210" y="120"/>
                    <a:pt x="212" y="124"/>
                    <a:pt x="213" y="127"/>
                  </a:cubicBezTo>
                  <a:cubicBezTo>
                    <a:pt x="215" y="135"/>
                    <a:pt x="213" y="142"/>
                    <a:pt x="207" y="148"/>
                  </a:cubicBezTo>
                  <a:cubicBezTo>
                    <a:pt x="205" y="150"/>
                    <a:pt x="202" y="152"/>
                    <a:pt x="200" y="153"/>
                  </a:cubicBezTo>
                  <a:cubicBezTo>
                    <a:pt x="190" y="159"/>
                    <a:pt x="185" y="166"/>
                    <a:pt x="182" y="177"/>
                  </a:cubicBezTo>
                  <a:cubicBezTo>
                    <a:pt x="179" y="189"/>
                    <a:pt x="173" y="198"/>
                    <a:pt x="151" y="196"/>
                  </a:cubicBezTo>
                  <a:close/>
                  <a:moveTo>
                    <a:pt x="33" y="107"/>
                  </a:moveTo>
                  <a:cubicBezTo>
                    <a:pt x="32" y="147"/>
                    <a:pt x="65" y="182"/>
                    <a:pt x="107" y="182"/>
                  </a:cubicBezTo>
                  <a:cubicBezTo>
                    <a:pt x="148" y="183"/>
                    <a:pt x="183" y="150"/>
                    <a:pt x="183" y="108"/>
                  </a:cubicBezTo>
                  <a:cubicBezTo>
                    <a:pt x="184" y="66"/>
                    <a:pt x="151" y="32"/>
                    <a:pt x="108" y="31"/>
                  </a:cubicBezTo>
                  <a:cubicBezTo>
                    <a:pt x="66" y="31"/>
                    <a:pt x="33" y="65"/>
                    <a:pt x="33"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846"/>
            <p:cNvSpPr>
              <a:spLocks/>
            </p:cNvSpPr>
            <p:nvPr/>
          </p:nvSpPr>
          <p:spPr bwMode="gray">
            <a:xfrm>
              <a:off x="5394662" y="-572831"/>
              <a:ext cx="175568" cy="217793"/>
            </a:xfrm>
            <a:custGeom>
              <a:avLst/>
              <a:gdLst>
                <a:gd name="T0" fmla="*/ 56 w 111"/>
                <a:gd name="T1" fmla="*/ 138 h 138"/>
                <a:gd name="T2" fmla="*/ 0 w 111"/>
                <a:gd name="T3" fmla="*/ 17 h 138"/>
                <a:gd name="T4" fmla="*/ 28 w 111"/>
                <a:gd name="T5" fmla="*/ 3 h 138"/>
                <a:gd name="T6" fmla="*/ 32 w 111"/>
                <a:gd name="T7" fmla="*/ 2 h 138"/>
                <a:gd name="T8" fmla="*/ 58 w 111"/>
                <a:gd name="T9" fmla="*/ 0 h 138"/>
                <a:gd name="T10" fmla="*/ 111 w 111"/>
                <a:gd name="T11" fmla="*/ 113 h 138"/>
                <a:gd name="T12" fmla="*/ 71 w 111"/>
                <a:gd name="T13" fmla="*/ 98 h 138"/>
                <a:gd name="T14" fmla="*/ 56 w 111"/>
                <a:gd name="T15" fmla="*/ 138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38">
                  <a:moveTo>
                    <a:pt x="56" y="138"/>
                  </a:moveTo>
                  <a:cubicBezTo>
                    <a:pt x="37" y="97"/>
                    <a:pt x="19" y="57"/>
                    <a:pt x="0" y="17"/>
                  </a:cubicBezTo>
                  <a:cubicBezTo>
                    <a:pt x="11" y="15"/>
                    <a:pt x="20" y="9"/>
                    <a:pt x="28" y="3"/>
                  </a:cubicBezTo>
                  <a:cubicBezTo>
                    <a:pt x="29" y="2"/>
                    <a:pt x="30" y="2"/>
                    <a:pt x="32" y="2"/>
                  </a:cubicBezTo>
                  <a:cubicBezTo>
                    <a:pt x="40" y="1"/>
                    <a:pt x="49" y="1"/>
                    <a:pt x="58" y="0"/>
                  </a:cubicBezTo>
                  <a:cubicBezTo>
                    <a:pt x="75" y="37"/>
                    <a:pt x="93" y="74"/>
                    <a:pt x="111" y="113"/>
                  </a:cubicBezTo>
                  <a:cubicBezTo>
                    <a:pt x="97" y="108"/>
                    <a:pt x="84" y="103"/>
                    <a:pt x="71" y="98"/>
                  </a:cubicBezTo>
                  <a:cubicBezTo>
                    <a:pt x="66" y="112"/>
                    <a:pt x="61" y="125"/>
                    <a:pt x="56"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847"/>
            <p:cNvSpPr>
              <a:spLocks/>
            </p:cNvSpPr>
            <p:nvPr/>
          </p:nvSpPr>
          <p:spPr bwMode="gray">
            <a:xfrm>
              <a:off x="5185759" y="-572831"/>
              <a:ext cx="177790" cy="217793"/>
            </a:xfrm>
            <a:custGeom>
              <a:avLst/>
              <a:gdLst>
                <a:gd name="T0" fmla="*/ 112 w 112"/>
                <a:gd name="T1" fmla="*/ 17 h 138"/>
                <a:gd name="T2" fmla="*/ 55 w 112"/>
                <a:gd name="T3" fmla="*/ 138 h 138"/>
                <a:gd name="T4" fmla="*/ 40 w 112"/>
                <a:gd name="T5" fmla="*/ 98 h 138"/>
                <a:gd name="T6" fmla="*/ 0 w 112"/>
                <a:gd name="T7" fmla="*/ 113 h 138"/>
                <a:gd name="T8" fmla="*/ 2 w 112"/>
                <a:gd name="T9" fmla="*/ 108 h 138"/>
                <a:gd name="T10" fmla="*/ 52 w 112"/>
                <a:gd name="T11" fmla="*/ 3 h 138"/>
                <a:gd name="T12" fmla="*/ 57 w 112"/>
                <a:gd name="T13" fmla="*/ 0 h 138"/>
                <a:gd name="T14" fmla="*/ 77 w 112"/>
                <a:gd name="T15" fmla="*/ 2 h 138"/>
                <a:gd name="T16" fmla="*/ 84 w 112"/>
                <a:gd name="T17" fmla="*/ 4 h 138"/>
                <a:gd name="T18" fmla="*/ 112 w 112"/>
                <a:gd name="T19" fmla="*/ 1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38">
                  <a:moveTo>
                    <a:pt x="112" y="17"/>
                  </a:moveTo>
                  <a:cubicBezTo>
                    <a:pt x="93" y="57"/>
                    <a:pt x="74" y="98"/>
                    <a:pt x="55" y="138"/>
                  </a:cubicBezTo>
                  <a:cubicBezTo>
                    <a:pt x="50" y="125"/>
                    <a:pt x="45" y="112"/>
                    <a:pt x="40" y="98"/>
                  </a:cubicBezTo>
                  <a:cubicBezTo>
                    <a:pt x="27" y="103"/>
                    <a:pt x="14" y="108"/>
                    <a:pt x="0" y="113"/>
                  </a:cubicBezTo>
                  <a:cubicBezTo>
                    <a:pt x="1" y="111"/>
                    <a:pt x="2" y="109"/>
                    <a:pt x="2" y="108"/>
                  </a:cubicBezTo>
                  <a:cubicBezTo>
                    <a:pt x="19" y="73"/>
                    <a:pt x="35" y="38"/>
                    <a:pt x="52" y="3"/>
                  </a:cubicBezTo>
                  <a:cubicBezTo>
                    <a:pt x="53" y="0"/>
                    <a:pt x="54" y="0"/>
                    <a:pt x="57" y="0"/>
                  </a:cubicBezTo>
                  <a:cubicBezTo>
                    <a:pt x="63" y="1"/>
                    <a:pt x="70" y="1"/>
                    <a:pt x="77" y="2"/>
                  </a:cubicBezTo>
                  <a:cubicBezTo>
                    <a:pt x="79" y="2"/>
                    <a:pt x="82" y="2"/>
                    <a:pt x="84" y="4"/>
                  </a:cubicBezTo>
                  <a:cubicBezTo>
                    <a:pt x="92" y="9"/>
                    <a:pt x="101" y="15"/>
                    <a:pt x="11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849"/>
            <p:cNvSpPr>
              <a:spLocks/>
            </p:cNvSpPr>
            <p:nvPr/>
          </p:nvSpPr>
          <p:spPr bwMode="gray">
            <a:xfrm>
              <a:off x="5282431" y="-857293"/>
              <a:ext cx="188902" cy="193347"/>
            </a:xfrm>
            <a:custGeom>
              <a:avLst/>
              <a:gdLst>
                <a:gd name="T0" fmla="*/ 0 w 120"/>
                <a:gd name="T1" fmla="*/ 61 h 122"/>
                <a:gd name="T2" fmla="*/ 60 w 120"/>
                <a:gd name="T3" fmla="*/ 1 h 122"/>
                <a:gd name="T4" fmla="*/ 120 w 120"/>
                <a:gd name="T5" fmla="*/ 61 h 122"/>
                <a:gd name="T6" fmla="*/ 60 w 120"/>
                <a:gd name="T7" fmla="*/ 121 h 122"/>
                <a:gd name="T8" fmla="*/ 0 w 120"/>
                <a:gd name="T9" fmla="*/ 61 h 122"/>
              </a:gdLst>
              <a:ahLst/>
              <a:cxnLst>
                <a:cxn ang="0">
                  <a:pos x="T0" y="T1"/>
                </a:cxn>
                <a:cxn ang="0">
                  <a:pos x="T2" y="T3"/>
                </a:cxn>
                <a:cxn ang="0">
                  <a:pos x="T4" y="T5"/>
                </a:cxn>
                <a:cxn ang="0">
                  <a:pos x="T6" y="T7"/>
                </a:cxn>
                <a:cxn ang="0">
                  <a:pos x="T8" y="T9"/>
                </a:cxn>
              </a:cxnLst>
              <a:rect l="0" t="0" r="r" b="b"/>
              <a:pathLst>
                <a:path w="120" h="122">
                  <a:moveTo>
                    <a:pt x="0" y="61"/>
                  </a:moveTo>
                  <a:cubicBezTo>
                    <a:pt x="0" y="27"/>
                    <a:pt x="26" y="1"/>
                    <a:pt x="60" y="1"/>
                  </a:cubicBezTo>
                  <a:cubicBezTo>
                    <a:pt x="93" y="0"/>
                    <a:pt x="120" y="28"/>
                    <a:pt x="120" y="61"/>
                  </a:cubicBezTo>
                  <a:cubicBezTo>
                    <a:pt x="120" y="94"/>
                    <a:pt x="93" y="122"/>
                    <a:pt x="60" y="121"/>
                  </a:cubicBezTo>
                  <a:cubicBezTo>
                    <a:pt x="26" y="121"/>
                    <a:pt x="0" y="94"/>
                    <a:pt x="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3" name="Rechteck 25"/>
          <p:cNvSpPr/>
          <p:nvPr/>
        </p:nvSpPr>
        <p:spPr>
          <a:xfrm>
            <a:off x="3704853" y="3079093"/>
            <a:ext cx="1838709" cy="10198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144000" rtlCol="0" anchor="ctr" anchorCtr="0"/>
          <a:lstStyle/>
          <a:p>
            <a:pPr fontAlgn="base">
              <a:spcBef>
                <a:spcPct val="0"/>
              </a:spcBef>
              <a:spcAft>
                <a:spcPct val="0"/>
              </a:spcAft>
            </a:pPr>
            <a:r>
              <a:rPr lang="en-GB" sz="8000" b="1" dirty="0" smtClean="0">
                <a:solidFill>
                  <a:schemeClr val="bg1"/>
                </a:solidFill>
                <a:latin typeface="Bebas Neue" panose="020B0506020202020201"/>
              </a:rPr>
              <a:t>67</a:t>
            </a:r>
            <a:r>
              <a:rPr lang="en-GB" sz="6000" b="1" baseline="50000" dirty="0" smtClean="0">
                <a:solidFill>
                  <a:schemeClr val="bg1"/>
                </a:solidFill>
                <a:latin typeface="Bebas Neue" panose="020B0506020202020201"/>
              </a:rPr>
              <a:t>%</a:t>
            </a:r>
            <a:endParaRPr lang="en-GB" sz="2000" b="1" baseline="50000" dirty="0">
              <a:solidFill>
                <a:schemeClr val="bg1"/>
              </a:solidFill>
              <a:latin typeface="Bebas Neue" panose="020B0506020202020201"/>
            </a:endParaRPr>
          </a:p>
        </p:txBody>
      </p:sp>
      <p:sp>
        <p:nvSpPr>
          <p:cNvPr id="54" name="Rechteck 26"/>
          <p:cNvSpPr/>
          <p:nvPr/>
        </p:nvSpPr>
        <p:spPr>
          <a:xfrm>
            <a:off x="3678219" y="4155584"/>
            <a:ext cx="2235160" cy="1098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fontAlgn="base">
              <a:spcBef>
                <a:spcPct val="0"/>
              </a:spcBef>
              <a:spcAft>
                <a:spcPct val="0"/>
              </a:spcAft>
            </a:pPr>
            <a:r>
              <a:rPr lang="en-GB" sz="1400" dirty="0" smtClean="0">
                <a:solidFill>
                  <a:schemeClr val="bg1"/>
                </a:solidFill>
                <a:latin typeface="+mj-lt"/>
              </a:rPr>
              <a:t>Use financial rewards for individuals who participate in health management programs/activities, which dropped from 77% in 2015</a:t>
            </a:r>
            <a:endParaRPr lang="en-GB" sz="1400" dirty="0">
              <a:solidFill>
                <a:schemeClr val="bg1"/>
              </a:solidFill>
              <a:latin typeface="+mj-lt"/>
            </a:endParaRPr>
          </a:p>
        </p:txBody>
      </p:sp>
    </p:spTree>
    <p:extLst>
      <p:ext uri="{BB962C8B-B14F-4D97-AF65-F5344CB8AC3E}">
        <p14:creationId xmlns:p14="http://schemas.microsoft.com/office/powerpoint/2010/main" val="193306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nvPr>
        </p:nvGraphicFramePr>
        <p:xfrm>
          <a:off x="4572000" y="2573092"/>
          <a:ext cx="3999390" cy="295747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477030" y="-73359"/>
            <a:ext cx="7886700" cy="1325563"/>
          </a:xfrm>
        </p:spPr>
        <p:txBody>
          <a:bodyPr>
            <a:noAutofit/>
          </a:bodyPr>
          <a:lstStyle/>
          <a:p>
            <a:r>
              <a:rPr lang="en-US" altLang="zh-CN" b="1" dirty="0" smtClean="0"/>
              <a:t>Use of incentives is changing – Public Sector &amp; Education</a:t>
            </a:r>
            <a:endParaRPr lang="zh-CN" altLang="en-US" b="1" dirty="0"/>
          </a:p>
        </p:txBody>
      </p:sp>
      <p:sp>
        <p:nvSpPr>
          <p:cNvPr id="3" name="Slide Number Placeholder 2"/>
          <p:cNvSpPr>
            <a:spLocks noGrp="1"/>
          </p:cNvSpPr>
          <p:nvPr>
            <p:ph type="sldNum" sz="quarter" idx="12"/>
          </p:nvPr>
        </p:nvSpPr>
        <p:spPr/>
        <p:txBody>
          <a:bodyPr/>
          <a:lstStyle/>
          <a:p>
            <a:fld id="{830D4EF1-2FB9-4CDA-AD22-D945B346B2F0}" type="slidenum">
              <a:rPr lang="en-GB" smtClean="0"/>
              <a:pPr/>
              <a:t>14</a:t>
            </a:fld>
            <a:endParaRPr lang="en-GB" dirty="0"/>
          </a:p>
        </p:txBody>
      </p:sp>
      <p:graphicFrame>
        <p:nvGraphicFramePr>
          <p:cNvPr id="5" name="Chart 4"/>
          <p:cNvGraphicFramePr/>
          <p:nvPr>
            <p:extLst/>
          </p:nvPr>
        </p:nvGraphicFramePr>
        <p:xfrm>
          <a:off x="457199" y="2548570"/>
          <a:ext cx="3999390" cy="2981994"/>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487691" y="1442576"/>
            <a:ext cx="4052659" cy="769441"/>
          </a:xfrm>
          <a:prstGeom prst="rect">
            <a:avLst/>
          </a:prstGeom>
          <a:noFill/>
        </p:spPr>
        <p:txBody>
          <a:bodyPr wrap="square" rtlCol="0">
            <a:spAutoFit/>
          </a:bodyPr>
          <a:lstStyle/>
          <a:p>
            <a:r>
              <a:rPr lang="en-US" altLang="zh-CN" sz="1600" b="1" dirty="0" smtClean="0">
                <a:solidFill>
                  <a:srgbClr val="0070C0"/>
                </a:solidFill>
              </a:rPr>
              <a:t>TOBACCO SURCHARGE: </a:t>
            </a:r>
            <a:r>
              <a:rPr lang="en-US" altLang="zh-CN" sz="1400" dirty="0" smtClean="0"/>
              <a:t>Reward (or penalize) based on smoker, tobacco-use status (tobacco surcharge)</a:t>
            </a:r>
            <a:endParaRPr lang="zh-CN" altLang="en-US" sz="1400" dirty="0" smtClean="0"/>
          </a:p>
        </p:txBody>
      </p:sp>
      <p:sp>
        <p:nvSpPr>
          <p:cNvPr id="10" name="TextBox 9"/>
          <p:cNvSpPr txBox="1"/>
          <p:nvPr/>
        </p:nvSpPr>
        <p:spPr>
          <a:xfrm>
            <a:off x="4592453" y="1444505"/>
            <a:ext cx="4052659" cy="769441"/>
          </a:xfrm>
          <a:prstGeom prst="rect">
            <a:avLst/>
          </a:prstGeom>
          <a:noFill/>
        </p:spPr>
        <p:txBody>
          <a:bodyPr wrap="square" rtlCol="0">
            <a:spAutoFit/>
          </a:bodyPr>
          <a:lstStyle/>
          <a:p>
            <a:r>
              <a:rPr lang="en-US" altLang="zh-CN" sz="1600" b="1" dirty="0" smtClean="0">
                <a:solidFill>
                  <a:srgbClr val="0070C0"/>
                </a:solidFill>
              </a:rPr>
              <a:t>BIOMETRIC OUTCOMES: </a:t>
            </a:r>
            <a:r>
              <a:rPr lang="en-US" altLang="zh-CN" sz="1400" dirty="0" smtClean="0"/>
              <a:t>Reward (or penalize) based on biometric outcomes other than smoker, tobacco-use status</a:t>
            </a:r>
            <a:endParaRPr lang="zh-CN" altLang="en-US" sz="1400" dirty="0" smtClean="0"/>
          </a:p>
        </p:txBody>
      </p:sp>
      <p:cxnSp>
        <p:nvCxnSpPr>
          <p:cNvPr id="11" name="Straight Connector 10"/>
          <p:cNvCxnSpPr/>
          <p:nvPr/>
        </p:nvCxnSpPr>
        <p:spPr>
          <a:xfrm>
            <a:off x="4500976" y="1198485"/>
            <a:ext cx="0" cy="4181383"/>
          </a:xfrm>
          <a:prstGeom prst="line">
            <a:avLst/>
          </a:prstGeom>
          <a:ln w="12700">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83833" y="2328631"/>
            <a:ext cx="3713748" cy="698077"/>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smtClean="0">
              <a:solidFill>
                <a:schemeClr val="tx1"/>
              </a:solidFill>
            </a:endParaRPr>
          </a:p>
        </p:txBody>
      </p:sp>
      <p:sp>
        <p:nvSpPr>
          <p:cNvPr id="20" name="TextBox 19"/>
          <p:cNvSpPr txBox="1"/>
          <p:nvPr/>
        </p:nvSpPr>
        <p:spPr>
          <a:xfrm>
            <a:off x="483833" y="2385281"/>
            <a:ext cx="1019831" cy="584775"/>
          </a:xfrm>
          <a:prstGeom prst="rect">
            <a:avLst/>
          </a:prstGeom>
          <a:noFill/>
        </p:spPr>
        <p:txBody>
          <a:bodyPr wrap="none" rtlCol="0">
            <a:spAutoFit/>
          </a:bodyPr>
          <a:lstStyle/>
          <a:p>
            <a:r>
              <a:rPr lang="en-US" altLang="zh-CN" sz="3200" b="1" baseline="30000" dirty="0" smtClean="0"/>
              <a:t>$</a:t>
            </a:r>
            <a:r>
              <a:rPr lang="en-US" altLang="zh-CN" sz="3200" b="1" dirty="0" smtClean="0"/>
              <a:t>435</a:t>
            </a:r>
            <a:endParaRPr lang="zh-CN" altLang="en-US" sz="3200" b="1" dirty="0" smtClean="0"/>
          </a:p>
        </p:txBody>
      </p:sp>
      <p:sp>
        <p:nvSpPr>
          <p:cNvPr id="21" name="TextBox 20"/>
          <p:cNvSpPr txBox="1"/>
          <p:nvPr/>
        </p:nvSpPr>
        <p:spPr>
          <a:xfrm>
            <a:off x="1477030" y="2523779"/>
            <a:ext cx="2693917" cy="307777"/>
          </a:xfrm>
          <a:prstGeom prst="rect">
            <a:avLst/>
          </a:prstGeom>
          <a:noFill/>
        </p:spPr>
        <p:txBody>
          <a:bodyPr wrap="square" rtlCol="0">
            <a:spAutoFit/>
          </a:bodyPr>
          <a:lstStyle/>
          <a:p>
            <a:r>
              <a:rPr lang="en-US" altLang="zh-CN" sz="1400" dirty="0" smtClean="0"/>
              <a:t>Median tobacco surcharge</a:t>
            </a:r>
            <a:endParaRPr lang="zh-CN" altLang="en-US" sz="1400" dirty="0" smtClean="0"/>
          </a:p>
        </p:txBody>
      </p:sp>
    </p:spTree>
    <p:extLst>
      <p:ext uri="{BB962C8B-B14F-4D97-AF65-F5344CB8AC3E}">
        <p14:creationId xmlns:p14="http://schemas.microsoft.com/office/powerpoint/2010/main" val="21467927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30D4EF1-2FB9-4CDA-AD22-D945B346B2F0}" type="slidenum">
              <a:rPr lang="en-GB" smtClean="0"/>
              <a:pPr/>
              <a:t>15</a:t>
            </a:fld>
            <a:endParaRPr lang="en-GB" dirty="0"/>
          </a:p>
        </p:txBody>
      </p:sp>
      <p:sp>
        <p:nvSpPr>
          <p:cNvPr id="8" name="Title 7"/>
          <p:cNvSpPr>
            <a:spLocks noGrp="1"/>
          </p:cNvSpPr>
          <p:nvPr>
            <p:ph type="title"/>
          </p:nvPr>
        </p:nvSpPr>
        <p:spPr>
          <a:xfrm>
            <a:off x="1439407" y="15785"/>
            <a:ext cx="7886700" cy="1325563"/>
          </a:xfrm>
        </p:spPr>
        <p:txBody>
          <a:bodyPr>
            <a:noAutofit/>
          </a:bodyPr>
          <a:lstStyle/>
          <a:p>
            <a:r>
              <a:rPr lang="en-US" altLang="zh-CN" b="1" dirty="0" smtClean="0"/>
              <a:t>Nearly two thirds consider health and well-being a core part of employee value proposition</a:t>
            </a:r>
            <a:endParaRPr lang="zh-CN" altLang="en-US" b="1" dirty="0"/>
          </a:p>
        </p:txBody>
      </p:sp>
      <p:sp>
        <p:nvSpPr>
          <p:cNvPr id="29" name="Rechteck 32"/>
          <p:cNvSpPr/>
          <p:nvPr/>
        </p:nvSpPr>
        <p:spPr>
          <a:xfrm>
            <a:off x="651154" y="1364120"/>
            <a:ext cx="7712580" cy="44983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144000" rIns="252000" bIns="108000" rtlCol="0" anchor="ctr" anchorCtr="0"/>
          <a:lstStyle/>
          <a:p>
            <a:pPr defTabSz="801688"/>
            <a:r>
              <a:rPr lang="en-US" sz="1400" b="1" dirty="0" smtClean="0">
                <a:solidFill>
                  <a:schemeClr val="tx1"/>
                </a:solidFill>
                <a:latin typeface="+mj-lt"/>
              </a:rPr>
              <a:t>To what extent do you agree with the following statements about your organization’s approach to health and well-being?</a:t>
            </a:r>
            <a:endParaRPr lang="en-US" sz="1400" b="1" dirty="0">
              <a:solidFill>
                <a:schemeClr val="tx1"/>
              </a:solidFill>
              <a:latin typeface="+mj-lt"/>
            </a:endParaRPr>
          </a:p>
        </p:txBody>
      </p:sp>
      <p:graphicFrame>
        <p:nvGraphicFramePr>
          <p:cNvPr id="6" name="表格 5"/>
          <p:cNvGraphicFramePr>
            <a:graphicFrameLocks noGrp="1"/>
          </p:cNvGraphicFramePr>
          <p:nvPr>
            <p:extLst>
              <p:ext uri="{D42A27DB-BD31-4B8C-83A1-F6EECF244321}">
                <p14:modId xmlns:p14="http://schemas.microsoft.com/office/powerpoint/2010/main" val="1988931644"/>
              </p:ext>
            </p:extLst>
          </p:nvPr>
        </p:nvGraphicFramePr>
        <p:xfrm>
          <a:off x="530865" y="1892356"/>
          <a:ext cx="8047610" cy="3956150"/>
        </p:xfrm>
        <a:graphic>
          <a:graphicData uri="http://schemas.openxmlformats.org/drawingml/2006/table">
            <a:tbl>
              <a:tblPr firstRow="1" bandRow="1">
                <a:tableStyleId>{5C22544A-7EE6-4342-B048-85BDC9FD1C3A}</a:tableStyleId>
              </a:tblPr>
              <a:tblGrid>
                <a:gridCol w="982625">
                  <a:extLst>
                    <a:ext uri="{9D8B030D-6E8A-4147-A177-3AD203B41FA5}">
                      <a16:colId xmlns:a16="http://schemas.microsoft.com/office/drawing/2014/main" val="20000"/>
                    </a:ext>
                  </a:extLst>
                </a:gridCol>
                <a:gridCol w="2554013">
                  <a:extLst>
                    <a:ext uri="{9D8B030D-6E8A-4147-A177-3AD203B41FA5}">
                      <a16:colId xmlns:a16="http://schemas.microsoft.com/office/drawing/2014/main" val="20001"/>
                    </a:ext>
                  </a:extLst>
                </a:gridCol>
                <a:gridCol w="1291928">
                  <a:extLst>
                    <a:ext uri="{9D8B030D-6E8A-4147-A177-3AD203B41FA5}">
                      <a16:colId xmlns:a16="http://schemas.microsoft.com/office/drawing/2014/main" val="20002"/>
                    </a:ext>
                  </a:extLst>
                </a:gridCol>
                <a:gridCol w="1609522">
                  <a:extLst>
                    <a:ext uri="{9D8B030D-6E8A-4147-A177-3AD203B41FA5}">
                      <a16:colId xmlns:a16="http://schemas.microsoft.com/office/drawing/2014/main" val="20003"/>
                    </a:ext>
                  </a:extLst>
                </a:gridCol>
                <a:gridCol w="1609522">
                  <a:extLst>
                    <a:ext uri="{9D8B030D-6E8A-4147-A177-3AD203B41FA5}">
                      <a16:colId xmlns:a16="http://schemas.microsoft.com/office/drawing/2014/main" val="20004"/>
                    </a:ext>
                  </a:extLst>
                </a:gridCol>
              </a:tblGrid>
              <a:tr h="964306">
                <a:tc>
                  <a:txBody>
                    <a:bodyPr/>
                    <a:lstStyle/>
                    <a:p>
                      <a:endParaRPr lang="en-US" sz="1400" dirty="0">
                        <a:solidFill>
                          <a:srgbClr val="FF0000"/>
                        </a:solidFill>
                      </a:endParaRPr>
                    </a:p>
                  </a:txBody>
                  <a:tcPr marL="118352" marR="118352" marT="59176" marB="59176"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75000"/>
                              <a:lumOff val="25000"/>
                            </a:schemeClr>
                          </a:solidFill>
                          <a:latin typeface="Arial" panose="020B0604020202020204" pitchFamily="34" charset="0"/>
                          <a:cs typeface="Arial" panose="020B0604020202020204" pitchFamily="34" charset="0"/>
                        </a:rPr>
                        <a:t>Employee</a:t>
                      </a:r>
                      <a:r>
                        <a:rPr lang="en-US" sz="1200" b="1" baseline="0" dirty="0" smtClean="0">
                          <a:solidFill>
                            <a:schemeClr val="tx1">
                              <a:lumMod val="75000"/>
                              <a:lumOff val="25000"/>
                            </a:schemeClr>
                          </a:solidFill>
                          <a:latin typeface="Arial" panose="020B0604020202020204" pitchFamily="34" charset="0"/>
                          <a:cs typeface="Arial" panose="020B0604020202020204" pitchFamily="34" charset="0"/>
                        </a:rPr>
                        <a:t> value proposition</a:t>
                      </a:r>
                      <a:endParaRPr lang="en-US" sz="1200" b="1" dirty="0" smtClean="0">
                        <a:solidFill>
                          <a:schemeClr val="tx1">
                            <a:lumMod val="75000"/>
                            <a:lumOff val="25000"/>
                          </a:schemeClr>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lumMod val="75000"/>
                              <a:lumOff val="25000"/>
                            </a:schemeClr>
                          </a:solidFill>
                          <a:latin typeface="Arial" panose="020B0604020202020204" pitchFamily="34" charset="0"/>
                          <a:cs typeface="Arial" panose="020B0604020202020204" pitchFamily="34" charset="0"/>
                        </a:rPr>
                        <a:t>Health and well-being is a core part of our organization’s employee value proposition</a:t>
                      </a:r>
                    </a:p>
                  </a:txBody>
                  <a:tcPr marL="118352" marR="118352" marT="59176" marB="591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b="1" dirty="0">
                        <a:solidFill>
                          <a:srgbClr val="702082"/>
                        </a:solidFill>
                      </a:endParaRPr>
                    </a:p>
                  </a:txBody>
                  <a:tcPr marL="118352" marR="118352" marT="59176" marB="591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2300" dirty="0"/>
                    </a:p>
                  </a:txBody>
                  <a:tcPr marL="118352" marR="118352" marT="59176" marB="59176">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2300" dirty="0"/>
                    </a:p>
                  </a:txBody>
                  <a:tcPr marL="118352" marR="118352" marT="59176" marB="59176">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964306">
                <a:tc>
                  <a:txBody>
                    <a:bodyPr/>
                    <a:lstStyle/>
                    <a:p>
                      <a:pPr>
                        <a:spcAft>
                          <a:spcPts val="600"/>
                        </a:spcAft>
                      </a:pPr>
                      <a:endParaRPr lang="en-US" sz="4000" dirty="0"/>
                    </a:p>
                  </a:txBody>
                  <a:tcPr marL="118352" marR="118352" marT="59176" marB="59176"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lumMod val="75000"/>
                              <a:lumOff val="25000"/>
                            </a:schemeClr>
                          </a:solidFill>
                          <a:latin typeface="Arial" panose="020B0604020202020204" pitchFamily="34" charset="0"/>
                          <a:ea typeface="+mn-ea"/>
                          <a:cs typeface="Arial" panose="020B0604020202020204" pitchFamily="34" charset="0"/>
                        </a:rPr>
                        <a:t>Effective communication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kern="1200" dirty="0" smtClean="0">
                          <a:solidFill>
                            <a:schemeClr val="tx1">
                              <a:lumMod val="75000"/>
                              <a:lumOff val="25000"/>
                            </a:schemeClr>
                          </a:solidFill>
                          <a:latin typeface="Arial" panose="020B0604020202020204" pitchFamily="34" charset="0"/>
                          <a:ea typeface="+mn-ea"/>
                          <a:cs typeface="Arial" panose="020B0604020202020204" pitchFamily="34" charset="0"/>
                        </a:rPr>
                        <a:t>Our organization has a health and well-being strategy that is effectively communicated to employees and deliver on its promises</a:t>
                      </a:r>
                    </a:p>
                  </a:txBody>
                  <a:tcPr marL="118352" marR="118352" marT="59176" marB="591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b="1" dirty="0">
                        <a:solidFill>
                          <a:schemeClr val="accent5"/>
                        </a:solidFill>
                      </a:endParaRPr>
                    </a:p>
                  </a:txBody>
                  <a:tcPr marL="118352" marR="118352" marT="59176" marB="591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300" dirty="0"/>
                    </a:p>
                  </a:txBody>
                  <a:tcPr marL="118352" marR="118352" marT="59176" marB="591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300" dirty="0"/>
                    </a:p>
                  </a:txBody>
                  <a:tcPr marL="118352" marR="118352" marT="59176" marB="59176">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64306">
                <a:tc>
                  <a:txBody>
                    <a:bodyPr/>
                    <a:lstStyle/>
                    <a:p>
                      <a:pPr>
                        <a:spcAft>
                          <a:spcPts val="600"/>
                        </a:spcAft>
                      </a:pPr>
                      <a:endParaRPr lang="en-US" sz="4400" dirty="0"/>
                    </a:p>
                  </a:txBody>
                  <a:tcPr marL="118352" marR="118352" marT="59176" marB="59176"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75000"/>
                              <a:lumOff val="25000"/>
                            </a:schemeClr>
                          </a:solidFill>
                          <a:latin typeface="Arial" panose="020B0604020202020204" pitchFamily="34" charset="0"/>
                          <a:cs typeface="Arial" panose="020B0604020202020204" pitchFamily="34" charset="0"/>
                        </a:rPr>
                        <a:t>Effectively improve</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lumMod val="75000"/>
                              <a:lumOff val="25000"/>
                            </a:schemeClr>
                          </a:solidFill>
                          <a:latin typeface="Arial" panose="020B0604020202020204" pitchFamily="34" charset="0"/>
                          <a:cs typeface="Arial" panose="020B0604020202020204" pitchFamily="34" charset="0"/>
                        </a:rPr>
                        <a:t>Our health and well-being program has effectively improved employee health behaviors</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lumMod val="75000"/>
                              <a:lumOff val="25000"/>
                            </a:schemeClr>
                          </a:solidFill>
                          <a:latin typeface="Arial" panose="020B0604020202020204" pitchFamily="34" charset="0"/>
                          <a:cs typeface="Arial" panose="020B0604020202020204" pitchFamily="34" charset="0"/>
                        </a:rPr>
                        <a:t>(e.g., program participation, health risk reduction)</a:t>
                      </a:r>
                    </a:p>
                  </a:txBody>
                  <a:tcPr marL="118352" marR="118352" marT="59176" marB="591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b="1" dirty="0">
                        <a:solidFill>
                          <a:srgbClr val="00A0D2"/>
                        </a:solidFill>
                      </a:endParaRPr>
                    </a:p>
                  </a:txBody>
                  <a:tcPr marL="118352" marR="118352" marT="59176" marB="591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300" dirty="0"/>
                    </a:p>
                  </a:txBody>
                  <a:tcPr marL="118352" marR="118352" marT="59176" marB="591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300" dirty="0"/>
                    </a:p>
                  </a:txBody>
                  <a:tcPr marL="118352" marR="118352" marT="59176" marB="59176">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964306">
                <a:tc>
                  <a:txBody>
                    <a:bodyPr/>
                    <a:lstStyle/>
                    <a:p>
                      <a:pPr>
                        <a:spcAft>
                          <a:spcPts val="600"/>
                        </a:spcAft>
                      </a:pPr>
                      <a:endParaRPr lang="en-US" sz="4000" dirty="0"/>
                    </a:p>
                  </a:txBody>
                  <a:tcPr marL="118352" marR="118352" marT="59176" marB="59176"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75000"/>
                              <a:lumOff val="25000"/>
                            </a:schemeClr>
                          </a:solidFill>
                          <a:latin typeface="Arial" panose="020B0604020202020204" pitchFamily="34" charset="0"/>
                          <a:cs typeface="Arial" panose="020B0604020202020204" pitchFamily="34" charset="0"/>
                        </a:rPr>
                        <a:t>Customized and differentiated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lumMod val="75000"/>
                              <a:lumOff val="25000"/>
                            </a:schemeClr>
                          </a:solidFill>
                          <a:latin typeface="Arial" panose="020B0604020202020204" pitchFamily="34" charset="0"/>
                          <a:cs typeface="Arial" panose="020B0604020202020204" pitchFamily="34" charset="0"/>
                        </a:rPr>
                        <a:t>Our health and well-being program is customized for critical workforce segments and used to differentiate from other organizations with which we compete for talent</a:t>
                      </a:r>
                    </a:p>
                  </a:txBody>
                  <a:tcPr marL="118352" marR="118352" marT="59176" marB="591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endParaRPr lang="en-US" sz="3200" b="1" dirty="0">
                        <a:solidFill>
                          <a:srgbClr val="63666A"/>
                        </a:solidFill>
                      </a:endParaRPr>
                    </a:p>
                  </a:txBody>
                  <a:tcPr marL="118352" marR="118352" marT="59176" marB="591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2300" dirty="0"/>
                    </a:p>
                  </a:txBody>
                  <a:tcPr marL="118352" marR="118352" marT="59176" marB="591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endParaRPr lang="en-US" sz="2300" dirty="0"/>
                    </a:p>
                  </a:txBody>
                  <a:tcPr marL="118352" marR="118352" marT="59176" marB="59176">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3"/>
                  </a:ext>
                </a:extLst>
              </a:tr>
            </a:tbl>
          </a:graphicData>
        </a:graphic>
      </p:graphicFrame>
      <p:graphicFrame>
        <p:nvGraphicFramePr>
          <p:cNvPr id="68" name="Chart 23"/>
          <p:cNvGraphicFramePr/>
          <p:nvPr>
            <p:extLst>
              <p:ext uri="{D42A27DB-BD31-4B8C-83A1-F6EECF244321}">
                <p14:modId xmlns:p14="http://schemas.microsoft.com/office/powerpoint/2010/main" val="3902064803"/>
              </p:ext>
            </p:extLst>
          </p:nvPr>
        </p:nvGraphicFramePr>
        <p:xfrm>
          <a:off x="4332019" y="1758525"/>
          <a:ext cx="4652652" cy="4172578"/>
        </p:xfrm>
        <a:graphic>
          <a:graphicData uri="http://schemas.openxmlformats.org/drawingml/2006/chart">
            <c:chart xmlns:c="http://schemas.openxmlformats.org/drawingml/2006/chart" xmlns:r="http://schemas.openxmlformats.org/officeDocument/2006/relationships" r:id="rId3"/>
          </a:graphicData>
        </a:graphic>
      </p:graphicFrame>
      <p:grpSp>
        <p:nvGrpSpPr>
          <p:cNvPr id="74" name="Gruppieren 54"/>
          <p:cNvGrpSpPr>
            <a:grpSpLocks noChangeAspect="1"/>
          </p:cNvGrpSpPr>
          <p:nvPr/>
        </p:nvGrpSpPr>
        <p:grpSpPr>
          <a:xfrm>
            <a:off x="525381" y="1917960"/>
            <a:ext cx="855173" cy="853299"/>
            <a:chOff x="1050104" y="6085860"/>
            <a:chExt cx="544117" cy="542925"/>
          </a:xfrm>
          <a:solidFill>
            <a:schemeClr val="accent1"/>
          </a:solidFill>
        </p:grpSpPr>
        <p:sp>
          <p:nvSpPr>
            <p:cNvPr id="75" name="Freeform 1559"/>
            <p:cNvSpPr>
              <a:spLocks/>
            </p:cNvSpPr>
            <p:nvPr/>
          </p:nvSpPr>
          <p:spPr bwMode="auto">
            <a:xfrm>
              <a:off x="1312042" y="6085860"/>
              <a:ext cx="282179" cy="280988"/>
            </a:xfrm>
            <a:custGeom>
              <a:avLst/>
              <a:gdLst>
                <a:gd name="T0" fmla="*/ 75 w 100"/>
                <a:gd name="T1" fmla="*/ 25 h 100"/>
                <a:gd name="T2" fmla="*/ 74 w 100"/>
                <a:gd name="T3" fmla="*/ 0 h 100"/>
                <a:gd name="T4" fmla="*/ 49 w 100"/>
                <a:gd name="T5" fmla="*/ 26 h 100"/>
                <a:gd name="T6" fmla="*/ 49 w 100"/>
                <a:gd name="T7" fmla="*/ 43 h 100"/>
                <a:gd name="T8" fmla="*/ 3 w 100"/>
                <a:gd name="T9" fmla="*/ 88 h 100"/>
                <a:gd name="T10" fmla="*/ 2 w 100"/>
                <a:gd name="T11" fmla="*/ 98 h 100"/>
                <a:gd name="T12" fmla="*/ 12 w 100"/>
                <a:gd name="T13" fmla="*/ 97 h 100"/>
                <a:gd name="T14" fmla="*/ 57 w 100"/>
                <a:gd name="T15" fmla="*/ 51 h 100"/>
                <a:gd name="T16" fmla="*/ 74 w 100"/>
                <a:gd name="T17" fmla="*/ 51 h 100"/>
                <a:gd name="T18" fmla="*/ 100 w 100"/>
                <a:gd name="T19" fmla="*/ 26 h 100"/>
                <a:gd name="T20" fmla="*/ 75 w 100"/>
                <a:gd name="T21" fmla="*/ 2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100">
                  <a:moveTo>
                    <a:pt x="75" y="25"/>
                  </a:moveTo>
                  <a:cubicBezTo>
                    <a:pt x="74" y="0"/>
                    <a:pt x="74" y="0"/>
                    <a:pt x="74" y="0"/>
                  </a:cubicBezTo>
                  <a:cubicBezTo>
                    <a:pt x="49" y="26"/>
                    <a:pt x="49" y="26"/>
                    <a:pt x="49" y="26"/>
                  </a:cubicBezTo>
                  <a:cubicBezTo>
                    <a:pt x="49" y="43"/>
                    <a:pt x="49" y="43"/>
                    <a:pt x="49" y="43"/>
                  </a:cubicBezTo>
                  <a:cubicBezTo>
                    <a:pt x="3" y="88"/>
                    <a:pt x="3" y="88"/>
                    <a:pt x="3" y="88"/>
                  </a:cubicBezTo>
                  <a:cubicBezTo>
                    <a:pt x="2" y="90"/>
                    <a:pt x="0" y="97"/>
                    <a:pt x="2" y="98"/>
                  </a:cubicBezTo>
                  <a:cubicBezTo>
                    <a:pt x="4" y="100"/>
                    <a:pt x="10" y="99"/>
                    <a:pt x="12" y="97"/>
                  </a:cubicBezTo>
                  <a:cubicBezTo>
                    <a:pt x="57" y="51"/>
                    <a:pt x="57" y="51"/>
                    <a:pt x="57" y="51"/>
                  </a:cubicBezTo>
                  <a:cubicBezTo>
                    <a:pt x="74" y="51"/>
                    <a:pt x="74" y="51"/>
                    <a:pt x="74" y="51"/>
                  </a:cubicBezTo>
                  <a:cubicBezTo>
                    <a:pt x="100" y="26"/>
                    <a:pt x="100" y="26"/>
                    <a:pt x="100" y="26"/>
                  </a:cubicBezTo>
                  <a:lnTo>
                    <a:pt x="75" y="25"/>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1560"/>
            <p:cNvSpPr>
              <a:spLocks/>
            </p:cNvSpPr>
            <p:nvPr/>
          </p:nvSpPr>
          <p:spPr bwMode="auto">
            <a:xfrm>
              <a:off x="1247748" y="6279932"/>
              <a:ext cx="152400" cy="154781"/>
            </a:xfrm>
            <a:custGeom>
              <a:avLst/>
              <a:gdLst>
                <a:gd name="T0" fmla="*/ 28 w 54"/>
                <a:gd name="T1" fmla="*/ 40 h 55"/>
                <a:gd name="T2" fmla="*/ 18 w 54"/>
                <a:gd name="T3" fmla="*/ 36 h 55"/>
                <a:gd name="T4" fmla="*/ 15 w 54"/>
                <a:gd name="T5" fmla="*/ 23 h 55"/>
                <a:gd name="T6" fmla="*/ 19 w 54"/>
                <a:gd name="T7" fmla="*/ 12 h 55"/>
                <a:gd name="T8" fmla="*/ 31 w 54"/>
                <a:gd name="T9" fmla="*/ 1 h 55"/>
                <a:gd name="T10" fmla="*/ 27 w 54"/>
                <a:gd name="T11" fmla="*/ 0 h 55"/>
                <a:gd name="T12" fmla="*/ 0 w 54"/>
                <a:gd name="T13" fmla="*/ 27 h 55"/>
                <a:gd name="T14" fmla="*/ 27 w 54"/>
                <a:gd name="T15" fmla="*/ 55 h 55"/>
                <a:gd name="T16" fmla="*/ 54 w 54"/>
                <a:gd name="T17" fmla="*/ 27 h 55"/>
                <a:gd name="T18" fmla="*/ 53 w 54"/>
                <a:gd name="T19" fmla="*/ 23 h 55"/>
                <a:gd name="T20" fmla="*/ 42 w 54"/>
                <a:gd name="T21" fmla="*/ 35 h 55"/>
                <a:gd name="T22" fmla="*/ 28 w 54"/>
                <a:gd name="T23" fmla="*/ 4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55">
                  <a:moveTo>
                    <a:pt x="28" y="40"/>
                  </a:moveTo>
                  <a:cubicBezTo>
                    <a:pt x="23" y="40"/>
                    <a:pt x="20" y="38"/>
                    <a:pt x="18" y="36"/>
                  </a:cubicBezTo>
                  <a:cubicBezTo>
                    <a:pt x="16" y="34"/>
                    <a:pt x="13" y="30"/>
                    <a:pt x="15" y="23"/>
                  </a:cubicBezTo>
                  <a:cubicBezTo>
                    <a:pt x="15" y="20"/>
                    <a:pt x="16" y="16"/>
                    <a:pt x="19" y="12"/>
                  </a:cubicBezTo>
                  <a:cubicBezTo>
                    <a:pt x="31" y="1"/>
                    <a:pt x="31" y="1"/>
                    <a:pt x="31" y="1"/>
                  </a:cubicBezTo>
                  <a:cubicBezTo>
                    <a:pt x="30" y="1"/>
                    <a:pt x="28" y="0"/>
                    <a:pt x="27" y="0"/>
                  </a:cubicBezTo>
                  <a:cubicBezTo>
                    <a:pt x="12" y="0"/>
                    <a:pt x="0" y="12"/>
                    <a:pt x="0" y="27"/>
                  </a:cubicBezTo>
                  <a:cubicBezTo>
                    <a:pt x="0" y="42"/>
                    <a:pt x="12" y="55"/>
                    <a:pt x="27" y="55"/>
                  </a:cubicBezTo>
                  <a:cubicBezTo>
                    <a:pt x="42" y="55"/>
                    <a:pt x="54" y="42"/>
                    <a:pt x="54" y="27"/>
                  </a:cubicBezTo>
                  <a:cubicBezTo>
                    <a:pt x="54" y="26"/>
                    <a:pt x="54" y="25"/>
                    <a:pt x="53" y="23"/>
                  </a:cubicBezTo>
                  <a:cubicBezTo>
                    <a:pt x="42" y="35"/>
                    <a:pt x="42" y="35"/>
                    <a:pt x="42" y="35"/>
                  </a:cubicBezTo>
                  <a:cubicBezTo>
                    <a:pt x="38" y="38"/>
                    <a:pt x="32" y="40"/>
                    <a:pt x="28" y="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1561"/>
            <p:cNvSpPr>
              <a:spLocks/>
            </p:cNvSpPr>
            <p:nvPr/>
          </p:nvSpPr>
          <p:spPr bwMode="auto">
            <a:xfrm>
              <a:off x="1154879" y="6187064"/>
              <a:ext cx="338138" cy="340519"/>
            </a:xfrm>
            <a:custGeom>
              <a:avLst/>
              <a:gdLst>
                <a:gd name="T0" fmla="*/ 97 w 120"/>
                <a:gd name="T1" fmla="*/ 60 h 121"/>
                <a:gd name="T2" fmla="*/ 60 w 120"/>
                <a:gd name="T3" fmla="*/ 98 h 121"/>
                <a:gd name="T4" fmla="*/ 22 w 120"/>
                <a:gd name="T5" fmla="*/ 60 h 121"/>
                <a:gd name="T6" fmla="*/ 60 w 120"/>
                <a:gd name="T7" fmla="*/ 23 h 121"/>
                <a:gd name="T8" fmla="*/ 73 w 120"/>
                <a:gd name="T9" fmla="*/ 25 h 121"/>
                <a:gd name="T10" fmla="*/ 90 w 120"/>
                <a:gd name="T11" fmla="*/ 8 h 121"/>
                <a:gd name="T12" fmla="*/ 60 w 120"/>
                <a:gd name="T13" fmla="*/ 0 h 121"/>
                <a:gd name="T14" fmla="*/ 0 w 120"/>
                <a:gd name="T15" fmla="*/ 60 h 121"/>
                <a:gd name="T16" fmla="*/ 60 w 120"/>
                <a:gd name="T17" fmla="*/ 121 h 121"/>
                <a:gd name="T18" fmla="*/ 120 w 120"/>
                <a:gd name="T19" fmla="*/ 60 h 121"/>
                <a:gd name="T20" fmla="*/ 112 w 120"/>
                <a:gd name="T21" fmla="*/ 31 h 121"/>
                <a:gd name="T22" fmla="*/ 95 w 120"/>
                <a:gd name="T23" fmla="*/ 48 h 121"/>
                <a:gd name="T24" fmla="*/ 97 w 120"/>
                <a:gd name="T25" fmla="*/ 6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1">
                  <a:moveTo>
                    <a:pt x="97" y="60"/>
                  </a:moveTo>
                  <a:cubicBezTo>
                    <a:pt x="97" y="81"/>
                    <a:pt x="81" y="98"/>
                    <a:pt x="60" y="98"/>
                  </a:cubicBezTo>
                  <a:cubicBezTo>
                    <a:pt x="39" y="98"/>
                    <a:pt x="22" y="81"/>
                    <a:pt x="22" y="60"/>
                  </a:cubicBezTo>
                  <a:cubicBezTo>
                    <a:pt x="22" y="40"/>
                    <a:pt x="39" y="23"/>
                    <a:pt x="60" y="23"/>
                  </a:cubicBezTo>
                  <a:cubicBezTo>
                    <a:pt x="64" y="23"/>
                    <a:pt x="69" y="24"/>
                    <a:pt x="73" y="25"/>
                  </a:cubicBezTo>
                  <a:cubicBezTo>
                    <a:pt x="90" y="8"/>
                    <a:pt x="90" y="8"/>
                    <a:pt x="90" y="8"/>
                  </a:cubicBezTo>
                  <a:cubicBezTo>
                    <a:pt x="81" y="3"/>
                    <a:pt x="71" y="0"/>
                    <a:pt x="60" y="0"/>
                  </a:cubicBezTo>
                  <a:cubicBezTo>
                    <a:pt x="27" y="0"/>
                    <a:pt x="0" y="27"/>
                    <a:pt x="0" y="60"/>
                  </a:cubicBezTo>
                  <a:cubicBezTo>
                    <a:pt x="0" y="94"/>
                    <a:pt x="27" y="121"/>
                    <a:pt x="60" y="121"/>
                  </a:cubicBezTo>
                  <a:cubicBezTo>
                    <a:pt x="93" y="121"/>
                    <a:pt x="120" y="94"/>
                    <a:pt x="120" y="60"/>
                  </a:cubicBezTo>
                  <a:cubicBezTo>
                    <a:pt x="120" y="50"/>
                    <a:pt x="117" y="39"/>
                    <a:pt x="112" y="31"/>
                  </a:cubicBezTo>
                  <a:cubicBezTo>
                    <a:pt x="95" y="48"/>
                    <a:pt x="95" y="48"/>
                    <a:pt x="95" y="48"/>
                  </a:cubicBezTo>
                  <a:cubicBezTo>
                    <a:pt x="97" y="52"/>
                    <a:pt x="97" y="56"/>
                    <a:pt x="97" y="6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78" name="Freeform 1562"/>
            <p:cNvSpPr>
              <a:spLocks/>
            </p:cNvSpPr>
            <p:nvPr/>
          </p:nvSpPr>
          <p:spPr bwMode="auto">
            <a:xfrm>
              <a:off x="1050104" y="6085860"/>
              <a:ext cx="544116" cy="542925"/>
            </a:xfrm>
            <a:custGeom>
              <a:avLst/>
              <a:gdLst>
                <a:gd name="T0" fmla="*/ 167 w 193"/>
                <a:gd name="T1" fmla="*/ 61 h 193"/>
                <a:gd name="T2" fmla="*/ 159 w 193"/>
                <a:gd name="T3" fmla="*/ 61 h 193"/>
                <a:gd name="T4" fmla="*/ 168 w 193"/>
                <a:gd name="T5" fmla="*/ 96 h 193"/>
                <a:gd name="T6" fmla="*/ 97 w 193"/>
                <a:gd name="T7" fmla="*/ 168 h 193"/>
                <a:gd name="T8" fmla="*/ 25 w 193"/>
                <a:gd name="T9" fmla="*/ 96 h 193"/>
                <a:gd name="T10" fmla="*/ 97 w 193"/>
                <a:gd name="T11" fmla="*/ 25 h 193"/>
                <a:gd name="T12" fmla="*/ 132 w 193"/>
                <a:gd name="T13" fmla="*/ 34 h 193"/>
                <a:gd name="T14" fmla="*/ 132 w 193"/>
                <a:gd name="T15" fmla="*/ 26 h 193"/>
                <a:gd name="T16" fmla="*/ 135 w 193"/>
                <a:gd name="T17" fmla="*/ 19 h 193"/>
                <a:gd name="T18" fmla="*/ 142 w 193"/>
                <a:gd name="T19" fmla="*/ 11 h 193"/>
                <a:gd name="T20" fmla="*/ 97 w 193"/>
                <a:gd name="T21" fmla="*/ 0 h 193"/>
                <a:gd name="T22" fmla="*/ 0 w 193"/>
                <a:gd name="T23" fmla="*/ 96 h 193"/>
                <a:gd name="T24" fmla="*/ 97 w 193"/>
                <a:gd name="T25" fmla="*/ 193 h 193"/>
                <a:gd name="T26" fmla="*/ 193 w 193"/>
                <a:gd name="T27" fmla="*/ 96 h 193"/>
                <a:gd name="T28" fmla="*/ 182 w 193"/>
                <a:gd name="T29" fmla="*/ 51 h 193"/>
                <a:gd name="T30" fmla="*/ 174 w 193"/>
                <a:gd name="T31" fmla="*/ 58 h 193"/>
                <a:gd name="T32" fmla="*/ 167 w 193"/>
                <a:gd name="T33" fmla="*/ 6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3" h="193">
                  <a:moveTo>
                    <a:pt x="167" y="61"/>
                  </a:moveTo>
                  <a:cubicBezTo>
                    <a:pt x="159" y="61"/>
                    <a:pt x="159" y="61"/>
                    <a:pt x="159" y="61"/>
                  </a:cubicBezTo>
                  <a:cubicBezTo>
                    <a:pt x="165" y="72"/>
                    <a:pt x="168" y="84"/>
                    <a:pt x="168" y="96"/>
                  </a:cubicBezTo>
                  <a:cubicBezTo>
                    <a:pt x="168" y="136"/>
                    <a:pt x="136" y="168"/>
                    <a:pt x="97" y="168"/>
                  </a:cubicBezTo>
                  <a:cubicBezTo>
                    <a:pt x="57" y="168"/>
                    <a:pt x="25" y="136"/>
                    <a:pt x="25" y="96"/>
                  </a:cubicBezTo>
                  <a:cubicBezTo>
                    <a:pt x="25" y="57"/>
                    <a:pt x="57" y="25"/>
                    <a:pt x="97" y="25"/>
                  </a:cubicBezTo>
                  <a:cubicBezTo>
                    <a:pt x="110" y="25"/>
                    <a:pt x="122" y="28"/>
                    <a:pt x="132" y="34"/>
                  </a:cubicBezTo>
                  <a:cubicBezTo>
                    <a:pt x="132" y="26"/>
                    <a:pt x="132" y="26"/>
                    <a:pt x="132" y="26"/>
                  </a:cubicBezTo>
                  <a:cubicBezTo>
                    <a:pt x="132" y="23"/>
                    <a:pt x="133" y="21"/>
                    <a:pt x="135" y="19"/>
                  </a:cubicBezTo>
                  <a:cubicBezTo>
                    <a:pt x="142" y="11"/>
                    <a:pt x="142" y="11"/>
                    <a:pt x="142" y="11"/>
                  </a:cubicBezTo>
                  <a:cubicBezTo>
                    <a:pt x="129" y="4"/>
                    <a:pt x="113" y="0"/>
                    <a:pt x="97" y="0"/>
                  </a:cubicBezTo>
                  <a:cubicBezTo>
                    <a:pt x="44" y="0"/>
                    <a:pt x="0" y="43"/>
                    <a:pt x="0" y="96"/>
                  </a:cubicBezTo>
                  <a:cubicBezTo>
                    <a:pt x="0" y="150"/>
                    <a:pt x="44" y="193"/>
                    <a:pt x="97" y="193"/>
                  </a:cubicBezTo>
                  <a:cubicBezTo>
                    <a:pt x="150" y="193"/>
                    <a:pt x="193" y="150"/>
                    <a:pt x="193" y="96"/>
                  </a:cubicBezTo>
                  <a:cubicBezTo>
                    <a:pt x="193" y="80"/>
                    <a:pt x="189" y="64"/>
                    <a:pt x="182" y="51"/>
                  </a:cubicBezTo>
                  <a:cubicBezTo>
                    <a:pt x="174" y="58"/>
                    <a:pt x="174" y="58"/>
                    <a:pt x="174" y="58"/>
                  </a:cubicBezTo>
                  <a:cubicBezTo>
                    <a:pt x="172" y="60"/>
                    <a:pt x="170" y="61"/>
                    <a:pt x="167"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79" name="Gruppieren 77"/>
          <p:cNvGrpSpPr>
            <a:grpSpLocks noChangeAspect="1"/>
          </p:cNvGrpSpPr>
          <p:nvPr/>
        </p:nvGrpSpPr>
        <p:grpSpPr bwMode="gray">
          <a:xfrm>
            <a:off x="540372" y="2931776"/>
            <a:ext cx="908542" cy="874096"/>
            <a:chOff x="2512240" y="2759735"/>
            <a:chExt cx="608538" cy="585467"/>
          </a:xfrm>
          <a:solidFill>
            <a:schemeClr val="accent5"/>
          </a:solidFill>
        </p:grpSpPr>
        <p:sp>
          <p:nvSpPr>
            <p:cNvPr id="80" name="Freeform 8"/>
            <p:cNvSpPr>
              <a:spLocks/>
            </p:cNvSpPr>
            <p:nvPr/>
          </p:nvSpPr>
          <p:spPr bwMode="gray">
            <a:xfrm>
              <a:off x="2512240" y="3081047"/>
              <a:ext cx="216747" cy="262404"/>
            </a:xfrm>
            <a:custGeom>
              <a:avLst/>
              <a:gdLst>
                <a:gd name="T0" fmla="*/ 4046 w 4436"/>
                <a:gd name="T1" fmla="*/ 3222 h 5370"/>
                <a:gd name="T2" fmla="*/ 3215 w 4436"/>
                <a:gd name="T3" fmla="*/ 2749 h 5370"/>
                <a:gd name="T4" fmla="*/ 2885 w 4436"/>
                <a:gd name="T5" fmla="*/ 2548 h 5370"/>
                <a:gd name="T6" fmla="*/ 2817 w 4436"/>
                <a:gd name="T7" fmla="*/ 2280 h 5370"/>
                <a:gd name="T8" fmla="*/ 2812 w 4436"/>
                <a:gd name="T9" fmla="*/ 2285 h 5370"/>
                <a:gd name="T10" fmla="*/ 3017 w 4436"/>
                <a:gd name="T11" fmla="*/ 1917 h 5370"/>
                <a:gd name="T12" fmla="*/ 3140 w 4436"/>
                <a:gd name="T13" fmla="*/ 1636 h 5370"/>
                <a:gd name="T14" fmla="*/ 3099 w 4436"/>
                <a:gd name="T15" fmla="*/ 1339 h 5370"/>
                <a:gd name="T16" fmla="*/ 3100 w 4436"/>
                <a:gd name="T17" fmla="*/ 1317 h 5370"/>
                <a:gd name="T18" fmla="*/ 2665 w 4436"/>
                <a:gd name="T19" fmla="*/ 312 h 5370"/>
                <a:gd name="T20" fmla="*/ 1847 w 4436"/>
                <a:gd name="T21" fmla="*/ 164 h 5370"/>
                <a:gd name="T22" fmla="*/ 1275 w 4436"/>
                <a:gd name="T23" fmla="*/ 864 h 5370"/>
                <a:gd name="T24" fmla="*/ 1306 w 4436"/>
                <a:gd name="T25" fmla="*/ 1388 h 5370"/>
                <a:gd name="T26" fmla="*/ 1289 w 4436"/>
                <a:gd name="T27" fmla="*/ 1697 h 5370"/>
                <a:gd name="T28" fmla="*/ 1384 w 4436"/>
                <a:gd name="T29" fmla="*/ 1859 h 5370"/>
                <a:gd name="T30" fmla="*/ 1578 w 4436"/>
                <a:gd name="T31" fmla="*/ 2260 h 5370"/>
                <a:gd name="T32" fmla="*/ 1576 w 4436"/>
                <a:gd name="T33" fmla="*/ 2258 h 5370"/>
                <a:gd name="T34" fmla="*/ 1527 w 4436"/>
                <a:gd name="T35" fmla="*/ 2520 h 5370"/>
                <a:gd name="T36" fmla="*/ 1515 w 4436"/>
                <a:gd name="T37" fmla="*/ 2491 h 5370"/>
                <a:gd name="T38" fmla="*/ 693 w 4436"/>
                <a:gd name="T39" fmla="*/ 2914 h 5370"/>
                <a:gd name="T40" fmla="*/ 373 w 4436"/>
                <a:gd name="T41" fmla="*/ 3125 h 5370"/>
                <a:gd name="T42" fmla="*/ 0 w 4436"/>
                <a:gd name="T43" fmla="*/ 4681 h 5370"/>
                <a:gd name="T44" fmla="*/ 113 w 4436"/>
                <a:gd name="T45" fmla="*/ 4951 h 5370"/>
                <a:gd name="T46" fmla="*/ 2199 w 4436"/>
                <a:gd name="T47" fmla="*/ 5344 h 5370"/>
                <a:gd name="T48" fmla="*/ 4211 w 4436"/>
                <a:gd name="T49" fmla="*/ 5002 h 5370"/>
                <a:gd name="T50" fmla="*/ 4345 w 4436"/>
                <a:gd name="T51" fmla="*/ 4858 h 5370"/>
                <a:gd name="T52" fmla="*/ 4046 w 4436"/>
                <a:gd name="T53" fmla="*/ 3222 h 5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36" h="5370">
                  <a:moveTo>
                    <a:pt x="4046" y="3222"/>
                  </a:moveTo>
                  <a:cubicBezTo>
                    <a:pt x="3929" y="2969"/>
                    <a:pt x="3215" y="2749"/>
                    <a:pt x="3215" y="2749"/>
                  </a:cubicBezTo>
                  <a:cubicBezTo>
                    <a:pt x="3032" y="2661"/>
                    <a:pt x="2936" y="2593"/>
                    <a:pt x="2885" y="2548"/>
                  </a:cubicBezTo>
                  <a:cubicBezTo>
                    <a:pt x="2843" y="2488"/>
                    <a:pt x="2811" y="2402"/>
                    <a:pt x="2817" y="2280"/>
                  </a:cubicBezTo>
                  <a:cubicBezTo>
                    <a:pt x="2817" y="2280"/>
                    <a:pt x="2815" y="2282"/>
                    <a:pt x="2812" y="2285"/>
                  </a:cubicBezTo>
                  <a:cubicBezTo>
                    <a:pt x="2899" y="2174"/>
                    <a:pt x="2970" y="2046"/>
                    <a:pt x="3017" y="1917"/>
                  </a:cubicBezTo>
                  <a:cubicBezTo>
                    <a:pt x="3112" y="1881"/>
                    <a:pt x="3140" y="1636"/>
                    <a:pt x="3140" y="1636"/>
                  </a:cubicBezTo>
                  <a:cubicBezTo>
                    <a:pt x="3240" y="1429"/>
                    <a:pt x="3138" y="1358"/>
                    <a:pt x="3099" y="1339"/>
                  </a:cubicBezTo>
                  <a:cubicBezTo>
                    <a:pt x="3100" y="1332"/>
                    <a:pt x="3100" y="1324"/>
                    <a:pt x="3100" y="1317"/>
                  </a:cubicBezTo>
                  <a:cubicBezTo>
                    <a:pt x="3118" y="1232"/>
                    <a:pt x="3282" y="390"/>
                    <a:pt x="2665" y="312"/>
                  </a:cubicBezTo>
                  <a:cubicBezTo>
                    <a:pt x="2365" y="0"/>
                    <a:pt x="1847" y="164"/>
                    <a:pt x="1847" y="164"/>
                  </a:cubicBezTo>
                  <a:cubicBezTo>
                    <a:pt x="1317" y="312"/>
                    <a:pt x="1275" y="864"/>
                    <a:pt x="1275" y="864"/>
                  </a:cubicBezTo>
                  <a:cubicBezTo>
                    <a:pt x="1250" y="1159"/>
                    <a:pt x="1304" y="1379"/>
                    <a:pt x="1306" y="1388"/>
                  </a:cubicBezTo>
                  <a:cubicBezTo>
                    <a:pt x="1188" y="1363"/>
                    <a:pt x="1289" y="1697"/>
                    <a:pt x="1289" y="1697"/>
                  </a:cubicBezTo>
                  <a:cubicBezTo>
                    <a:pt x="1294" y="1846"/>
                    <a:pt x="1373" y="1858"/>
                    <a:pt x="1384" y="1859"/>
                  </a:cubicBezTo>
                  <a:cubicBezTo>
                    <a:pt x="1424" y="2001"/>
                    <a:pt x="1492" y="2139"/>
                    <a:pt x="1578" y="2260"/>
                  </a:cubicBezTo>
                  <a:cubicBezTo>
                    <a:pt x="1577" y="2259"/>
                    <a:pt x="1577" y="2259"/>
                    <a:pt x="1576" y="2258"/>
                  </a:cubicBezTo>
                  <a:cubicBezTo>
                    <a:pt x="1576" y="2258"/>
                    <a:pt x="1603" y="2389"/>
                    <a:pt x="1527" y="2520"/>
                  </a:cubicBezTo>
                  <a:cubicBezTo>
                    <a:pt x="1519" y="2502"/>
                    <a:pt x="1515" y="2491"/>
                    <a:pt x="1515" y="2491"/>
                  </a:cubicBezTo>
                  <a:cubicBezTo>
                    <a:pt x="1463" y="2685"/>
                    <a:pt x="693" y="2914"/>
                    <a:pt x="693" y="2914"/>
                  </a:cubicBezTo>
                  <a:cubicBezTo>
                    <a:pt x="468" y="2998"/>
                    <a:pt x="373" y="3125"/>
                    <a:pt x="373" y="3125"/>
                  </a:cubicBezTo>
                  <a:cubicBezTo>
                    <a:pt x="39" y="3607"/>
                    <a:pt x="0" y="4681"/>
                    <a:pt x="0" y="4681"/>
                  </a:cubicBezTo>
                  <a:cubicBezTo>
                    <a:pt x="5" y="4926"/>
                    <a:pt x="113" y="4951"/>
                    <a:pt x="113" y="4951"/>
                  </a:cubicBezTo>
                  <a:cubicBezTo>
                    <a:pt x="879" y="5285"/>
                    <a:pt x="2199" y="5344"/>
                    <a:pt x="2199" y="5344"/>
                  </a:cubicBezTo>
                  <a:cubicBezTo>
                    <a:pt x="3432" y="5370"/>
                    <a:pt x="4211" y="5002"/>
                    <a:pt x="4211" y="5002"/>
                  </a:cubicBezTo>
                  <a:cubicBezTo>
                    <a:pt x="4341" y="4922"/>
                    <a:pt x="4345" y="4858"/>
                    <a:pt x="4345" y="4858"/>
                  </a:cubicBezTo>
                  <a:cubicBezTo>
                    <a:pt x="4436" y="4089"/>
                    <a:pt x="4046" y="3222"/>
                    <a:pt x="4046" y="32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sp>
          <p:nvSpPr>
            <p:cNvPr id="81" name="Freeform 8"/>
            <p:cNvSpPr>
              <a:spLocks/>
            </p:cNvSpPr>
            <p:nvPr/>
          </p:nvSpPr>
          <p:spPr bwMode="gray">
            <a:xfrm>
              <a:off x="2904031" y="3082798"/>
              <a:ext cx="216747" cy="262404"/>
            </a:xfrm>
            <a:custGeom>
              <a:avLst/>
              <a:gdLst>
                <a:gd name="T0" fmla="*/ 4046 w 4436"/>
                <a:gd name="T1" fmla="*/ 3222 h 5370"/>
                <a:gd name="T2" fmla="*/ 3215 w 4436"/>
                <a:gd name="T3" fmla="*/ 2749 h 5370"/>
                <a:gd name="T4" fmla="*/ 2885 w 4436"/>
                <a:gd name="T5" fmla="*/ 2548 h 5370"/>
                <a:gd name="T6" fmla="*/ 2817 w 4436"/>
                <a:gd name="T7" fmla="*/ 2280 h 5370"/>
                <a:gd name="T8" fmla="*/ 2812 w 4436"/>
                <a:gd name="T9" fmla="*/ 2285 h 5370"/>
                <a:gd name="T10" fmla="*/ 3017 w 4436"/>
                <a:gd name="T11" fmla="*/ 1917 h 5370"/>
                <a:gd name="T12" fmla="*/ 3140 w 4436"/>
                <a:gd name="T13" fmla="*/ 1636 h 5370"/>
                <a:gd name="T14" fmla="*/ 3099 w 4436"/>
                <a:gd name="T15" fmla="*/ 1339 h 5370"/>
                <a:gd name="T16" fmla="*/ 3100 w 4436"/>
                <a:gd name="T17" fmla="*/ 1317 h 5370"/>
                <a:gd name="T18" fmla="*/ 2665 w 4436"/>
                <a:gd name="T19" fmla="*/ 312 h 5370"/>
                <a:gd name="T20" fmla="*/ 1847 w 4436"/>
                <a:gd name="T21" fmla="*/ 164 h 5370"/>
                <a:gd name="T22" fmla="*/ 1275 w 4436"/>
                <a:gd name="T23" fmla="*/ 864 h 5370"/>
                <a:gd name="T24" fmla="*/ 1306 w 4436"/>
                <a:gd name="T25" fmla="*/ 1388 h 5370"/>
                <a:gd name="T26" fmla="*/ 1289 w 4436"/>
                <a:gd name="T27" fmla="*/ 1697 h 5370"/>
                <a:gd name="T28" fmla="*/ 1384 w 4436"/>
                <a:gd name="T29" fmla="*/ 1859 h 5370"/>
                <a:gd name="T30" fmla="*/ 1578 w 4436"/>
                <a:gd name="T31" fmla="*/ 2260 h 5370"/>
                <a:gd name="T32" fmla="*/ 1576 w 4436"/>
                <a:gd name="T33" fmla="*/ 2258 h 5370"/>
                <a:gd name="T34" fmla="*/ 1527 w 4436"/>
                <a:gd name="T35" fmla="*/ 2520 h 5370"/>
                <a:gd name="T36" fmla="*/ 1515 w 4436"/>
                <a:gd name="T37" fmla="*/ 2491 h 5370"/>
                <a:gd name="T38" fmla="*/ 693 w 4436"/>
                <a:gd name="T39" fmla="*/ 2914 h 5370"/>
                <a:gd name="T40" fmla="*/ 373 w 4436"/>
                <a:gd name="T41" fmla="*/ 3125 h 5370"/>
                <a:gd name="T42" fmla="*/ 0 w 4436"/>
                <a:gd name="T43" fmla="*/ 4681 h 5370"/>
                <a:gd name="T44" fmla="*/ 113 w 4436"/>
                <a:gd name="T45" fmla="*/ 4951 h 5370"/>
                <a:gd name="T46" fmla="*/ 2199 w 4436"/>
                <a:gd name="T47" fmla="*/ 5344 h 5370"/>
                <a:gd name="T48" fmla="*/ 4211 w 4436"/>
                <a:gd name="T49" fmla="*/ 5002 h 5370"/>
                <a:gd name="T50" fmla="*/ 4345 w 4436"/>
                <a:gd name="T51" fmla="*/ 4858 h 5370"/>
                <a:gd name="T52" fmla="*/ 4046 w 4436"/>
                <a:gd name="T53" fmla="*/ 3222 h 5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36" h="5370">
                  <a:moveTo>
                    <a:pt x="4046" y="3222"/>
                  </a:moveTo>
                  <a:cubicBezTo>
                    <a:pt x="3929" y="2969"/>
                    <a:pt x="3215" y="2749"/>
                    <a:pt x="3215" y="2749"/>
                  </a:cubicBezTo>
                  <a:cubicBezTo>
                    <a:pt x="3032" y="2661"/>
                    <a:pt x="2936" y="2593"/>
                    <a:pt x="2885" y="2548"/>
                  </a:cubicBezTo>
                  <a:cubicBezTo>
                    <a:pt x="2843" y="2488"/>
                    <a:pt x="2811" y="2402"/>
                    <a:pt x="2817" y="2280"/>
                  </a:cubicBezTo>
                  <a:cubicBezTo>
                    <a:pt x="2817" y="2280"/>
                    <a:pt x="2815" y="2282"/>
                    <a:pt x="2812" y="2285"/>
                  </a:cubicBezTo>
                  <a:cubicBezTo>
                    <a:pt x="2899" y="2174"/>
                    <a:pt x="2970" y="2046"/>
                    <a:pt x="3017" y="1917"/>
                  </a:cubicBezTo>
                  <a:cubicBezTo>
                    <a:pt x="3112" y="1881"/>
                    <a:pt x="3140" y="1636"/>
                    <a:pt x="3140" y="1636"/>
                  </a:cubicBezTo>
                  <a:cubicBezTo>
                    <a:pt x="3240" y="1429"/>
                    <a:pt x="3138" y="1358"/>
                    <a:pt x="3099" y="1339"/>
                  </a:cubicBezTo>
                  <a:cubicBezTo>
                    <a:pt x="3100" y="1332"/>
                    <a:pt x="3100" y="1324"/>
                    <a:pt x="3100" y="1317"/>
                  </a:cubicBezTo>
                  <a:cubicBezTo>
                    <a:pt x="3118" y="1232"/>
                    <a:pt x="3282" y="390"/>
                    <a:pt x="2665" y="312"/>
                  </a:cubicBezTo>
                  <a:cubicBezTo>
                    <a:pt x="2365" y="0"/>
                    <a:pt x="1847" y="164"/>
                    <a:pt x="1847" y="164"/>
                  </a:cubicBezTo>
                  <a:cubicBezTo>
                    <a:pt x="1317" y="312"/>
                    <a:pt x="1275" y="864"/>
                    <a:pt x="1275" y="864"/>
                  </a:cubicBezTo>
                  <a:cubicBezTo>
                    <a:pt x="1250" y="1159"/>
                    <a:pt x="1304" y="1379"/>
                    <a:pt x="1306" y="1388"/>
                  </a:cubicBezTo>
                  <a:cubicBezTo>
                    <a:pt x="1188" y="1363"/>
                    <a:pt x="1289" y="1697"/>
                    <a:pt x="1289" y="1697"/>
                  </a:cubicBezTo>
                  <a:cubicBezTo>
                    <a:pt x="1294" y="1846"/>
                    <a:pt x="1373" y="1858"/>
                    <a:pt x="1384" y="1859"/>
                  </a:cubicBezTo>
                  <a:cubicBezTo>
                    <a:pt x="1424" y="2001"/>
                    <a:pt x="1492" y="2139"/>
                    <a:pt x="1578" y="2260"/>
                  </a:cubicBezTo>
                  <a:cubicBezTo>
                    <a:pt x="1577" y="2259"/>
                    <a:pt x="1577" y="2259"/>
                    <a:pt x="1576" y="2258"/>
                  </a:cubicBezTo>
                  <a:cubicBezTo>
                    <a:pt x="1576" y="2258"/>
                    <a:pt x="1603" y="2389"/>
                    <a:pt x="1527" y="2520"/>
                  </a:cubicBezTo>
                  <a:cubicBezTo>
                    <a:pt x="1519" y="2502"/>
                    <a:pt x="1515" y="2491"/>
                    <a:pt x="1515" y="2491"/>
                  </a:cubicBezTo>
                  <a:cubicBezTo>
                    <a:pt x="1463" y="2685"/>
                    <a:pt x="693" y="2914"/>
                    <a:pt x="693" y="2914"/>
                  </a:cubicBezTo>
                  <a:cubicBezTo>
                    <a:pt x="468" y="2998"/>
                    <a:pt x="373" y="3125"/>
                    <a:pt x="373" y="3125"/>
                  </a:cubicBezTo>
                  <a:cubicBezTo>
                    <a:pt x="39" y="3607"/>
                    <a:pt x="0" y="4681"/>
                    <a:pt x="0" y="4681"/>
                  </a:cubicBezTo>
                  <a:cubicBezTo>
                    <a:pt x="5" y="4926"/>
                    <a:pt x="113" y="4951"/>
                    <a:pt x="113" y="4951"/>
                  </a:cubicBezTo>
                  <a:cubicBezTo>
                    <a:pt x="879" y="5285"/>
                    <a:pt x="2199" y="5344"/>
                    <a:pt x="2199" y="5344"/>
                  </a:cubicBezTo>
                  <a:cubicBezTo>
                    <a:pt x="3432" y="5370"/>
                    <a:pt x="4211" y="5002"/>
                    <a:pt x="4211" y="5002"/>
                  </a:cubicBezTo>
                  <a:cubicBezTo>
                    <a:pt x="4341" y="4922"/>
                    <a:pt x="4345" y="4858"/>
                    <a:pt x="4345" y="4858"/>
                  </a:cubicBezTo>
                  <a:cubicBezTo>
                    <a:pt x="4436" y="4089"/>
                    <a:pt x="4046" y="3222"/>
                    <a:pt x="4046" y="32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sp>
          <p:nvSpPr>
            <p:cNvPr id="82" name="Freeform 8"/>
            <p:cNvSpPr>
              <a:spLocks/>
            </p:cNvSpPr>
            <p:nvPr/>
          </p:nvSpPr>
          <p:spPr bwMode="gray">
            <a:xfrm>
              <a:off x="2703944" y="2759735"/>
              <a:ext cx="216747" cy="262404"/>
            </a:xfrm>
            <a:custGeom>
              <a:avLst/>
              <a:gdLst>
                <a:gd name="T0" fmla="*/ 4046 w 4436"/>
                <a:gd name="T1" fmla="*/ 3222 h 5370"/>
                <a:gd name="T2" fmla="*/ 3215 w 4436"/>
                <a:gd name="T3" fmla="*/ 2749 h 5370"/>
                <a:gd name="T4" fmla="*/ 2885 w 4436"/>
                <a:gd name="T5" fmla="*/ 2548 h 5370"/>
                <a:gd name="T6" fmla="*/ 2817 w 4436"/>
                <a:gd name="T7" fmla="*/ 2280 h 5370"/>
                <a:gd name="T8" fmla="*/ 2812 w 4436"/>
                <a:gd name="T9" fmla="*/ 2285 h 5370"/>
                <a:gd name="T10" fmla="*/ 3017 w 4436"/>
                <a:gd name="T11" fmla="*/ 1917 h 5370"/>
                <a:gd name="T12" fmla="*/ 3140 w 4436"/>
                <a:gd name="T13" fmla="*/ 1636 h 5370"/>
                <a:gd name="T14" fmla="*/ 3099 w 4436"/>
                <a:gd name="T15" fmla="*/ 1339 h 5370"/>
                <a:gd name="T16" fmla="*/ 3100 w 4436"/>
                <a:gd name="T17" fmla="*/ 1317 h 5370"/>
                <a:gd name="T18" fmla="*/ 2665 w 4436"/>
                <a:gd name="T19" fmla="*/ 312 h 5370"/>
                <a:gd name="T20" fmla="*/ 1847 w 4436"/>
                <a:gd name="T21" fmla="*/ 164 h 5370"/>
                <a:gd name="T22" fmla="*/ 1275 w 4436"/>
                <a:gd name="T23" fmla="*/ 864 h 5370"/>
                <a:gd name="T24" fmla="*/ 1306 w 4436"/>
                <a:gd name="T25" fmla="*/ 1388 h 5370"/>
                <a:gd name="T26" fmla="*/ 1289 w 4436"/>
                <a:gd name="T27" fmla="*/ 1697 h 5370"/>
                <a:gd name="T28" fmla="*/ 1384 w 4436"/>
                <a:gd name="T29" fmla="*/ 1859 h 5370"/>
                <a:gd name="T30" fmla="*/ 1578 w 4436"/>
                <a:gd name="T31" fmla="*/ 2260 h 5370"/>
                <a:gd name="T32" fmla="*/ 1576 w 4436"/>
                <a:gd name="T33" fmla="*/ 2258 h 5370"/>
                <a:gd name="T34" fmla="*/ 1527 w 4436"/>
                <a:gd name="T35" fmla="*/ 2520 h 5370"/>
                <a:gd name="T36" fmla="*/ 1515 w 4436"/>
                <a:gd name="T37" fmla="*/ 2491 h 5370"/>
                <a:gd name="T38" fmla="*/ 693 w 4436"/>
                <a:gd name="T39" fmla="*/ 2914 h 5370"/>
                <a:gd name="T40" fmla="*/ 373 w 4436"/>
                <a:gd name="T41" fmla="*/ 3125 h 5370"/>
                <a:gd name="T42" fmla="*/ 0 w 4436"/>
                <a:gd name="T43" fmla="*/ 4681 h 5370"/>
                <a:gd name="T44" fmla="*/ 113 w 4436"/>
                <a:gd name="T45" fmla="*/ 4951 h 5370"/>
                <a:gd name="T46" fmla="*/ 2199 w 4436"/>
                <a:gd name="T47" fmla="*/ 5344 h 5370"/>
                <a:gd name="T48" fmla="*/ 4211 w 4436"/>
                <a:gd name="T49" fmla="*/ 5002 h 5370"/>
                <a:gd name="T50" fmla="*/ 4345 w 4436"/>
                <a:gd name="T51" fmla="*/ 4858 h 5370"/>
                <a:gd name="T52" fmla="*/ 4046 w 4436"/>
                <a:gd name="T53" fmla="*/ 3222 h 5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36" h="5370">
                  <a:moveTo>
                    <a:pt x="4046" y="3222"/>
                  </a:moveTo>
                  <a:cubicBezTo>
                    <a:pt x="3929" y="2969"/>
                    <a:pt x="3215" y="2749"/>
                    <a:pt x="3215" y="2749"/>
                  </a:cubicBezTo>
                  <a:cubicBezTo>
                    <a:pt x="3032" y="2661"/>
                    <a:pt x="2936" y="2593"/>
                    <a:pt x="2885" y="2548"/>
                  </a:cubicBezTo>
                  <a:cubicBezTo>
                    <a:pt x="2843" y="2488"/>
                    <a:pt x="2811" y="2402"/>
                    <a:pt x="2817" y="2280"/>
                  </a:cubicBezTo>
                  <a:cubicBezTo>
                    <a:pt x="2817" y="2280"/>
                    <a:pt x="2815" y="2282"/>
                    <a:pt x="2812" y="2285"/>
                  </a:cubicBezTo>
                  <a:cubicBezTo>
                    <a:pt x="2899" y="2174"/>
                    <a:pt x="2970" y="2046"/>
                    <a:pt x="3017" y="1917"/>
                  </a:cubicBezTo>
                  <a:cubicBezTo>
                    <a:pt x="3112" y="1881"/>
                    <a:pt x="3140" y="1636"/>
                    <a:pt x="3140" y="1636"/>
                  </a:cubicBezTo>
                  <a:cubicBezTo>
                    <a:pt x="3240" y="1429"/>
                    <a:pt x="3138" y="1358"/>
                    <a:pt x="3099" y="1339"/>
                  </a:cubicBezTo>
                  <a:cubicBezTo>
                    <a:pt x="3100" y="1332"/>
                    <a:pt x="3100" y="1324"/>
                    <a:pt x="3100" y="1317"/>
                  </a:cubicBezTo>
                  <a:cubicBezTo>
                    <a:pt x="3118" y="1232"/>
                    <a:pt x="3282" y="390"/>
                    <a:pt x="2665" y="312"/>
                  </a:cubicBezTo>
                  <a:cubicBezTo>
                    <a:pt x="2365" y="0"/>
                    <a:pt x="1847" y="164"/>
                    <a:pt x="1847" y="164"/>
                  </a:cubicBezTo>
                  <a:cubicBezTo>
                    <a:pt x="1317" y="312"/>
                    <a:pt x="1275" y="864"/>
                    <a:pt x="1275" y="864"/>
                  </a:cubicBezTo>
                  <a:cubicBezTo>
                    <a:pt x="1250" y="1159"/>
                    <a:pt x="1304" y="1379"/>
                    <a:pt x="1306" y="1388"/>
                  </a:cubicBezTo>
                  <a:cubicBezTo>
                    <a:pt x="1188" y="1363"/>
                    <a:pt x="1289" y="1697"/>
                    <a:pt x="1289" y="1697"/>
                  </a:cubicBezTo>
                  <a:cubicBezTo>
                    <a:pt x="1294" y="1846"/>
                    <a:pt x="1373" y="1858"/>
                    <a:pt x="1384" y="1859"/>
                  </a:cubicBezTo>
                  <a:cubicBezTo>
                    <a:pt x="1424" y="2001"/>
                    <a:pt x="1492" y="2139"/>
                    <a:pt x="1578" y="2260"/>
                  </a:cubicBezTo>
                  <a:cubicBezTo>
                    <a:pt x="1577" y="2259"/>
                    <a:pt x="1577" y="2259"/>
                    <a:pt x="1576" y="2258"/>
                  </a:cubicBezTo>
                  <a:cubicBezTo>
                    <a:pt x="1576" y="2258"/>
                    <a:pt x="1603" y="2389"/>
                    <a:pt x="1527" y="2520"/>
                  </a:cubicBezTo>
                  <a:cubicBezTo>
                    <a:pt x="1519" y="2502"/>
                    <a:pt x="1515" y="2491"/>
                    <a:pt x="1515" y="2491"/>
                  </a:cubicBezTo>
                  <a:cubicBezTo>
                    <a:pt x="1463" y="2685"/>
                    <a:pt x="693" y="2914"/>
                    <a:pt x="693" y="2914"/>
                  </a:cubicBezTo>
                  <a:cubicBezTo>
                    <a:pt x="468" y="2998"/>
                    <a:pt x="373" y="3125"/>
                    <a:pt x="373" y="3125"/>
                  </a:cubicBezTo>
                  <a:cubicBezTo>
                    <a:pt x="39" y="3607"/>
                    <a:pt x="0" y="4681"/>
                    <a:pt x="0" y="4681"/>
                  </a:cubicBezTo>
                  <a:cubicBezTo>
                    <a:pt x="5" y="4926"/>
                    <a:pt x="113" y="4951"/>
                    <a:pt x="113" y="4951"/>
                  </a:cubicBezTo>
                  <a:cubicBezTo>
                    <a:pt x="879" y="5285"/>
                    <a:pt x="2199" y="5344"/>
                    <a:pt x="2199" y="5344"/>
                  </a:cubicBezTo>
                  <a:cubicBezTo>
                    <a:pt x="3432" y="5370"/>
                    <a:pt x="4211" y="5002"/>
                    <a:pt x="4211" y="5002"/>
                  </a:cubicBezTo>
                  <a:cubicBezTo>
                    <a:pt x="4341" y="4922"/>
                    <a:pt x="4345" y="4858"/>
                    <a:pt x="4345" y="4858"/>
                  </a:cubicBezTo>
                  <a:cubicBezTo>
                    <a:pt x="4436" y="4089"/>
                    <a:pt x="4046" y="3222"/>
                    <a:pt x="4046" y="32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sp>
          <p:nvSpPr>
            <p:cNvPr id="83" name="Freeform 19"/>
            <p:cNvSpPr>
              <a:spLocks/>
            </p:cNvSpPr>
            <p:nvPr/>
          </p:nvSpPr>
          <p:spPr bwMode="gray">
            <a:xfrm>
              <a:off x="2713483" y="3055424"/>
              <a:ext cx="196247" cy="131550"/>
            </a:xfrm>
            <a:custGeom>
              <a:avLst/>
              <a:gdLst>
                <a:gd name="T0" fmla="*/ 73 w 77"/>
                <a:gd name="T1" fmla="*/ 38 h 52"/>
                <a:gd name="T2" fmla="*/ 46 w 77"/>
                <a:gd name="T3" fmla="*/ 38 h 52"/>
                <a:gd name="T4" fmla="*/ 46 w 77"/>
                <a:gd name="T5" fmla="*/ 4 h 52"/>
                <a:gd name="T6" fmla="*/ 42 w 77"/>
                <a:gd name="T7" fmla="*/ 0 h 52"/>
                <a:gd name="T8" fmla="*/ 36 w 77"/>
                <a:gd name="T9" fmla="*/ 0 h 52"/>
                <a:gd name="T10" fmla="*/ 32 w 77"/>
                <a:gd name="T11" fmla="*/ 4 h 52"/>
                <a:gd name="T12" fmla="*/ 32 w 77"/>
                <a:gd name="T13" fmla="*/ 38 h 52"/>
                <a:gd name="T14" fmla="*/ 4 w 77"/>
                <a:gd name="T15" fmla="*/ 38 h 52"/>
                <a:gd name="T16" fmla="*/ 0 w 77"/>
                <a:gd name="T17" fmla="*/ 42 h 52"/>
                <a:gd name="T18" fmla="*/ 0 w 77"/>
                <a:gd name="T19" fmla="*/ 48 h 52"/>
                <a:gd name="T20" fmla="*/ 4 w 77"/>
                <a:gd name="T21" fmla="*/ 52 h 52"/>
                <a:gd name="T22" fmla="*/ 73 w 77"/>
                <a:gd name="T23" fmla="*/ 52 h 52"/>
                <a:gd name="T24" fmla="*/ 77 w 77"/>
                <a:gd name="T25" fmla="*/ 48 h 52"/>
                <a:gd name="T26" fmla="*/ 77 w 77"/>
                <a:gd name="T27" fmla="*/ 42 h 52"/>
                <a:gd name="T28" fmla="*/ 73 w 77"/>
                <a:gd name="T29" fmla="*/ 3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52">
                  <a:moveTo>
                    <a:pt x="73" y="38"/>
                  </a:moveTo>
                  <a:cubicBezTo>
                    <a:pt x="46" y="38"/>
                    <a:pt x="46" y="38"/>
                    <a:pt x="46" y="38"/>
                  </a:cubicBezTo>
                  <a:cubicBezTo>
                    <a:pt x="46" y="4"/>
                    <a:pt x="46" y="4"/>
                    <a:pt x="46" y="4"/>
                  </a:cubicBezTo>
                  <a:cubicBezTo>
                    <a:pt x="46" y="2"/>
                    <a:pt x="44" y="0"/>
                    <a:pt x="42" y="0"/>
                  </a:cubicBezTo>
                  <a:cubicBezTo>
                    <a:pt x="36" y="0"/>
                    <a:pt x="36" y="0"/>
                    <a:pt x="36" y="0"/>
                  </a:cubicBezTo>
                  <a:cubicBezTo>
                    <a:pt x="34" y="0"/>
                    <a:pt x="32" y="2"/>
                    <a:pt x="32" y="4"/>
                  </a:cubicBezTo>
                  <a:cubicBezTo>
                    <a:pt x="32" y="38"/>
                    <a:pt x="32" y="38"/>
                    <a:pt x="32" y="38"/>
                  </a:cubicBezTo>
                  <a:cubicBezTo>
                    <a:pt x="4" y="38"/>
                    <a:pt x="4" y="38"/>
                    <a:pt x="4" y="38"/>
                  </a:cubicBezTo>
                  <a:cubicBezTo>
                    <a:pt x="2" y="38"/>
                    <a:pt x="0" y="40"/>
                    <a:pt x="0" y="42"/>
                  </a:cubicBezTo>
                  <a:cubicBezTo>
                    <a:pt x="0" y="48"/>
                    <a:pt x="0" y="48"/>
                    <a:pt x="0" y="48"/>
                  </a:cubicBezTo>
                  <a:cubicBezTo>
                    <a:pt x="0" y="50"/>
                    <a:pt x="2" y="52"/>
                    <a:pt x="4" y="52"/>
                  </a:cubicBezTo>
                  <a:cubicBezTo>
                    <a:pt x="73" y="52"/>
                    <a:pt x="73" y="52"/>
                    <a:pt x="73" y="52"/>
                  </a:cubicBezTo>
                  <a:cubicBezTo>
                    <a:pt x="76" y="52"/>
                    <a:pt x="77" y="50"/>
                    <a:pt x="77" y="48"/>
                  </a:cubicBezTo>
                  <a:cubicBezTo>
                    <a:pt x="77" y="42"/>
                    <a:pt x="77" y="42"/>
                    <a:pt x="77" y="42"/>
                  </a:cubicBezTo>
                  <a:cubicBezTo>
                    <a:pt x="77" y="40"/>
                    <a:pt x="76" y="38"/>
                    <a:pt x="73" y="38"/>
                  </a:cubicBezTo>
                  <a:close/>
                </a:path>
              </a:pathLst>
            </a:custGeom>
            <a:grpFill/>
            <a:ln>
              <a:noFill/>
            </a:ln>
          </p:spPr>
          <p:txBody>
            <a:bodyPr vert="horz" wrap="square" lIns="91440" tIns="45720" rIns="91440" bIns="45720" numCol="1" anchor="t" anchorCtr="0" compatLnSpc="1">
              <a:prstTxWarp prst="textNoShape">
                <a:avLst/>
              </a:prstTxWarp>
            </a:bodyPr>
            <a:ls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endParaRPr lang="en-US" dirty="0"/>
            </a:p>
          </p:txBody>
        </p:sp>
      </p:grpSp>
      <p:grpSp>
        <p:nvGrpSpPr>
          <p:cNvPr id="9" name="组合 8"/>
          <p:cNvGrpSpPr/>
          <p:nvPr/>
        </p:nvGrpSpPr>
        <p:grpSpPr>
          <a:xfrm>
            <a:off x="562843" y="3971561"/>
            <a:ext cx="863600" cy="738449"/>
            <a:chOff x="575807" y="3756231"/>
            <a:chExt cx="863600" cy="738449"/>
          </a:xfrm>
        </p:grpSpPr>
        <p:sp>
          <p:nvSpPr>
            <p:cNvPr id="84" name="Freeform 20"/>
            <p:cNvSpPr>
              <a:spLocks/>
            </p:cNvSpPr>
            <p:nvPr/>
          </p:nvSpPr>
          <p:spPr bwMode="gray">
            <a:xfrm>
              <a:off x="611509" y="3756231"/>
              <a:ext cx="827898" cy="682424"/>
            </a:xfrm>
            <a:custGeom>
              <a:avLst/>
              <a:gdLst>
                <a:gd name="T0" fmla="*/ 43 w 55"/>
                <a:gd name="T1" fmla="*/ 0 h 57"/>
                <a:gd name="T2" fmla="*/ 42 w 55"/>
                <a:gd name="T3" fmla="*/ 0 h 57"/>
                <a:gd name="T4" fmla="*/ 39 w 55"/>
                <a:gd name="T5" fmla="*/ 2 h 57"/>
                <a:gd name="T6" fmla="*/ 39 w 55"/>
                <a:gd name="T7" fmla="*/ 7 h 57"/>
                <a:gd name="T8" fmla="*/ 12 w 55"/>
                <a:gd name="T9" fmla="*/ 24 h 57"/>
                <a:gd name="T10" fmla="*/ 0 w 55"/>
                <a:gd name="T11" fmla="*/ 56 h 57"/>
                <a:gd name="T12" fmla="*/ 0 w 55"/>
                <a:gd name="T13" fmla="*/ 57 h 57"/>
                <a:gd name="T14" fmla="*/ 1 w 55"/>
                <a:gd name="T15" fmla="*/ 57 h 57"/>
                <a:gd name="T16" fmla="*/ 8 w 55"/>
                <a:gd name="T17" fmla="*/ 57 h 57"/>
                <a:gd name="T18" fmla="*/ 9 w 55"/>
                <a:gd name="T19" fmla="*/ 56 h 57"/>
                <a:gd name="T20" fmla="*/ 39 w 55"/>
                <a:gd name="T21" fmla="*/ 16 h 57"/>
                <a:gd name="T22" fmla="*/ 39 w 55"/>
                <a:gd name="T23" fmla="*/ 20 h 57"/>
                <a:gd name="T24" fmla="*/ 42 w 55"/>
                <a:gd name="T25" fmla="*/ 22 h 57"/>
                <a:gd name="T26" fmla="*/ 43 w 55"/>
                <a:gd name="T27" fmla="*/ 22 h 57"/>
                <a:gd name="T28" fmla="*/ 54 w 55"/>
                <a:gd name="T29" fmla="*/ 14 h 57"/>
                <a:gd name="T30" fmla="*/ 55 w 55"/>
                <a:gd name="T31" fmla="*/ 11 h 57"/>
                <a:gd name="T32" fmla="*/ 54 w 55"/>
                <a:gd name="T33" fmla="*/ 9 h 57"/>
                <a:gd name="T34" fmla="*/ 43 w 55"/>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7">
                  <a:moveTo>
                    <a:pt x="43" y="0"/>
                  </a:moveTo>
                  <a:cubicBezTo>
                    <a:pt x="43" y="0"/>
                    <a:pt x="42" y="0"/>
                    <a:pt x="42" y="0"/>
                  </a:cubicBezTo>
                  <a:cubicBezTo>
                    <a:pt x="40" y="0"/>
                    <a:pt x="39" y="1"/>
                    <a:pt x="39" y="2"/>
                  </a:cubicBezTo>
                  <a:cubicBezTo>
                    <a:pt x="39" y="7"/>
                    <a:pt x="39" y="7"/>
                    <a:pt x="39" y="7"/>
                  </a:cubicBezTo>
                  <a:cubicBezTo>
                    <a:pt x="28" y="10"/>
                    <a:pt x="20" y="15"/>
                    <a:pt x="12" y="24"/>
                  </a:cubicBezTo>
                  <a:cubicBezTo>
                    <a:pt x="5" y="33"/>
                    <a:pt x="1" y="44"/>
                    <a:pt x="0" y="56"/>
                  </a:cubicBezTo>
                  <a:cubicBezTo>
                    <a:pt x="0" y="56"/>
                    <a:pt x="0" y="57"/>
                    <a:pt x="0" y="57"/>
                  </a:cubicBezTo>
                  <a:cubicBezTo>
                    <a:pt x="0" y="57"/>
                    <a:pt x="1" y="57"/>
                    <a:pt x="1" y="57"/>
                  </a:cubicBezTo>
                  <a:cubicBezTo>
                    <a:pt x="8" y="57"/>
                    <a:pt x="8" y="57"/>
                    <a:pt x="8" y="57"/>
                  </a:cubicBezTo>
                  <a:cubicBezTo>
                    <a:pt x="9" y="57"/>
                    <a:pt x="9" y="57"/>
                    <a:pt x="9" y="56"/>
                  </a:cubicBezTo>
                  <a:cubicBezTo>
                    <a:pt x="12" y="38"/>
                    <a:pt x="21" y="22"/>
                    <a:pt x="39" y="16"/>
                  </a:cubicBezTo>
                  <a:cubicBezTo>
                    <a:pt x="39" y="20"/>
                    <a:pt x="39" y="20"/>
                    <a:pt x="39" y="20"/>
                  </a:cubicBezTo>
                  <a:cubicBezTo>
                    <a:pt x="39" y="21"/>
                    <a:pt x="40" y="22"/>
                    <a:pt x="42" y="22"/>
                  </a:cubicBezTo>
                  <a:cubicBezTo>
                    <a:pt x="42" y="22"/>
                    <a:pt x="43" y="22"/>
                    <a:pt x="43" y="22"/>
                  </a:cubicBezTo>
                  <a:cubicBezTo>
                    <a:pt x="54" y="14"/>
                    <a:pt x="54" y="14"/>
                    <a:pt x="54" y="14"/>
                  </a:cubicBezTo>
                  <a:cubicBezTo>
                    <a:pt x="55" y="13"/>
                    <a:pt x="55" y="12"/>
                    <a:pt x="55" y="11"/>
                  </a:cubicBezTo>
                  <a:cubicBezTo>
                    <a:pt x="55" y="11"/>
                    <a:pt x="55" y="10"/>
                    <a:pt x="54" y="9"/>
                  </a:cubicBezTo>
                  <a:lnTo>
                    <a:pt x="43" y="0"/>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85" name="Freeform 21"/>
            <p:cNvSpPr>
              <a:spLocks noEditPoints="1"/>
            </p:cNvSpPr>
            <p:nvPr/>
          </p:nvSpPr>
          <p:spPr bwMode="gray">
            <a:xfrm>
              <a:off x="901736" y="4144331"/>
              <a:ext cx="371316" cy="350349"/>
            </a:xfrm>
            <a:custGeom>
              <a:avLst/>
              <a:gdLst>
                <a:gd name="T0" fmla="*/ 14 w 27"/>
                <a:gd name="T1" fmla="*/ 0 h 27"/>
                <a:gd name="T2" fmla="*/ 0 w 27"/>
                <a:gd name="T3" fmla="*/ 14 h 27"/>
                <a:gd name="T4" fmla="*/ 14 w 27"/>
                <a:gd name="T5" fmla="*/ 27 h 27"/>
                <a:gd name="T6" fmla="*/ 27 w 27"/>
                <a:gd name="T7" fmla="*/ 14 h 27"/>
                <a:gd name="T8" fmla="*/ 14 w 27"/>
                <a:gd name="T9" fmla="*/ 0 h 27"/>
                <a:gd name="T10" fmla="*/ 14 w 27"/>
                <a:gd name="T11" fmla="*/ 21 h 27"/>
                <a:gd name="T12" fmla="*/ 6 w 27"/>
                <a:gd name="T13" fmla="*/ 14 h 27"/>
                <a:gd name="T14" fmla="*/ 14 w 27"/>
                <a:gd name="T15" fmla="*/ 6 h 27"/>
                <a:gd name="T16" fmla="*/ 21 w 27"/>
                <a:gd name="T17" fmla="*/ 14 h 27"/>
                <a:gd name="T18" fmla="*/ 14 w 27"/>
                <a:gd name="T19"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0"/>
                  </a:moveTo>
                  <a:cubicBezTo>
                    <a:pt x="6" y="0"/>
                    <a:pt x="0" y="6"/>
                    <a:pt x="0" y="14"/>
                  </a:cubicBezTo>
                  <a:cubicBezTo>
                    <a:pt x="0" y="21"/>
                    <a:pt x="6" y="27"/>
                    <a:pt x="14" y="27"/>
                  </a:cubicBezTo>
                  <a:cubicBezTo>
                    <a:pt x="21" y="27"/>
                    <a:pt x="27" y="21"/>
                    <a:pt x="27" y="14"/>
                  </a:cubicBezTo>
                  <a:cubicBezTo>
                    <a:pt x="27" y="6"/>
                    <a:pt x="21" y="0"/>
                    <a:pt x="14" y="0"/>
                  </a:cubicBezTo>
                  <a:close/>
                  <a:moveTo>
                    <a:pt x="14" y="21"/>
                  </a:moveTo>
                  <a:cubicBezTo>
                    <a:pt x="10" y="21"/>
                    <a:pt x="6" y="18"/>
                    <a:pt x="6" y="14"/>
                  </a:cubicBezTo>
                  <a:cubicBezTo>
                    <a:pt x="6" y="10"/>
                    <a:pt x="10" y="6"/>
                    <a:pt x="14" y="6"/>
                  </a:cubicBezTo>
                  <a:cubicBezTo>
                    <a:pt x="18" y="6"/>
                    <a:pt x="21" y="10"/>
                    <a:pt x="21" y="14"/>
                  </a:cubicBezTo>
                  <a:cubicBezTo>
                    <a:pt x="21" y="18"/>
                    <a:pt x="18" y="21"/>
                    <a:pt x="14" y="21"/>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86" name="Freeform 22"/>
            <p:cNvSpPr>
              <a:spLocks/>
            </p:cNvSpPr>
            <p:nvPr/>
          </p:nvSpPr>
          <p:spPr bwMode="gray">
            <a:xfrm>
              <a:off x="575807" y="3792293"/>
              <a:ext cx="233716" cy="201086"/>
            </a:xfrm>
            <a:custGeom>
              <a:avLst/>
              <a:gdLst>
                <a:gd name="T0" fmla="*/ 17 w 23"/>
                <a:gd name="T1" fmla="*/ 1 h 23"/>
                <a:gd name="T2" fmla="*/ 11 w 23"/>
                <a:gd name="T3" fmla="*/ 6 h 23"/>
                <a:gd name="T4" fmla="*/ 6 w 23"/>
                <a:gd name="T5" fmla="*/ 1 h 23"/>
                <a:gd name="T6" fmla="*/ 3 w 23"/>
                <a:gd name="T7" fmla="*/ 1 h 23"/>
                <a:gd name="T8" fmla="*/ 0 w 23"/>
                <a:gd name="T9" fmla="*/ 4 h 23"/>
                <a:gd name="T10" fmla="*/ 0 w 23"/>
                <a:gd name="T11" fmla="*/ 6 h 23"/>
                <a:gd name="T12" fmla="*/ 6 w 23"/>
                <a:gd name="T13" fmla="*/ 12 h 23"/>
                <a:gd name="T14" fmla="*/ 0 w 23"/>
                <a:gd name="T15" fmla="*/ 17 h 23"/>
                <a:gd name="T16" fmla="*/ 0 w 23"/>
                <a:gd name="T17" fmla="*/ 20 h 23"/>
                <a:gd name="T18" fmla="*/ 3 w 23"/>
                <a:gd name="T19" fmla="*/ 23 h 23"/>
                <a:gd name="T20" fmla="*/ 6 w 23"/>
                <a:gd name="T21" fmla="*/ 23 h 23"/>
                <a:gd name="T22" fmla="*/ 11 w 23"/>
                <a:gd name="T23" fmla="*/ 17 h 23"/>
                <a:gd name="T24" fmla="*/ 17 w 23"/>
                <a:gd name="T25" fmla="*/ 23 h 23"/>
                <a:gd name="T26" fmla="*/ 19 w 23"/>
                <a:gd name="T27" fmla="*/ 23 h 23"/>
                <a:gd name="T28" fmla="*/ 22 w 23"/>
                <a:gd name="T29" fmla="*/ 20 h 23"/>
                <a:gd name="T30" fmla="*/ 22 w 23"/>
                <a:gd name="T31" fmla="*/ 17 h 23"/>
                <a:gd name="T32" fmla="*/ 17 w 23"/>
                <a:gd name="T33" fmla="*/ 12 h 23"/>
                <a:gd name="T34" fmla="*/ 22 w 23"/>
                <a:gd name="T35" fmla="*/ 6 h 23"/>
                <a:gd name="T36" fmla="*/ 22 w 23"/>
                <a:gd name="T37" fmla="*/ 4 h 23"/>
                <a:gd name="T38" fmla="*/ 19 w 23"/>
                <a:gd name="T39" fmla="*/ 1 h 23"/>
                <a:gd name="T40" fmla="*/ 17 w 23"/>
                <a:gd name="T41"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23">
                  <a:moveTo>
                    <a:pt x="17" y="1"/>
                  </a:moveTo>
                  <a:cubicBezTo>
                    <a:pt x="11" y="6"/>
                    <a:pt x="11" y="6"/>
                    <a:pt x="11" y="6"/>
                  </a:cubicBezTo>
                  <a:cubicBezTo>
                    <a:pt x="6" y="1"/>
                    <a:pt x="6" y="1"/>
                    <a:pt x="6" y="1"/>
                  </a:cubicBezTo>
                  <a:cubicBezTo>
                    <a:pt x="5" y="0"/>
                    <a:pt x="4" y="0"/>
                    <a:pt x="3" y="1"/>
                  </a:cubicBezTo>
                  <a:cubicBezTo>
                    <a:pt x="0" y="4"/>
                    <a:pt x="0" y="4"/>
                    <a:pt x="0" y="4"/>
                  </a:cubicBezTo>
                  <a:cubicBezTo>
                    <a:pt x="0" y="5"/>
                    <a:pt x="0" y="6"/>
                    <a:pt x="0" y="6"/>
                  </a:cubicBezTo>
                  <a:cubicBezTo>
                    <a:pt x="6" y="12"/>
                    <a:pt x="6" y="12"/>
                    <a:pt x="6" y="12"/>
                  </a:cubicBezTo>
                  <a:cubicBezTo>
                    <a:pt x="0" y="17"/>
                    <a:pt x="0" y="17"/>
                    <a:pt x="0" y="17"/>
                  </a:cubicBezTo>
                  <a:cubicBezTo>
                    <a:pt x="0" y="18"/>
                    <a:pt x="0" y="19"/>
                    <a:pt x="0" y="20"/>
                  </a:cubicBezTo>
                  <a:cubicBezTo>
                    <a:pt x="3" y="23"/>
                    <a:pt x="3" y="23"/>
                    <a:pt x="3" y="23"/>
                  </a:cubicBezTo>
                  <a:cubicBezTo>
                    <a:pt x="4" y="23"/>
                    <a:pt x="5" y="23"/>
                    <a:pt x="6" y="23"/>
                  </a:cubicBezTo>
                  <a:cubicBezTo>
                    <a:pt x="11" y="17"/>
                    <a:pt x="11" y="17"/>
                    <a:pt x="11" y="17"/>
                  </a:cubicBezTo>
                  <a:cubicBezTo>
                    <a:pt x="17" y="23"/>
                    <a:pt x="17" y="23"/>
                    <a:pt x="17" y="23"/>
                  </a:cubicBezTo>
                  <a:cubicBezTo>
                    <a:pt x="17" y="23"/>
                    <a:pt x="18" y="23"/>
                    <a:pt x="19" y="23"/>
                  </a:cubicBezTo>
                  <a:cubicBezTo>
                    <a:pt x="22" y="20"/>
                    <a:pt x="22" y="20"/>
                    <a:pt x="22" y="20"/>
                  </a:cubicBezTo>
                  <a:cubicBezTo>
                    <a:pt x="23" y="19"/>
                    <a:pt x="23" y="18"/>
                    <a:pt x="22" y="17"/>
                  </a:cubicBezTo>
                  <a:cubicBezTo>
                    <a:pt x="17" y="12"/>
                    <a:pt x="17" y="12"/>
                    <a:pt x="17" y="12"/>
                  </a:cubicBezTo>
                  <a:cubicBezTo>
                    <a:pt x="22" y="6"/>
                    <a:pt x="22" y="6"/>
                    <a:pt x="22" y="6"/>
                  </a:cubicBezTo>
                  <a:cubicBezTo>
                    <a:pt x="23" y="6"/>
                    <a:pt x="23" y="5"/>
                    <a:pt x="22" y="4"/>
                  </a:cubicBezTo>
                  <a:cubicBezTo>
                    <a:pt x="19" y="1"/>
                    <a:pt x="19" y="1"/>
                    <a:pt x="19" y="1"/>
                  </a:cubicBezTo>
                  <a:cubicBezTo>
                    <a:pt x="18" y="0"/>
                    <a:pt x="17" y="0"/>
                    <a:pt x="17" y="1"/>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grpSp>
      <p:grpSp>
        <p:nvGrpSpPr>
          <p:cNvPr id="87" name="Gruppieren 285"/>
          <p:cNvGrpSpPr>
            <a:grpSpLocks noChangeAspect="1"/>
          </p:cNvGrpSpPr>
          <p:nvPr/>
        </p:nvGrpSpPr>
        <p:grpSpPr bwMode="gray">
          <a:xfrm>
            <a:off x="587444" y="5004642"/>
            <a:ext cx="825258" cy="825260"/>
            <a:chOff x="17668875" y="1741488"/>
            <a:chExt cx="723900" cy="723901"/>
          </a:xfrm>
          <a:solidFill>
            <a:srgbClr val="63666A"/>
          </a:solidFill>
        </p:grpSpPr>
        <p:sp>
          <p:nvSpPr>
            <p:cNvPr id="88" name="Freeform 1581"/>
            <p:cNvSpPr>
              <a:spLocks/>
            </p:cNvSpPr>
            <p:nvPr/>
          </p:nvSpPr>
          <p:spPr bwMode="gray">
            <a:xfrm>
              <a:off x="17765713" y="2120901"/>
              <a:ext cx="415925" cy="344488"/>
            </a:xfrm>
            <a:custGeom>
              <a:avLst/>
              <a:gdLst>
                <a:gd name="T0" fmla="*/ 94 w 111"/>
                <a:gd name="T1" fmla="*/ 21 h 92"/>
                <a:gd name="T2" fmla="*/ 36 w 111"/>
                <a:gd name="T3" fmla="*/ 0 h 92"/>
                <a:gd name="T4" fmla="*/ 18 w 111"/>
                <a:gd name="T5" fmla="*/ 12 h 92"/>
                <a:gd name="T6" fmla="*/ 0 w 111"/>
                <a:gd name="T7" fmla="*/ 61 h 92"/>
                <a:gd name="T8" fmla="*/ 70 w 111"/>
                <a:gd name="T9" fmla="*/ 92 h 92"/>
                <a:gd name="T10" fmla="*/ 108 w 111"/>
                <a:gd name="T11" fmla="*/ 84 h 92"/>
                <a:gd name="T12" fmla="*/ 109 w 111"/>
                <a:gd name="T13" fmla="*/ 41 h 92"/>
                <a:gd name="T14" fmla="*/ 94 w 111"/>
                <a:gd name="T15" fmla="*/ 21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92">
                  <a:moveTo>
                    <a:pt x="94" y="21"/>
                  </a:moveTo>
                  <a:cubicBezTo>
                    <a:pt x="77" y="11"/>
                    <a:pt x="57" y="4"/>
                    <a:pt x="36" y="0"/>
                  </a:cubicBezTo>
                  <a:cubicBezTo>
                    <a:pt x="33" y="7"/>
                    <a:pt x="26" y="12"/>
                    <a:pt x="18" y="12"/>
                  </a:cubicBezTo>
                  <a:cubicBezTo>
                    <a:pt x="10" y="27"/>
                    <a:pt x="4" y="44"/>
                    <a:pt x="0" y="61"/>
                  </a:cubicBezTo>
                  <a:cubicBezTo>
                    <a:pt x="18" y="80"/>
                    <a:pt x="43" y="92"/>
                    <a:pt x="70" y="92"/>
                  </a:cubicBezTo>
                  <a:cubicBezTo>
                    <a:pt x="84" y="92"/>
                    <a:pt x="96" y="89"/>
                    <a:pt x="108" y="84"/>
                  </a:cubicBezTo>
                  <a:cubicBezTo>
                    <a:pt x="110" y="69"/>
                    <a:pt x="111" y="55"/>
                    <a:pt x="109" y="41"/>
                  </a:cubicBezTo>
                  <a:cubicBezTo>
                    <a:pt x="100" y="39"/>
                    <a:pt x="93" y="30"/>
                    <a:pt x="94"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1582"/>
            <p:cNvSpPr>
              <a:spLocks/>
            </p:cNvSpPr>
            <p:nvPr/>
          </p:nvSpPr>
          <p:spPr bwMode="gray">
            <a:xfrm>
              <a:off x="17900650" y="1947863"/>
              <a:ext cx="250825" cy="214313"/>
            </a:xfrm>
            <a:custGeom>
              <a:avLst/>
              <a:gdLst>
                <a:gd name="T0" fmla="*/ 39 w 67"/>
                <a:gd name="T1" fmla="*/ 4 h 57"/>
                <a:gd name="T2" fmla="*/ 31 w 67"/>
                <a:gd name="T3" fmla="*/ 0 h 57"/>
                <a:gd name="T4" fmla="*/ 0 w 67"/>
                <a:gd name="T5" fmla="*/ 31 h 57"/>
                <a:gd name="T6" fmla="*/ 1 w 67"/>
                <a:gd name="T7" fmla="*/ 36 h 57"/>
                <a:gd name="T8" fmla="*/ 1 w 67"/>
                <a:gd name="T9" fmla="*/ 36 h 57"/>
                <a:gd name="T10" fmla="*/ 62 w 67"/>
                <a:gd name="T11" fmla="*/ 57 h 57"/>
                <a:gd name="T12" fmla="*/ 67 w 67"/>
                <a:gd name="T13" fmla="*/ 52 h 57"/>
                <a:gd name="T14" fmla="*/ 45 w 67"/>
                <a:gd name="T15" fmla="*/ 4 h 57"/>
                <a:gd name="T16" fmla="*/ 39 w 67"/>
                <a:gd name="T17"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7">
                  <a:moveTo>
                    <a:pt x="39" y="4"/>
                  </a:moveTo>
                  <a:cubicBezTo>
                    <a:pt x="36" y="3"/>
                    <a:pt x="33" y="2"/>
                    <a:pt x="31" y="0"/>
                  </a:cubicBezTo>
                  <a:cubicBezTo>
                    <a:pt x="19" y="9"/>
                    <a:pt x="9" y="20"/>
                    <a:pt x="0" y="31"/>
                  </a:cubicBezTo>
                  <a:cubicBezTo>
                    <a:pt x="0" y="33"/>
                    <a:pt x="1" y="34"/>
                    <a:pt x="1" y="36"/>
                  </a:cubicBezTo>
                  <a:cubicBezTo>
                    <a:pt x="1" y="36"/>
                    <a:pt x="1" y="36"/>
                    <a:pt x="1" y="36"/>
                  </a:cubicBezTo>
                  <a:cubicBezTo>
                    <a:pt x="23" y="39"/>
                    <a:pt x="44" y="47"/>
                    <a:pt x="62" y="57"/>
                  </a:cubicBezTo>
                  <a:cubicBezTo>
                    <a:pt x="63" y="55"/>
                    <a:pt x="65" y="53"/>
                    <a:pt x="67" y="52"/>
                  </a:cubicBezTo>
                  <a:cubicBezTo>
                    <a:pt x="62" y="35"/>
                    <a:pt x="55" y="19"/>
                    <a:pt x="45" y="4"/>
                  </a:cubicBezTo>
                  <a:cubicBezTo>
                    <a:pt x="43" y="4"/>
                    <a:pt x="41" y="4"/>
                    <a:pt x="3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1583"/>
            <p:cNvSpPr>
              <a:spLocks/>
            </p:cNvSpPr>
            <p:nvPr/>
          </p:nvSpPr>
          <p:spPr bwMode="gray">
            <a:xfrm>
              <a:off x="17668875" y="1771651"/>
              <a:ext cx="325438" cy="311150"/>
            </a:xfrm>
            <a:custGeom>
              <a:avLst/>
              <a:gdLst>
                <a:gd name="T0" fmla="*/ 0 w 87"/>
                <a:gd name="T1" fmla="*/ 83 h 83"/>
                <a:gd name="T2" fmla="*/ 27 w 87"/>
                <a:gd name="T3" fmla="*/ 80 h 83"/>
                <a:gd name="T4" fmla="*/ 48 w 87"/>
                <a:gd name="T5" fmla="*/ 67 h 83"/>
                <a:gd name="T6" fmla="*/ 55 w 87"/>
                <a:gd name="T7" fmla="*/ 70 h 83"/>
                <a:gd name="T8" fmla="*/ 78 w 87"/>
                <a:gd name="T9" fmla="*/ 46 h 83"/>
                <a:gd name="T10" fmla="*/ 86 w 87"/>
                <a:gd name="T11" fmla="*/ 39 h 83"/>
                <a:gd name="T12" fmla="*/ 85 w 87"/>
                <a:gd name="T13" fmla="*/ 29 h 83"/>
                <a:gd name="T14" fmla="*/ 87 w 87"/>
                <a:gd name="T15" fmla="*/ 25 h 83"/>
                <a:gd name="T16" fmla="*/ 58 w 87"/>
                <a:gd name="T17" fmla="*/ 0 h 83"/>
                <a:gd name="T18" fmla="*/ 0 w 87"/>
                <a:gd name="T19"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3">
                  <a:moveTo>
                    <a:pt x="0" y="83"/>
                  </a:moveTo>
                  <a:cubicBezTo>
                    <a:pt x="9" y="81"/>
                    <a:pt x="18" y="80"/>
                    <a:pt x="27" y="80"/>
                  </a:cubicBezTo>
                  <a:cubicBezTo>
                    <a:pt x="29" y="71"/>
                    <a:pt x="38" y="66"/>
                    <a:pt x="48" y="67"/>
                  </a:cubicBezTo>
                  <a:cubicBezTo>
                    <a:pt x="50" y="68"/>
                    <a:pt x="53" y="69"/>
                    <a:pt x="55" y="70"/>
                  </a:cubicBezTo>
                  <a:cubicBezTo>
                    <a:pt x="62" y="61"/>
                    <a:pt x="70" y="53"/>
                    <a:pt x="78" y="46"/>
                  </a:cubicBezTo>
                  <a:cubicBezTo>
                    <a:pt x="81" y="43"/>
                    <a:pt x="84" y="41"/>
                    <a:pt x="86" y="39"/>
                  </a:cubicBezTo>
                  <a:cubicBezTo>
                    <a:pt x="85" y="36"/>
                    <a:pt x="85" y="33"/>
                    <a:pt x="85" y="29"/>
                  </a:cubicBezTo>
                  <a:cubicBezTo>
                    <a:pt x="86" y="28"/>
                    <a:pt x="86" y="26"/>
                    <a:pt x="87" y="25"/>
                  </a:cubicBezTo>
                  <a:cubicBezTo>
                    <a:pt x="78" y="15"/>
                    <a:pt x="68" y="7"/>
                    <a:pt x="58" y="0"/>
                  </a:cubicBezTo>
                  <a:cubicBezTo>
                    <a:pt x="25" y="14"/>
                    <a:pt x="2" y="46"/>
                    <a:pt x="0"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1584"/>
            <p:cNvSpPr>
              <a:spLocks/>
            </p:cNvSpPr>
            <p:nvPr/>
          </p:nvSpPr>
          <p:spPr bwMode="gray">
            <a:xfrm>
              <a:off x="17930813" y="1741488"/>
              <a:ext cx="292100" cy="101600"/>
            </a:xfrm>
            <a:custGeom>
              <a:avLst/>
              <a:gdLst>
                <a:gd name="T0" fmla="*/ 23 w 78"/>
                <a:gd name="T1" fmla="*/ 25 h 27"/>
                <a:gd name="T2" fmla="*/ 37 w 78"/>
                <a:gd name="T3" fmla="*/ 22 h 27"/>
                <a:gd name="T4" fmla="*/ 48 w 78"/>
                <a:gd name="T5" fmla="*/ 27 h 27"/>
                <a:gd name="T6" fmla="*/ 78 w 78"/>
                <a:gd name="T7" fmla="*/ 15 h 27"/>
                <a:gd name="T8" fmla="*/ 26 w 78"/>
                <a:gd name="T9" fmla="*/ 0 h 27"/>
                <a:gd name="T10" fmla="*/ 0 w 78"/>
                <a:gd name="T11" fmla="*/ 4 h 27"/>
                <a:gd name="T12" fmla="*/ 23 w 78"/>
                <a:gd name="T13" fmla="*/ 25 h 27"/>
              </a:gdLst>
              <a:ahLst/>
              <a:cxnLst>
                <a:cxn ang="0">
                  <a:pos x="T0" y="T1"/>
                </a:cxn>
                <a:cxn ang="0">
                  <a:pos x="T2" y="T3"/>
                </a:cxn>
                <a:cxn ang="0">
                  <a:pos x="T4" y="T5"/>
                </a:cxn>
                <a:cxn ang="0">
                  <a:pos x="T6" y="T7"/>
                </a:cxn>
                <a:cxn ang="0">
                  <a:pos x="T8" y="T9"/>
                </a:cxn>
                <a:cxn ang="0">
                  <a:pos x="T10" y="T11"/>
                </a:cxn>
                <a:cxn ang="0">
                  <a:pos x="T12" y="T13"/>
                </a:cxn>
              </a:cxnLst>
              <a:rect l="0" t="0" r="r" b="b"/>
              <a:pathLst>
                <a:path w="78" h="27">
                  <a:moveTo>
                    <a:pt x="23" y="25"/>
                  </a:moveTo>
                  <a:cubicBezTo>
                    <a:pt x="27" y="22"/>
                    <a:pt x="32" y="21"/>
                    <a:pt x="37" y="22"/>
                  </a:cubicBezTo>
                  <a:cubicBezTo>
                    <a:pt x="41" y="22"/>
                    <a:pt x="45" y="24"/>
                    <a:pt x="48" y="27"/>
                  </a:cubicBezTo>
                  <a:cubicBezTo>
                    <a:pt x="57" y="22"/>
                    <a:pt x="68" y="18"/>
                    <a:pt x="78" y="15"/>
                  </a:cubicBezTo>
                  <a:cubicBezTo>
                    <a:pt x="63" y="5"/>
                    <a:pt x="45" y="0"/>
                    <a:pt x="26" y="0"/>
                  </a:cubicBezTo>
                  <a:cubicBezTo>
                    <a:pt x="17" y="0"/>
                    <a:pt x="8" y="1"/>
                    <a:pt x="0" y="4"/>
                  </a:cubicBezTo>
                  <a:cubicBezTo>
                    <a:pt x="8" y="10"/>
                    <a:pt x="16" y="17"/>
                    <a:pt x="2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1585"/>
            <p:cNvSpPr>
              <a:spLocks/>
            </p:cNvSpPr>
            <p:nvPr/>
          </p:nvSpPr>
          <p:spPr bwMode="gray">
            <a:xfrm>
              <a:off x="18103850" y="1827213"/>
              <a:ext cx="288925" cy="484188"/>
            </a:xfrm>
            <a:custGeom>
              <a:avLst/>
              <a:gdLst>
                <a:gd name="T0" fmla="*/ 6 w 77"/>
                <a:gd name="T1" fmla="*/ 20 h 129"/>
                <a:gd name="T2" fmla="*/ 0 w 77"/>
                <a:gd name="T3" fmla="*/ 31 h 129"/>
                <a:gd name="T4" fmla="*/ 23 w 77"/>
                <a:gd name="T5" fmla="*/ 81 h 129"/>
                <a:gd name="T6" fmla="*/ 26 w 77"/>
                <a:gd name="T7" fmla="*/ 82 h 129"/>
                <a:gd name="T8" fmla="*/ 42 w 77"/>
                <a:gd name="T9" fmla="*/ 103 h 129"/>
                <a:gd name="T10" fmla="*/ 39 w 77"/>
                <a:gd name="T11" fmla="*/ 110 h 129"/>
                <a:gd name="T12" fmla="*/ 59 w 77"/>
                <a:gd name="T13" fmla="*/ 129 h 129"/>
                <a:gd name="T14" fmla="*/ 77 w 77"/>
                <a:gd name="T15" fmla="*/ 73 h 129"/>
                <a:gd name="T16" fmla="*/ 43 w 77"/>
                <a:gd name="T17" fmla="*/ 0 h 129"/>
                <a:gd name="T18" fmla="*/ 6 w 77"/>
                <a:gd name="T19" fmla="*/ 14 h 129"/>
                <a:gd name="T20" fmla="*/ 6 w 77"/>
                <a:gd name="T21" fmla="*/ 2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29">
                  <a:moveTo>
                    <a:pt x="6" y="20"/>
                  </a:moveTo>
                  <a:cubicBezTo>
                    <a:pt x="6" y="25"/>
                    <a:pt x="4" y="28"/>
                    <a:pt x="0" y="31"/>
                  </a:cubicBezTo>
                  <a:cubicBezTo>
                    <a:pt x="11" y="47"/>
                    <a:pt x="18" y="64"/>
                    <a:pt x="23" y="81"/>
                  </a:cubicBezTo>
                  <a:cubicBezTo>
                    <a:pt x="24" y="81"/>
                    <a:pt x="25" y="81"/>
                    <a:pt x="26" y="82"/>
                  </a:cubicBezTo>
                  <a:cubicBezTo>
                    <a:pt x="36" y="83"/>
                    <a:pt x="43" y="93"/>
                    <a:pt x="42" y="103"/>
                  </a:cubicBezTo>
                  <a:cubicBezTo>
                    <a:pt x="41" y="106"/>
                    <a:pt x="40" y="108"/>
                    <a:pt x="39" y="110"/>
                  </a:cubicBezTo>
                  <a:cubicBezTo>
                    <a:pt x="46" y="116"/>
                    <a:pt x="53" y="122"/>
                    <a:pt x="59" y="129"/>
                  </a:cubicBezTo>
                  <a:cubicBezTo>
                    <a:pt x="70" y="113"/>
                    <a:pt x="77" y="94"/>
                    <a:pt x="77" y="73"/>
                  </a:cubicBezTo>
                  <a:cubicBezTo>
                    <a:pt x="77" y="44"/>
                    <a:pt x="64" y="18"/>
                    <a:pt x="43" y="0"/>
                  </a:cubicBezTo>
                  <a:cubicBezTo>
                    <a:pt x="30" y="3"/>
                    <a:pt x="18" y="8"/>
                    <a:pt x="6" y="14"/>
                  </a:cubicBezTo>
                  <a:cubicBezTo>
                    <a:pt x="7" y="16"/>
                    <a:pt x="7" y="18"/>
                    <a:pt x="6"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1586"/>
            <p:cNvSpPr>
              <a:spLocks/>
            </p:cNvSpPr>
            <p:nvPr/>
          </p:nvSpPr>
          <p:spPr bwMode="gray">
            <a:xfrm>
              <a:off x="17668875" y="2112963"/>
              <a:ext cx="127000" cy="198438"/>
            </a:xfrm>
            <a:custGeom>
              <a:avLst/>
              <a:gdLst>
                <a:gd name="T0" fmla="*/ 26 w 34"/>
                <a:gd name="T1" fmla="*/ 0 h 53"/>
                <a:gd name="T2" fmla="*/ 0 w 34"/>
                <a:gd name="T3" fmla="*/ 2 h 53"/>
                <a:gd name="T4" fmla="*/ 18 w 34"/>
                <a:gd name="T5" fmla="*/ 53 h 53"/>
                <a:gd name="T6" fmla="*/ 34 w 34"/>
                <a:gd name="T7" fmla="*/ 11 h 53"/>
                <a:gd name="T8" fmla="*/ 26 w 34"/>
                <a:gd name="T9" fmla="*/ 0 h 53"/>
              </a:gdLst>
              <a:ahLst/>
              <a:cxnLst>
                <a:cxn ang="0">
                  <a:pos x="T0" y="T1"/>
                </a:cxn>
                <a:cxn ang="0">
                  <a:pos x="T2" y="T3"/>
                </a:cxn>
                <a:cxn ang="0">
                  <a:pos x="T4" y="T5"/>
                </a:cxn>
                <a:cxn ang="0">
                  <a:pos x="T6" y="T7"/>
                </a:cxn>
                <a:cxn ang="0">
                  <a:pos x="T8" y="T9"/>
                </a:cxn>
              </a:cxnLst>
              <a:rect l="0" t="0" r="r" b="b"/>
              <a:pathLst>
                <a:path w="34" h="53">
                  <a:moveTo>
                    <a:pt x="26" y="0"/>
                  </a:moveTo>
                  <a:cubicBezTo>
                    <a:pt x="17" y="0"/>
                    <a:pt x="9" y="1"/>
                    <a:pt x="0" y="2"/>
                  </a:cubicBezTo>
                  <a:cubicBezTo>
                    <a:pt x="1" y="21"/>
                    <a:pt x="7" y="39"/>
                    <a:pt x="18" y="53"/>
                  </a:cubicBezTo>
                  <a:cubicBezTo>
                    <a:pt x="21" y="38"/>
                    <a:pt x="27" y="24"/>
                    <a:pt x="34" y="11"/>
                  </a:cubicBezTo>
                  <a:cubicBezTo>
                    <a:pt x="30" y="8"/>
                    <a:pt x="27" y="4"/>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1587"/>
            <p:cNvSpPr>
              <a:spLocks/>
            </p:cNvSpPr>
            <p:nvPr/>
          </p:nvSpPr>
          <p:spPr bwMode="gray">
            <a:xfrm>
              <a:off x="18211800" y="2266951"/>
              <a:ext cx="87313" cy="146050"/>
            </a:xfrm>
            <a:custGeom>
              <a:avLst/>
              <a:gdLst>
                <a:gd name="T0" fmla="*/ 2 w 23"/>
                <a:gd name="T1" fmla="*/ 0 h 39"/>
                <a:gd name="T2" fmla="*/ 1 w 23"/>
                <a:gd name="T3" fmla="*/ 1 h 39"/>
                <a:gd name="T4" fmla="*/ 0 w 23"/>
                <a:gd name="T5" fmla="*/ 39 h 39"/>
                <a:gd name="T6" fmla="*/ 23 w 23"/>
                <a:gd name="T7" fmla="*/ 20 h 39"/>
                <a:gd name="T8" fmla="*/ 2 w 23"/>
                <a:gd name="T9" fmla="*/ 0 h 39"/>
              </a:gdLst>
              <a:ahLst/>
              <a:cxnLst>
                <a:cxn ang="0">
                  <a:pos x="T0" y="T1"/>
                </a:cxn>
                <a:cxn ang="0">
                  <a:pos x="T2" y="T3"/>
                </a:cxn>
                <a:cxn ang="0">
                  <a:pos x="T4" y="T5"/>
                </a:cxn>
                <a:cxn ang="0">
                  <a:pos x="T6" y="T7"/>
                </a:cxn>
                <a:cxn ang="0">
                  <a:pos x="T8" y="T9"/>
                </a:cxn>
              </a:cxnLst>
              <a:rect l="0" t="0" r="r" b="b"/>
              <a:pathLst>
                <a:path w="23" h="39">
                  <a:moveTo>
                    <a:pt x="2" y="0"/>
                  </a:moveTo>
                  <a:cubicBezTo>
                    <a:pt x="2" y="0"/>
                    <a:pt x="1" y="0"/>
                    <a:pt x="1" y="1"/>
                  </a:cubicBezTo>
                  <a:cubicBezTo>
                    <a:pt x="2" y="13"/>
                    <a:pt x="2" y="26"/>
                    <a:pt x="0" y="39"/>
                  </a:cubicBezTo>
                  <a:cubicBezTo>
                    <a:pt x="9" y="34"/>
                    <a:pt x="17" y="28"/>
                    <a:pt x="23" y="20"/>
                  </a:cubicBezTo>
                  <a:cubicBezTo>
                    <a:pt x="17" y="13"/>
                    <a:pt x="10" y="6"/>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ustDataLst>
      <p:tags r:id="rId1"/>
    </p:custDataLst>
    <p:extLst>
      <p:ext uri="{BB962C8B-B14F-4D97-AF65-F5344CB8AC3E}">
        <p14:creationId xmlns:p14="http://schemas.microsoft.com/office/powerpoint/2010/main" val="1770171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371600" y="0"/>
            <a:ext cx="7886700" cy="1325563"/>
          </a:xfrm>
        </p:spPr>
        <p:txBody>
          <a:bodyPr/>
          <a:lstStyle/>
          <a:p>
            <a:r>
              <a:rPr lang="en-GB" b="1" dirty="0" smtClean="0"/>
              <a:t>Conclusions: What can we learn from best performers?</a:t>
            </a:r>
            <a:endParaRPr lang="en-GB" b="1" dirty="0"/>
          </a:p>
        </p:txBody>
      </p:sp>
      <p:sp>
        <p:nvSpPr>
          <p:cNvPr id="3" name="Content Placeholder 2"/>
          <p:cNvSpPr>
            <a:spLocks noGrp="1"/>
          </p:cNvSpPr>
          <p:nvPr>
            <p:ph idx="1"/>
            <p:custDataLst>
              <p:tags r:id="rId3"/>
            </p:custDataLst>
          </p:nvPr>
        </p:nvSpPr>
        <p:spPr>
          <a:xfrm>
            <a:off x="285750" y="1352571"/>
            <a:ext cx="8229600" cy="4572000"/>
          </a:xfrm>
        </p:spPr>
        <p:txBody>
          <a:bodyPr/>
          <a:lstStyle/>
          <a:p>
            <a:pPr lvl="2"/>
            <a:r>
              <a:rPr lang="en-US" sz="1600" b="1" dirty="0">
                <a:solidFill>
                  <a:srgbClr val="0070C0"/>
                </a:solidFill>
              </a:rPr>
              <a:t>Employers take action to curb the cost of specialty pharmacy</a:t>
            </a:r>
            <a:r>
              <a:rPr lang="en-US" sz="1600" b="1" dirty="0"/>
              <a:t>, </a:t>
            </a:r>
            <a:r>
              <a:rPr lang="en-US" sz="1600" dirty="0" smtClean="0"/>
              <a:t>focusing on price, utilization and delivery/site of care </a:t>
            </a:r>
          </a:p>
          <a:p>
            <a:pPr lvl="2"/>
            <a:r>
              <a:rPr lang="en-US" sz="1600" b="1" dirty="0" smtClean="0">
                <a:solidFill>
                  <a:srgbClr val="0070C0"/>
                </a:solidFill>
              </a:rPr>
              <a:t>Examine health </a:t>
            </a:r>
            <a:r>
              <a:rPr lang="en-US" sz="1600" b="1" dirty="0">
                <a:solidFill>
                  <a:srgbClr val="0070C0"/>
                </a:solidFill>
              </a:rPr>
              <a:t>care benefits in a total rewards </a:t>
            </a:r>
            <a:r>
              <a:rPr lang="en-US" sz="1600" b="1" dirty="0" smtClean="0">
                <a:solidFill>
                  <a:srgbClr val="0070C0"/>
                </a:solidFill>
              </a:rPr>
              <a:t>context </a:t>
            </a:r>
            <a:r>
              <a:rPr lang="en-US" sz="1600" dirty="0" smtClean="0"/>
              <a:t>with changes to plan </a:t>
            </a:r>
            <a:r>
              <a:rPr lang="en-US" sz="1600" dirty="0"/>
              <a:t>design </a:t>
            </a:r>
            <a:r>
              <a:rPr lang="en-US" sz="1600" dirty="0" smtClean="0"/>
              <a:t>and account contributions that consider affordability for low-wage </a:t>
            </a:r>
            <a:r>
              <a:rPr lang="en-US" sz="1600" dirty="0"/>
              <a:t>employees</a:t>
            </a:r>
            <a:endParaRPr lang="en-GB" sz="1600" dirty="0" smtClean="0"/>
          </a:p>
          <a:p>
            <a:pPr lvl="2"/>
            <a:r>
              <a:rPr lang="en-GB" sz="1600" b="1" dirty="0" smtClean="0">
                <a:solidFill>
                  <a:srgbClr val="0070C0"/>
                </a:solidFill>
              </a:rPr>
              <a:t>Understanding your population health is critical </a:t>
            </a:r>
            <a:r>
              <a:rPr lang="en-GB" sz="1600" dirty="0" smtClean="0"/>
              <a:t>in selecting programs. </a:t>
            </a:r>
            <a:r>
              <a:rPr lang="en-US" sz="1600" dirty="0"/>
              <a:t>Greater opportunities to broaden measurement to include non-financial metrics</a:t>
            </a:r>
          </a:p>
          <a:p>
            <a:pPr lvl="2"/>
            <a:r>
              <a:rPr lang="en-GB" sz="1600" b="1" dirty="0" smtClean="0">
                <a:solidFill>
                  <a:srgbClr val="0070C0"/>
                </a:solidFill>
              </a:rPr>
              <a:t>Lack of employee engagement </a:t>
            </a:r>
            <a:r>
              <a:rPr lang="en-GB" sz="1600" dirty="0" smtClean="0"/>
              <a:t>warrants a review of  program structure, vendor partners, and incentive strategy</a:t>
            </a:r>
          </a:p>
          <a:p>
            <a:pPr lvl="2"/>
            <a:r>
              <a:rPr lang="en-GB" sz="1600" b="1" dirty="0" smtClean="0">
                <a:solidFill>
                  <a:srgbClr val="0070C0"/>
                </a:solidFill>
              </a:rPr>
              <a:t>Consider care extenders</a:t>
            </a:r>
            <a:r>
              <a:rPr lang="en-GB" sz="1600" b="1" dirty="0" smtClean="0">
                <a:solidFill>
                  <a:schemeClr val="accent3"/>
                </a:solidFill>
              </a:rPr>
              <a:t>, </a:t>
            </a:r>
            <a:r>
              <a:rPr lang="en-GB" sz="1600" dirty="0" smtClean="0"/>
              <a:t>such as telemedicine and onsite/near site clinics, to enhance employee access, productivity, and convenience in a cost effective manner</a:t>
            </a:r>
          </a:p>
          <a:p>
            <a:pPr lvl="2"/>
            <a:r>
              <a:rPr lang="en-US" sz="1600" b="1" dirty="0">
                <a:solidFill>
                  <a:srgbClr val="0070C0"/>
                </a:solidFill>
              </a:rPr>
              <a:t>Greater emphasis on value-based </a:t>
            </a:r>
            <a:r>
              <a:rPr lang="en-US" sz="1600" b="1" dirty="0" smtClean="0">
                <a:solidFill>
                  <a:srgbClr val="0070C0"/>
                </a:solidFill>
              </a:rPr>
              <a:t>arrangements </a:t>
            </a:r>
            <a:r>
              <a:rPr lang="en-US" sz="1600" dirty="0" smtClean="0"/>
              <a:t>through plan designs </a:t>
            </a:r>
            <a:r>
              <a:rPr lang="en-US" sz="1600" dirty="0"/>
              <a:t>that encourage employees to utilize high-value </a:t>
            </a:r>
            <a:r>
              <a:rPr lang="en-US" sz="1600" dirty="0" smtClean="0"/>
              <a:t>services (quality and cost effectiveness) to maximize the </a:t>
            </a:r>
            <a:r>
              <a:rPr lang="en-US" sz="1600" dirty="0"/>
              <a:t>value they receive from </a:t>
            </a:r>
            <a:r>
              <a:rPr lang="en-US" sz="1600" dirty="0" smtClean="0"/>
              <a:t>their health </a:t>
            </a:r>
            <a:r>
              <a:rPr lang="en-US" sz="1600" dirty="0"/>
              <a:t>care </a:t>
            </a:r>
            <a:r>
              <a:rPr lang="en-US" sz="1600" dirty="0" smtClean="0"/>
              <a:t>benefit </a:t>
            </a:r>
            <a:r>
              <a:rPr lang="en-US" sz="1600" dirty="0"/>
              <a:t> </a:t>
            </a:r>
            <a:endParaRPr lang="en-US" sz="1600" dirty="0" smtClean="0"/>
          </a:p>
          <a:p>
            <a:pPr lvl="2"/>
            <a:r>
              <a:rPr lang="en-GB" sz="1600" b="1" dirty="0" smtClean="0">
                <a:solidFill>
                  <a:srgbClr val="0070C0"/>
                </a:solidFill>
              </a:rPr>
              <a:t>Put employees at the center </a:t>
            </a:r>
            <a:r>
              <a:rPr lang="en-GB" sz="1600" dirty="0" smtClean="0"/>
              <a:t>of the health care strategy</a:t>
            </a:r>
          </a:p>
          <a:p>
            <a:pPr lvl="3"/>
            <a:r>
              <a:rPr lang="en-US" sz="1400" dirty="0" smtClean="0"/>
              <a:t>Enhance the </a:t>
            </a:r>
            <a:r>
              <a:rPr lang="en-US" sz="1400" dirty="0"/>
              <a:t>member </a:t>
            </a:r>
            <a:r>
              <a:rPr lang="en-US" sz="1400" dirty="0" smtClean="0"/>
              <a:t>experience through more choice with decision support</a:t>
            </a:r>
          </a:p>
          <a:p>
            <a:pPr lvl="3"/>
            <a:r>
              <a:rPr lang="en-US" sz="1400" dirty="0" smtClean="0"/>
              <a:t>Expand well-being programs to address financial issues alongside physical, emotional and social</a:t>
            </a:r>
          </a:p>
          <a:p>
            <a:pPr lvl="3"/>
            <a:r>
              <a:rPr lang="en-US" sz="1400" b="0" dirty="0" smtClean="0"/>
              <a:t>Adapt the </a:t>
            </a:r>
            <a:r>
              <a:rPr lang="en-US" sz="1400" b="0" dirty="0"/>
              <a:t>workplace </a:t>
            </a:r>
            <a:r>
              <a:rPr lang="en-US" sz="1400" b="0" dirty="0" smtClean="0"/>
              <a:t>environment to encourage good health habits</a:t>
            </a:r>
            <a:endParaRPr lang="en-US" sz="1400" b="0" dirty="0"/>
          </a:p>
          <a:p>
            <a:pPr lvl="3"/>
            <a:endParaRPr lang="en-GB" sz="1400" dirty="0" smtClean="0"/>
          </a:p>
          <a:p>
            <a:pPr lvl="3"/>
            <a:endParaRPr lang="en-GB" dirty="0"/>
          </a:p>
        </p:txBody>
      </p:sp>
      <p:sp>
        <p:nvSpPr>
          <p:cNvPr id="21" name="Slide Number Placeholder 20"/>
          <p:cNvSpPr>
            <a:spLocks noGrp="1"/>
          </p:cNvSpPr>
          <p:nvPr>
            <p:ph type="sldNum" sz="quarter" idx="12"/>
          </p:nvPr>
        </p:nvSpPr>
        <p:spPr/>
        <p:txBody>
          <a:bodyPr/>
          <a:lstStyle/>
          <a:p>
            <a:fld id="{830D4EF1-2FB9-4CDA-AD22-D945B346B2F0}" type="slidenum">
              <a:rPr lang="en-GB" smtClean="0">
                <a:solidFill>
                  <a:prstClr val="black"/>
                </a:solidFill>
              </a:rPr>
              <a:pPr/>
              <a:t>16</a:t>
            </a:fld>
            <a:endParaRPr lang="en-GB" dirty="0">
              <a:solidFill>
                <a:prstClr val="black"/>
              </a:solidFill>
            </a:endParaRPr>
          </a:p>
        </p:txBody>
      </p:sp>
      <p:sp>
        <p:nvSpPr>
          <p:cNvPr id="9" name="Path"/>
          <p:cNvSpPr/>
          <p:nvPr/>
        </p:nvSpPr>
        <p:spPr>
          <a:xfrm>
            <a:off x="3275856" y="6560408"/>
            <a:ext cx="55704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600" dirty="0">
              <a:solidFill>
                <a:prstClr val="black"/>
              </a:solidFill>
            </a:endParaRPr>
          </a:p>
        </p:txBody>
      </p:sp>
    </p:spTree>
    <p:custDataLst>
      <p:tags r:id="rId1"/>
    </p:custDataLst>
    <p:extLst>
      <p:ext uri="{BB962C8B-B14F-4D97-AF65-F5344CB8AC3E}">
        <p14:creationId xmlns:p14="http://schemas.microsoft.com/office/powerpoint/2010/main" val="20403338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0924" y="914400"/>
            <a:ext cx="7886700" cy="2852737"/>
          </a:xfrm>
        </p:spPr>
        <p:txBody>
          <a:bodyPr>
            <a:normAutofit/>
          </a:bodyPr>
          <a:lstStyle/>
          <a:p>
            <a:pPr algn="ctr"/>
            <a:r>
              <a:rPr lang="en-US" sz="5400" b="1" dirty="0" smtClean="0">
                <a:latin typeface="Times New Roman" panose="02020603050405020304" pitchFamily="18" charset="0"/>
                <a:cs typeface="Times New Roman" panose="02020603050405020304" pitchFamily="18" charset="0"/>
              </a:rPr>
              <a:t>NEXT STEPS?</a:t>
            </a:r>
            <a:endParaRPr lang="en-US" sz="5400" b="1" dirty="0">
              <a:latin typeface="Times New Roman" panose="02020603050405020304" pitchFamily="18" charset="0"/>
              <a:cs typeface="Times New Roman" panose="02020603050405020304" pitchFamily="18" charset="0"/>
            </a:endParaRPr>
          </a:p>
        </p:txBody>
      </p:sp>
      <p:sp>
        <p:nvSpPr>
          <p:cNvPr id="6" name="TextBox 5"/>
          <p:cNvSpPr txBox="1">
            <a:spLocks noChangeArrowheads="1"/>
          </p:cNvSpPr>
          <p:nvPr/>
        </p:nvSpPr>
        <p:spPr bwMode="auto">
          <a:xfrm>
            <a:off x="76200" y="4715289"/>
            <a:ext cx="9144000" cy="830997"/>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prstClr val="black">
                    <a:lumMod val="65000"/>
                    <a:lumOff val="35000"/>
                  </a:prstClr>
                </a:solidFill>
                <a:effectLst/>
                <a:uLnTx/>
                <a:uFillTx/>
              </a:rPr>
              <a:t>This is only a brief summary that reflects our current understanding of select provisions of the law, often in the absence of regulations. All of the interpretations contained herein are subject to change as the appropriate agencies publish additional guidance.</a:t>
            </a:r>
          </a:p>
        </p:txBody>
      </p:sp>
    </p:spTree>
    <p:extLst>
      <p:ext uri="{BB962C8B-B14F-4D97-AF65-F5344CB8AC3E}">
        <p14:creationId xmlns:p14="http://schemas.microsoft.com/office/powerpoint/2010/main" val="2661737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1A86C15-5D7C-498E-A0F1-D8F0E0401D94}" type="slidenum">
              <a:rPr lang="en-US" smtClean="0">
                <a:solidFill>
                  <a:prstClr val="black">
                    <a:tint val="75000"/>
                  </a:prstClr>
                </a:solidFill>
              </a:rPr>
              <a:pPr/>
              <a:t>2</a:t>
            </a:fld>
            <a:endParaRPr lang="en-US">
              <a:solidFill>
                <a:prstClr val="black">
                  <a:tint val="75000"/>
                </a:prstClr>
              </a:solidFill>
            </a:endParaRPr>
          </a:p>
        </p:txBody>
      </p:sp>
      <p:pic>
        <p:nvPicPr>
          <p:cNvPr id="1026" name="Picture 2"/>
          <p:cNvPicPr>
            <a:picLocks noChangeAspect="1" noChangeArrowheads="1"/>
          </p:cNvPicPr>
          <p:nvPr/>
        </p:nvPicPr>
        <p:blipFill>
          <a:blip r:embed="rId3"/>
          <a:srcRect/>
          <a:stretch>
            <a:fillRect/>
          </a:stretch>
        </p:blipFill>
        <p:spPr bwMode="auto">
          <a:xfrm>
            <a:off x="527087" y="320458"/>
            <a:ext cx="8159713" cy="6172200"/>
          </a:xfrm>
          <a:prstGeom prst="rect">
            <a:avLst/>
          </a:prstGeom>
          <a:noFill/>
          <a:ln w="9525">
            <a:noFill/>
            <a:miter lim="800000"/>
            <a:headEnd/>
            <a:tailEnd/>
          </a:ln>
          <a:effectLst/>
        </p:spPr>
      </p:pic>
      <p:sp>
        <p:nvSpPr>
          <p:cNvPr id="5" name="Rectangle 4"/>
          <p:cNvSpPr/>
          <p:nvPr/>
        </p:nvSpPr>
        <p:spPr>
          <a:xfrm>
            <a:off x="609600" y="457200"/>
            <a:ext cx="20574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9317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4000" dirty="0" smtClean="0"/>
          </a:p>
          <a:p>
            <a:pPr marL="0" indent="0" algn="ctr">
              <a:buNone/>
            </a:pPr>
            <a:endParaRPr lang="en-US" sz="4000" dirty="0"/>
          </a:p>
          <a:p>
            <a:pPr marL="0" indent="0" algn="ctr">
              <a:buNone/>
            </a:pPr>
            <a:r>
              <a:rPr lang="en-US" sz="4000" dirty="0" smtClean="0">
                <a:latin typeface="Times New Roman" panose="02020603050405020304" pitchFamily="18" charset="0"/>
                <a:cs typeface="Times New Roman" panose="02020603050405020304" pitchFamily="18" charset="0"/>
              </a:rPr>
              <a:t>Understanding the Current State of the ACA</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3709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28137"/>
            <a:ext cx="7886700" cy="1325563"/>
          </a:xfrm>
        </p:spPr>
        <p:txBody>
          <a:bodyPr>
            <a:normAutofit/>
          </a:bodyPr>
          <a:lstStyle/>
          <a:p>
            <a:r>
              <a:rPr lang="en-US" b="1" dirty="0" smtClean="0"/>
              <a:t>Trump executive order on the ACA</a:t>
            </a:r>
            <a:endParaRPr lang="en-US" b="1" dirty="0"/>
          </a:p>
        </p:txBody>
      </p:sp>
      <p:sp>
        <p:nvSpPr>
          <p:cNvPr id="5" name="Content Placeholder 4"/>
          <p:cNvSpPr>
            <a:spLocks noGrp="1"/>
          </p:cNvSpPr>
          <p:nvPr>
            <p:ph sz="quarter" idx="13"/>
          </p:nvPr>
        </p:nvSpPr>
        <p:spPr>
          <a:xfrm>
            <a:off x="457200" y="1745139"/>
            <a:ext cx="4876800" cy="4572000"/>
          </a:xfrm>
        </p:spPr>
        <p:txBody>
          <a:bodyPr/>
          <a:lstStyle/>
          <a:p>
            <a:pPr marL="285750" indent="-285750">
              <a:buFont typeface="Arial" panose="020B0604020202020204" pitchFamily="34" charset="0"/>
              <a:buChar char="•"/>
            </a:pPr>
            <a:r>
              <a:rPr lang="en-US" sz="1800" b="0" dirty="0" smtClean="0"/>
              <a:t>Seeks “to minimize the unwarranted economic and regulatory burdens” of the ACA pending the law’s repeal</a:t>
            </a:r>
            <a:br>
              <a:rPr lang="en-US" sz="1800" b="0" dirty="0" smtClean="0"/>
            </a:br>
            <a:endParaRPr lang="en-US" sz="1800" b="0" dirty="0" smtClean="0"/>
          </a:p>
          <a:p>
            <a:pPr marL="285750" indent="-285750">
              <a:buFont typeface="Arial" panose="020B0604020202020204" pitchFamily="34" charset="0"/>
              <a:buChar char="•"/>
            </a:pPr>
            <a:r>
              <a:rPr lang="en-US" sz="1800" b="0" dirty="0" smtClean="0"/>
              <a:t>Directs agencies to waive, defer, grant exemptions or delay provisions imposing cost, fee, penalty or regulatory burdens on individuals, families, providers, insurers, patients, recipients of health care services, purchases of insurance, medical device and pharmaceutical manufacturers, to extent permitted by current law</a:t>
            </a:r>
            <a:br>
              <a:rPr lang="en-US" sz="1800" b="0" dirty="0" smtClean="0"/>
            </a:br>
            <a:endParaRPr lang="en-US" sz="1800" b="0" dirty="0" smtClean="0"/>
          </a:p>
          <a:p>
            <a:pPr marL="285750" indent="-285750">
              <a:buFont typeface="Arial" panose="020B0604020202020204" pitchFamily="34" charset="0"/>
              <a:buChar char="•"/>
            </a:pPr>
            <a:r>
              <a:rPr lang="en-US" sz="1800" b="0" dirty="0" smtClean="0"/>
              <a:t>Scope and implications TBD based on agency implementation of the executive order</a:t>
            </a:r>
          </a:p>
          <a:p>
            <a:endParaRPr lang="en-US" dirty="0" smtClean="0"/>
          </a:p>
          <a:p>
            <a:endParaRPr lang="en-US" dirty="0" smtClean="0"/>
          </a:p>
        </p:txBody>
      </p:sp>
      <p:sp>
        <p:nvSpPr>
          <p:cNvPr id="6" name="Content Placeholder 5"/>
          <p:cNvSpPr>
            <a:spLocks noGrp="1"/>
          </p:cNvSpPr>
          <p:nvPr>
            <p:ph sz="quarter" idx="16"/>
          </p:nvPr>
        </p:nvSpPr>
        <p:spPr>
          <a:xfrm>
            <a:off x="5486400" y="1382038"/>
            <a:ext cx="3200400" cy="4038600"/>
          </a:xfrm>
        </p:spPr>
        <p:txBody>
          <a:bodyPr/>
          <a:lstStyle/>
          <a:p>
            <a:pPr marL="0" indent="0">
              <a:buNone/>
            </a:pPr>
            <a:r>
              <a:rPr lang="en-US" dirty="0" smtClean="0"/>
              <a:t>	Additional notes</a:t>
            </a:r>
          </a:p>
        </p:txBody>
      </p:sp>
      <p:sp>
        <p:nvSpPr>
          <p:cNvPr id="7" name="Text Placeholder 6"/>
          <p:cNvSpPr>
            <a:spLocks noGrp="1"/>
          </p:cNvSpPr>
          <p:nvPr>
            <p:ph type="body" sz="quarter" idx="17"/>
          </p:nvPr>
        </p:nvSpPr>
        <p:spPr>
          <a:xfrm>
            <a:off x="5791200" y="1745139"/>
            <a:ext cx="2590800" cy="3429000"/>
          </a:xfrm>
        </p:spPr>
        <p:txBody>
          <a:bodyPr>
            <a:normAutofit fontScale="77500" lnSpcReduction="20000"/>
          </a:bodyPr>
          <a:lstStyle/>
          <a:p>
            <a:r>
              <a:rPr lang="en-US" dirty="0" smtClean="0"/>
              <a:t>Agencies must make decisions about relief that will be granted; such decisions could be delayed pending approval of political appointees</a:t>
            </a:r>
          </a:p>
          <a:p>
            <a:r>
              <a:rPr lang="en-US" dirty="0" smtClean="0"/>
              <a:t>Executive order does not specifically refer to employer-sponsored plans</a:t>
            </a:r>
          </a:p>
          <a:p>
            <a:r>
              <a:rPr lang="en-US" dirty="0" smtClean="0"/>
              <a:t>May grant administration flexibility to address issues Congress does not (or cannot) include in legislation repealing or replacing the ACA</a:t>
            </a:r>
            <a:endParaRPr lang="en-US" dirty="0"/>
          </a:p>
        </p:txBody>
      </p:sp>
      <p:sp>
        <p:nvSpPr>
          <p:cNvPr id="8" name="Text Placeholder 7"/>
          <p:cNvSpPr>
            <a:spLocks noGrp="1"/>
          </p:cNvSpPr>
          <p:nvPr>
            <p:ph type="body" sz="quarter" idx="18"/>
          </p:nvPr>
        </p:nvSpPr>
        <p:spPr>
          <a:xfrm>
            <a:off x="1447800" y="752470"/>
            <a:ext cx="8229600" cy="276999"/>
          </a:xfrm>
        </p:spPr>
        <p:txBody>
          <a:bodyPr>
            <a:noAutofit/>
          </a:bodyPr>
          <a:lstStyle/>
          <a:p>
            <a:pPr marL="0" indent="0">
              <a:buNone/>
            </a:pPr>
            <a:r>
              <a:rPr lang="en-US" sz="2400" b="1" dirty="0" smtClean="0"/>
              <a:t>January 20 order seeks to reduce “burdens” pending repeal </a:t>
            </a:r>
            <a:endParaRPr lang="en-US" sz="2400" b="1" dirty="0"/>
          </a:p>
        </p:txBody>
      </p:sp>
      <p:sp>
        <p:nvSpPr>
          <p:cNvPr id="9" name="Rectangle 8"/>
          <p:cNvSpPr/>
          <p:nvPr/>
        </p:nvSpPr>
        <p:spPr>
          <a:xfrm>
            <a:off x="6781800" y="6317139"/>
            <a:ext cx="1600200" cy="23606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9073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752600" y="65954"/>
            <a:ext cx="7886700" cy="1325563"/>
          </a:xfrm>
        </p:spPr>
        <p:txBody>
          <a:bodyPr/>
          <a:lstStyle/>
          <a:p>
            <a:r>
              <a:rPr lang="en-US" b="1" dirty="0" smtClean="0"/>
              <a:t>Health Care </a:t>
            </a:r>
            <a:r>
              <a:rPr lang="en-US" b="1" dirty="0"/>
              <a:t>R</a:t>
            </a:r>
            <a:r>
              <a:rPr lang="en-US" b="1" dirty="0" smtClean="0"/>
              <a:t>eform Considerations Under New Administration</a:t>
            </a:r>
            <a:endParaRPr lang="en-US" b="1" dirty="0"/>
          </a:p>
        </p:txBody>
      </p:sp>
      <p:sp>
        <p:nvSpPr>
          <p:cNvPr id="4" name="Slide Number Placeholder 3"/>
          <p:cNvSpPr>
            <a:spLocks noGrp="1"/>
          </p:cNvSpPr>
          <p:nvPr>
            <p:ph type="sldNum" sz="quarter" idx="12"/>
          </p:nvPr>
        </p:nvSpPr>
        <p:spPr/>
        <p:txBody>
          <a:bodyPr/>
          <a:lstStyle/>
          <a:p>
            <a:fld id="{2083E393-C0BF-4ED8-8545-7E4C90AFF831}" type="slidenum">
              <a:rPr lang="en-US" smtClean="0"/>
              <a:pPr/>
              <a:t>5</a:t>
            </a:fld>
            <a:endParaRPr lang="en-US"/>
          </a:p>
        </p:txBody>
      </p:sp>
      <p:sp>
        <p:nvSpPr>
          <p:cNvPr id="8" name="Path"/>
          <p:cNvSpPr/>
          <p:nvPr/>
        </p:nvSpPr>
        <p:spPr>
          <a:xfrm>
            <a:off x="449263" y="6569045"/>
            <a:ext cx="55704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t" anchorCtr="0"/>
          <a:lstStyle/>
          <a:p>
            <a:endParaRPr lang="en-GB" sz="700" dirty="0">
              <a:solidFill>
                <a:prstClr val="black"/>
              </a:solidFill>
            </a:endParaRPr>
          </a:p>
        </p:txBody>
      </p:sp>
      <p:grpSp>
        <p:nvGrpSpPr>
          <p:cNvPr id="20" name="Group 19"/>
          <p:cNvGrpSpPr/>
          <p:nvPr/>
        </p:nvGrpSpPr>
        <p:grpSpPr>
          <a:xfrm>
            <a:off x="833804" y="1308588"/>
            <a:ext cx="7476392" cy="4529504"/>
            <a:chOff x="430823" y="1642696"/>
            <a:chExt cx="7476392" cy="4529504"/>
          </a:xfrm>
        </p:grpSpPr>
        <p:grpSp>
          <p:nvGrpSpPr>
            <p:cNvPr id="18" name="Group 17"/>
            <p:cNvGrpSpPr/>
            <p:nvPr/>
          </p:nvGrpSpPr>
          <p:grpSpPr>
            <a:xfrm>
              <a:off x="430823" y="1642696"/>
              <a:ext cx="3537438" cy="4529504"/>
              <a:chOff x="430823" y="1642696"/>
              <a:chExt cx="3537438" cy="4529504"/>
            </a:xfrm>
          </p:grpSpPr>
          <p:sp>
            <p:nvSpPr>
              <p:cNvPr id="14" name="Rectangle 13"/>
              <p:cNvSpPr/>
              <p:nvPr/>
            </p:nvSpPr>
            <p:spPr>
              <a:xfrm>
                <a:off x="430823" y="1642696"/>
                <a:ext cx="3537438" cy="448407"/>
              </a:xfrm>
              <a:prstGeom prst="rect">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Employer-sponsored Plans</a:t>
                </a:r>
                <a:endParaRPr lang="en-US" b="1" dirty="0"/>
              </a:p>
            </p:txBody>
          </p:sp>
          <p:sp>
            <p:nvSpPr>
              <p:cNvPr id="15" name="Rectangle 14"/>
              <p:cNvSpPr/>
              <p:nvPr/>
            </p:nvSpPr>
            <p:spPr>
              <a:xfrm>
                <a:off x="430823" y="2091102"/>
                <a:ext cx="3537438" cy="408109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82880" bIns="91440" rtlCol="0" anchor="t"/>
              <a:lstStyle/>
              <a:p>
                <a:pPr marL="228600" indent="-228600">
                  <a:spcBef>
                    <a:spcPts val="600"/>
                  </a:spcBef>
                  <a:spcAft>
                    <a:spcPts val="600"/>
                  </a:spcAft>
                  <a:buClr>
                    <a:schemeClr val="accent1"/>
                  </a:buClr>
                  <a:buFont typeface="Wingdings" panose="05000000000000000000" pitchFamily="2" charset="2"/>
                  <a:buChar char="§"/>
                </a:pPr>
                <a:r>
                  <a:rPr lang="en-US" sz="1600" dirty="0" smtClean="0">
                    <a:solidFill>
                      <a:schemeClr val="tx1"/>
                    </a:solidFill>
                  </a:rPr>
                  <a:t>Potential elimination of employer mandate (and reporting rules)</a:t>
                </a:r>
              </a:p>
              <a:p>
                <a:pPr marL="228600" indent="-228600">
                  <a:spcBef>
                    <a:spcPts val="600"/>
                  </a:spcBef>
                  <a:spcAft>
                    <a:spcPts val="600"/>
                  </a:spcAft>
                  <a:buClr>
                    <a:schemeClr val="accent1"/>
                  </a:buClr>
                  <a:buFont typeface="Wingdings" panose="05000000000000000000" pitchFamily="2" charset="2"/>
                  <a:buChar char="§"/>
                </a:pPr>
                <a:r>
                  <a:rPr lang="en-US" sz="1600" dirty="0" smtClean="0">
                    <a:solidFill>
                      <a:schemeClr val="tx1"/>
                    </a:solidFill>
                  </a:rPr>
                  <a:t>Health care benefit taxation (excise tax vs. exclusion cap)</a:t>
                </a:r>
              </a:p>
              <a:p>
                <a:pPr marL="228600" indent="-228600">
                  <a:spcBef>
                    <a:spcPts val="600"/>
                  </a:spcBef>
                  <a:spcAft>
                    <a:spcPts val="600"/>
                  </a:spcAft>
                  <a:buClr>
                    <a:schemeClr val="accent1"/>
                  </a:buClr>
                  <a:buFont typeface="Wingdings" panose="05000000000000000000" pitchFamily="2" charset="2"/>
                  <a:buChar char="§"/>
                </a:pPr>
                <a:r>
                  <a:rPr lang="en-US" sz="1600" dirty="0" smtClean="0">
                    <a:solidFill>
                      <a:schemeClr val="tx1"/>
                    </a:solidFill>
                  </a:rPr>
                  <a:t>Cost management</a:t>
                </a:r>
              </a:p>
              <a:p>
                <a:pPr marL="228600" indent="-228600">
                  <a:spcBef>
                    <a:spcPts val="600"/>
                  </a:spcBef>
                  <a:spcAft>
                    <a:spcPts val="600"/>
                  </a:spcAft>
                  <a:buClr>
                    <a:schemeClr val="accent1"/>
                  </a:buClr>
                  <a:buFont typeface="Wingdings" panose="05000000000000000000" pitchFamily="2" charset="2"/>
                  <a:buChar char="§"/>
                </a:pPr>
                <a:r>
                  <a:rPr lang="en-US" sz="1600" dirty="0" smtClean="0">
                    <a:solidFill>
                      <a:schemeClr val="tx1"/>
                    </a:solidFill>
                  </a:rPr>
                  <a:t>Prescription drug pricing</a:t>
                </a:r>
              </a:p>
              <a:p>
                <a:pPr marL="228600" indent="-228600">
                  <a:spcBef>
                    <a:spcPts val="600"/>
                  </a:spcBef>
                  <a:spcAft>
                    <a:spcPts val="600"/>
                  </a:spcAft>
                  <a:buClr>
                    <a:schemeClr val="accent1"/>
                  </a:buClr>
                  <a:buFont typeface="Wingdings" panose="05000000000000000000" pitchFamily="2" charset="2"/>
                  <a:buChar char="§"/>
                </a:pPr>
                <a:r>
                  <a:rPr lang="en-US" sz="1600" dirty="0" smtClean="0">
                    <a:solidFill>
                      <a:schemeClr val="tx1"/>
                    </a:solidFill>
                  </a:rPr>
                  <a:t>Provider/health system impact </a:t>
                </a:r>
                <a:endParaRPr lang="en-US" sz="1600" dirty="0">
                  <a:solidFill>
                    <a:schemeClr val="tx1"/>
                  </a:solidFill>
                </a:endParaRPr>
              </a:p>
              <a:p>
                <a:pPr marL="228600" indent="-228600">
                  <a:spcBef>
                    <a:spcPts val="600"/>
                  </a:spcBef>
                  <a:spcAft>
                    <a:spcPts val="600"/>
                  </a:spcAft>
                  <a:buClr>
                    <a:schemeClr val="accent1"/>
                  </a:buClr>
                  <a:buFont typeface="Wingdings" panose="05000000000000000000" pitchFamily="2" charset="2"/>
                  <a:buChar char="§"/>
                </a:pPr>
                <a:r>
                  <a:rPr lang="en-US" sz="1600" dirty="0" smtClean="0">
                    <a:solidFill>
                      <a:schemeClr val="tx1"/>
                    </a:solidFill>
                  </a:rPr>
                  <a:t>Carrier implications</a:t>
                </a:r>
              </a:p>
              <a:p>
                <a:pPr marL="228600" indent="-228600">
                  <a:spcBef>
                    <a:spcPts val="600"/>
                  </a:spcBef>
                  <a:spcAft>
                    <a:spcPts val="600"/>
                  </a:spcAft>
                  <a:buClr>
                    <a:schemeClr val="accent1"/>
                  </a:buClr>
                  <a:buFont typeface="Wingdings" panose="05000000000000000000" pitchFamily="2" charset="2"/>
                  <a:buChar char="§"/>
                </a:pPr>
                <a:r>
                  <a:rPr lang="en-US" sz="1600" dirty="0" smtClean="0">
                    <a:solidFill>
                      <a:schemeClr val="tx1"/>
                    </a:solidFill>
                  </a:rPr>
                  <a:t>Conflicting rules on health status incentives (ACA and EEOC)</a:t>
                </a:r>
              </a:p>
              <a:p>
                <a:pPr marL="228600" indent="-228600">
                  <a:spcBef>
                    <a:spcPts val="600"/>
                  </a:spcBef>
                  <a:spcAft>
                    <a:spcPts val="600"/>
                  </a:spcAft>
                  <a:buClr>
                    <a:schemeClr val="accent1"/>
                  </a:buClr>
                  <a:buFont typeface="Wingdings" panose="05000000000000000000" pitchFamily="2" charset="2"/>
                  <a:buChar char="§"/>
                </a:pPr>
                <a:r>
                  <a:rPr lang="en-US" sz="1600" dirty="0" smtClean="0">
                    <a:solidFill>
                      <a:schemeClr val="tx1"/>
                    </a:solidFill>
                  </a:rPr>
                  <a:t>Expanded role for HSAs</a:t>
                </a:r>
                <a:endParaRPr lang="en-US" sz="1600" dirty="0">
                  <a:solidFill>
                    <a:schemeClr val="tx1"/>
                  </a:solidFill>
                </a:endParaRPr>
              </a:p>
              <a:p>
                <a:pPr>
                  <a:spcBef>
                    <a:spcPts val="600"/>
                  </a:spcBef>
                  <a:spcAft>
                    <a:spcPts val="600"/>
                  </a:spcAft>
                  <a:buClr>
                    <a:schemeClr val="accent1"/>
                  </a:buClr>
                </a:pPr>
                <a:endParaRPr lang="en-US" sz="1600" dirty="0">
                  <a:solidFill>
                    <a:schemeClr val="tx1"/>
                  </a:solidFill>
                </a:endParaRPr>
              </a:p>
            </p:txBody>
          </p:sp>
        </p:grpSp>
        <p:grpSp>
          <p:nvGrpSpPr>
            <p:cNvPr id="19" name="Group 18"/>
            <p:cNvGrpSpPr/>
            <p:nvPr/>
          </p:nvGrpSpPr>
          <p:grpSpPr>
            <a:xfrm>
              <a:off x="4369777" y="1642696"/>
              <a:ext cx="3537438" cy="4529504"/>
              <a:chOff x="4369777" y="1642696"/>
              <a:chExt cx="3537438" cy="4529504"/>
            </a:xfrm>
          </p:grpSpPr>
          <p:sp>
            <p:nvSpPr>
              <p:cNvPr id="16" name="Rectangle 15"/>
              <p:cNvSpPr/>
              <p:nvPr/>
            </p:nvSpPr>
            <p:spPr>
              <a:xfrm>
                <a:off x="4369777" y="1642696"/>
                <a:ext cx="3537438" cy="448407"/>
              </a:xfrm>
              <a:prstGeom prst="rect">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Medicare</a:t>
                </a:r>
              </a:p>
            </p:txBody>
          </p:sp>
          <p:sp>
            <p:nvSpPr>
              <p:cNvPr id="17" name="Rectangle 16"/>
              <p:cNvSpPr/>
              <p:nvPr/>
            </p:nvSpPr>
            <p:spPr>
              <a:xfrm>
                <a:off x="4369777" y="2091102"/>
                <a:ext cx="3537438" cy="4081098"/>
              </a:xfrm>
              <a:prstGeom prst="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182880" bIns="91440" rtlCol="0" anchor="t"/>
              <a:lstStyle/>
              <a:p>
                <a:pPr marL="228600" indent="-228600">
                  <a:spcBef>
                    <a:spcPts val="600"/>
                  </a:spcBef>
                  <a:spcAft>
                    <a:spcPts val="600"/>
                  </a:spcAft>
                  <a:buClr>
                    <a:schemeClr val="accent3"/>
                  </a:buClr>
                  <a:buFont typeface="Wingdings" panose="05000000000000000000" pitchFamily="2" charset="2"/>
                  <a:buChar char="§"/>
                </a:pPr>
                <a:r>
                  <a:rPr lang="en-US" sz="1600" dirty="0" smtClean="0">
                    <a:solidFill>
                      <a:schemeClr val="tx1"/>
                    </a:solidFill>
                  </a:rPr>
                  <a:t>Combine Parts A and B; add out-of</a:t>
                </a:r>
                <a:r>
                  <a:rPr lang="en-US" sz="1600" dirty="0">
                    <a:solidFill>
                      <a:schemeClr val="tx1"/>
                    </a:solidFill>
                  </a:rPr>
                  <a:t>-</a:t>
                </a:r>
                <a:r>
                  <a:rPr lang="en-US" sz="1600" dirty="0" smtClean="0">
                    <a:solidFill>
                      <a:schemeClr val="tx1"/>
                    </a:solidFill>
                  </a:rPr>
                  <a:t>pocket maximum</a:t>
                </a:r>
              </a:p>
              <a:p>
                <a:pPr marL="228600" indent="-228600">
                  <a:spcBef>
                    <a:spcPts val="600"/>
                  </a:spcBef>
                  <a:spcAft>
                    <a:spcPts val="600"/>
                  </a:spcAft>
                  <a:buClr>
                    <a:schemeClr val="accent3"/>
                  </a:buClr>
                  <a:buFont typeface="Wingdings" panose="05000000000000000000" pitchFamily="2" charset="2"/>
                  <a:buChar char="§"/>
                </a:pPr>
                <a:r>
                  <a:rPr lang="en-US" sz="1600" dirty="0" smtClean="0">
                    <a:solidFill>
                      <a:schemeClr val="tx1"/>
                    </a:solidFill>
                  </a:rPr>
                  <a:t>Part D coverage</a:t>
                </a:r>
              </a:p>
              <a:p>
                <a:pPr marL="228600" indent="-228600">
                  <a:spcBef>
                    <a:spcPts val="600"/>
                  </a:spcBef>
                  <a:spcAft>
                    <a:spcPts val="600"/>
                  </a:spcAft>
                  <a:buClr>
                    <a:schemeClr val="accent3"/>
                  </a:buClr>
                  <a:buFont typeface="Wingdings" panose="05000000000000000000" pitchFamily="2" charset="2"/>
                  <a:buChar char="§"/>
                </a:pPr>
                <a:r>
                  <a:rPr lang="en-US" sz="1600" dirty="0">
                    <a:solidFill>
                      <a:schemeClr val="tx1"/>
                    </a:solidFill>
                  </a:rPr>
                  <a:t>Medicare Advantage funding</a:t>
                </a:r>
              </a:p>
              <a:p>
                <a:pPr marL="228600" indent="-228600">
                  <a:spcBef>
                    <a:spcPts val="600"/>
                  </a:spcBef>
                  <a:spcAft>
                    <a:spcPts val="600"/>
                  </a:spcAft>
                  <a:buClr>
                    <a:schemeClr val="accent3"/>
                  </a:buClr>
                  <a:buFont typeface="Wingdings" panose="05000000000000000000" pitchFamily="2" charset="2"/>
                  <a:buChar char="§"/>
                </a:pPr>
                <a:r>
                  <a:rPr lang="en-US" sz="1600" dirty="0">
                    <a:solidFill>
                      <a:schemeClr val="tx1"/>
                    </a:solidFill>
                  </a:rPr>
                  <a:t>Medicare supplement plan design</a:t>
                </a:r>
              </a:p>
              <a:p>
                <a:pPr marL="228600" indent="-228600">
                  <a:spcBef>
                    <a:spcPts val="600"/>
                  </a:spcBef>
                  <a:spcAft>
                    <a:spcPts val="600"/>
                  </a:spcAft>
                  <a:buClr>
                    <a:schemeClr val="accent3"/>
                  </a:buClr>
                  <a:buFont typeface="Wingdings" panose="05000000000000000000" pitchFamily="2" charset="2"/>
                  <a:buChar char="§"/>
                </a:pPr>
                <a:r>
                  <a:rPr lang="en-US" sz="1600" dirty="0" smtClean="0">
                    <a:solidFill>
                      <a:schemeClr val="tx1"/>
                    </a:solidFill>
                  </a:rPr>
                  <a:t>Uncompensated care</a:t>
                </a:r>
              </a:p>
              <a:p>
                <a:pPr marL="228600" indent="-228600">
                  <a:spcBef>
                    <a:spcPts val="600"/>
                  </a:spcBef>
                  <a:spcAft>
                    <a:spcPts val="600"/>
                  </a:spcAft>
                  <a:buClr>
                    <a:schemeClr val="accent3"/>
                  </a:buClr>
                  <a:buFont typeface="Wingdings" panose="05000000000000000000" pitchFamily="2" charset="2"/>
                  <a:buChar char="§"/>
                </a:pPr>
                <a:r>
                  <a:rPr lang="en-US" sz="1600" dirty="0" smtClean="0">
                    <a:solidFill>
                      <a:schemeClr val="tx1"/>
                    </a:solidFill>
                  </a:rPr>
                  <a:t>Expansion of means testing</a:t>
                </a:r>
                <a:endParaRPr lang="en-US" sz="1600" dirty="0">
                  <a:solidFill>
                    <a:srgbClr val="FF0000"/>
                  </a:solidFill>
                </a:endParaRPr>
              </a:p>
              <a:p>
                <a:pPr marL="228600" indent="-228600">
                  <a:spcBef>
                    <a:spcPts val="600"/>
                  </a:spcBef>
                  <a:spcAft>
                    <a:spcPts val="600"/>
                  </a:spcAft>
                  <a:buClr>
                    <a:schemeClr val="accent3"/>
                  </a:buClr>
                  <a:buFont typeface="Wingdings" panose="05000000000000000000" pitchFamily="2" charset="2"/>
                  <a:buChar char="§"/>
                </a:pPr>
                <a:r>
                  <a:rPr lang="en-US" sz="1600" dirty="0" smtClean="0">
                    <a:solidFill>
                      <a:schemeClr val="tx1"/>
                    </a:solidFill>
                  </a:rPr>
                  <a:t>Higher eligibility </a:t>
                </a:r>
                <a:r>
                  <a:rPr lang="en-US" sz="1600" dirty="0">
                    <a:solidFill>
                      <a:schemeClr val="tx1"/>
                    </a:solidFill>
                  </a:rPr>
                  <a:t>age </a:t>
                </a:r>
                <a:endParaRPr lang="en-US" sz="1600" dirty="0" smtClean="0">
                  <a:solidFill>
                    <a:schemeClr val="tx1"/>
                  </a:solidFill>
                </a:endParaRPr>
              </a:p>
              <a:p>
                <a:pPr marL="228600" indent="-228600">
                  <a:spcBef>
                    <a:spcPts val="600"/>
                  </a:spcBef>
                  <a:spcAft>
                    <a:spcPts val="600"/>
                  </a:spcAft>
                  <a:buClr>
                    <a:schemeClr val="accent3"/>
                  </a:buClr>
                  <a:buFont typeface="Wingdings" panose="05000000000000000000" pitchFamily="2" charset="2"/>
                  <a:buChar char="§"/>
                </a:pPr>
                <a:r>
                  <a:rPr lang="en-US" sz="1600" dirty="0" smtClean="0">
                    <a:solidFill>
                      <a:schemeClr val="tx1"/>
                    </a:solidFill>
                  </a:rPr>
                  <a:t>Premium support (privatization)</a:t>
                </a:r>
                <a:endParaRPr lang="en-US" sz="1600" dirty="0">
                  <a:solidFill>
                    <a:schemeClr val="tx1"/>
                  </a:solidFill>
                </a:endParaRPr>
              </a:p>
              <a:p>
                <a:pPr marL="228600" indent="-228600">
                  <a:spcBef>
                    <a:spcPts val="600"/>
                  </a:spcBef>
                  <a:spcAft>
                    <a:spcPts val="600"/>
                  </a:spcAft>
                  <a:buClr>
                    <a:schemeClr val="accent3"/>
                  </a:buClr>
                  <a:buFont typeface="Wingdings" panose="05000000000000000000" pitchFamily="2" charset="2"/>
                  <a:buChar char="§"/>
                </a:pPr>
                <a:endParaRPr lang="en-US" sz="1600" dirty="0">
                  <a:solidFill>
                    <a:schemeClr val="tx1"/>
                  </a:solidFill>
                </a:endParaRPr>
              </a:p>
            </p:txBody>
          </p:sp>
        </p:grpSp>
      </p:grpSp>
    </p:spTree>
    <p:custDataLst>
      <p:tags r:id="rId1"/>
    </p:custDataLst>
    <p:extLst>
      <p:ext uri="{BB962C8B-B14F-4D97-AF65-F5344CB8AC3E}">
        <p14:creationId xmlns:p14="http://schemas.microsoft.com/office/powerpoint/2010/main" val="1495266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4220" y="-131347"/>
            <a:ext cx="7886700" cy="1325563"/>
          </a:xfrm>
        </p:spPr>
        <p:txBody>
          <a:bodyPr/>
          <a:lstStyle/>
          <a:p>
            <a:r>
              <a:rPr lang="en-US" b="1" dirty="0" smtClean="0"/>
              <a:t>Three potential directions</a:t>
            </a:r>
            <a:endParaRPr lang="en-US" b="1" dirty="0"/>
          </a:p>
        </p:txBody>
      </p:sp>
      <p:sp>
        <p:nvSpPr>
          <p:cNvPr id="19" name="Slide Number Placeholder 18"/>
          <p:cNvSpPr>
            <a:spLocks noGrp="1"/>
          </p:cNvSpPr>
          <p:nvPr>
            <p:ph type="sldNum" sz="quarter" idx="12"/>
          </p:nvPr>
        </p:nvSpPr>
        <p:spPr/>
        <p:txBody>
          <a:bodyPr/>
          <a:lstStyle/>
          <a:p>
            <a:fld id="{2083E393-C0BF-4ED8-8545-7E4C90AFF831}" type="slidenum">
              <a:rPr lang="en-US" smtClean="0"/>
              <a:pPr/>
              <a:t>6</a:t>
            </a:fld>
            <a:endParaRPr lang="en-US"/>
          </a:p>
        </p:txBody>
      </p:sp>
      <p:grpSp>
        <p:nvGrpSpPr>
          <p:cNvPr id="8" name="Group 7"/>
          <p:cNvGrpSpPr/>
          <p:nvPr/>
        </p:nvGrpSpPr>
        <p:grpSpPr>
          <a:xfrm>
            <a:off x="389944" y="1300379"/>
            <a:ext cx="2373922" cy="2484721"/>
            <a:chOff x="5486400" y="1321750"/>
            <a:chExt cx="2373922" cy="2484721"/>
          </a:xfrm>
        </p:grpSpPr>
        <p:sp>
          <p:nvSpPr>
            <p:cNvPr id="30" name="Rounded Rectangle 29"/>
            <p:cNvSpPr/>
            <p:nvPr/>
          </p:nvSpPr>
          <p:spPr>
            <a:xfrm>
              <a:off x="5559669" y="1713156"/>
              <a:ext cx="2227384" cy="1573823"/>
            </a:xfrm>
            <a:prstGeom prst="roundRect">
              <a:avLst>
                <a:gd name="adj" fmla="val 1108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486400" y="1321750"/>
              <a:ext cx="2373922" cy="369332"/>
            </a:xfrm>
            <a:prstGeom prst="rect">
              <a:avLst/>
            </a:prstGeom>
            <a:noFill/>
          </p:spPr>
          <p:txBody>
            <a:bodyPr wrap="square" rtlCol="0">
              <a:spAutoFit/>
            </a:bodyPr>
            <a:lstStyle/>
            <a:p>
              <a:pPr algn="ctr"/>
              <a:r>
                <a:rPr lang="en-US" b="1" dirty="0"/>
                <a:t>Less R</a:t>
              </a:r>
              <a:r>
                <a:rPr lang="en-US" b="1" dirty="0" smtClean="0"/>
                <a:t>egulation</a:t>
              </a:r>
              <a:endParaRPr lang="en-US" b="1" dirty="0"/>
            </a:p>
          </p:txBody>
        </p:sp>
        <p:sp>
          <p:nvSpPr>
            <p:cNvPr id="41" name="Down Arrow 40"/>
            <p:cNvSpPr/>
            <p:nvPr/>
          </p:nvSpPr>
          <p:spPr>
            <a:xfrm>
              <a:off x="6043246" y="3364307"/>
              <a:ext cx="1260230" cy="442164"/>
            </a:xfrm>
            <a:prstGeom prst="downArrow">
              <a:avLst>
                <a:gd name="adj1" fmla="val 50000"/>
                <a:gd name="adj2" fmla="val 1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5919044" y="1880421"/>
              <a:ext cx="1526218" cy="1221708"/>
              <a:chOff x="525463" y="4640263"/>
              <a:chExt cx="660400" cy="528638"/>
            </a:xfrm>
          </p:grpSpPr>
          <p:sp>
            <p:nvSpPr>
              <p:cNvPr id="43" name="Freeform 134"/>
              <p:cNvSpPr>
                <a:spLocks/>
              </p:cNvSpPr>
              <p:nvPr/>
            </p:nvSpPr>
            <p:spPr bwMode="auto">
              <a:xfrm>
                <a:off x="668338" y="4703763"/>
                <a:ext cx="517525" cy="365125"/>
              </a:xfrm>
              <a:custGeom>
                <a:avLst/>
                <a:gdLst>
                  <a:gd name="T0" fmla="*/ 444 w 468"/>
                  <a:gd name="T1" fmla="*/ 254 h 328"/>
                  <a:gd name="T2" fmla="*/ 206 w 468"/>
                  <a:gd name="T3" fmla="*/ 123 h 328"/>
                  <a:gd name="T4" fmla="*/ 199 w 468"/>
                  <a:gd name="T5" fmla="*/ 119 h 328"/>
                  <a:gd name="T6" fmla="*/ 221 w 468"/>
                  <a:gd name="T7" fmla="*/ 79 h 328"/>
                  <a:gd name="T8" fmla="*/ 78 w 468"/>
                  <a:gd name="T9" fmla="*/ 0 h 328"/>
                  <a:gd name="T10" fmla="*/ 0 w 468"/>
                  <a:gd name="T11" fmla="*/ 142 h 328"/>
                  <a:gd name="T12" fmla="*/ 144 w 468"/>
                  <a:gd name="T13" fmla="*/ 221 h 328"/>
                  <a:gd name="T14" fmla="*/ 165 w 468"/>
                  <a:gd name="T15" fmla="*/ 181 h 328"/>
                  <a:gd name="T16" fmla="*/ 170 w 468"/>
                  <a:gd name="T17" fmla="*/ 183 h 328"/>
                  <a:gd name="T18" fmla="*/ 357 w 468"/>
                  <a:gd name="T19" fmla="*/ 286 h 328"/>
                  <a:gd name="T20" fmla="*/ 418 w 468"/>
                  <a:gd name="T21" fmla="*/ 319 h 328"/>
                  <a:gd name="T22" fmla="*/ 465 w 468"/>
                  <a:gd name="T23" fmla="*/ 294 h 328"/>
                  <a:gd name="T24" fmla="*/ 444 w 468"/>
                  <a:gd name="T25" fmla="*/ 25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328">
                    <a:moveTo>
                      <a:pt x="444" y="254"/>
                    </a:moveTo>
                    <a:cubicBezTo>
                      <a:pt x="365" y="210"/>
                      <a:pt x="286" y="167"/>
                      <a:pt x="206" y="123"/>
                    </a:cubicBezTo>
                    <a:cubicBezTo>
                      <a:pt x="204" y="122"/>
                      <a:pt x="202" y="120"/>
                      <a:pt x="199" y="119"/>
                    </a:cubicBezTo>
                    <a:cubicBezTo>
                      <a:pt x="207" y="105"/>
                      <a:pt x="214" y="91"/>
                      <a:pt x="221" y="79"/>
                    </a:cubicBezTo>
                    <a:cubicBezTo>
                      <a:pt x="173" y="52"/>
                      <a:pt x="125" y="26"/>
                      <a:pt x="78" y="0"/>
                    </a:cubicBezTo>
                    <a:cubicBezTo>
                      <a:pt x="52" y="47"/>
                      <a:pt x="26" y="95"/>
                      <a:pt x="0" y="142"/>
                    </a:cubicBezTo>
                    <a:cubicBezTo>
                      <a:pt x="47" y="168"/>
                      <a:pt x="95" y="194"/>
                      <a:pt x="144" y="221"/>
                    </a:cubicBezTo>
                    <a:cubicBezTo>
                      <a:pt x="151" y="208"/>
                      <a:pt x="158" y="195"/>
                      <a:pt x="165" y="181"/>
                    </a:cubicBezTo>
                    <a:cubicBezTo>
                      <a:pt x="167" y="182"/>
                      <a:pt x="168" y="182"/>
                      <a:pt x="170" y="183"/>
                    </a:cubicBezTo>
                    <a:cubicBezTo>
                      <a:pt x="232" y="217"/>
                      <a:pt x="295" y="252"/>
                      <a:pt x="357" y="286"/>
                    </a:cubicBezTo>
                    <a:cubicBezTo>
                      <a:pt x="377" y="297"/>
                      <a:pt x="397" y="309"/>
                      <a:pt x="418" y="319"/>
                    </a:cubicBezTo>
                    <a:cubicBezTo>
                      <a:pt x="437" y="328"/>
                      <a:pt x="460" y="315"/>
                      <a:pt x="465" y="294"/>
                    </a:cubicBezTo>
                    <a:cubicBezTo>
                      <a:pt x="468" y="278"/>
                      <a:pt x="462" y="264"/>
                      <a:pt x="444" y="2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35"/>
              <p:cNvSpPr>
                <a:spLocks/>
              </p:cNvSpPr>
              <p:nvPr/>
            </p:nvSpPr>
            <p:spPr bwMode="auto">
              <a:xfrm>
                <a:off x="633413" y="4886325"/>
                <a:ext cx="177800" cy="127000"/>
              </a:xfrm>
              <a:custGeom>
                <a:avLst/>
                <a:gdLst>
                  <a:gd name="T0" fmla="*/ 17 w 161"/>
                  <a:gd name="T1" fmla="*/ 52 h 114"/>
                  <a:gd name="T2" fmla="*/ 42 w 161"/>
                  <a:gd name="T3" fmla="*/ 66 h 114"/>
                  <a:gd name="T4" fmla="*/ 118 w 161"/>
                  <a:gd name="T5" fmla="*/ 108 h 114"/>
                  <a:gd name="T6" fmla="*/ 147 w 161"/>
                  <a:gd name="T7" fmla="*/ 104 h 114"/>
                  <a:gd name="T8" fmla="*/ 161 w 161"/>
                  <a:gd name="T9" fmla="*/ 80 h 114"/>
                  <a:gd name="T10" fmla="*/ 16 w 161"/>
                  <a:gd name="T11" fmla="*/ 0 h 114"/>
                  <a:gd name="T12" fmla="*/ 7 w 161"/>
                  <a:gd name="T13" fmla="*/ 19 h 114"/>
                  <a:gd name="T14" fmla="*/ 17 w 161"/>
                  <a:gd name="T15" fmla="*/ 52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14">
                    <a:moveTo>
                      <a:pt x="17" y="52"/>
                    </a:moveTo>
                    <a:cubicBezTo>
                      <a:pt x="25" y="57"/>
                      <a:pt x="34" y="62"/>
                      <a:pt x="42" y="66"/>
                    </a:cubicBezTo>
                    <a:cubicBezTo>
                      <a:pt x="67" y="80"/>
                      <a:pt x="93" y="94"/>
                      <a:pt x="118" y="108"/>
                    </a:cubicBezTo>
                    <a:cubicBezTo>
                      <a:pt x="128" y="114"/>
                      <a:pt x="140" y="112"/>
                      <a:pt x="147" y="104"/>
                    </a:cubicBezTo>
                    <a:cubicBezTo>
                      <a:pt x="153" y="97"/>
                      <a:pt x="157" y="88"/>
                      <a:pt x="161" y="80"/>
                    </a:cubicBezTo>
                    <a:cubicBezTo>
                      <a:pt x="113" y="53"/>
                      <a:pt x="65" y="27"/>
                      <a:pt x="16" y="0"/>
                    </a:cubicBezTo>
                    <a:cubicBezTo>
                      <a:pt x="13" y="6"/>
                      <a:pt x="10" y="12"/>
                      <a:pt x="7" y="19"/>
                    </a:cubicBezTo>
                    <a:cubicBezTo>
                      <a:pt x="0" y="32"/>
                      <a:pt x="3" y="45"/>
                      <a:pt x="17" y="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36"/>
              <p:cNvSpPr>
                <a:spLocks/>
              </p:cNvSpPr>
              <p:nvPr/>
            </p:nvSpPr>
            <p:spPr bwMode="auto">
              <a:xfrm>
                <a:off x="766763" y="4640263"/>
                <a:ext cx="177800" cy="125413"/>
              </a:xfrm>
              <a:custGeom>
                <a:avLst/>
                <a:gdLst>
                  <a:gd name="T0" fmla="*/ 154 w 161"/>
                  <a:gd name="T1" fmla="*/ 94 h 114"/>
                  <a:gd name="T2" fmla="*/ 144 w 161"/>
                  <a:gd name="T3" fmla="*/ 61 h 114"/>
                  <a:gd name="T4" fmla="*/ 118 w 161"/>
                  <a:gd name="T5" fmla="*/ 47 h 114"/>
                  <a:gd name="T6" fmla="*/ 43 w 161"/>
                  <a:gd name="T7" fmla="*/ 6 h 114"/>
                  <a:gd name="T8" fmla="*/ 12 w 161"/>
                  <a:gd name="T9" fmla="*/ 13 h 114"/>
                  <a:gd name="T10" fmla="*/ 0 w 161"/>
                  <a:gd name="T11" fmla="*/ 34 h 114"/>
                  <a:gd name="T12" fmla="*/ 145 w 161"/>
                  <a:gd name="T13" fmla="*/ 114 h 114"/>
                  <a:gd name="T14" fmla="*/ 154 w 161"/>
                  <a:gd name="T15" fmla="*/ 9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14">
                    <a:moveTo>
                      <a:pt x="154" y="94"/>
                    </a:moveTo>
                    <a:cubicBezTo>
                      <a:pt x="161" y="81"/>
                      <a:pt x="157" y="69"/>
                      <a:pt x="144" y="61"/>
                    </a:cubicBezTo>
                    <a:cubicBezTo>
                      <a:pt x="135" y="57"/>
                      <a:pt x="127" y="52"/>
                      <a:pt x="118" y="47"/>
                    </a:cubicBezTo>
                    <a:cubicBezTo>
                      <a:pt x="93" y="33"/>
                      <a:pt x="68" y="19"/>
                      <a:pt x="43" y="6"/>
                    </a:cubicBezTo>
                    <a:cubicBezTo>
                      <a:pt x="31" y="0"/>
                      <a:pt x="19" y="2"/>
                      <a:pt x="12" y="13"/>
                    </a:cubicBezTo>
                    <a:cubicBezTo>
                      <a:pt x="7" y="20"/>
                      <a:pt x="4" y="27"/>
                      <a:pt x="0" y="34"/>
                    </a:cubicBezTo>
                    <a:cubicBezTo>
                      <a:pt x="48" y="61"/>
                      <a:pt x="96" y="87"/>
                      <a:pt x="145" y="114"/>
                    </a:cubicBezTo>
                    <a:cubicBezTo>
                      <a:pt x="148" y="107"/>
                      <a:pt x="151" y="101"/>
                      <a:pt x="154"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37"/>
              <p:cNvSpPr>
                <a:spLocks/>
              </p:cNvSpPr>
              <p:nvPr/>
            </p:nvSpPr>
            <p:spPr bwMode="auto">
              <a:xfrm>
                <a:off x="525463" y="5084763"/>
                <a:ext cx="431800" cy="84138"/>
              </a:xfrm>
              <a:custGeom>
                <a:avLst/>
                <a:gdLst>
                  <a:gd name="T0" fmla="*/ 335 w 390"/>
                  <a:gd name="T1" fmla="*/ 25 h 75"/>
                  <a:gd name="T2" fmla="*/ 328 w 390"/>
                  <a:gd name="T3" fmla="*/ 25 h 75"/>
                  <a:gd name="T4" fmla="*/ 309 w 390"/>
                  <a:gd name="T5" fmla="*/ 0 h 75"/>
                  <a:gd name="T6" fmla="*/ 80 w 390"/>
                  <a:gd name="T7" fmla="*/ 0 h 75"/>
                  <a:gd name="T8" fmla="*/ 61 w 390"/>
                  <a:gd name="T9" fmla="*/ 25 h 75"/>
                  <a:gd name="T10" fmla="*/ 55 w 390"/>
                  <a:gd name="T11" fmla="*/ 25 h 75"/>
                  <a:gd name="T12" fmla="*/ 0 w 390"/>
                  <a:gd name="T13" fmla="*/ 75 h 75"/>
                  <a:gd name="T14" fmla="*/ 390 w 390"/>
                  <a:gd name="T15" fmla="*/ 75 h 75"/>
                  <a:gd name="T16" fmla="*/ 335 w 390"/>
                  <a:gd name="T17" fmla="*/ 2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75">
                    <a:moveTo>
                      <a:pt x="335" y="25"/>
                    </a:moveTo>
                    <a:cubicBezTo>
                      <a:pt x="328" y="25"/>
                      <a:pt x="328" y="25"/>
                      <a:pt x="328" y="25"/>
                    </a:cubicBezTo>
                    <a:cubicBezTo>
                      <a:pt x="328" y="11"/>
                      <a:pt x="320" y="0"/>
                      <a:pt x="309" y="0"/>
                    </a:cubicBezTo>
                    <a:cubicBezTo>
                      <a:pt x="80" y="0"/>
                      <a:pt x="80" y="0"/>
                      <a:pt x="80" y="0"/>
                    </a:cubicBezTo>
                    <a:cubicBezTo>
                      <a:pt x="70" y="0"/>
                      <a:pt x="61" y="11"/>
                      <a:pt x="61" y="25"/>
                    </a:cubicBezTo>
                    <a:cubicBezTo>
                      <a:pt x="55" y="25"/>
                      <a:pt x="55" y="25"/>
                      <a:pt x="55" y="25"/>
                    </a:cubicBezTo>
                    <a:cubicBezTo>
                      <a:pt x="31" y="25"/>
                      <a:pt x="10" y="46"/>
                      <a:pt x="0" y="75"/>
                    </a:cubicBezTo>
                    <a:cubicBezTo>
                      <a:pt x="390" y="75"/>
                      <a:pt x="390" y="75"/>
                      <a:pt x="390" y="75"/>
                    </a:cubicBezTo>
                    <a:cubicBezTo>
                      <a:pt x="380" y="46"/>
                      <a:pt x="359" y="25"/>
                      <a:pt x="335"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9" name="Group 8"/>
          <p:cNvGrpSpPr/>
          <p:nvPr/>
        </p:nvGrpSpPr>
        <p:grpSpPr>
          <a:xfrm>
            <a:off x="2868923" y="1811992"/>
            <a:ext cx="3289910" cy="1914591"/>
            <a:chOff x="2792698" y="3966717"/>
            <a:chExt cx="3289910" cy="1914591"/>
          </a:xfrm>
        </p:grpSpPr>
        <p:sp>
          <p:nvSpPr>
            <p:cNvPr id="47" name="Rounded Rectangle 46"/>
            <p:cNvSpPr/>
            <p:nvPr/>
          </p:nvSpPr>
          <p:spPr>
            <a:xfrm>
              <a:off x="3323961" y="4307485"/>
              <a:ext cx="2227384" cy="1573823"/>
            </a:xfrm>
            <a:prstGeom prst="roundRect">
              <a:avLst>
                <a:gd name="adj" fmla="val 110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3094045" y="3966717"/>
              <a:ext cx="2724539" cy="369332"/>
            </a:xfrm>
            <a:prstGeom prst="rect">
              <a:avLst/>
            </a:prstGeom>
            <a:noFill/>
          </p:spPr>
          <p:txBody>
            <a:bodyPr wrap="square" rtlCol="0">
              <a:spAutoFit/>
            </a:bodyPr>
            <a:lstStyle/>
            <a:p>
              <a:pPr algn="ctr"/>
              <a:r>
                <a:rPr lang="en-US" b="1" dirty="0"/>
                <a:t>Health </a:t>
              </a:r>
              <a:r>
                <a:rPr lang="en-US" b="1" dirty="0" smtClean="0"/>
                <a:t>Care Changes</a:t>
              </a:r>
              <a:endParaRPr lang="en-US" b="1" dirty="0"/>
            </a:p>
          </p:txBody>
        </p:sp>
        <p:sp>
          <p:nvSpPr>
            <p:cNvPr id="58" name="Down Arrow 57"/>
            <p:cNvSpPr/>
            <p:nvPr/>
          </p:nvSpPr>
          <p:spPr>
            <a:xfrm rot="16200000">
              <a:off x="5231411" y="4873313"/>
              <a:ext cx="1260230" cy="442164"/>
            </a:xfrm>
            <a:prstGeom prst="downArrow">
              <a:avLst>
                <a:gd name="adj1" fmla="val 50000"/>
                <a:gd name="adj2"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own Arrow 58"/>
            <p:cNvSpPr/>
            <p:nvPr/>
          </p:nvSpPr>
          <p:spPr>
            <a:xfrm rot="5400000" flipH="1">
              <a:off x="2383665" y="4873313"/>
              <a:ext cx="1260230" cy="442164"/>
            </a:xfrm>
            <a:prstGeom prst="downArrow">
              <a:avLst>
                <a:gd name="adj1" fmla="val 50000"/>
                <a:gd name="adj2"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32"/>
            <p:cNvSpPr>
              <a:spLocks noEditPoints="1"/>
            </p:cNvSpPr>
            <p:nvPr/>
          </p:nvSpPr>
          <p:spPr bwMode="auto">
            <a:xfrm>
              <a:off x="3740557" y="4422619"/>
              <a:ext cx="1394192" cy="1343554"/>
            </a:xfrm>
            <a:custGeom>
              <a:avLst/>
              <a:gdLst>
                <a:gd name="T0" fmla="*/ 177 w 353"/>
                <a:gd name="T1" fmla="*/ 0 h 341"/>
                <a:gd name="T2" fmla="*/ 177 w 353"/>
                <a:gd name="T3" fmla="*/ 36 h 341"/>
                <a:gd name="T4" fmla="*/ 353 w 353"/>
                <a:gd name="T5" fmla="*/ 62 h 341"/>
                <a:gd name="T6" fmla="*/ 268 w 353"/>
                <a:gd name="T7" fmla="*/ 77 h 341"/>
                <a:gd name="T8" fmla="*/ 202 w 353"/>
                <a:gd name="T9" fmla="*/ 80 h 341"/>
                <a:gd name="T10" fmla="*/ 187 w 353"/>
                <a:gd name="T11" fmla="*/ 144 h 341"/>
                <a:gd name="T12" fmla="*/ 228 w 353"/>
                <a:gd name="T13" fmla="*/ 116 h 341"/>
                <a:gd name="T14" fmla="*/ 193 w 353"/>
                <a:gd name="T15" fmla="*/ 103 h 341"/>
                <a:gd name="T16" fmla="*/ 242 w 353"/>
                <a:gd name="T17" fmla="*/ 99 h 341"/>
                <a:gd name="T18" fmla="*/ 213 w 353"/>
                <a:gd name="T19" fmla="*/ 160 h 341"/>
                <a:gd name="T20" fmla="*/ 204 w 353"/>
                <a:gd name="T21" fmla="*/ 207 h 341"/>
                <a:gd name="T22" fmla="*/ 193 w 353"/>
                <a:gd name="T23" fmla="*/ 256 h 341"/>
                <a:gd name="T24" fmla="*/ 189 w 353"/>
                <a:gd name="T25" fmla="*/ 293 h 341"/>
                <a:gd name="T26" fmla="*/ 186 w 353"/>
                <a:gd name="T27" fmla="*/ 329 h 341"/>
                <a:gd name="T28" fmla="*/ 190 w 353"/>
                <a:gd name="T29" fmla="*/ 313 h 341"/>
                <a:gd name="T30" fmla="*/ 182 w 353"/>
                <a:gd name="T31" fmla="*/ 300 h 341"/>
                <a:gd name="T32" fmla="*/ 178 w 353"/>
                <a:gd name="T33" fmla="*/ 341 h 341"/>
                <a:gd name="T34" fmla="*/ 172 w 353"/>
                <a:gd name="T35" fmla="*/ 338 h 341"/>
                <a:gd name="T36" fmla="*/ 163 w 353"/>
                <a:gd name="T37" fmla="*/ 313 h 341"/>
                <a:gd name="T38" fmla="*/ 168 w 353"/>
                <a:gd name="T39" fmla="*/ 329 h 341"/>
                <a:gd name="T40" fmla="*/ 164 w 353"/>
                <a:gd name="T41" fmla="*/ 293 h 341"/>
                <a:gd name="T42" fmla="*/ 161 w 353"/>
                <a:gd name="T43" fmla="*/ 256 h 341"/>
                <a:gd name="T44" fmla="*/ 149 w 353"/>
                <a:gd name="T45" fmla="*/ 207 h 341"/>
                <a:gd name="T46" fmla="*/ 141 w 353"/>
                <a:gd name="T47" fmla="*/ 160 h 341"/>
                <a:gd name="T48" fmla="*/ 112 w 353"/>
                <a:gd name="T49" fmla="*/ 99 h 341"/>
                <a:gd name="T50" fmla="*/ 160 w 353"/>
                <a:gd name="T51" fmla="*/ 103 h 341"/>
                <a:gd name="T52" fmla="*/ 125 w 353"/>
                <a:gd name="T53" fmla="*/ 116 h 341"/>
                <a:gd name="T54" fmla="*/ 166 w 353"/>
                <a:gd name="T55" fmla="*/ 144 h 341"/>
                <a:gd name="T56" fmla="*/ 151 w 353"/>
                <a:gd name="T57" fmla="*/ 80 h 341"/>
                <a:gd name="T58" fmla="*/ 85 w 353"/>
                <a:gd name="T59" fmla="*/ 77 h 341"/>
                <a:gd name="T60" fmla="*/ 0 w 353"/>
                <a:gd name="T61" fmla="*/ 62 h 341"/>
                <a:gd name="T62" fmla="*/ 138 w 353"/>
                <a:gd name="T63" fmla="*/ 22 h 341"/>
                <a:gd name="T64" fmla="*/ 215 w 353"/>
                <a:gd name="T65" fmla="*/ 22 h 341"/>
                <a:gd name="T66" fmla="*/ 353 w 353"/>
                <a:gd name="T67" fmla="*/ 62 h 341"/>
                <a:gd name="T68" fmla="*/ 167 w 353"/>
                <a:gd name="T69" fmla="*/ 171 h 341"/>
                <a:gd name="T70" fmla="*/ 167 w 353"/>
                <a:gd name="T71" fmla="*/ 194 h 341"/>
                <a:gd name="T72" fmla="*/ 168 w 353"/>
                <a:gd name="T73" fmla="*/ 218 h 341"/>
                <a:gd name="T74" fmla="*/ 169 w 353"/>
                <a:gd name="T75" fmla="*/ 244 h 341"/>
                <a:gd name="T76" fmla="*/ 170 w 353"/>
                <a:gd name="T77" fmla="*/ 265 h 341"/>
                <a:gd name="T78" fmla="*/ 170 w 353"/>
                <a:gd name="T79" fmla="*/ 283 h 341"/>
                <a:gd name="T80" fmla="*/ 183 w 353"/>
                <a:gd name="T81" fmla="*/ 265 h 341"/>
                <a:gd name="T82" fmla="*/ 191 w 353"/>
                <a:gd name="T83" fmla="*/ 275 h 341"/>
                <a:gd name="T84" fmla="*/ 185 w 353"/>
                <a:gd name="T85" fmla="*/ 218 h 341"/>
                <a:gd name="T86" fmla="*/ 201 w 353"/>
                <a:gd name="T87" fmla="*/ 231 h 341"/>
                <a:gd name="T88" fmla="*/ 186 w 353"/>
                <a:gd name="T89" fmla="*/ 171 h 341"/>
                <a:gd name="T90" fmla="*/ 206 w 353"/>
                <a:gd name="T91" fmla="*/ 18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3" h="341">
                  <a:moveTo>
                    <a:pt x="158" y="18"/>
                  </a:moveTo>
                  <a:cubicBezTo>
                    <a:pt x="158" y="8"/>
                    <a:pt x="166" y="0"/>
                    <a:pt x="177" y="0"/>
                  </a:cubicBezTo>
                  <a:cubicBezTo>
                    <a:pt x="187" y="0"/>
                    <a:pt x="195" y="8"/>
                    <a:pt x="195" y="18"/>
                  </a:cubicBezTo>
                  <a:cubicBezTo>
                    <a:pt x="195" y="28"/>
                    <a:pt x="187" y="36"/>
                    <a:pt x="177" y="36"/>
                  </a:cubicBezTo>
                  <a:cubicBezTo>
                    <a:pt x="166" y="36"/>
                    <a:pt x="158" y="28"/>
                    <a:pt x="158" y="18"/>
                  </a:cubicBezTo>
                  <a:close/>
                  <a:moveTo>
                    <a:pt x="353" y="62"/>
                  </a:moveTo>
                  <a:cubicBezTo>
                    <a:pt x="340" y="73"/>
                    <a:pt x="303" y="69"/>
                    <a:pt x="303" y="69"/>
                  </a:cubicBezTo>
                  <a:cubicBezTo>
                    <a:pt x="303" y="69"/>
                    <a:pt x="295" y="84"/>
                    <a:pt x="268" y="77"/>
                  </a:cubicBezTo>
                  <a:cubicBezTo>
                    <a:pt x="267" y="77"/>
                    <a:pt x="256" y="93"/>
                    <a:pt x="230" y="81"/>
                  </a:cubicBezTo>
                  <a:cubicBezTo>
                    <a:pt x="230" y="81"/>
                    <a:pt x="214" y="92"/>
                    <a:pt x="202" y="80"/>
                  </a:cubicBezTo>
                  <a:cubicBezTo>
                    <a:pt x="196" y="75"/>
                    <a:pt x="192" y="70"/>
                    <a:pt x="189" y="67"/>
                  </a:cubicBezTo>
                  <a:cubicBezTo>
                    <a:pt x="187" y="144"/>
                    <a:pt x="187" y="144"/>
                    <a:pt x="187" y="144"/>
                  </a:cubicBezTo>
                  <a:cubicBezTo>
                    <a:pt x="208" y="140"/>
                    <a:pt x="230" y="134"/>
                    <a:pt x="230" y="121"/>
                  </a:cubicBezTo>
                  <a:cubicBezTo>
                    <a:pt x="230" y="119"/>
                    <a:pt x="229" y="118"/>
                    <a:pt x="228" y="116"/>
                  </a:cubicBezTo>
                  <a:cubicBezTo>
                    <a:pt x="225" y="117"/>
                    <a:pt x="222" y="117"/>
                    <a:pt x="218" y="117"/>
                  </a:cubicBezTo>
                  <a:cubicBezTo>
                    <a:pt x="204" y="117"/>
                    <a:pt x="193" y="111"/>
                    <a:pt x="193" y="103"/>
                  </a:cubicBezTo>
                  <a:cubicBezTo>
                    <a:pt x="193" y="96"/>
                    <a:pt x="204" y="89"/>
                    <a:pt x="218" y="89"/>
                  </a:cubicBezTo>
                  <a:cubicBezTo>
                    <a:pt x="229" y="89"/>
                    <a:pt x="238" y="93"/>
                    <a:pt x="242" y="99"/>
                  </a:cubicBezTo>
                  <a:cubicBezTo>
                    <a:pt x="249" y="105"/>
                    <a:pt x="253" y="112"/>
                    <a:pt x="253" y="121"/>
                  </a:cubicBezTo>
                  <a:cubicBezTo>
                    <a:pt x="253" y="140"/>
                    <a:pt x="238" y="152"/>
                    <a:pt x="213" y="160"/>
                  </a:cubicBezTo>
                  <a:cubicBezTo>
                    <a:pt x="223" y="166"/>
                    <a:pt x="228" y="174"/>
                    <a:pt x="228" y="184"/>
                  </a:cubicBezTo>
                  <a:cubicBezTo>
                    <a:pt x="228" y="194"/>
                    <a:pt x="217" y="202"/>
                    <a:pt x="204" y="207"/>
                  </a:cubicBezTo>
                  <a:cubicBezTo>
                    <a:pt x="213" y="213"/>
                    <a:pt x="220" y="220"/>
                    <a:pt x="220" y="230"/>
                  </a:cubicBezTo>
                  <a:cubicBezTo>
                    <a:pt x="220" y="243"/>
                    <a:pt x="210" y="250"/>
                    <a:pt x="193" y="256"/>
                  </a:cubicBezTo>
                  <a:cubicBezTo>
                    <a:pt x="200" y="261"/>
                    <a:pt x="204" y="267"/>
                    <a:pt x="204" y="274"/>
                  </a:cubicBezTo>
                  <a:cubicBezTo>
                    <a:pt x="204" y="281"/>
                    <a:pt x="200" y="287"/>
                    <a:pt x="189" y="293"/>
                  </a:cubicBezTo>
                  <a:cubicBezTo>
                    <a:pt x="194" y="296"/>
                    <a:pt x="197" y="301"/>
                    <a:pt x="197" y="308"/>
                  </a:cubicBezTo>
                  <a:cubicBezTo>
                    <a:pt x="197" y="314"/>
                    <a:pt x="194" y="325"/>
                    <a:pt x="186" y="329"/>
                  </a:cubicBezTo>
                  <a:cubicBezTo>
                    <a:pt x="184" y="330"/>
                    <a:pt x="184" y="328"/>
                    <a:pt x="186" y="326"/>
                  </a:cubicBezTo>
                  <a:cubicBezTo>
                    <a:pt x="187" y="324"/>
                    <a:pt x="190" y="318"/>
                    <a:pt x="190" y="313"/>
                  </a:cubicBezTo>
                  <a:cubicBezTo>
                    <a:pt x="191" y="307"/>
                    <a:pt x="190" y="302"/>
                    <a:pt x="183" y="300"/>
                  </a:cubicBezTo>
                  <a:cubicBezTo>
                    <a:pt x="182" y="300"/>
                    <a:pt x="182" y="300"/>
                    <a:pt x="182" y="300"/>
                  </a:cubicBezTo>
                  <a:cubicBezTo>
                    <a:pt x="181" y="338"/>
                    <a:pt x="181" y="338"/>
                    <a:pt x="181" y="338"/>
                  </a:cubicBezTo>
                  <a:cubicBezTo>
                    <a:pt x="181" y="340"/>
                    <a:pt x="180" y="341"/>
                    <a:pt x="178" y="341"/>
                  </a:cubicBezTo>
                  <a:cubicBezTo>
                    <a:pt x="175" y="341"/>
                    <a:pt x="175" y="341"/>
                    <a:pt x="175" y="341"/>
                  </a:cubicBezTo>
                  <a:cubicBezTo>
                    <a:pt x="173" y="341"/>
                    <a:pt x="172" y="340"/>
                    <a:pt x="172" y="338"/>
                  </a:cubicBezTo>
                  <a:cubicBezTo>
                    <a:pt x="171" y="300"/>
                    <a:pt x="171" y="300"/>
                    <a:pt x="171" y="300"/>
                  </a:cubicBezTo>
                  <a:cubicBezTo>
                    <a:pt x="164" y="302"/>
                    <a:pt x="163" y="307"/>
                    <a:pt x="163" y="313"/>
                  </a:cubicBezTo>
                  <a:cubicBezTo>
                    <a:pt x="164" y="318"/>
                    <a:pt x="167" y="324"/>
                    <a:pt x="168" y="326"/>
                  </a:cubicBezTo>
                  <a:cubicBezTo>
                    <a:pt x="170" y="328"/>
                    <a:pt x="169" y="330"/>
                    <a:pt x="168" y="329"/>
                  </a:cubicBezTo>
                  <a:cubicBezTo>
                    <a:pt x="160" y="325"/>
                    <a:pt x="157" y="314"/>
                    <a:pt x="157" y="308"/>
                  </a:cubicBezTo>
                  <a:cubicBezTo>
                    <a:pt x="157" y="301"/>
                    <a:pt x="160" y="296"/>
                    <a:pt x="164" y="293"/>
                  </a:cubicBezTo>
                  <a:cubicBezTo>
                    <a:pt x="154" y="287"/>
                    <a:pt x="149" y="281"/>
                    <a:pt x="149" y="274"/>
                  </a:cubicBezTo>
                  <a:cubicBezTo>
                    <a:pt x="149" y="267"/>
                    <a:pt x="154" y="261"/>
                    <a:pt x="161" y="256"/>
                  </a:cubicBezTo>
                  <a:cubicBezTo>
                    <a:pt x="144" y="250"/>
                    <a:pt x="134" y="243"/>
                    <a:pt x="134" y="230"/>
                  </a:cubicBezTo>
                  <a:cubicBezTo>
                    <a:pt x="134" y="220"/>
                    <a:pt x="141" y="213"/>
                    <a:pt x="149" y="207"/>
                  </a:cubicBezTo>
                  <a:cubicBezTo>
                    <a:pt x="136" y="202"/>
                    <a:pt x="126" y="194"/>
                    <a:pt x="126" y="184"/>
                  </a:cubicBezTo>
                  <a:cubicBezTo>
                    <a:pt x="126" y="174"/>
                    <a:pt x="131" y="166"/>
                    <a:pt x="141" y="160"/>
                  </a:cubicBezTo>
                  <a:cubicBezTo>
                    <a:pt x="115" y="152"/>
                    <a:pt x="100" y="140"/>
                    <a:pt x="100" y="121"/>
                  </a:cubicBezTo>
                  <a:cubicBezTo>
                    <a:pt x="100" y="112"/>
                    <a:pt x="105" y="105"/>
                    <a:pt x="112" y="99"/>
                  </a:cubicBezTo>
                  <a:cubicBezTo>
                    <a:pt x="115" y="93"/>
                    <a:pt x="125" y="89"/>
                    <a:pt x="136" y="89"/>
                  </a:cubicBezTo>
                  <a:cubicBezTo>
                    <a:pt x="149" y="89"/>
                    <a:pt x="160" y="96"/>
                    <a:pt x="160" y="103"/>
                  </a:cubicBezTo>
                  <a:cubicBezTo>
                    <a:pt x="160" y="111"/>
                    <a:pt x="149" y="117"/>
                    <a:pt x="136" y="117"/>
                  </a:cubicBezTo>
                  <a:cubicBezTo>
                    <a:pt x="132" y="117"/>
                    <a:pt x="128" y="117"/>
                    <a:pt x="125" y="116"/>
                  </a:cubicBezTo>
                  <a:cubicBezTo>
                    <a:pt x="124" y="118"/>
                    <a:pt x="124" y="119"/>
                    <a:pt x="124" y="121"/>
                  </a:cubicBezTo>
                  <a:cubicBezTo>
                    <a:pt x="124" y="133"/>
                    <a:pt x="145" y="140"/>
                    <a:pt x="166" y="144"/>
                  </a:cubicBezTo>
                  <a:cubicBezTo>
                    <a:pt x="164" y="67"/>
                    <a:pt x="164" y="67"/>
                    <a:pt x="164" y="67"/>
                  </a:cubicBezTo>
                  <a:cubicBezTo>
                    <a:pt x="161" y="70"/>
                    <a:pt x="157" y="75"/>
                    <a:pt x="151" y="80"/>
                  </a:cubicBezTo>
                  <a:cubicBezTo>
                    <a:pt x="139" y="92"/>
                    <a:pt x="123" y="81"/>
                    <a:pt x="123" y="81"/>
                  </a:cubicBezTo>
                  <a:cubicBezTo>
                    <a:pt x="97" y="93"/>
                    <a:pt x="86" y="77"/>
                    <a:pt x="85" y="77"/>
                  </a:cubicBezTo>
                  <a:cubicBezTo>
                    <a:pt x="58" y="84"/>
                    <a:pt x="50" y="69"/>
                    <a:pt x="50" y="69"/>
                  </a:cubicBezTo>
                  <a:cubicBezTo>
                    <a:pt x="50" y="69"/>
                    <a:pt x="13" y="73"/>
                    <a:pt x="0" y="62"/>
                  </a:cubicBezTo>
                  <a:cubicBezTo>
                    <a:pt x="32" y="58"/>
                    <a:pt x="100" y="22"/>
                    <a:pt x="100" y="22"/>
                  </a:cubicBezTo>
                  <a:cubicBezTo>
                    <a:pt x="100" y="22"/>
                    <a:pt x="120" y="5"/>
                    <a:pt x="138" y="22"/>
                  </a:cubicBezTo>
                  <a:cubicBezTo>
                    <a:pt x="156" y="39"/>
                    <a:pt x="177" y="38"/>
                    <a:pt x="177" y="38"/>
                  </a:cubicBezTo>
                  <a:cubicBezTo>
                    <a:pt x="177" y="38"/>
                    <a:pt x="197" y="39"/>
                    <a:pt x="215" y="22"/>
                  </a:cubicBezTo>
                  <a:cubicBezTo>
                    <a:pt x="233" y="5"/>
                    <a:pt x="253" y="22"/>
                    <a:pt x="253" y="22"/>
                  </a:cubicBezTo>
                  <a:cubicBezTo>
                    <a:pt x="253" y="22"/>
                    <a:pt x="321" y="58"/>
                    <a:pt x="353" y="62"/>
                  </a:cubicBezTo>
                  <a:close/>
                  <a:moveTo>
                    <a:pt x="167" y="194"/>
                  </a:moveTo>
                  <a:cubicBezTo>
                    <a:pt x="167" y="171"/>
                    <a:pt x="167" y="171"/>
                    <a:pt x="167" y="171"/>
                  </a:cubicBezTo>
                  <a:cubicBezTo>
                    <a:pt x="156" y="174"/>
                    <a:pt x="148" y="179"/>
                    <a:pt x="148" y="184"/>
                  </a:cubicBezTo>
                  <a:cubicBezTo>
                    <a:pt x="148" y="188"/>
                    <a:pt x="156" y="191"/>
                    <a:pt x="167" y="194"/>
                  </a:cubicBezTo>
                  <a:close/>
                  <a:moveTo>
                    <a:pt x="169" y="244"/>
                  </a:moveTo>
                  <a:cubicBezTo>
                    <a:pt x="168" y="218"/>
                    <a:pt x="168" y="218"/>
                    <a:pt x="168" y="218"/>
                  </a:cubicBezTo>
                  <a:cubicBezTo>
                    <a:pt x="160" y="220"/>
                    <a:pt x="152" y="224"/>
                    <a:pt x="152" y="231"/>
                  </a:cubicBezTo>
                  <a:cubicBezTo>
                    <a:pt x="152" y="237"/>
                    <a:pt x="160" y="241"/>
                    <a:pt x="169" y="244"/>
                  </a:cubicBezTo>
                  <a:close/>
                  <a:moveTo>
                    <a:pt x="170" y="283"/>
                  </a:moveTo>
                  <a:cubicBezTo>
                    <a:pt x="170" y="265"/>
                    <a:pt x="170" y="265"/>
                    <a:pt x="170" y="265"/>
                  </a:cubicBezTo>
                  <a:cubicBezTo>
                    <a:pt x="165" y="268"/>
                    <a:pt x="162" y="271"/>
                    <a:pt x="162" y="275"/>
                  </a:cubicBezTo>
                  <a:cubicBezTo>
                    <a:pt x="162" y="278"/>
                    <a:pt x="165" y="280"/>
                    <a:pt x="170" y="283"/>
                  </a:cubicBezTo>
                  <a:close/>
                  <a:moveTo>
                    <a:pt x="191" y="275"/>
                  </a:moveTo>
                  <a:cubicBezTo>
                    <a:pt x="191" y="271"/>
                    <a:pt x="188" y="268"/>
                    <a:pt x="183" y="265"/>
                  </a:cubicBezTo>
                  <a:cubicBezTo>
                    <a:pt x="183" y="283"/>
                    <a:pt x="183" y="283"/>
                    <a:pt x="183" y="283"/>
                  </a:cubicBezTo>
                  <a:cubicBezTo>
                    <a:pt x="189" y="280"/>
                    <a:pt x="191" y="278"/>
                    <a:pt x="191" y="275"/>
                  </a:cubicBezTo>
                  <a:close/>
                  <a:moveTo>
                    <a:pt x="201" y="231"/>
                  </a:moveTo>
                  <a:cubicBezTo>
                    <a:pt x="201" y="223"/>
                    <a:pt x="193" y="220"/>
                    <a:pt x="185" y="218"/>
                  </a:cubicBezTo>
                  <a:cubicBezTo>
                    <a:pt x="184" y="245"/>
                    <a:pt x="184" y="245"/>
                    <a:pt x="184" y="245"/>
                  </a:cubicBezTo>
                  <a:cubicBezTo>
                    <a:pt x="193" y="242"/>
                    <a:pt x="201" y="237"/>
                    <a:pt x="201" y="231"/>
                  </a:cubicBezTo>
                  <a:close/>
                  <a:moveTo>
                    <a:pt x="206" y="184"/>
                  </a:moveTo>
                  <a:cubicBezTo>
                    <a:pt x="206" y="179"/>
                    <a:pt x="197" y="174"/>
                    <a:pt x="186" y="171"/>
                  </a:cubicBezTo>
                  <a:cubicBezTo>
                    <a:pt x="186" y="195"/>
                    <a:pt x="186" y="195"/>
                    <a:pt x="186" y="195"/>
                  </a:cubicBezTo>
                  <a:cubicBezTo>
                    <a:pt x="197" y="191"/>
                    <a:pt x="206" y="188"/>
                    <a:pt x="206" y="1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4" name="Rounded Rectangle 33"/>
          <p:cNvSpPr/>
          <p:nvPr/>
        </p:nvSpPr>
        <p:spPr>
          <a:xfrm>
            <a:off x="6409972" y="2688126"/>
            <a:ext cx="2576393" cy="3511510"/>
          </a:xfrm>
          <a:prstGeom prst="roundRect">
            <a:avLst>
              <a:gd name="adj" fmla="val 3172"/>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tIns="45720" rIns="45720" bIns="45720" rtlCol="0" anchor="t">
            <a:spAutoFit/>
          </a:bodyPr>
          <a:lstStyle/>
          <a:p>
            <a:pPr marL="285750" indent="-285750">
              <a:buClr>
                <a:schemeClr val="accent5"/>
              </a:buClr>
              <a:buFont typeface="Wingdings" panose="05000000000000000000" pitchFamily="2" charset="2"/>
              <a:buChar char="§"/>
            </a:pPr>
            <a:r>
              <a:rPr lang="en-US" sz="1100" dirty="0">
                <a:solidFill>
                  <a:schemeClr val="tx1"/>
                </a:solidFill>
              </a:rPr>
              <a:t>Accelerate pension </a:t>
            </a:r>
            <a:r>
              <a:rPr lang="en-US" sz="1100" dirty="0" smtClean="0">
                <a:solidFill>
                  <a:schemeClr val="tx1"/>
                </a:solidFill>
              </a:rPr>
              <a:t>plan contributions   </a:t>
            </a:r>
            <a:endParaRPr lang="en-US" sz="1100" dirty="0">
              <a:solidFill>
                <a:schemeClr val="tx1"/>
              </a:solidFill>
            </a:endParaRPr>
          </a:p>
          <a:p>
            <a:pPr marL="285750" lvl="0" indent="-285750">
              <a:buClr>
                <a:schemeClr val="accent5"/>
              </a:buClr>
              <a:buFont typeface="Wingdings" panose="05000000000000000000" pitchFamily="2" charset="2"/>
              <a:buChar char="§"/>
            </a:pPr>
            <a:r>
              <a:rPr lang="en-US" sz="1100" dirty="0">
                <a:solidFill>
                  <a:schemeClr val="tx1"/>
                </a:solidFill>
              </a:rPr>
              <a:t>Monitor capital market reactions </a:t>
            </a:r>
            <a:endParaRPr lang="en-US" sz="1100" dirty="0" smtClean="0">
              <a:solidFill>
                <a:schemeClr val="tx1"/>
              </a:solidFill>
            </a:endParaRPr>
          </a:p>
          <a:p>
            <a:pPr marL="285750" lvl="0" indent="-285750">
              <a:buClr>
                <a:schemeClr val="accent5"/>
              </a:buClr>
              <a:buFont typeface="Wingdings" panose="05000000000000000000" pitchFamily="2" charset="2"/>
              <a:buChar char="§"/>
            </a:pPr>
            <a:r>
              <a:rPr lang="en-US" sz="1100" dirty="0" smtClean="0">
                <a:solidFill>
                  <a:schemeClr val="tx1"/>
                </a:solidFill>
              </a:rPr>
              <a:t>Review </a:t>
            </a:r>
            <a:r>
              <a:rPr lang="en-US" sz="1100" dirty="0">
                <a:solidFill>
                  <a:schemeClr val="tx1"/>
                </a:solidFill>
              </a:rPr>
              <a:t>pension asset strategy/mix </a:t>
            </a:r>
            <a:endParaRPr lang="en-US" sz="1100" dirty="0" smtClean="0">
              <a:solidFill>
                <a:schemeClr val="tx1"/>
              </a:solidFill>
            </a:endParaRPr>
          </a:p>
          <a:p>
            <a:pPr marL="285750" lvl="0" indent="-285750">
              <a:buClr>
                <a:schemeClr val="accent5"/>
              </a:buClr>
              <a:buFont typeface="Wingdings" panose="05000000000000000000" pitchFamily="2" charset="2"/>
              <a:buChar char="§"/>
            </a:pPr>
            <a:r>
              <a:rPr lang="en-US" sz="1100" dirty="0" smtClean="0">
                <a:solidFill>
                  <a:schemeClr val="tx1"/>
                </a:solidFill>
              </a:rPr>
              <a:t>Plan </a:t>
            </a:r>
            <a:r>
              <a:rPr lang="en-US" sz="1100" dirty="0">
                <a:solidFill>
                  <a:schemeClr val="tx1"/>
                </a:solidFill>
              </a:rPr>
              <a:t>for the possibility of increased retirements</a:t>
            </a:r>
          </a:p>
          <a:p>
            <a:pPr marL="285750" indent="-285750">
              <a:buClr>
                <a:schemeClr val="accent5"/>
              </a:buClr>
              <a:buFont typeface="Wingdings" panose="05000000000000000000" pitchFamily="2" charset="2"/>
              <a:buChar char="§"/>
            </a:pPr>
            <a:r>
              <a:rPr lang="en-US" sz="1100" dirty="0" smtClean="0">
                <a:solidFill>
                  <a:schemeClr val="tx1"/>
                </a:solidFill>
              </a:rPr>
              <a:t>Shift </a:t>
            </a:r>
            <a:r>
              <a:rPr lang="en-US" sz="1100" dirty="0">
                <a:solidFill>
                  <a:schemeClr val="tx1"/>
                </a:solidFill>
              </a:rPr>
              <a:t>nonqualified pension liability to qualified plan and fund </a:t>
            </a:r>
            <a:endParaRPr lang="en-US" sz="1100" dirty="0" smtClean="0">
              <a:solidFill>
                <a:schemeClr val="tx1"/>
              </a:solidFill>
            </a:endParaRPr>
          </a:p>
          <a:p>
            <a:pPr marL="285750" indent="-285750">
              <a:buClr>
                <a:schemeClr val="accent5"/>
              </a:buClr>
              <a:buFont typeface="Wingdings" panose="05000000000000000000" pitchFamily="2" charset="2"/>
              <a:buChar char="§"/>
            </a:pPr>
            <a:r>
              <a:rPr lang="en-US" sz="1100" dirty="0" smtClean="0">
                <a:solidFill>
                  <a:schemeClr val="tx1"/>
                </a:solidFill>
              </a:rPr>
              <a:t>Fund retiree </a:t>
            </a:r>
            <a:r>
              <a:rPr lang="en-US" sz="1100" dirty="0">
                <a:solidFill>
                  <a:schemeClr val="tx1"/>
                </a:solidFill>
              </a:rPr>
              <a:t>welfare </a:t>
            </a:r>
            <a:r>
              <a:rPr lang="en-US" sz="1100" dirty="0" smtClean="0">
                <a:solidFill>
                  <a:schemeClr val="tx1"/>
                </a:solidFill>
              </a:rPr>
              <a:t>liabilities via </a:t>
            </a:r>
            <a:r>
              <a:rPr lang="en-US" sz="1100" dirty="0">
                <a:solidFill>
                  <a:schemeClr val="tx1"/>
                </a:solidFill>
              </a:rPr>
              <a:t>a qualified trust (VEBA), in a pension plan (401(h) account) or </a:t>
            </a:r>
            <a:r>
              <a:rPr lang="en-US" sz="1100" dirty="0" smtClean="0">
                <a:solidFill>
                  <a:schemeClr val="tx1"/>
                </a:solidFill>
              </a:rPr>
              <a:t>settle </a:t>
            </a:r>
            <a:r>
              <a:rPr lang="en-US" sz="1100" dirty="0">
                <a:solidFill>
                  <a:schemeClr val="tx1"/>
                </a:solidFill>
              </a:rPr>
              <a:t>via a tax effective </a:t>
            </a:r>
            <a:r>
              <a:rPr lang="en-US" sz="1100" dirty="0" smtClean="0">
                <a:solidFill>
                  <a:schemeClr val="tx1"/>
                </a:solidFill>
              </a:rPr>
              <a:t>annuity</a:t>
            </a:r>
          </a:p>
          <a:p>
            <a:pPr marL="285750" indent="-285750">
              <a:buClr>
                <a:schemeClr val="accent5"/>
              </a:buClr>
              <a:buFont typeface="Wingdings" panose="05000000000000000000" pitchFamily="2" charset="2"/>
              <a:buChar char="§"/>
            </a:pPr>
            <a:r>
              <a:rPr lang="en-US" sz="1100" dirty="0" smtClean="0">
                <a:solidFill>
                  <a:schemeClr val="tx1"/>
                </a:solidFill>
              </a:rPr>
              <a:t>Fund </a:t>
            </a:r>
            <a:r>
              <a:rPr lang="en-US" sz="1100" dirty="0">
                <a:solidFill>
                  <a:schemeClr val="tx1"/>
                </a:solidFill>
              </a:rPr>
              <a:t>incurred but not reported (IBNR) claims for the active medical plan in a qualified trust (VEBA) in 2016 to ensure larger tax deduction</a:t>
            </a:r>
          </a:p>
          <a:p>
            <a:pPr marL="285750" indent="-285750">
              <a:buClr>
                <a:schemeClr val="accent5"/>
              </a:buClr>
              <a:buFont typeface="Wingdings" panose="05000000000000000000" pitchFamily="2" charset="2"/>
              <a:buChar char="§"/>
            </a:pPr>
            <a:r>
              <a:rPr lang="en-US" sz="1100" dirty="0" smtClean="0">
                <a:solidFill>
                  <a:schemeClr val="tx1"/>
                </a:solidFill>
              </a:rPr>
              <a:t>Maintain status quo through relative </a:t>
            </a:r>
            <a:r>
              <a:rPr lang="en-US" sz="1100" dirty="0">
                <a:solidFill>
                  <a:schemeClr val="tx1"/>
                </a:solidFill>
              </a:rPr>
              <a:t>pay </a:t>
            </a:r>
            <a:r>
              <a:rPr lang="en-US" sz="1100" dirty="0" smtClean="0">
                <a:solidFill>
                  <a:schemeClr val="tx1"/>
                </a:solidFill>
              </a:rPr>
              <a:t>mix</a:t>
            </a:r>
          </a:p>
        </p:txBody>
      </p:sp>
      <p:sp>
        <p:nvSpPr>
          <p:cNvPr id="35" name="Rounded Rectangle 34"/>
          <p:cNvSpPr/>
          <p:nvPr/>
        </p:nvSpPr>
        <p:spPr>
          <a:xfrm>
            <a:off x="334147" y="3864151"/>
            <a:ext cx="2488003" cy="2307342"/>
          </a:xfrm>
          <a:prstGeom prst="roundRect">
            <a:avLst>
              <a:gd name="adj" fmla="val 3172"/>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tIns="91440" bIns="91440" rtlCol="0" anchor="t">
            <a:spAutoFit/>
          </a:bodyPr>
          <a:lstStyle/>
          <a:p>
            <a:pPr marL="285750" indent="-285750">
              <a:buClr>
                <a:schemeClr val="accent3"/>
              </a:buClr>
              <a:buFont typeface="Wingdings" panose="05000000000000000000" pitchFamily="2" charset="2"/>
              <a:buChar char="§"/>
            </a:pPr>
            <a:r>
              <a:rPr lang="en-US" sz="1050" dirty="0" smtClean="0">
                <a:solidFill>
                  <a:schemeClr val="tx1"/>
                </a:solidFill>
              </a:rPr>
              <a:t>Stay the course relating to Dodd-Frank until there is more clarity </a:t>
            </a:r>
          </a:p>
          <a:p>
            <a:pPr marL="285750" indent="-285750">
              <a:buClr>
                <a:schemeClr val="accent3"/>
              </a:buClr>
              <a:buFont typeface="Wingdings" panose="05000000000000000000" pitchFamily="2" charset="2"/>
              <a:buChar char="§"/>
            </a:pPr>
            <a:r>
              <a:rPr lang="en-US" sz="1050" dirty="0">
                <a:solidFill>
                  <a:schemeClr val="tx1"/>
                </a:solidFill>
              </a:rPr>
              <a:t>Continue efforts on calculating your CEO Pay Ratio</a:t>
            </a:r>
          </a:p>
          <a:p>
            <a:pPr marL="285750" indent="-285750">
              <a:buClr>
                <a:schemeClr val="accent3"/>
              </a:buClr>
              <a:buFont typeface="Wingdings" panose="05000000000000000000" pitchFamily="2" charset="2"/>
              <a:buChar char="§"/>
            </a:pPr>
            <a:r>
              <a:rPr lang="en-US" sz="1050" dirty="0">
                <a:solidFill>
                  <a:schemeClr val="tx1"/>
                </a:solidFill>
              </a:rPr>
              <a:t>Do not expect significant movement </a:t>
            </a:r>
            <a:r>
              <a:rPr lang="en-US" sz="1050" dirty="0" smtClean="0">
                <a:solidFill>
                  <a:schemeClr val="tx1"/>
                </a:solidFill>
              </a:rPr>
              <a:t>on </a:t>
            </a:r>
            <a:r>
              <a:rPr lang="en-US" sz="1050" dirty="0">
                <a:solidFill>
                  <a:schemeClr val="tx1"/>
                </a:solidFill>
              </a:rPr>
              <a:t>“pay gap” </a:t>
            </a:r>
            <a:r>
              <a:rPr lang="en-US" sz="1050" dirty="0" smtClean="0">
                <a:solidFill>
                  <a:schemeClr val="tx1"/>
                </a:solidFill>
              </a:rPr>
              <a:t>rulings</a:t>
            </a:r>
            <a:endParaRPr lang="en-US" sz="1050" dirty="0">
              <a:solidFill>
                <a:schemeClr val="tx1"/>
              </a:solidFill>
            </a:endParaRPr>
          </a:p>
          <a:p>
            <a:pPr marL="285750" lvl="2" indent="-285750">
              <a:buClr>
                <a:schemeClr val="accent3"/>
              </a:buClr>
              <a:buFont typeface="Wingdings" panose="05000000000000000000" pitchFamily="2" charset="2"/>
              <a:buChar char="§"/>
            </a:pPr>
            <a:r>
              <a:rPr lang="en-US" sz="1050" dirty="0">
                <a:solidFill>
                  <a:schemeClr val="tx1"/>
                </a:solidFill>
              </a:rPr>
              <a:t>Keep and broaden your </a:t>
            </a:r>
            <a:r>
              <a:rPr lang="en-US" sz="1050" dirty="0" err="1">
                <a:solidFill>
                  <a:schemeClr val="tx1"/>
                </a:solidFill>
              </a:rPr>
              <a:t>clawback</a:t>
            </a:r>
            <a:r>
              <a:rPr lang="en-US" sz="1050" dirty="0">
                <a:solidFill>
                  <a:schemeClr val="tx1"/>
                </a:solidFill>
              </a:rPr>
              <a:t> provisions </a:t>
            </a:r>
            <a:endParaRPr lang="en-US" sz="1050" dirty="0" smtClean="0">
              <a:solidFill>
                <a:schemeClr val="tx1"/>
              </a:solidFill>
            </a:endParaRPr>
          </a:p>
          <a:p>
            <a:pPr marL="285750" lvl="2" indent="-285750">
              <a:buClr>
                <a:schemeClr val="accent3"/>
              </a:buClr>
              <a:buFont typeface="Wingdings" panose="05000000000000000000" pitchFamily="2" charset="2"/>
              <a:buChar char="§"/>
            </a:pPr>
            <a:r>
              <a:rPr lang="en-US" sz="1050" dirty="0" smtClean="0">
                <a:solidFill>
                  <a:schemeClr val="tx1"/>
                </a:solidFill>
              </a:rPr>
              <a:t>Prepare </a:t>
            </a:r>
            <a:r>
              <a:rPr lang="en-US" sz="1050" dirty="0">
                <a:solidFill>
                  <a:schemeClr val="tx1"/>
                </a:solidFill>
              </a:rPr>
              <a:t>for the fiduciary rule to be delayed, perhaps </a:t>
            </a:r>
            <a:r>
              <a:rPr lang="en-US" sz="1050" dirty="0" smtClean="0">
                <a:solidFill>
                  <a:schemeClr val="tx1"/>
                </a:solidFill>
              </a:rPr>
              <a:t>indefinitely</a:t>
            </a:r>
          </a:p>
          <a:p>
            <a:pPr marL="285750" indent="-285750">
              <a:buClr>
                <a:schemeClr val="accent3"/>
              </a:buClr>
              <a:buFont typeface="Wingdings" panose="05000000000000000000" pitchFamily="2" charset="2"/>
              <a:buChar char="§"/>
            </a:pPr>
            <a:r>
              <a:rPr lang="en-US" sz="1050" dirty="0" smtClean="0">
                <a:solidFill>
                  <a:schemeClr val="tx1"/>
                </a:solidFill>
              </a:rPr>
              <a:t>Review and confirm existing human capital policies and procedures</a:t>
            </a:r>
            <a:endParaRPr lang="en-US" sz="1050" dirty="0">
              <a:solidFill>
                <a:schemeClr val="tx1"/>
              </a:solidFill>
            </a:endParaRPr>
          </a:p>
        </p:txBody>
      </p:sp>
      <p:grpSp>
        <p:nvGrpSpPr>
          <p:cNvPr id="7" name="Group 6"/>
          <p:cNvGrpSpPr/>
          <p:nvPr/>
        </p:nvGrpSpPr>
        <p:grpSpPr>
          <a:xfrm>
            <a:off x="6505303" y="157567"/>
            <a:ext cx="2373922" cy="2484721"/>
            <a:chOff x="946639" y="1321750"/>
            <a:chExt cx="2373922" cy="2484721"/>
          </a:xfrm>
        </p:grpSpPr>
        <p:sp>
          <p:nvSpPr>
            <p:cNvPr id="4" name="Rounded Rectangle 3"/>
            <p:cNvSpPr/>
            <p:nvPr/>
          </p:nvSpPr>
          <p:spPr>
            <a:xfrm>
              <a:off x="1019908" y="1713156"/>
              <a:ext cx="2227384" cy="1573823"/>
            </a:xfrm>
            <a:prstGeom prst="roundRect">
              <a:avLst>
                <a:gd name="adj" fmla="val 1108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1714501" y="1844252"/>
              <a:ext cx="996454" cy="1311630"/>
              <a:chOff x="5595938" y="1454150"/>
              <a:chExt cx="496887" cy="654051"/>
            </a:xfrm>
          </p:grpSpPr>
          <p:sp>
            <p:nvSpPr>
              <p:cNvPr id="17" name="Freeform 35"/>
              <p:cNvSpPr>
                <a:spLocks/>
              </p:cNvSpPr>
              <p:nvPr/>
            </p:nvSpPr>
            <p:spPr bwMode="auto">
              <a:xfrm>
                <a:off x="5626100" y="1712913"/>
                <a:ext cx="85725" cy="47625"/>
              </a:xfrm>
              <a:custGeom>
                <a:avLst/>
                <a:gdLst>
                  <a:gd name="T0" fmla="*/ 44 w 147"/>
                  <a:gd name="T1" fmla="*/ 81 h 81"/>
                  <a:gd name="T2" fmla="*/ 105 w 147"/>
                  <a:gd name="T3" fmla="*/ 81 h 81"/>
                  <a:gd name="T4" fmla="*/ 147 w 147"/>
                  <a:gd name="T5" fmla="*/ 41 h 81"/>
                  <a:gd name="T6" fmla="*/ 105 w 147"/>
                  <a:gd name="T7" fmla="*/ 0 h 81"/>
                  <a:gd name="T8" fmla="*/ 44 w 147"/>
                  <a:gd name="T9" fmla="*/ 0 h 81"/>
                  <a:gd name="T10" fmla="*/ 0 w 147"/>
                  <a:gd name="T11" fmla="*/ 41 h 81"/>
                  <a:gd name="T12" fmla="*/ 44 w 147"/>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147" h="81">
                    <a:moveTo>
                      <a:pt x="44" y="81"/>
                    </a:moveTo>
                    <a:cubicBezTo>
                      <a:pt x="105" y="81"/>
                      <a:pt x="105" y="81"/>
                      <a:pt x="105" y="81"/>
                    </a:cubicBezTo>
                    <a:cubicBezTo>
                      <a:pt x="134" y="81"/>
                      <a:pt x="147" y="63"/>
                      <a:pt x="147" y="41"/>
                    </a:cubicBezTo>
                    <a:cubicBezTo>
                      <a:pt x="147" y="18"/>
                      <a:pt x="134" y="0"/>
                      <a:pt x="105" y="0"/>
                    </a:cubicBezTo>
                    <a:cubicBezTo>
                      <a:pt x="44" y="0"/>
                      <a:pt x="44" y="0"/>
                      <a:pt x="44" y="0"/>
                    </a:cubicBezTo>
                    <a:cubicBezTo>
                      <a:pt x="14" y="0"/>
                      <a:pt x="0" y="18"/>
                      <a:pt x="0" y="41"/>
                    </a:cubicBezTo>
                    <a:cubicBezTo>
                      <a:pt x="0" y="63"/>
                      <a:pt x="14" y="81"/>
                      <a:pt x="44" y="8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36"/>
              <p:cNvSpPr>
                <a:spLocks/>
              </p:cNvSpPr>
              <p:nvPr/>
            </p:nvSpPr>
            <p:spPr bwMode="auto">
              <a:xfrm>
                <a:off x="5626100" y="1778000"/>
                <a:ext cx="69850" cy="46038"/>
              </a:xfrm>
              <a:custGeom>
                <a:avLst/>
                <a:gdLst>
                  <a:gd name="T0" fmla="*/ 44 w 118"/>
                  <a:gd name="T1" fmla="*/ 80 h 80"/>
                  <a:gd name="T2" fmla="*/ 76 w 118"/>
                  <a:gd name="T3" fmla="*/ 80 h 80"/>
                  <a:gd name="T4" fmla="*/ 118 w 118"/>
                  <a:gd name="T5" fmla="*/ 40 h 80"/>
                  <a:gd name="T6" fmla="*/ 76 w 118"/>
                  <a:gd name="T7" fmla="*/ 0 h 80"/>
                  <a:gd name="T8" fmla="*/ 44 w 118"/>
                  <a:gd name="T9" fmla="*/ 0 h 80"/>
                  <a:gd name="T10" fmla="*/ 0 w 118"/>
                  <a:gd name="T11" fmla="*/ 40 h 80"/>
                  <a:gd name="T12" fmla="*/ 44 w 118"/>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118" h="80">
                    <a:moveTo>
                      <a:pt x="44" y="80"/>
                    </a:moveTo>
                    <a:cubicBezTo>
                      <a:pt x="76" y="80"/>
                      <a:pt x="76" y="80"/>
                      <a:pt x="76" y="80"/>
                    </a:cubicBezTo>
                    <a:cubicBezTo>
                      <a:pt x="106" y="80"/>
                      <a:pt x="118" y="62"/>
                      <a:pt x="118" y="40"/>
                    </a:cubicBezTo>
                    <a:cubicBezTo>
                      <a:pt x="118" y="18"/>
                      <a:pt x="106" y="0"/>
                      <a:pt x="76" y="0"/>
                    </a:cubicBezTo>
                    <a:cubicBezTo>
                      <a:pt x="44" y="0"/>
                      <a:pt x="44" y="0"/>
                      <a:pt x="44" y="0"/>
                    </a:cubicBezTo>
                    <a:cubicBezTo>
                      <a:pt x="14" y="0"/>
                      <a:pt x="0" y="18"/>
                      <a:pt x="0" y="40"/>
                    </a:cubicBezTo>
                    <a:cubicBezTo>
                      <a:pt x="0" y="62"/>
                      <a:pt x="14" y="80"/>
                      <a:pt x="44" y="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37"/>
              <p:cNvSpPr>
                <a:spLocks/>
              </p:cNvSpPr>
              <p:nvPr/>
            </p:nvSpPr>
            <p:spPr bwMode="auto">
              <a:xfrm>
                <a:off x="5700713" y="1574800"/>
                <a:ext cx="307975" cy="206375"/>
              </a:xfrm>
              <a:custGeom>
                <a:avLst/>
                <a:gdLst>
                  <a:gd name="T0" fmla="*/ 282 w 520"/>
                  <a:gd name="T1" fmla="*/ 0 h 350"/>
                  <a:gd name="T2" fmla="*/ 206 w 520"/>
                  <a:gd name="T3" fmla="*/ 0 h 350"/>
                  <a:gd name="T4" fmla="*/ 163 w 520"/>
                  <a:gd name="T5" fmla="*/ 0 h 350"/>
                  <a:gd name="T6" fmla="*/ 119 w 520"/>
                  <a:gd name="T7" fmla="*/ 0 h 350"/>
                  <a:gd name="T8" fmla="*/ 101 w 520"/>
                  <a:gd name="T9" fmla="*/ 22 h 350"/>
                  <a:gd name="T10" fmla="*/ 93 w 520"/>
                  <a:gd name="T11" fmla="*/ 32 h 350"/>
                  <a:gd name="T12" fmla="*/ 91 w 520"/>
                  <a:gd name="T13" fmla="*/ 33 h 350"/>
                  <a:gd name="T14" fmla="*/ 82 w 520"/>
                  <a:gd name="T15" fmla="*/ 44 h 350"/>
                  <a:gd name="T16" fmla="*/ 39 w 520"/>
                  <a:gd name="T17" fmla="*/ 92 h 350"/>
                  <a:gd name="T18" fmla="*/ 2 w 520"/>
                  <a:gd name="T19" fmla="*/ 126 h 350"/>
                  <a:gd name="T20" fmla="*/ 1 w 520"/>
                  <a:gd name="T21" fmla="*/ 128 h 350"/>
                  <a:gd name="T22" fmla="*/ 0 w 520"/>
                  <a:gd name="T23" fmla="*/ 133 h 350"/>
                  <a:gd name="T24" fmla="*/ 10 w 520"/>
                  <a:gd name="T25" fmla="*/ 153 h 350"/>
                  <a:gd name="T26" fmla="*/ 47 w 520"/>
                  <a:gd name="T27" fmla="*/ 165 h 350"/>
                  <a:gd name="T28" fmla="*/ 75 w 520"/>
                  <a:gd name="T29" fmla="*/ 162 h 350"/>
                  <a:gd name="T30" fmla="*/ 128 w 520"/>
                  <a:gd name="T31" fmla="*/ 135 h 350"/>
                  <a:gd name="T32" fmla="*/ 146 w 520"/>
                  <a:gd name="T33" fmla="*/ 116 h 350"/>
                  <a:gd name="T34" fmla="*/ 160 w 520"/>
                  <a:gd name="T35" fmla="*/ 109 h 350"/>
                  <a:gd name="T36" fmla="*/ 192 w 520"/>
                  <a:gd name="T37" fmla="*/ 109 h 350"/>
                  <a:gd name="T38" fmla="*/ 235 w 520"/>
                  <a:gd name="T39" fmla="*/ 108 h 350"/>
                  <a:gd name="T40" fmla="*/ 236 w 520"/>
                  <a:gd name="T41" fmla="*/ 110 h 350"/>
                  <a:gd name="T42" fmla="*/ 243 w 520"/>
                  <a:gd name="T43" fmla="*/ 115 h 350"/>
                  <a:gd name="T44" fmla="*/ 363 w 520"/>
                  <a:gd name="T45" fmla="*/ 260 h 350"/>
                  <a:gd name="T46" fmla="*/ 414 w 520"/>
                  <a:gd name="T47" fmla="*/ 320 h 350"/>
                  <a:gd name="T48" fmla="*/ 439 w 520"/>
                  <a:gd name="T49" fmla="*/ 350 h 350"/>
                  <a:gd name="T50" fmla="*/ 505 w 520"/>
                  <a:gd name="T51" fmla="*/ 350 h 350"/>
                  <a:gd name="T52" fmla="*/ 520 w 520"/>
                  <a:gd name="T53" fmla="*/ 227 h 350"/>
                  <a:gd name="T54" fmla="*/ 505 w 520"/>
                  <a:gd name="T55" fmla="*/ 109 h 350"/>
                  <a:gd name="T56" fmla="*/ 460 w 520"/>
                  <a:gd name="T57" fmla="*/ 109 h 350"/>
                  <a:gd name="T58" fmla="*/ 451 w 520"/>
                  <a:gd name="T59" fmla="*/ 106 h 350"/>
                  <a:gd name="T60" fmla="*/ 282 w 520"/>
                  <a:gd name="T61"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0" h="350">
                    <a:moveTo>
                      <a:pt x="282" y="0"/>
                    </a:moveTo>
                    <a:cubicBezTo>
                      <a:pt x="268" y="0"/>
                      <a:pt x="237" y="0"/>
                      <a:pt x="206" y="0"/>
                    </a:cubicBezTo>
                    <a:cubicBezTo>
                      <a:pt x="206" y="0"/>
                      <a:pt x="163" y="0"/>
                      <a:pt x="163" y="0"/>
                    </a:cubicBezTo>
                    <a:cubicBezTo>
                      <a:pt x="144" y="0"/>
                      <a:pt x="128" y="0"/>
                      <a:pt x="119" y="0"/>
                    </a:cubicBezTo>
                    <a:cubicBezTo>
                      <a:pt x="115" y="5"/>
                      <a:pt x="109" y="13"/>
                      <a:pt x="101" y="22"/>
                    </a:cubicBezTo>
                    <a:cubicBezTo>
                      <a:pt x="99" y="25"/>
                      <a:pt x="96" y="28"/>
                      <a:pt x="93" y="32"/>
                    </a:cubicBezTo>
                    <a:cubicBezTo>
                      <a:pt x="92" y="32"/>
                      <a:pt x="92" y="33"/>
                      <a:pt x="91" y="33"/>
                    </a:cubicBezTo>
                    <a:cubicBezTo>
                      <a:pt x="89" y="37"/>
                      <a:pt x="85" y="41"/>
                      <a:pt x="82" y="44"/>
                    </a:cubicBezTo>
                    <a:cubicBezTo>
                      <a:pt x="69" y="60"/>
                      <a:pt x="54" y="77"/>
                      <a:pt x="39" y="92"/>
                    </a:cubicBezTo>
                    <a:cubicBezTo>
                      <a:pt x="26" y="105"/>
                      <a:pt x="14" y="116"/>
                      <a:pt x="2" y="126"/>
                    </a:cubicBezTo>
                    <a:cubicBezTo>
                      <a:pt x="2" y="126"/>
                      <a:pt x="1" y="127"/>
                      <a:pt x="1" y="128"/>
                    </a:cubicBezTo>
                    <a:cubicBezTo>
                      <a:pt x="0" y="129"/>
                      <a:pt x="0" y="131"/>
                      <a:pt x="0" y="133"/>
                    </a:cubicBezTo>
                    <a:cubicBezTo>
                      <a:pt x="0" y="139"/>
                      <a:pt x="2" y="147"/>
                      <a:pt x="10" y="153"/>
                    </a:cubicBezTo>
                    <a:cubicBezTo>
                      <a:pt x="17" y="160"/>
                      <a:pt x="28" y="165"/>
                      <a:pt x="47" y="165"/>
                    </a:cubicBezTo>
                    <a:cubicBezTo>
                      <a:pt x="55" y="165"/>
                      <a:pt x="64" y="164"/>
                      <a:pt x="75" y="162"/>
                    </a:cubicBezTo>
                    <a:cubicBezTo>
                      <a:pt x="98" y="156"/>
                      <a:pt x="116" y="145"/>
                      <a:pt x="128" y="135"/>
                    </a:cubicBezTo>
                    <a:cubicBezTo>
                      <a:pt x="140" y="125"/>
                      <a:pt x="146" y="116"/>
                      <a:pt x="146" y="116"/>
                    </a:cubicBezTo>
                    <a:cubicBezTo>
                      <a:pt x="149" y="111"/>
                      <a:pt x="154" y="109"/>
                      <a:pt x="160" y="109"/>
                    </a:cubicBezTo>
                    <a:cubicBezTo>
                      <a:pt x="192" y="109"/>
                      <a:pt x="192" y="109"/>
                      <a:pt x="192" y="109"/>
                    </a:cubicBezTo>
                    <a:cubicBezTo>
                      <a:pt x="192" y="108"/>
                      <a:pt x="235" y="108"/>
                      <a:pt x="235" y="108"/>
                    </a:cubicBezTo>
                    <a:cubicBezTo>
                      <a:pt x="235" y="109"/>
                      <a:pt x="235" y="109"/>
                      <a:pt x="236" y="110"/>
                    </a:cubicBezTo>
                    <a:cubicBezTo>
                      <a:pt x="239" y="111"/>
                      <a:pt x="241" y="112"/>
                      <a:pt x="243" y="115"/>
                    </a:cubicBezTo>
                    <a:cubicBezTo>
                      <a:pt x="363" y="260"/>
                      <a:pt x="363" y="260"/>
                      <a:pt x="363" y="260"/>
                    </a:cubicBezTo>
                    <a:cubicBezTo>
                      <a:pt x="382" y="283"/>
                      <a:pt x="400" y="304"/>
                      <a:pt x="414" y="320"/>
                    </a:cubicBezTo>
                    <a:cubicBezTo>
                      <a:pt x="425" y="333"/>
                      <a:pt x="434" y="344"/>
                      <a:pt x="439" y="350"/>
                    </a:cubicBezTo>
                    <a:cubicBezTo>
                      <a:pt x="505" y="350"/>
                      <a:pt x="505" y="350"/>
                      <a:pt x="505" y="350"/>
                    </a:cubicBezTo>
                    <a:cubicBezTo>
                      <a:pt x="516" y="305"/>
                      <a:pt x="520" y="263"/>
                      <a:pt x="520" y="227"/>
                    </a:cubicBezTo>
                    <a:cubicBezTo>
                      <a:pt x="520" y="170"/>
                      <a:pt x="511" y="128"/>
                      <a:pt x="505" y="109"/>
                    </a:cubicBezTo>
                    <a:cubicBezTo>
                      <a:pt x="460" y="109"/>
                      <a:pt x="460" y="109"/>
                      <a:pt x="460" y="109"/>
                    </a:cubicBezTo>
                    <a:cubicBezTo>
                      <a:pt x="456" y="109"/>
                      <a:pt x="453" y="108"/>
                      <a:pt x="451" y="106"/>
                    </a:cubicBezTo>
                    <a:cubicBezTo>
                      <a:pt x="451" y="106"/>
                      <a:pt x="282" y="0"/>
                      <a:pt x="28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38"/>
              <p:cNvSpPr>
                <a:spLocks/>
              </p:cNvSpPr>
              <p:nvPr/>
            </p:nvSpPr>
            <p:spPr bwMode="auto">
              <a:xfrm>
                <a:off x="5657850" y="1454150"/>
                <a:ext cx="300037" cy="115888"/>
              </a:xfrm>
              <a:custGeom>
                <a:avLst/>
                <a:gdLst>
                  <a:gd name="T0" fmla="*/ 162 w 507"/>
                  <a:gd name="T1" fmla="*/ 192 h 199"/>
                  <a:gd name="T2" fmla="*/ 168 w 507"/>
                  <a:gd name="T3" fmla="*/ 184 h 199"/>
                  <a:gd name="T4" fmla="*/ 171 w 507"/>
                  <a:gd name="T5" fmla="*/ 180 h 199"/>
                  <a:gd name="T6" fmla="*/ 184 w 507"/>
                  <a:gd name="T7" fmla="*/ 174 h 199"/>
                  <a:gd name="T8" fmla="*/ 270 w 507"/>
                  <a:gd name="T9" fmla="*/ 174 h 199"/>
                  <a:gd name="T10" fmla="*/ 359 w 507"/>
                  <a:gd name="T11" fmla="*/ 173 h 199"/>
                  <a:gd name="T12" fmla="*/ 367 w 507"/>
                  <a:gd name="T13" fmla="*/ 176 h 199"/>
                  <a:gd name="T14" fmla="*/ 404 w 507"/>
                  <a:gd name="T15" fmla="*/ 199 h 199"/>
                  <a:gd name="T16" fmla="*/ 445 w 507"/>
                  <a:gd name="T17" fmla="*/ 51 h 199"/>
                  <a:gd name="T18" fmla="*/ 365 w 507"/>
                  <a:gd name="T19" fmla="*/ 36 h 199"/>
                  <a:gd name="T20" fmla="*/ 293 w 507"/>
                  <a:gd name="T21" fmla="*/ 109 h 199"/>
                  <a:gd name="T22" fmla="*/ 324 w 507"/>
                  <a:gd name="T23" fmla="*/ 16 h 199"/>
                  <a:gd name="T24" fmla="*/ 245 w 507"/>
                  <a:gd name="T25" fmla="*/ 0 h 199"/>
                  <a:gd name="T26" fmla="*/ 166 w 507"/>
                  <a:gd name="T27" fmla="*/ 16 h 199"/>
                  <a:gd name="T28" fmla="*/ 196 w 507"/>
                  <a:gd name="T29" fmla="*/ 109 h 199"/>
                  <a:gd name="T30" fmla="*/ 124 w 507"/>
                  <a:gd name="T31" fmla="*/ 36 h 199"/>
                  <a:gd name="T32" fmla="*/ 45 w 507"/>
                  <a:gd name="T33" fmla="*/ 51 h 199"/>
                  <a:gd name="T34" fmla="*/ 83 w 507"/>
                  <a:gd name="T35" fmla="*/ 192 h 199"/>
                  <a:gd name="T36" fmla="*/ 162 w 507"/>
                  <a:gd name="T37" fmla="*/ 19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7" h="199">
                    <a:moveTo>
                      <a:pt x="162" y="192"/>
                    </a:moveTo>
                    <a:cubicBezTo>
                      <a:pt x="164" y="189"/>
                      <a:pt x="166" y="186"/>
                      <a:pt x="168" y="184"/>
                    </a:cubicBezTo>
                    <a:cubicBezTo>
                      <a:pt x="170" y="182"/>
                      <a:pt x="171" y="180"/>
                      <a:pt x="171" y="180"/>
                    </a:cubicBezTo>
                    <a:cubicBezTo>
                      <a:pt x="174" y="176"/>
                      <a:pt x="179" y="174"/>
                      <a:pt x="184" y="174"/>
                    </a:cubicBezTo>
                    <a:cubicBezTo>
                      <a:pt x="270" y="174"/>
                      <a:pt x="270" y="174"/>
                      <a:pt x="270" y="174"/>
                    </a:cubicBezTo>
                    <a:cubicBezTo>
                      <a:pt x="270" y="174"/>
                      <a:pt x="359" y="173"/>
                      <a:pt x="359" y="173"/>
                    </a:cubicBezTo>
                    <a:cubicBezTo>
                      <a:pt x="362" y="173"/>
                      <a:pt x="365" y="174"/>
                      <a:pt x="367" y="176"/>
                    </a:cubicBezTo>
                    <a:cubicBezTo>
                      <a:pt x="404" y="199"/>
                      <a:pt x="404" y="199"/>
                      <a:pt x="404" y="199"/>
                    </a:cubicBezTo>
                    <a:cubicBezTo>
                      <a:pt x="449" y="112"/>
                      <a:pt x="507" y="82"/>
                      <a:pt x="445" y="51"/>
                    </a:cubicBezTo>
                    <a:cubicBezTo>
                      <a:pt x="426" y="41"/>
                      <a:pt x="379" y="22"/>
                      <a:pt x="365" y="36"/>
                    </a:cubicBezTo>
                    <a:cubicBezTo>
                      <a:pt x="351" y="50"/>
                      <a:pt x="334" y="106"/>
                      <a:pt x="293" y="109"/>
                    </a:cubicBezTo>
                    <a:cubicBezTo>
                      <a:pt x="296" y="86"/>
                      <a:pt x="339" y="40"/>
                      <a:pt x="324" y="16"/>
                    </a:cubicBezTo>
                    <a:cubicBezTo>
                      <a:pt x="314" y="1"/>
                      <a:pt x="259" y="0"/>
                      <a:pt x="245" y="0"/>
                    </a:cubicBezTo>
                    <a:cubicBezTo>
                      <a:pt x="230" y="0"/>
                      <a:pt x="176" y="1"/>
                      <a:pt x="166" y="16"/>
                    </a:cubicBezTo>
                    <a:cubicBezTo>
                      <a:pt x="150" y="40"/>
                      <a:pt x="193" y="86"/>
                      <a:pt x="196" y="109"/>
                    </a:cubicBezTo>
                    <a:cubicBezTo>
                      <a:pt x="156" y="106"/>
                      <a:pt x="139" y="50"/>
                      <a:pt x="124" y="36"/>
                    </a:cubicBezTo>
                    <a:cubicBezTo>
                      <a:pt x="110" y="22"/>
                      <a:pt x="61" y="33"/>
                      <a:pt x="45" y="51"/>
                    </a:cubicBezTo>
                    <a:cubicBezTo>
                      <a:pt x="0" y="101"/>
                      <a:pt x="43" y="118"/>
                      <a:pt x="83" y="192"/>
                    </a:cubicBezTo>
                    <a:lnTo>
                      <a:pt x="162" y="19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39"/>
              <p:cNvSpPr>
                <a:spLocks noEditPoints="1"/>
              </p:cNvSpPr>
              <p:nvPr/>
            </p:nvSpPr>
            <p:spPr bwMode="auto">
              <a:xfrm>
                <a:off x="5595938" y="1658938"/>
                <a:ext cx="412750" cy="449263"/>
              </a:xfrm>
              <a:custGeom>
                <a:avLst/>
                <a:gdLst>
                  <a:gd name="T0" fmla="*/ 518 w 700"/>
                  <a:gd name="T1" fmla="*/ 140 h 763"/>
                  <a:gd name="T2" fmla="*/ 348 w 700"/>
                  <a:gd name="T3" fmla="*/ 0 h 763"/>
                  <a:gd name="T4" fmla="*/ 298 w 700"/>
                  <a:gd name="T5" fmla="*/ 39 h 763"/>
                  <a:gd name="T6" fmla="*/ 216 w 700"/>
                  <a:gd name="T7" fmla="*/ 91 h 763"/>
                  <a:gd name="T8" fmla="*/ 230 w 700"/>
                  <a:gd name="T9" fmla="*/ 132 h 763"/>
                  <a:gd name="T10" fmla="*/ 201 w 700"/>
                  <a:gd name="T11" fmla="*/ 244 h 763"/>
                  <a:gd name="T12" fmla="*/ 94 w 700"/>
                  <a:gd name="T13" fmla="*/ 312 h 763"/>
                  <a:gd name="T14" fmla="*/ 1 w 700"/>
                  <a:gd name="T15" fmla="*/ 529 h 763"/>
                  <a:gd name="T16" fmla="*/ 699 w 700"/>
                  <a:gd name="T17" fmla="*/ 529 h 763"/>
                  <a:gd name="T18" fmla="*/ 627 w 700"/>
                  <a:gd name="T19" fmla="*/ 273 h 763"/>
                  <a:gd name="T20" fmla="*/ 443 w 700"/>
                  <a:gd name="T21" fmla="*/ 536 h 763"/>
                  <a:gd name="T22" fmla="*/ 382 w 700"/>
                  <a:gd name="T23" fmla="*/ 601 h 763"/>
                  <a:gd name="T24" fmla="*/ 333 w 700"/>
                  <a:gd name="T25" fmla="*/ 615 h 763"/>
                  <a:gd name="T26" fmla="*/ 318 w 700"/>
                  <a:gd name="T27" fmla="*/ 561 h 763"/>
                  <a:gd name="T28" fmla="*/ 253 w 700"/>
                  <a:gd name="T29" fmla="*/ 533 h 763"/>
                  <a:gd name="T30" fmla="*/ 225 w 700"/>
                  <a:gd name="T31" fmla="*/ 484 h 763"/>
                  <a:gd name="T32" fmla="*/ 271 w 700"/>
                  <a:gd name="T33" fmla="*/ 469 h 763"/>
                  <a:gd name="T34" fmla="*/ 288 w 700"/>
                  <a:gd name="T35" fmla="*/ 479 h 763"/>
                  <a:gd name="T36" fmla="*/ 320 w 700"/>
                  <a:gd name="T37" fmla="*/ 501 h 763"/>
                  <a:gd name="T38" fmla="*/ 357 w 700"/>
                  <a:gd name="T39" fmla="*/ 504 h 763"/>
                  <a:gd name="T40" fmla="*/ 411 w 700"/>
                  <a:gd name="T41" fmla="*/ 479 h 763"/>
                  <a:gd name="T42" fmla="*/ 409 w 700"/>
                  <a:gd name="T43" fmla="*/ 453 h 763"/>
                  <a:gd name="T44" fmla="*/ 386 w 700"/>
                  <a:gd name="T45" fmla="*/ 436 h 763"/>
                  <a:gd name="T46" fmla="*/ 297 w 700"/>
                  <a:gd name="T47" fmla="*/ 400 h 763"/>
                  <a:gd name="T48" fmla="*/ 236 w 700"/>
                  <a:gd name="T49" fmla="*/ 353 h 763"/>
                  <a:gd name="T50" fmla="*/ 232 w 700"/>
                  <a:gd name="T51" fmla="*/ 271 h 763"/>
                  <a:gd name="T52" fmla="*/ 318 w 700"/>
                  <a:gd name="T53" fmla="*/ 215 h 763"/>
                  <a:gd name="T54" fmla="*/ 333 w 700"/>
                  <a:gd name="T55" fmla="*/ 162 h 763"/>
                  <a:gd name="T56" fmla="*/ 382 w 700"/>
                  <a:gd name="T57" fmla="*/ 176 h 763"/>
                  <a:gd name="T58" fmla="*/ 403 w 700"/>
                  <a:gd name="T59" fmla="*/ 220 h 763"/>
                  <a:gd name="T60" fmla="*/ 467 w 700"/>
                  <a:gd name="T61" fmla="*/ 268 h 763"/>
                  <a:gd name="T62" fmla="*/ 462 w 700"/>
                  <a:gd name="T63" fmla="*/ 308 h 763"/>
                  <a:gd name="T64" fmla="*/ 413 w 700"/>
                  <a:gd name="T65" fmla="*/ 301 h 763"/>
                  <a:gd name="T66" fmla="*/ 407 w 700"/>
                  <a:gd name="T67" fmla="*/ 290 h 763"/>
                  <a:gd name="T68" fmla="*/ 349 w 700"/>
                  <a:gd name="T69" fmla="*/ 272 h 763"/>
                  <a:gd name="T70" fmla="*/ 306 w 700"/>
                  <a:gd name="T71" fmla="*/ 282 h 763"/>
                  <a:gd name="T72" fmla="*/ 287 w 700"/>
                  <a:gd name="T73" fmla="*/ 309 h 763"/>
                  <a:gd name="T74" fmla="*/ 298 w 700"/>
                  <a:gd name="T75" fmla="*/ 331 h 763"/>
                  <a:gd name="T76" fmla="*/ 362 w 700"/>
                  <a:gd name="T77" fmla="*/ 361 h 763"/>
                  <a:gd name="T78" fmla="*/ 443 w 700"/>
                  <a:gd name="T79" fmla="*/ 400 h 763"/>
                  <a:gd name="T80" fmla="*/ 477 w 700"/>
                  <a:gd name="T81" fmla="*/ 468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0" h="763">
                    <a:moveTo>
                      <a:pt x="627" y="273"/>
                    </a:moveTo>
                    <a:cubicBezTo>
                      <a:pt x="518" y="140"/>
                      <a:pt x="518" y="140"/>
                      <a:pt x="518" y="140"/>
                    </a:cubicBezTo>
                    <a:cubicBezTo>
                      <a:pt x="478" y="93"/>
                      <a:pt x="432" y="38"/>
                      <a:pt x="400" y="0"/>
                    </a:cubicBezTo>
                    <a:cubicBezTo>
                      <a:pt x="348" y="0"/>
                      <a:pt x="348" y="0"/>
                      <a:pt x="348" y="0"/>
                    </a:cubicBezTo>
                    <a:cubicBezTo>
                      <a:pt x="344" y="5"/>
                      <a:pt x="338" y="11"/>
                      <a:pt x="330" y="18"/>
                    </a:cubicBezTo>
                    <a:cubicBezTo>
                      <a:pt x="322" y="25"/>
                      <a:pt x="311" y="33"/>
                      <a:pt x="298" y="39"/>
                    </a:cubicBezTo>
                    <a:cubicBezTo>
                      <a:pt x="295" y="52"/>
                      <a:pt x="286" y="64"/>
                      <a:pt x="274" y="73"/>
                    </a:cubicBezTo>
                    <a:cubicBezTo>
                      <a:pt x="259" y="85"/>
                      <a:pt x="238" y="91"/>
                      <a:pt x="216" y="91"/>
                    </a:cubicBezTo>
                    <a:cubicBezTo>
                      <a:pt x="213" y="91"/>
                      <a:pt x="213" y="91"/>
                      <a:pt x="213" y="91"/>
                    </a:cubicBezTo>
                    <a:cubicBezTo>
                      <a:pt x="224" y="103"/>
                      <a:pt x="230" y="117"/>
                      <a:pt x="230" y="132"/>
                    </a:cubicBezTo>
                    <a:cubicBezTo>
                      <a:pt x="230" y="149"/>
                      <a:pt x="220" y="187"/>
                      <a:pt x="180" y="198"/>
                    </a:cubicBezTo>
                    <a:cubicBezTo>
                      <a:pt x="193" y="210"/>
                      <a:pt x="201" y="227"/>
                      <a:pt x="201" y="244"/>
                    </a:cubicBezTo>
                    <a:cubicBezTo>
                      <a:pt x="201" y="263"/>
                      <a:pt x="188" y="312"/>
                      <a:pt x="128" y="312"/>
                    </a:cubicBezTo>
                    <a:cubicBezTo>
                      <a:pt x="94" y="312"/>
                      <a:pt x="94" y="312"/>
                      <a:pt x="94" y="312"/>
                    </a:cubicBezTo>
                    <a:cubicBezTo>
                      <a:pt x="80" y="312"/>
                      <a:pt x="67" y="309"/>
                      <a:pt x="56" y="303"/>
                    </a:cubicBezTo>
                    <a:cubicBezTo>
                      <a:pt x="24" y="367"/>
                      <a:pt x="0" y="442"/>
                      <a:pt x="1" y="529"/>
                    </a:cubicBezTo>
                    <a:cubicBezTo>
                      <a:pt x="2" y="730"/>
                      <a:pt x="128" y="763"/>
                      <a:pt x="349" y="763"/>
                    </a:cubicBezTo>
                    <a:cubicBezTo>
                      <a:pt x="572" y="763"/>
                      <a:pt x="698" y="730"/>
                      <a:pt x="699" y="529"/>
                    </a:cubicBezTo>
                    <a:cubicBezTo>
                      <a:pt x="700" y="428"/>
                      <a:pt x="669" y="344"/>
                      <a:pt x="629" y="275"/>
                    </a:cubicBezTo>
                    <a:cubicBezTo>
                      <a:pt x="628" y="274"/>
                      <a:pt x="628" y="274"/>
                      <a:pt x="627" y="273"/>
                    </a:cubicBezTo>
                    <a:close/>
                    <a:moveTo>
                      <a:pt x="468" y="505"/>
                    </a:moveTo>
                    <a:cubicBezTo>
                      <a:pt x="462" y="517"/>
                      <a:pt x="454" y="527"/>
                      <a:pt x="443" y="536"/>
                    </a:cubicBezTo>
                    <a:cubicBezTo>
                      <a:pt x="427" y="549"/>
                      <a:pt x="406" y="558"/>
                      <a:pt x="382" y="562"/>
                    </a:cubicBezTo>
                    <a:cubicBezTo>
                      <a:pt x="382" y="601"/>
                      <a:pt x="382" y="601"/>
                      <a:pt x="382" y="601"/>
                    </a:cubicBezTo>
                    <a:cubicBezTo>
                      <a:pt x="382" y="608"/>
                      <a:pt x="375" y="615"/>
                      <a:pt x="367" y="615"/>
                    </a:cubicBezTo>
                    <a:cubicBezTo>
                      <a:pt x="333" y="615"/>
                      <a:pt x="333" y="615"/>
                      <a:pt x="333" y="615"/>
                    </a:cubicBezTo>
                    <a:cubicBezTo>
                      <a:pt x="325" y="615"/>
                      <a:pt x="318" y="608"/>
                      <a:pt x="318" y="601"/>
                    </a:cubicBezTo>
                    <a:cubicBezTo>
                      <a:pt x="318" y="561"/>
                      <a:pt x="318" y="561"/>
                      <a:pt x="318" y="561"/>
                    </a:cubicBezTo>
                    <a:cubicBezTo>
                      <a:pt x="311" y="560"/>
                      <a:pt x="304" y="559"/>
                      <a:pt x="297" y="557"/>
                    </a:cubicBezTo>
                    <a:cubicBezTo>
                      <a:pt x="280" y="552"/>
                      <a:pt x="266" y="544"/>
                      <a:pt x="253" y="533"/>
                    </a:cubicBezTo>
                    <a:cubicBezTo>
                      <a:pt x="245" y="527"/>
                      <a:pt x="238" y="518"/>
                      <a:pt x="233" y="509"/>
                    </a:cubicBezTo>
                    <a:cubicBezTo>
                      <a:pt x="226" y="497"/>
                      <a:pt x="225" y="484"/>
                      <a:pt x="225" y="484"/>
                    </a:cubicBezTo>
                    <a:cubicBezTo>
                      <a:pt x="224" y="476"/>
                      <a:pt x="230" y="469"/>
                      <a:pt x="239" y="469"/>
                    </a:cubicBezTo>
                    <a:cubicBezTo>
                      <a:pt x="271" y="469"/>
                      <a:pt x="271" y="469"/>
                      <a:pt x="271" y="469"/>
                    </a:cubicBezTo>
                    <a:cubicBezTo>
                      <a:pt x="279" y="469"/>
                      <a:pt x="287" y="472"/>
                      <a:pt x="287" y="476"/>
                    </a:cubicBezTo>
                    <a:cubicBezTo>
                      <a:pt x="287" y="476"/>
                      <a:pt x="287" y="476"/>
                      <a:pt x="288" y="479"/>
                    </a:cubicBezTo>
                    <a:cubicBezTo>
                      <a:pt x="290" y="481"/>
                      <a:pt x="291" y="484"/>
                      <a:pt x="294" y="487"/>
                    </a:cubicBezTo>
                    <a:cubicBezTo>
                      <a:pt x="298" y="492"/>
                      <a:pt x="307" y="497"/>
                      <a:pt x="320" y="501"/>
                    </a:cubicBezTo>
                    <a:cubicBezTo>
                      <a:pt x="328" y="503"/>
                      <a:pt x="339" y="504"/>
                      <a:pt x="351" y="504"/>
                    </a:cubicBezTo>
                    <a:cubicBezTo>
                      <a:pt x="353" y="504"/>
                      <a:pt x="355" y="504"/>
                      <a:pt x="357" y="504"/>
                    </a:cubicBezTo>
                    <a:cubicBezTo>
                      <a:pt x="373" y="504"/>
                      <a:pt x="385" y="500"/>
                      <a:pt x="394" y="495"/>
                    </a:cubicBezTo>
                    <a:cubicBezTo>
                      <a:pt x="403" y="491"/>
                      <a:pt x="408" y="485"/>
                      <a:pt x="411" y="479"/>
                    </a:cubicBezTo>
                    <a:cubicBezTo>
                      <a:pt x="413" y="476"/>
                      <a:pt x="414" y="472"/>
                      <a:pt x="414" y="468"/>
                    </a:cubicBezTo>
                    <a:cubicBezTo>
                      <a:pt x="414" y="464"/>
                      <a:pt x="412" y="459"/>
                      <a:pt x="409" y="453"/>
                    </a:cubicBezTo>
                    <a:cubicBezTo>
                      <a:pt x="408" y="451"/>
                      <a:pt x="406" y="449"/>
                      <a:pt x="402" y="446"/>
                    </a:cubicBezTo>
                    <a:cubicBezTo>
                      <a:pt x="398" y="443"/>
                      <a:pt x="393" y="440"/>
                      <a:pt x="386" y="436"/>
                    </a:cubicBezTo>
                    <a:cubicBezTo>
                      <a:pt x="373" y="430"/>
                      <a:pt x="356" y="423"/>
                      <a:pt x="338" y="416"/>
                    </a:cubicBezTo>
                    <a:cubicBezTo>
                      <a:pt x="325" y="411"/>
                      <a:pt x="311" y="406"/>
                      <a:pt x="297" y="400"/>
                    </a:cubicBezTo>
                    <a:cubicBezTo>
                      <a:pt x="283" y="394"/>
                      <a:pt x="270" y="387"/>
                      <a:pt x="257" y="377"/>
                    </a:cubicBezTo>
                    <a:cubicBezTo>
                      <a:pt x="249" y="371"/>
                      <a:pt x="242" y="363"/>
                      <a:pt x="236" y="353"/>
                    </a:cubicBezTo>
                    <a:cubicBezTo>
                      <a:pt x="227" y="339"/>
                      <a:pt x="223" y="324"/>
                      <a:pt x="223" y="309"/>
                    </a:cubicBezTo>
                    <a:cubicBezTo>
                      <a:pt x="223" y="296"/>
                      <a:pt x="226" y="283"/>
                      <a:pt x="232" y="271"/>
                    </a:cubicBezTo>
                    <a:cubicBezTo>
                      <a:pt x="238" y="260"/>
                      <a:pt x="246" y="250"/>
                      <a:pt x="257" y="241"/>
                    </a:cubicBezTo>
                    <a:cubicBezTo>
                      <a:pt x="273" y="228"/>
                      <a:pt x="294" y="219"/>
                      <a:pt x="318" y="215"/>
                    </a:cubicBezTo>
                    <a:cubicBezTo>
                      <a:pt x="318" y="176"/>
                      <a:pt x="318" y="176"/>
                      <a:pt x="318" y="176"/>
                    </a:cubicBezTo>
                    <a:cubicBezTo>
                      <a:pt x="318" y="169"/>
                      <a:pt x="325" y="162"/>
                      <a:pt x="333" y="162"/>
                    </a:cubicBezTo>
                    <a:cubicBezTo>
                      <a:pt x="367" y="162"/>
                      <a:pt x="367" y="162"/>
                      <a:pt x="367" y="162"/>
                    </a:cubicBezTo>
                    <a:cubicBezTo>
                      <a:pt x="375" y="162"/>
                      <a:pt x="382" y="169"/>
                      <a:pt x="382" y="176"/>
                    </a:cubicBezTo>
                    <a:cubicBezTo>
                      <a:pt x="382" y="215"/>
                      <a:pt x="382" y="215"/>
                      <a:pt x="382" y="215"/>
                    </a:cubicBezTo>
                    <a:cubicBezTo>
                      <a:pt x="389" y="217"/>
                      <a:pt x="396" y="218"/>
                      <a:pt x="403" y="220"/>
                    </a:cubicBezTo>
                    <a:cubicBezTo>
                      <a:pt x="420" y="225"/>
                      <a:pt x="435" y="233"/>
                      <a:pt x="447" y="243"/>
                    </a:cubicBezTo>
                    <a:cubicBezTo>
                      <a:pt x="455" y="250"/>
                      <a:pt x="462" y="258"/>
                      <a:pt x="467" y="268"/>
                    </a:cubicBezTo>
                    <a:cubicBezTo>
                      <a:pt x="474" y="280"/>
                      <a:pt x="475" y="293"/>
                      <a:pt x="475" y="293"/>
                    </a:cubicBezTo>
                    <a:cubicBezTo>
                      <a:pt x="476" y="301"/>
                      <a:pt x="470" y="308"/>
                      <a:pt x="462" y="308"/>
                    </a:cubicBezTo>
                    <a:cubicBezTo>
                      <a:pt x="429" y="308"/>
                      <a:pt x="429" y="308"/>
                      <a:pt x="429" y="308"/>
                    </a:cubicBezTo>
                    <a:cubicBezTo>
                      <a:pt x="421" y="308"/>
                      <a:pt x="413" y="305"/>
                      <a:pt x="413" y="301"/>
                    </a:cubicBezTo>
                    <a:cubicBezTo>
                      <a:pt x="413" y="301"/>
                      <a:pt x="413" y="301"/>
                      <a:pt x="412" y="298"/>
                    </a:cubicBezTo>
                    <a:cubicBezTo>
                      <a:pt x="411" y="295"/>
                      <a:pt x="409" y="293"/>
                      <a:pt x="407" y="290"/>
                    </a:cubicBezTo>
                    <a:cubicBezTo>
                      <a:pt x="402" y="285"/>
                      <a:pt x="393" y="280"/>
                      <a:pt x="380" y="276"/>
                    </a:cubicBezTo>
                    <a:cubicBezTo>
                      <a:pt x="372" y="274"/>
                      <a:pt x="361" y="272"/>
                      <a:pt x="349" y="272"/>
                    </a:cubicBezTo>
                    <a:cubicBezTo>
                      <a:pt x="347" y="272"/>
                      <a:pt x="345" y="273"/>
                      <a:pt x="343" y="273"/>
                    </a:cubicBezTo>
                    <a:cubicBezTo>
                      <a:pt x="327" y="273"/>
                      <a:pt x="315" y="277"/>
                      <a:pt x="306" y="282"/>
                    </a:cubicBezTo>
                    <a:cubicBezTo>
                      <a:pt x="297" y="286"/>
                      <a:pt x="292" y="292"/>
                      <a:pt x="289" y="297"/>
                    </a:cubicBezTo>
                    <a:cubicBezTo>
                      <a:pt x="287" y="301"/>
                      <a:pt x="287" y="305"/>
                      <a:pt x="287" y="309"/>
                    </a:cubicBezTo>
                    <a:cubicBezTo>
                      <a:pt x="287" y="313"/>
                      <a:pt x="288" y="318"/>
                      <a:pt x="291" y="324"/>
                    </a:cubicBezTo>
                    <a:cubicBezTo>
                      <a:pt x="292" y="326"/>
                      <a:pt x="294" y="328"/>
                      <a:pt x="298" y="331"/>
                    </a:cubicBezTo>
                    <a:cubicBezTo>
                      <a:pt x="302" y="334"/>
                      <a:pt x="307" y="337"/>
                      <a:pt x="314" y="341"/>
                    </a:cubicBezTo>
                    <a:cubicBezTo>
                      <a:pt x="327" y="347"/>
                      <a:pt x="344" y="354"/>
                      <a:pt x="362" y="361"/>
                    </a:cubicBezTo>
                    <a:cubicBezTo>
                      <a:pt x="375" y="366"/>
                      <a:pt x="389" y="371"/>
                      <a:pt x="403" y="377"/>
                    </a:cubicBezTo>
                    <a:cubicBezTo>
                      <a:pt x="417" y="383"/>
                      <a:pt x="430" y="390"/>
                      <a:pt x="443" y="400"/>
                    </a:cubicBezTo>
                    <a:cubicBezTo>
                      <a:pt x="451" y="406"/>
                      <a:pt x="459" y="414"/>
                      <a:pt x="464" y="424"/>
                    </a:cubicBezTo>
                    <a:cubicBezTo>
                      <a:pt x="473" y="438"/>
                      <a:pt x="477" y="453"/>
                      <a:pt x="477" y="468"/>
                    </a:cubicBezTo>
                    <a:cubicBezTo>
                      <a:pt x="477" y="481"/>
                      <a:pt x="474" y="494"/>
                      <a:pt x="468" y="5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0"/>
              <p:cNvSpPr>
                <a:spLocks/>
              </p:cNvSpPr>
              <p:nvPr/>
            </p:nvSpPr>
            <p:spPr bwMode="auto">
              <a:xfrm>
                <a:off x="5983288" y="1609725"/>
                <a:ext cx="109537" cy="201613"/>
              </a:xfrm>
              <a:custGeom>
                <a:avLst/>
                <a:gdLst>
                  <a:gd name="T0" fmla="*/ 146 w 184"/>
                  <a:gd name="T1" fmla="*/ 1 h 344"/>
                  <a:gd name="T2" fmla="*/ 146 w 184"/>
                  <a:gd name="T3" fmla="*/ 0 h 344"/>
                  <a:gd name="T4" fmla="*/ 18 w 184"/>
                  <a:gd name="T5" fmla="*/ 0 h 344"/>
                  <a:gd name="T6" fmla="*/ 0 w 184"/>
                  <a:gd name="T7" fmla="*/ 19 h 344"/>
                  <a:gd name="T8" fmla="*/ 39 w 184"/>
                  <a:gd name="T9" fmla="*/ 19 h 344"/>
                  <a:gd name="T10" fmla="*/ 54 w 184"/>
                  <a:gd name="T11" fmla="*/ 30 h 344"/>
                  <a:gd name="T12" fmla="*/ 74 w 184"/>
                  <a:gd name="T13" fmla="*/ 170 h 344"/>
                  <a:gd name="T14" fmla="*/ 54 w 184"/>
                  <a:gd name="T15" fmla="*/ 313 h 344"/>
                  <a:gd name="T16" fmla="*/ 39 w 184"/>
                  <a:gd name="T17" fmla="*/ 325 h 344"/>
                  <a:gd name="T18" fmla="*/ 6 w 184"/>
                  <a:gd name="T19" fmla="*/ 325 h 344"/>
                  <a:gd name="T20" fmla="*/ 18 w 184"/>
                  <a:gd name="T21" fmla="*/ 344 h 344"/>
                  <a:gd name="T22" fmla="*/ 146 w 184"/>
                  <a:gd name="T23" fmla="*/ 344 h 344"/>
                  <a:gd name="T24" fmla="*/ 184 w 184"/>
                  <a:gd name="T25" fmla="*/ 167 h 344"/>
                  <a:gd name="T26" fmla="*/ 146 w 184"/>
                  <a:gd name="T27" fmla="*/ 1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4" h="344">
                    <a:moveTo>
                      <a:pt x="146" y="1"/>
                    </a:moveTo>
                    <a:cubicBezTo>
                      <a:pt x="146" y="0"/>
                      <a:pt x="146" y="0"/>
                      <a:pt x="146" y="0"/>
                    </a:cubicBezTo>
                    <a:cubicBezTo>
                      <a:pt x="18" y="0"/>
                      <a:pt x="18" y="0"/>
                      <a:pt x="18" y="0"/>
                    </a:cubicBezTo>
                    <a:cubicBezTo>
                      <a:pt x="11" y="1"/>
                      <a:pt x="5" y="8"/>
                      <a:pt x="0" y="19"/>
                    </a:cubicBezTo>
                    <a:cubicBezTo>
                      <a:pt x="39" y="19"/>
                      <a:pt x="39" y="19"/>
                      <a:pt x="39" y="19"/>
                    </a:cubicBezTo>
                    <a:cubicBezTo>
                      <a:pt x="46" y="19"/>
                      <a:pt x="52" y="23"/>
                      <a:pt x="54" y="30"/>
                    </a:cubicBezTo>
                    <a:cubicBezTo>
                      <a:pt x="54" y="31"/>
                      <a:pt x="74" y="86"/>
                      <a:pt x="74" y="170"/>
                    </a:cubicBezTo>
                    <a:cubicBezTo>
                      <a:pt x="74" y="212"/>
                      <a:pt x="69" y="261"/>
                      <a:pt x="54" y="313"/>
                    </a:cubicBezTo>
                    <a:cubicBezTo>
                      <a:pt x="52" y="321"/>
                      <a:pt x="46" y="325"/>
                      <a:pt x="39" y="325"/>
                    </a:cubicBezTo>
                    <a:cubicBezTo>
                      <a:pt x="6" y="325"/>
                      <a:pt x="6" y="325"/>
                      <a:pt x="6" y="325"/>
                    </a:cubicBezTo>
                    <a:cubicBezTo>
                      <a:pt x="9" y="333"/>
                      <a:pt x="9" y="339"/>
                      <a:pt x="18" y="344"/>
                    </a:cubicBezTo>
                    <a:cubicBezTo>
                      <a:pt x="18" y="344"/>
                      <a:pt x="146" y="344"/>
                      <a:pt x="146" y="344"/>
                    </a:cubicBezTo>
                    <a:cubicBezTo>
                      <a:pt x="168" y="337"/>
                      <a:pt x="184" y="254"/>
                      <a:pt x="184" y="167"/>
                    </a:cubicBezTo>
                    <a:cubicBezTo>
                      <a:pt x="184" y="79"/>
                      <a:pt x="168" y="8"/>
                      <a:pt x="146"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1"/>
              <p:cNvSpPr>
                <a:spLocks/>
              </p:cNvSpPr>
              <p:nvPr/>
            </p:nvSpPr>
            <p:spPr bwMode="auto">
              <a:xfrm>
                <a:off x="5643563" y="1582738"/>
                <a:ext cx="96837" cy="47625"/>
              </a:xfrm>
              <a:custGeom>
                <a:avLst/>
                <a:gdLst>
                  <a:gd name="T0" fmla="*/ 44 w 165"/>
                  <a:gd name="T1" fmla="*/ 80 h 80"/>
                  <a:gd name="T2" fmla="*/ 89 w 165"/>
                  <a:gd name="T3" fmla="*/ 80 h 80"/>
                  <a:gd name="T4" fmla="*/ 146 w 165"/>
                  <a:gd name="T5" fmla="*/ 22 h 80"/>
                  <a:gd name="T6" fmla="*/ 165 w 165"/>
                  <a:gd name="T7" fmla="*/ 0 h 80"/>
                  <a:gd name="T8" fmla="*/ 164 w 165"/>
                  <a:gd name="T9" fmla="*/ 0 h 80"/>
                  <a:gd name="T10" fmla="*/ 44 w 165"/>
                  <a:gd name="T11" fmla="*/ 0 h 80"/>
                  <a:gd name="T12" fmla="*/ 0 w 165"/>
                  <a:gd name="T13" fmla="*/ 40 h 80"/>
                  <a:gd name="T14" fmla="*/ 44 w 165"/>
                  <a:gd name="T15" fmla="*/ 8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80">
                    <a:moveTo>
                      <a:pt x="44" y="80"/>
                    </a:moveTo>
                    <a:cubicBezTo>
                      <a:pt x="89" y="80"/>
                      <a:pt x="89" y="80"/>
                      <a:pt x="89" y="80"/>
                    </a:cubicBezTo>
                    <a:cubicBezTo>
                      <a:pt x="107" y="65"/>
                      <a:pt x="128" y="42"/>
                      <a:pt x="146" y="22"/>
                    </a:cubicBezTo>
                    <a:cubicBezTo>
                      <a:pt x="153" y="14"/>
                      <a:pt x="159" y="7"/>
                      <a:pt x="165" y="0"/>
                    </a:cubicBezTo>
                    <a:cubicBezTo>
                      <a:pt x="165" y="0"/>
                      <a:pt x="165" y="0"/>
                      <a:pt x="164" y="0"/>
                    </a:cubicBezTo>
                    <a:cubicBezTo>
                      <a:pt x="44" y="0"/>
                      <a:pt x="44" y="0"/>
                      <a:pt x="44" y="0"/>
                    </a:cubicBezTo>
                    <a:cubicBezTo>
                      <a:pt x="15" y="0"/>
                      <a:pt x="0" y="18"/>
                      <a:pt x="0" y="40"/>
                    </a:cubicBezTo>
                    <a:cubicBezTo>
                      <a:pt x="0" y="62"/>
                      <a:pt x="15" y="80"/>
                      <a:pt x="44" y="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42"/>
              <p:cNvSpPr>
                <a:spLocks/>
              </p:cNvSpPr>
              <p:nvPr/>
            </p:nvSpPr>
            <p:spPr bwMode="auto">
              <a:xfrm>
                <a:off x="5626100" y="1647825"/>
                <a:ext cx="115887" cy="49213"/>
              </a:xfrm>
              <a:custGeom>
                <a:avLst/>
                <a:gdLst>
                  <a:gd name="T0" fmla="*/ 44 w 196"/>
                  <a:gd name="T1" fmla="*/ 81 h 81"/>
                  <a:gd name="T2" fmla="*/ 164 w 196"/>
                  <a:gd name="T3" fmla="*/ 81 h 81"/>
                  <a:gd name="T4" fmla="*/ 196 w 196"/>
                  <a:gd name="T5" fmla="*/ 72 h 81"/>
                  <a:gd name="T6" fmla="*/ 175 w 196"/>
                  <a:gd name="T7" fmla="*/ 74 h 81"/>
                  <a:gd name="T8" fmla="*/ 116 w 196"/>
                  <a:gd name="T9" fmla="*/ 54 h 81"/>
                  <a:gd name="T10" fmla="*/ 95 w 196"/>
                  <a:gd name="T11" fmla="*/ 9 h 81"/>
                  <a:gd name="T12" fmla="*/ 96 w 196"/>
                  <a:gd name="T13" fmla="*/ 0 h 81"/>
                  <a:gd name="T14" fmla="*/ 44 w 196"/>
                  <a:gd name="T15" fmla="*/ 0 h 81"/>
                  <a:gd name="T16" fmla="*/ 0 w 196"/>
                  <a:gd name="T17" fmla="*/ 40 h 81"/>
                  <a:gd name="T18" fmla="*/ 44 w 196"/>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6" h="81">
                    <a:moveTo>
                      <a:pt x="44" y="81"/>
                    </a:moveTo>
                    <a:cubicBezTo>
                      <a:pt x="164" y="81"/>
                      <a:pt x="164" y="81"/>
                      <a:pt x="164" y="81"/>
                    </a:cubicBezTo>
                    <a:cubicBezTo>
                      <a:pt x="176" y="81"/>
                      <a:pt x="187" y="77"/>
                      <a:pt x="196" y="72"/>
                    </a:cubicBezTo>
                    <a:cubicBezTo>
                      <a:pt x="188" y="74"/>
                      <a:pt x="182" y="74"/>
                      <a:pt x="175" y="74"/>
                    </a:cubicBezTo>
                    <a:cubicBezTo>
                      <a:pt x="150" y="74"/>
                      <a:pt x="129" y="66"/>
                      <a:pt x="116" y="54"/>
                    </a:cubicBezTo>
                    <a:cubicBezTo>
                      <a:pt x="102" y="41"/>
                      <a:pt x="95" y="25"/>
                      <a:pt x="95" y="9"/>
                    </a:cubicBezTo>
                    <a:cubicBezTo>
                      <a:pt x="95" y="6"/>
                      <a:pt x="95" y="3"/>
                      <a:pt x="96" y="0"/>
                    </a:cubicBezTo>
                    <a:cubicBezTo>
                      <a:pt x="44" y="0"/>
                      <a:pt x="44" y="0"/>
                      <a:pt x="44" y="0"/>
                    </a:cubicBezTo>
                    <a:cubicBezTo>
                      <a:pt x="14" y="0"/>
                      <a:pt x="0" y="18"/>
                      <a:pt x="0" y="40"/>
                    </a:cubicBezTo>
                    <a:cubicBezTo>
                      <a:pt x="0" y="62"/>
                      <a:pt x="14" y="81"/>
                      <a:pt x="44" y="8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9" name="TextBox 28"/>
            <p:cNvSpPr txBox="1"/>
            <p:nvPr/>
          </p:nvSpPr>
          <p:spPr>
            <a:xfrm>
              <a:off x="946639" y="1321750"/>
              <a:ext cx="2373922" cy="369332"/>
            </a:xfrm>
            <a:prstGeom prst="rect">
              <a:avLst/>
            </a:prstGeom>
            <a:noFill/>
          </p:spPr>
          <p:txBody>
            <a:bodyPr wrap="square" rtlCol="0">
              <a:spAutoFit/>
            </a:bodyPr>
            <a:lstStyle/>
            <a:p>
              <a:pPr algn="ctr"/>
              <a:r>
                <a:rPr lang="en-US" b="1" dirty="0" smtClean="0"/>
                <a:t>Lower Tax Rates</a:t>
              </a:r>
            </a:p>
          </p:txBody>
        </p:sp>
        <p:sp>
          <p:nvSpPr>
            <p:cNvPr id="6" name="Down Arrow 5"/>
            <p:cNvSpPr/>
            <p:nvPr/>
          </p:nvSpPr>
          <p:spPr>
            <a:xfrm>
              <a:off x="1503485" y="3364307"/>
              <a:ext cx="1260230" cy="442164"/>
            </a:xfrm>
            <a:prstGeom prst="downArrow">
              <a:avLst>
                <a:gd name="adj1" fmla="val 50000"/>
                <a:gd name="adj2" fmla="val 10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ounded Rectangle 35"/>
          <p:cNvSpPr/>
          <p:nvPr/>
        </p:nvSpPr>
        <p:spPr>
          <a:xfrm>
            <a:off x="3036086" y="3864151"/>
            <a:ext cx="3124147" cy="2267353"/>
          </a:xfrm>
          <a:prstGeom prst="roundRect">
            <a:avLst>
              <a:gd name="adj" fmla="val 3172"/>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tIns="45720" bIns="45720" rtlCol="0" anchor="t">
            <a:spAutoFit/>
          </a:bodyPr>
          <a:lstStyle/>
          <a:p>
            <a:pPr marL="285750" lvl="0" indent="-285750">
              <a:buFont typeface="Arial" panose="020B0604020202020204" pitchFamily="34" charset="0"/>
              <a:buChar char="•"/>
            </a:pPr>
            <a:r>
              <a:rPr lang="en-US" sz="1050" dirty="0">
                <a:solidFill>
                  <a:schemeClr val="tx1"/>
                </a:solidFill>
              </a:rPr>
              <a:t>Continue to comply with current rules and </a:t>
            </a:r>
            <a:r>
              <a:rPr lang="en-US" sz="1050" dirty="0" smtClean="0">
                <a:solidFill>
                  <a:schemeClr val="tx1"/>
                </a:solidFill>
              </a:rPr>
              <a:t>regulations</a:t>
            </a:r>
            <a:endParaRPr lang="en-US" sz="1050" dirty="0">
              <a:solidFill>
                <a:schemeClr val="tx1"/>
              </a:solidFill>
            </a:endParaRPr>
          </a:p>
          <a:p>
            <a:pPr marL="285750" lvl="0" indent="-285750">
              <a:buFont typeface="Arial" panose="020B0604020202020204" pitchFamily="34" charset="0"/>
              <a:buChar char="•"/>
            </a:pPr>
            <a:r>
              <a:rPr lang="en-US" sz="1050" dirty="0">
                <a:solidFill>
                  <a:schemeClr val="tx1"/>
                </a:solidFill>
              </a:rPr>
              <a:t>Anticipate change and prepare for a range of potential actions; think through a few </a:t>
            </a:r>
            <a:r>
              <a:rPr lang="en-US" sz="1050" dirty="0" smtClean="0">
                <a:solidFill>
                  <a:schemeClr val="tx1"/>
                </a:solidFill>
              </a:rPr>
              <a:t>scenarios</a:t>
            </a:r>
            <a:endParaRPr lang="en-US" sz="1050" dirty="0">
              <a:solidFill>
                <a:schemeClr val="tx1"/>
              </a:solidFill>
            </a:endParaRPr>
          </a:p>
          <a:p>
            <a:pPr marL="285750" lvl="0" indent="-285750">
              <a:buFont typeface="Arial" panose="020B0604020202020204" pitchFamily="34" charset="0"/>
              <a:buChar char="•"/>
            </a:pPr>
            <a:r>
              <a:rPr lang="en-US" sz="1050" dirty="0">
                <a:solidFill>
                  <a:schemeClr val="tx1"/>
                </a:solidFill>
              </a:rPr>
              <a:t>Update </a:t>
            </a:r>
            <a:r>
              <a:rPr lang="en-US" sz="1050" dirty="0" smtClean="0">
                <a:solidFill>
                  <a:schemeClr val="tx1"/>
                </a:solidFill>
              </a:rPr>
              <a:t>strategy </a:t>
            </a:r>
            <a:r>
              <a:rPr lang="en-US" sz="1050" dirty="0">
                <a:solidFill>
                  <a:schemeClr val="tx1"/>
                </a:solidFill>
              </a:rPr>
              <a:t>and objectives in sponsoring group health care benefits</a:t>
            </a:r>
          </a:p>
          <a:p>
            <a:pPr marL="285750" lvl="0" indent="-285750">
              <a:buFont typeface="Arial" panose="020B0604020202020204" pitchFamily="34" charset="0"/>
              <a:buChar char="•"/>
            </a:pPr>
            <a:r>
              <a:rPr lang="en-US" sz="1050" dirty="0" smtClean="0">
                <a:solidFill>
                  <a:schemeClr val="tx1"/>
                </a:solidFill>
              </a:rPr>
              <a:t>Review </a:t>
            </a:r>
            <a:r>
              <a:rPr lang="en-US" sz="1050" dirty="0">
                <a:solidFill>
                  <a:schemeClr val="tx1"/>
                </a:solidFill>
              </a:rPr>
              <a:t>plan </a:t>
            </a:r>
            <a:r>
              <a:rPr lang="en-US" sz="1050" dirty="0" smtClean="0">
                <a:solidFill>
                  <a:schemeClr val="tx1"/>
                </a:solidFill>
              </a:rPr>
              <a:t>design + delivery (</a:t>
            </a:r>
            <a:r>
              <a:rPr lang="en-US" sz="1050" dirty="0">
                <a:solidFill>
                  <a:schemeClr val="tx1"/>
                </a:solidFill>
              </a:rPr>
              <a:t>cost management, </a:t>
            </a:r>
            <a:r>
              <a:rPr lang="en-US" sz="1050" dirty="0" smtClean="0">
                <a:solidFill>
                  <a:schemeClr val="tx1"/>
                </a:solidFill>
              </a:rPr>
              <a:t>employee engagement…) </a:t>
            </a:r>
            <a:endParaRPr lang="en-US" sz="1050" dirty="0">
              <a:solidFill>
                <a:schemeClr val="tx1"/>
              </a:solidFill>
            </a:endParaRPr>
          </a:p>
          <a:p>
            <a:pPr marL="285750" lvl="0" indent="-285750">
              <a:buFont typeface="Arial" panose="020B0604020202020204" pitchFamily="34" charset="0"/>
              <a:buChar char="•"/>
            </a:pPr>
            <a:r>
              <a:rPr lang="en-US" sz="1050" dirty="0">
                <a:solidFill>
                  <a:schemeClr val="tx1"/>
                </a:solidFill>
              </a:rPr>
              <a:t>Consider potential impact on employees and </a:t>
            </a:r>
            <a:r>
              <a:rPr lang="en-US" sz="1050" dirty="0" smtClean="0">
                <a:solidFill>
                  <a:schemeClr val="tx1"/>
                </a:solidFill>
              </a:rPr>
              <a:t>retirees </a:t>
            </a:r>
            <a:r>
              <a:rPr lang="en-US" sz="1050" dirty="0">
                <a:solidFill>
                  <a:schemeClr val="tx1"/>
                </a:solidFill>
              </a:rPr>
              <a:t>including future retirees</a:t>
            </a:r>
          </a:p>
          <a:p>
            <a:pPr marL="285750" lvl="0" indent="-285750">
              <a:buFont typeface="Arial" panose="020B0604020202020204" pitchFamily="34" charset="0"/>
              <a:buChar char="•"/>
            </a:pPr>
            <a:r>
              <a:rPr lang="en-US" sz="1050" dirty="0">
                <a:solidFill>
                  <a:schemeClr val="tx1"/>
                </a:solidFill>
              </a:rPr>
              <a:t>Communicate with employees </a:t>
            </a:r>
            <a:r>
              <a:rPr lang="en-US" sz="1050" dirty="0" smtClean="0">
                <a:solidFill>
                  <a:schemeClr val="tx1"/>
                </a:solidFill>
              </a:rPr>
              <a:t>re: concerns and overall benefits value</a:t>
            </a:r>
            <a:endParaRPr lang="en-US" sz="1050" dirty="0">
              <a:solidFill>
                <a:schemeClr val="tx1"/>
              </a:solidFill>
            </a:endParaRPr>
          </a:p>
        </p:txBody>
      </p:sp>
    </p:spTree>
    <p:extLst>
      <p:ext uri="{BB962C8B-B14F-4D97-AF65-F5344CB8AC3E}">
        <p14:creationId xmlns:p14="http://schemas.microsoft.com/office/powerpoint/2010/main" val="847939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834038" y="2322121"/>
            <a:ext cx="1429744" cy="803305"/>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p:txBody>
      </p:sp>
      <p:sp>
        <p:nvSpPr>
          <p:cNvPr id="6" name="矩形 5"/>
          <p:cNvSpPr/>
          <p:nvPr/>
        </p:nvSpPr>
        <p:spPr>
          <a:xfrm>
            <a:off x="6834038" y="3134973"/>
            <a:ext cx="1429307" cy="1788704"/>
          </a:xfrm>
          <a:prstGeom prst="rect">
            <a:avLst/>
          </a:prstGeom>
          <a:solidFill>
            <a:srgbClr val="EEEEE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p:txBody>
      </p:sp>
      <p:graphicFrame>
        <p:nvGraphicFramePr>
          <p:cNvPr id="33" name="Object 1"/>
          <p:cNvGraphicFramePr>
            <a:graphicFrameLocks/>
          </p:cNvGraphicFramePr>
          <p:nvPr>
            <p:extLst/>
          </p:nvPr>
        </p:nvGraphicFramePr>
        <p:xfrm>
          <a:off x="360976" y="2322121"/>
          <a:ext cx="8630624" cy="299735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447800" y="-163952"/>
            <a:ext cx="7886700" cy="1325563"/>
          </a:xfrm>
        </p:spPr>
        <p:txBody>
          <a:bodyPr>
            <a:normAutofit/>
          </a:bodyPr>
          <a:lstStyle/>
          <a:p>
            <a:r>
              <a:rPr lang="en-US" dirty="0" smtClean="0"/>
              <a:t>Employer confidence in offering health care continues to grow</a:t>
            </a:r>
            <a:endParaRPr lang="en-US" dirty="0"/>
          </a:p>
        </p:txBody>
      </p:sp>
      <p:sp>
        <p:nvSpPr>
          <p:cNvPr id="22" name="Slide Number Placeholder 21"/>
          <p:cNvSpPr>
            <a:spLocks noGrp="1"/>
          </p:cNvSpPr>
          <p:nvPr>
            <p:ph type="sldNum" sz="quarter" idx="12"/>
          </p:nvPr>
        </p:nvSpPr>
        <p:spPr/>
        <p:txBody>
          <a:bodyPr/>
          <a:lstStyle/>
          <a:p>
            <a:fld id="{830D4EF1-2FB9-4CDA-AD22-D945B346B2F0}" type="slidenum">
              <a:rPr lang="en-GB" smtClean="0"/>
              <a:pPr/>
              <a:t>7</a:t>
            </a:fld>
            <a:endParaRPr lang="en-GB" dirty="0"/>
          </a:p>
        </p:txBody>
      </p:sp>
      <p:sp>
        <p:nvSpPr>
          <p:cNvPr id="30" name="Rechteck 32"/>
          <p:cNvSpPr/>
          <p:nvPr/>
        </p:nvSpPr>
        <p:spPr>
          <a:xfrm>
            <a:off x="445618" y="1433277"/>
            <a:ext cx="7972932" cy="64801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144000" rIns="252000" bIns="108000" rtlCol="0" anchor="t" anchorCtr="0"/>
          <a:lstStyle/>
          <a:p>
            <a:pPr defTabSz="801688">
              <a:spcAft>
                <a:spcPts val="600"/>
              </a:spcAft>
            </a:pPr>
            <a:r>
              <a:rPr lang="en-US" sz="1200" dirty="0" smtClean="0">
                <a:solidFill>
                  <a:schemeClr val="tx1"/>
                </a:solidFill>
                <a:latin typeface="+mj-lt"/>
              </a:rPr>
              <a:t>How </a:t>
            </a:r>
            <a:r>
              <a:rPr lang="en-US" sz="1200" dirty="0">
                <a:solidFill>
                  <a:schemeClr val="tx1"/>
                </a:solidFill>
                <a:latin typeface="+mj-lt"/>
              </a:rPr>
              <a:t>confident are you that your organization will continue to sponsor health care benefits to active employees in five years and in </a:t>
            </a:r>
            <a:r>
              <a:rPr lang="en-US" sz="1200" dirty="0" smtClean="0">
                <a:solidFill>
                  <a:schemeClr val="tx1"/>
                </a:solidFill>
                <a:latin typeface="+mj-lt"/>
              </a:rPr>
              <a:t>ten </a:t>
            </a:r>
            <a:r>
              <a:rPr lang="en-US" sz="1200" dirty="0">
                <a:solidFill>
                  <a:schemeClr val="tx1"/>
                </a:solidFill>
                <a:latin typeface="+mj-lt"/>
              </a:rPr>
              <a:t>years, either via a self-managed plan or use of a private exchange</a:t>
            </a:r>
            <a:r>
              <a:rPr lang="en-US" sz="1200" dirty="0" smtClean="0">
                <a:solidFill>
                  <a:schemeClr val="tx1"/>
                </a:solidFill>
                <a:latin typeface="+mj-lt"/>
              </a:rPr>
              <a:t>?</a:t>
            </a:r>
            <a:r>
              <a:rPr lang="en-US" sz="1600" dirty="0" smtClean="0">
                <a:solidFill>
                  <a:schemeClr val="tx1"/>
                </a:solidFill>
                <a:latin typeface="Calibri Light" panose="020F0302020204030204" pitchFamily="34" charset="0"/>
              </a:rPr>
              <a:t/>
            </a:r>
            <a:br>
              <a:rPr lang="en-US" sz="1600" dirty="0" smtClean="0">
                <a:solidFill>
                  <a:schemeClr val="tx1"/>
                </a:solidFill>
                <a:latin typeface="Calibri Light" panose="020F0302020204030204" pitchFamily="34" charset="0"/>
              </a:rPr>
            </a:br>
            <a:endParaRPr lang="en-US" sz="1400" dirty="0">
              <a:solidFill>
                <a:schemeClr val="tx1"/>
              </a:solidFill>
              <a:latin typeface="Calibri Light" panose="020F0302020204030204" pitchFamily="34" charset="0"/>
            </a:endParaRPr>
          </a:p>
        </p:txBody>
      </p:sp>
      <p:grpSp>
        <p:nvGrpSpPr>
          <p:cNvPr id="34" name="Gruppieren 444"/>
          <p:cNvGrpSpPr/>
          <p:nvPr/>
        </p:nvGrpSpPr>
        <p:grpSpPr>
          <a:xfrm>
            <a:off x="6928045" y="2527437"/>
            <a:ext cx="421613" cy="448382"/>
            <a:chOff x="5670142" y="-712475"/>
            <a:chExt cx="421613" cy="448382"/>
          </a:xfrm>
          <a:solidFill>
            <a:schemeClr val="accent4"/>
          </a:solidFill>
        </p:grpSpPr>
        <p:sp>
          <p:nvSpPr>
            <p:cNvPr id="35" name="Freeform 1481"/>
            <p:cNvSpPr>
              <a:spLocks/>
            </p:cNvSpPr>
            <p:nvPr/>
          </p:nvSpPr>
          <p:spPr bwMode="auto">
            <a:xfrm>
              <a:off x="5679065" y="-712475"/>
              <a:ext cx="412690" cy="307844"/>
            </a:xfrm>
            <a:custGeom>
              <a:avLst/>
              <a:gdLst>
                <a:gd name="T0" fmla="*/ 90 w 260"/>
                <a:gd name="T1" fmla="*/ 80 h 194"/>
                <a:gd name="T2" fmla="*/ 123 w 260"/>
                <a:gd name="T3" fmla="*/ 111 h 194"/>
                <a:gd name="T4" fmla="*/ 214 w 260"/>
                <a:gd name="T5" fmla="*/ 24 h 194"/>
                <a:gd name="T6" fmla="*/ 200 w 260"/>
                <a:gd name="T7" fmla="*/ 12 h 194"/>
                <a:gd name="T8" fmla="*/ 201 w 260"/>
                <a:gd name="T9" fmla="*/ 11 h 194"/>
                <a:gd name="T10" fmla="*/ 260 w 260"/>
                <a:gd name="T11" fmla="*/ 0 h 194"/>
                <a:gd name="T12" fmla="*/ 249 w 260"/>
                <a:gd name="T13" fmla="*/ 60 h 194"/>
                <a:gd name="T14" fmla="*/ 236 w 260"/>
                <a:gd name="T15" fmla="*/ 47 h 194"/>
                <a:gd name="T16" fmla="*/ 123 w 260"/>
                <a:gd name="T17" fmla="*/ 158 h 194"/>
                <a:gd name="T18" fmla="*/ 89 w 260"/>
                <a:gd name="T19" fmla="*/ 126 h 194"/>
                <a:gd name="T20" fmla="*/ 21 w 260"/>
                <a:gd name="T21" fmla="*/ 194 h 194"/>
                <a:gd name="T22" fmla="*/ 0 w 260"/>
                <a:gd name="T23" fmla="*/ 171 h 194"/>
                <a:gd name="T24" fmla="*/ 90 w 260"/>
                <a:gd name="T25" fmla="*/ 8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0" h="194">
                  <a:moveTo>
                    <a:pt x="90" y="80"/>
                  </a:moveTo>
                  <a:cubicBezTo>
                    <a:pt x="101" y="90"/>
                    <a:pt x="112" y="101"/>
                    <a:pt x="123" y="111"/>
                  </a:cubicBezTo>
                  <a:cubicBezTo>
                    <a:pt x="153" y="82"/>
                    <a:pt x="183" y="53"/>
                    <a:pt x="214" y="24"/>
                  </a:cubicBezTo>
                  <a:cubicBezTo>
                    <a:pt x="209" y="20"/>
                    <a:pt x="205" y="16"/>
                    <a:pt x="200" y="12"/>
                  </a:cubicBezTo>
                  <a:cubicBezTo>
                    <a:pt x="200" y="11"/>
                    <a:pt x="201" y="11"/>
                    <a:pt x="201" y="11"/>
                  </a:cubicBezTo>
                  <a:cubicBezTo>
                    <a:pt x="221" y="7"/>
                    <a:pt x="240" y="4"/>
                    <a:pt x="260" y="0"/>
                  </a:cubicBezTo>
                  <a:cubicBezTo>
                    <a:pt x="257" y="20"/>
                    <a:pt x="253" y="40"/>
                    <a:pt x="249" y="60"/>
                  </a:cubicBezTo>
                  <a:cubicBezTo>
                    <a:pt x="244" y="56"/>
                    <a:pt x="240" y="51"/>
                    <a:pt x="236" y="47"/>
                  </a:cubicBezTo>
                  <a:cubicBezTo>
                    <a:pt x="198" y="84"/>
                    <a:pt x="161" y="121"/>
                    <a:pt x="123" y="158"/>
                  </a:cubicBezTo>
                  <a:cubicBezTo>
                    <a:pt x="112" y="147"/>
                    <a:pt x="101" y="136"/>
                    <a:pt x="89" y="126"/>
                  </a:cubicBezTo>
                  <a:cubicBezTo>
                    <a:pt x="67" y="148"/>
                    <a:pt x="44" y="171"/>
                    <a:pt x="21" y="194"/>
                  </a:cubicBezTo>
                  <a:cubicBezTo>
                    <a:pt x="13" y="186"/>
                    <a:pt x="6" y="179"/>
                    <a:pt x="0" y="171"/>
                  </a:cubicBezTo>
                  <a:cubicBezTo>
                    <a:pt x="29" y="141"/>
                    <a:pt x="59" y="111"/>
                    <a:pt x="90"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1482"/>
            <p:cNvSpPr>
              <a:spLocks/>
            </p:cNvSpPr>
            <p:nvPr/>
          </p:nvSpPr>
          <p:spPr bwMode="auto">
            <a:xfrm>
              <a:off x="5973524" y="-502785"/>
              <a:ext cx="118231" cy="238690"/>
            </a:xfrm>
            <a:custGeom>
              <a:avLst/>
              <a:gdLst>
                <a:gd name="T0" fmla="*/ 74 w 74"/>
                <a:gd name="T1" fmla="*/ 151 h 151"/>
                <a:gd name="T2" fmla="*/ 0 w 74"/>
                <a:gd name="T3" fmla="*/ 151 h 151"/>
                <a:gd name="T4" fmla="*/ 0 w 74"/>
                <a:gd name="T5" fmla="*/ 0 h 151"/>
                <a:gd name="T6" fmla="*/ 74 w 74"/>
                <a:gd name="T7" fmla="*/ 0 h 151"/>
                <a:gd name="T8" fmla="*/ 74 w 74"/>
                <a:gd name="T9" fmla="*/ 151 h 151"/>
              </a:gdLst>
              <a:ahLst/>
              <a:cxnLst>
                <a:cxn ang="0">
                  <a:pos x="T0" y="T1"/>
                </a:cxn>
                <a:cxn ang="0">
                  <a:pos x="T2" y="T3"/>
                </a:cxn>
                <a:cxn ang="0">
                  <a:pos x="T4" y="T5"/>
                </a:cxn>
                <a:cxn ang="0">
                  <a:pos x="T6" y="T7"/>
                </a:cxn>
                <a:cxn ang="0">
                  <a:pos x="T8" y="T9"/>
                </a:cxn>
              </a:cxnLst>
              <a:rect l="0" t="0" r="r" b="b"/>
              <a:pathLst>
                <a:path w="74" h="151">
                  <a:moveTo>
                    <a:pt x="74" y="151"/>
                  </a:moveTo>
                  <a:cubicBezTo>
                    <a:pt x="49" y="151"/>
                    <a:pt x="25" y="151"/>
                    <a:pt x="0" y="151"/>
                  </a:cubicBezTo>
                  <a:cubicBezTo>
                    <a:pt x="0" y="101"/>
                    <a:pt x="0" y="50"/>
                    <a:pt x="0" y="0"/>
                  </a:cubicBezTo>
                  <a:cubicBezTo>
                    <a:pt x="25" y="0"/>
                    <a:pt x="49" y="0"/>
                    <a:pt x="74" y="0"/>
                  </a:cubicBezTo>
                  <a:cubicBezTo>
                    <a:pt x="74" y="50"/>
                    <a:pt x="74" y="100"/>
                    <a:pt x="74"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1483"/>
            <p:cNvSpPr>
              <a:spLocks/>
            </p:cNvSpPr>
            <p:nvPr/>
          </p:nvSpPr>
          <p:spPr bwMode="auto">
            <a:xfrm>
              <a:off x="5821833" y="-429169"/>
              <a:ext cx="118231" cy="165076"/>
            </a:xfrm>
            <a:custGeom>
              <a:avLst/>
              <a:gdLst>
                <a:gd name="T0" fmla="*/ 0 w 74"/>
                <a:gd name="T1" fmla="*/ 105 h 105"/>
                <a:gd name="T2" fmla="*/ 0 w 74"/>
                <a:gd name="T3" fmla="*/ 0 h 105"/>
                <a:gd name="T4" fmla="*/ 74 w 74"/>
                <a:gd name="T5" fmla="*/ 0 h 105"/>
                <a:gd name="T6" fmla="*/ 74 w 74"/>
                <a:gd name="T7" fmla="*/ 105 h 105"/>
                <a:gd name="T8" fmla="*/ 0 w 74"/>
                <a:gd name="T9" fmla="*/ 105 h 105"/>
              </a:gdLst>
              <a:ahLst/>
              <a:cxnLst>
                <a:cxn ang="0">
                  <a:pos x="T0" y="T1"/>
                </a:cxn>
                <a:cxn ang="0">
                  <a:pos x="T2" y="T3"/>
                </a:cxn>
                <a:cxn ang="0">
                  <a:pos x="T4" y="T5"/>
                </a:cxn>
                <a:cxn ang="0">
                  <a:pos x="T6" y="T7"/>
                </a:cxn>
                <a:cxn ang="0">
                  <a:pos x="T8" y="T9"/>
                </a:cxn>
              </a:cxnLst>
              <a:rect l="0" t="0" r="r" b="b"/>
              <a:pathLst>
                <a:path w="74" h="105">
                  <a:moveTo>
                    <a:pt x="0" y="105"/>
                  </a:moveTo>
                  <a:cubicBezTo>
                    <a:pt x="0" y="70"/>
                    <a:pt x="0" y="35"/>
                    <a:pt x="0" y="0"/>
                  </a:cubicBezTo>
                  <a:cubicBezTo>
                    <a:pt x="24" y="0"/>
                    <a:pt x="49" y="0"/>
                    <a:pt x="74" y="0"/>
                  </a:cubicBezTo>
                  <a:cubicBezTo>
                    <a:pt x="74" y="35"/>
                    <a:pt x="74" y="70"/>
                    <a:pt x="74" y="105"/>
                  </a:cubicBezTo>
                  <a:cubicBezTo>
                    <a:pt x="49" y="105"/>
                    <a:pt x="24" y="105"/>
                    <a:pt x="0"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1484"/>
            <p:cNvSpPr>
              <a:spLocks/>
            </p:cNvSpPr>
            <p:nvPr/>
          </p:nvSpPr>
          <p:spPr bwMode="auto">
            <a:xfrm>
              <a:off x="5670142" y="-375631"/>
              <a:ext cx="115999" cy="111538"/>
            </a:xfrm>
            <a:custGeom>
              <a:avLst/>
              <a:gdLst>
                <a:gd name="T0" fmla="*/ 73 w 73"/>
                <a:gd name="T1" fmla="*/ 0 h 71"/>
                <a:gd name="T2" fmla="*/ 73 w 73"/>
                <a:gd name="T3" fmla="*/ 71 h 71"/>
                <a:gd name="T4" fmla="*/ 0 w 73"/>
                <a:gd name="T5" fmla="*/ 71 h 71"/>
                <a:gd name="T6" fmla="*/ 0 w 73"/>
                <a:gd name="T7" fmla="*/ 0 h 71"/>
                <a:gd name="T8" fmla="*/ 73 w 73"/>
                <a:gd name="T9" fmla="*/ 0 h 71"/>
              </a:gdLst>
              <a:ahLst/>
              <a:cxnLst>
                <a:cxn ang="0">
                  <a:pos x="T0" y="T1"/>
                </a:cxn>
                <a:cxn ang="0">
                  <a:pos x="T2" y="T3"/>
                </a:cxn>
                <a:cxn ang="0">
                  <a:pos x="T4" y="T5"/>
                </a:cxn>
                <a:cxn ang="0">
                  <a:pos x="T6" y="T7"/>
                </a:cxn>
                <a:cxn ang="0">
                  <a:pos x="T8" y="T9"/>
                </a:cxn>
              </a:cxnLst>
              <a:rect l="0" t="0" r="r" b="b"/>
              <a:pathLst>
                <a:path w="73" h="71">
                  <a:moveTo>
                    <a:pt x="73" y="0"/>
                  </a:moveTo>
                  <a:cubicBezTo>
                    <a:pt x="73" y="24"/>
                    <a:pt x="73" y="47"/>
                    <a:pt x="73" y="71"/>
                  </a:cubicBezTo>
                  <a:cubicBezTo>
                    <a:pt x="48" y="71"/>
                    <a:pt x="24" y="71"/>
                    <a:pt x="0" y="71"/>
                  </a:cubicBezTo>
                  <a:cubicBezTo>
                    <a:pt x="0" y="47"/>
                    <a:pt x="0" y="24"/>
                    <a:pt x="0" y="0"/>
                  </a:cubicBezTo>
                  <a:cubicBezTo>
                    <a:pt x="24" y="0"/>
                    <a:pt x="48" y="0"/>
                    <a:pt x="7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 name="文本框 4"/>
          <p:cNvSpPr txBox="1"/>
          <p:nvPr/>
        </p:nvSpPr>
        <p:spPr>
          <a:xfrm>
            <a:off x="7338417" y="2440368"/>
            <a:ext cx="1074625" cy="646331"/>
          </a:xfrm>
          <a:prstGeom prst="rect">
            <a:avLst/>
          </a:prstGeom>
          <a:noFill/>
        </p:spPr>
        <p:txBody>
          <a:bodyPr wrap="square" rtlCol="0">
            <a:spAutoFit/>
          </a:bodyPr>
          <a:lstStyle/>
          <a:p>
            <a:r>
              <a:rPr lang="en-US" sz="3600" b="1" dirty="0" smtClean="0">
                <a:solidFill>
                  <a:schemeClr val="accent4"/>
                </a:solidFill>
              </a:rPr>
              <a:t>+10</a:t>
            </a:r>
          </a:p>
        </p:txBody>
      </p:sp>
    </p:spTree>
    <p:extLst>
      <p:ext uri="{BB962C8B-B14F-4D97-AF65-F5344CB8AC3E}">
        <p14:creationId xmlns:p14="http://schemas.microsoft.com/office/powerpoint/2010/main" val="3671731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5"/>
          <p:cNvSpPr/>
          <p:nvPr/>
        </p:nvSpPr>
        <p:spPr>
          <a:xfrm>
            <a:off x="7405538" y="2412076"/>
            <a:ext cx="1429307" cy="3055274"/>
          </a:xfrm>
          <a:prstGeom prst="rect">
            <a:avLst/>
          </a:prstGeom>
          <a:solidFill>
            <a:srgbClr val="EEEEE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p:txBody>
      </p:sp>
      <p:graphicFrame>
        <p:nvGraphicFramePr>
          <p:cNvPr id="7" name="Content Placeholder 6"/>
          <p:cNvGraphicFramePr>
            <a:graphicFrameLocks noGrp="1"/>
          </p:cNvGraphicFramePr>
          <p:nvPr>
            <p:ph idx="4294967295"/>
            <p:extLst/>
          </p:nvPr>
        </p:nvGraphicFramePr>
        <p:xfrm>
          <a:off x="285750" y="764977"/>
          <a:ext cx="8473049" cy="529748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524000" y="30680"/>
            <a:ext cx="7886700" cy="1325563"/>
          </a:xfrm>
        </p:spPr>
        <p:txBody>
          <a:bodyPr/>
          <a:lstStyle/>
          <a:p>
            <a:r>
              <a:rPr lang="en-US" b="1" dirty="0" smtClean="0"/>
              <a:t>Health care cost trend remains at historically low levels</a:t>
            </a:r>
            <a:endParaRPr lang="en-US" b="1" dirty="0"/>
          </a:p>
        </p:txBody>
      </p:sp>
      <p:sp>
        <p:nvSpPr>
          <p:cNvPr id="6" name="Slide Number Placeholder 5"/>
          <p:cNvSpPr>
            <a:spLocks noGrp="1"/>
          </p:cNvSpPr>
          <p:nvPr>
            <p:ph type="sldNum" sz="quarter" idx="12"/>
          </p:nvPr>
        </p:nvSpPr>
        <p:spPr/>
        <p:txBody>
          <a:bodyPr/>
          <a:lstStyle/>
          <a:p>
            <a:fld id="{830D4EF1-2FB9-4CDA-AD22-D945B346B2F0}" type="slidenum">
              <a:rPr lang="en-GB" smtClean="0"/>
              <a:pPr/>
              <a:t>8</a:t>
            </a:fld>
            <a:endParaRPr lang="en-GB" dirty="0"/>
          </a:p>
        </p:txBody>
      </p:sp>
      <p:sp>
        <p:nvSpPr>
          <p:cNvPr id="14" name="矩形 13"/>
          <p:cNvSpPr/>
          <p:nvPr/>
        </p:nvSpPr>
        <p:spPr>
          <a:xfrm>
            <a:off x="3965436" y="1330050"/>
            <a:ext cx="802800" cy="9733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p:txBody>
      </p:sp>
      <p:sp>
        <p:nvSpPr>
          <p:cNvPr id="15" name="Rechteck 32"/>
          <p:cNvSpPr/>
          <p:nvPr/>
        </p:nvSpPr>
        <p:spPr>
          <a:xfrm>
            <a:off x="4768236" y="1330050"/>
            <a:ext cx="3918564" cy="973363"/>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144000" rIns="252000" bIns="108000" rtlCol="0" anchor="t" anchorCtr="0"/>
          <a:lstStyle/>
          <a:p>
            <a:r>
              <a:rPr lang="en-US" sz="1200" dirty="0" smtClean="0">
                <a:solidFill>
                  <a:schemeClr val="tx1"/>
                </a:solidFill>
                <a:latin typeface="+mj-lt"/>
              </a:rPr>
              <a:t>Health </a:t>
            </a:r>
            <a:r>
              <a:rPr lang="en-US" sz="1200" dirty="0">
                <a:solidFill>
                  <a:schemeClr val="tx1"/>
                </a:solidFill>
                <a:latin typeface="+mj-lt"/>
              </a:rPr>
              <a:t>care cost trends after plan changes are well above the rate of inflation</a:t>
            </a:r>
            <a:r>
              <a:rPr lang="en-US" sz="1200" dirty="0" smtClean="0">
                <a:solidFill>
                  <a:schemeClr val="tx1"/>
                </a:solidFill>
                <a:latin typeface="+mj-lt"/>
              </a:rPr>
              <a:t>.  Employers under 1,000 lives appear more likely to make plan changes to address trend closer to 8%.</a:t>
            </a:r>
            <a:endParaRPr lang="en-US" sz="1200" dirty="0">
              <a:solidFill>
                <a:schemeClr val="tx1"/>
              </a:solidFill>
              <a:latin typeface="+mj-lt"/>
            </a:endParaRPr>
          </a:p>
          <a:p>
            <a:endParaRPr lang="en-US" sz="1400" dirty="0">
              <a:solidFill>
                <a:schemeClr val="tx1">
                  <a:lumMod val="65000"/>
                  <a:lumOff val="35000"/>
                </a:schemeClr>
              </a:solidFill>
              <a:latin typeface="Calibri Light" panose="020F0302020204030204" pitchFamily="34" charset="0"/>
            </a:endParaRPr>
          </a:p>
        </p:txBody>
      </p:sp>
      <p:grpSp>
        <p:nvGrpSpPr>
          <p:cNvPr id="8" name="Gruppieren 467"/>
          <p:cNvGrpSpPr>
            <a:grpSpLocks noChangeAspect="1"/>
          </p:cNvGrpSpPr>
          <p:nvPr/>
        </p:nvGrpSpPr>
        <p:grpSpPr bwMode="gray">
          <a:xfrm>
            <a:off x="4070137" y="1693678"/>
            <a:ext cx="593398" cy="487528"/>
            <a:chOff x="6943726" y="6135687"/>
            <a:chExt cx="720725" cy="592139"/>
          </a:xfrm>
          <a:solidFill>
            <a:schemeClr val="bg1"/>
          </a:solidFill>
        </p:grpSpPr>
        <p:sp>
          <p:nvSpPr>
            <p:cNvPr id="9" name="Freeform 1665"/>
            <p:cNvSpPr>
              <a:spLocks/>
            </p:cNvSpPr>
            <p:nvPr/>
          </p:nvSpPr>
          <p:spPr bwMode="gray">
            <a:xfrm>
              <a:off x="7004050" y="6135687"/>
              <a:ext cx="612774" cy="352426"/>
            </a:xfrm>
            <a:custGeom>
              <a:avLst/>
              <a:gdLst>
                <a:gd name="T0" fmla="*/ 160 w 163"/>
                <a:gd name="T1" fmla="*/ 2 h 94"/>
                <a:gd name="T2" fmla="*/ 153 w 163"/>
                <a:gd name="T3" fmla="*/ 3 h 94"/>
                <a:gd name="T4" fmla="*/ 112 w 163"/>
                <a:gd name="T5" fmla="*/ 66 h 94"/>
                <a:gd name="T6" fmla="*/ 54 w 163"/>
                <a:gd name="T7" fmla="*/ 23 h 94"/>
                <a:gd name="T8" fmla="*/ 2 w 163"/>
                <a:gd name="T9" fmla="*/ 85 h 94"/>
                <a:gd name="T10" fmla="*/ 2 w 163"/>
                <a:gd name="T11" fmla="*/ 92 h 94"/>
                <a:gd name="T12" fmla="*/ 6 w 163"/>
                <a:gd name="T13" fmla="*/ 94 h 94"/>
                <a:gd name="T14" fmla="*/ 9 w 163"/>
                <a:gd name="T15" fmla="*/ 92 h 94"/>
                <a:gd name="T16" fmla="*/ 55 w 163"/>
                <a:gd name="T17" fmla="*/ 37 h 94"/>
                <a:gd name="T18" fmla="*/ 115 w 163"/>
                <a:gd name="T19" fmla="*/ 80 h 94"/>
                <a:gd name="T20" fmla="*/ 161 w 163"/>
                <a:gd name="T21" fmla="*/ 9 h 94"/>
                <a:gd name="T22" fmla="*/ 160 w 163"/>
                <a:gd name="T23" fmla="*/ 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94">
                  <a:moveTo>
                    <a:pt x="160" y="2"/>
                  </a:moveTo>
                  <a:cubicBezTo>
                    <a:pt x="157" y="0"/>
                    <a:pt x="154" y="1"/>
                    <a:pt x="153" y="3"/>
                  </a:cubicBezTo>
                  <a:cubicBezTo>
                    <a:pt x="112" y="66"/>
                    <a:pt x="112" y="66"/>
                    <a:pt x="112" y="66"/>
                  </a:cubicBezTo>
                  <a:cubicBezTo>
                    <a:pt x="54" y="23"/>
                    <a:pt x="54" y="23"/>
                    <a:pt x="54" y="23"/>
                  </a:cubicBezTo>
                  <a:cubicBezTo>
                    <a:pt x="2" y="85"/>
                    <a:pt x="2" y="85"/>
                    <a:pt x="2" y="85"/>
                  </a:cubicBezTo>
                  <a:cubicBezTo>
                    <a:pt x="0" y="87"/>
                    <a:pt x="0" y="91"/>
                    <a:pt x="2" y="92"/>
                  </a:cubicBezTo>
                  <a:cubicBezTo>
                    <a:pt x="3" y="93"/>
                    <a:pt x="4" y="94"/>
                    <a:pt x="6" y="94"/>
                  </a:cubicBezTo>
                  <a:cubicBezTo>
                    <a:pt x="7" y="94"/>
                    <a:pt x="8" y="93"/>
                    <a:pt x="9" y="92"/>
                  </a:cubicBezTo>
                  <a:cubicBezTo>
                    <a:pt x="55" y="37"/>
                    <a:pt x="55" y="37"/>
                    <a:pt x="55" y="37"/>
                  </a:cubicBezTo>
                  <a:cubicBezTo>
                    <a:pt x="115" y="80"/>
                    <a:pt x="115" y="80"/>
                    <a:pt x="115" y="80"/>
                  </a:cubicBezTo>
                  <a:cubicBezTo>
                    <a:pt x="161" y="9"/>
                    <a:pt x="161" y="9"/>
                    <a:pt x="161" y="9"/>
                  </a:cubicBezTo>
                  <a:cubicBezTo>
                    <a:pt x="163" y="7"/>
                    <a:pt x="162" y="3"/>
                    <a:pt x="160" y="2"/>
                  </a:cubicBezTo>
                  <a:close/>
                </a:path>
              </a:pathLst>
            </a:custGeom>
            <a:grpFill/>
            <a:ln w="1587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2" name="Freeform 1666"/>
            <p:cNvSpPr>
              <a:spLocks/>
            </p:cNvSpPr>
            <p:nvPr/>
          </p:nvSpPr>
          <p:spPr bwMode="gray">
            <a:xfrm>
              <a:off x="7031037" y="6402387"/>
              <a:ext cx="566737" cy="165100"/>
            </a:xfrm>
            <a:custGeom>
              <a:avLst/>
              <a:gdLst>
                <a:gd name="T0" fmla="*/ 143 w 151"/>
                <a:gd name="T1" fmla="*/ 11 h 44"/>
                <a:gd name="T2" fmla="*/ 96 w 151"/>
                <a:gd name="T3" fmla="*/ 32 h 44"/>
                <a:gd name="T4" fmla="*/ 56 w 151"/>
                <a:gd name="T5" fmla="*/ 0 h 44"/>
                <a:gd name="T6" fmla="*/ 4 w 151"/>
                <a:gd name="T7" fmla="*/ 30 h 44"/>
                <a:gd name="T8" fmla="*/ 2 w 151"/>
                <a:gd name="T9" fmla="*/ 37 h 44"/>
                <a:gd name="T10" fmla="*/ 9 w 151"/>
                <a:gd name="T11" fmla="*/ 39 h 44"/>
                <a:gd name="T12" fmla="*/ 55 w 151"/>
                <a:gd name="T13" fmla="*/ 12 h 44"/>
                <a:gd name="T14" fmla="*/ 94 w 151"/>
                <a:gd name="T15" fmla="*/ 44 h 44"/>
                <a:gd name="T16" fmla="*/ 147 w 151"/>
                <a:gd name="T17" fmla="*/ 21 h 44"/>
                <a:gd name="T18" fmla="*/ 150 w 151"/>
                <a:gd name="T19" fmla="*/ 14 h 44"/>
                <a:gd name="T20" fmla="*/ 143 w 151"/>
                <a:gd name="T21" fmla="*/ 1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44">
                  <a:moveTo>
                    <a:pt x="143" y="11"/>
                  </a:moveTo>
                  <a:cubicBezTo>
                    <a:pt x="96" y="32"/>
                    <a:pt x="96" y="32"/>
                    <a:pt x="96" y="32"/>
                  </a:cubicBezTo>
                  <a:cubicBezTo>
                    <a:pt x="56" y="0"/>
                    <a:pt x="56" y="0"/>
                    <a:pt x="56" y="0"/>
                  </a:cubicBezTo>
                  <a:cubicBezTo>
                    <a:pt x="4" y="30"/>
                    <a:pt x="4" y="30"/>
                    <a:pt x="4" y="30"/>
                  </a:cubicBezTo>
                  <a:cubicBezTo>
                    <a:pt x="1" y="32"/>
                    <a:pt x="0" y="35"/>
                    <a:pt x="2" y="37"/>
                  </a:cubicBezTo>
                  <a:cubicBezTo>
                    <a:pt x="3" y="40"/>
                    <a:pt x="6" y="40"/>
                    <a:pt x="9" y="39"/>
                  </a:cubicBezTo>
                  <a:cubicBezTo>
                    <a:pt x="55" y="12"/>
                    <a:pt x="55" y="12"/>
                    <a:pt x="55" y="12"/>
                  </a:cubicBezTo>
                  <a:cubicBezTo>
                    <a:pt x="94" y="44"/>
                    <a:pt x="94" y="44"/>
                    <a:pt x="94" y="44"/>
                  </a:cubicBezTo>
                  <a:cubicBezTo>
                    <a:pt x="147" y="21"/>
                    <a:pt x="147" y="21"/>
                    <a:pt x="147" y="21"/>
                  </a:cubicBezTo>
                  <a:cubicBezTo>
                    <a:pt x="150" y="20"/>
                    <a:pt x="151" y="17"/>
                    <a:pt x="150" y="14"/>
                  </a:cubicBezTo>
                  <a:cubicBezTo>
                    <a:pt x="149" y="11"/>
                    <a:pt x="146" y="10"/>
                    <a:pt x="143" y="11"/>
                  </a:cubicBezTo>
                  <a:close/>
                </a:path>
              </a:pathLst>
            </a:custGeom>
            <a:grpFill/>
            <a:ln w="1587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3" name="Freeform 1741"/>
            <p:cNvSpPr>
              <a:spLocks/>
            </p:cNvSpPr>
            <p:nvPr/>
          </p:nvSpPr>
          <p:spPr bwMode="gray">
            <a:xfrm>
              <a:off x="6943726" y="6637338"/>
              <a:ext cx="720725" cy="90488"/>
            </a:xfrm>
            <a:custGeom>
              <a:avLst/>
              <a:gdLst>
                <a:gd name="T0" fmla="*/ 192 w 192"/>
                <a:gd name="T1" fmla="*/ 12 h 24"/>
                <a:gd name="T2" fmla="*/ 180 w 192"/>
                <a:gd name="T3" fmla="*/ 24 h 24"/>
                <a:gd name="T4" fmla="*/ 12 w 192"/>
                <a:gd name="T5" fmla="*/ 24 h 24"/>
                <a:gd name="T6" fmla="*/ 0 w 192"/>
                <a:gd name="T7" fmla="*/ 12 h 24"/>
                <a:gd name="T8" fmla="*/ 0 w 192"/>
                <a:gd name="T9" fmla="*/ 12 h 24"/>
                <a:gd name="T10" fmla="*/ 12 w 192"/>
                <a:gd name="T11" fmla="*/ 0 h 24"/>
                <a:gd name="T12" fmla="*/ 180 w 192"/>
                <a:gd name="T13" fmla="*/ 0 h 24"/>
                <a:gd name="T14" fmla="*/ 192 w 192"/>
                <a:gd name="T15" fmla="*/ 12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24">
                  <a:moveTo>
                    <a:pt x="192" y="12"/>
                  </a:moveTo>
                  <a:cubicBezTo>
                    <a:pt x="192" y="19"/>
                    <a:pt x="187" y="24"/>
                    <a:pt x="180" y="24"/>
                  </a:cubicBezTo>
                  <a:cubicBezTo>
                    <a:pt x="12" y="24"/>
                    <a:pt x="12" y="24"/>
                    <a:pt x="12" y="24"/>
                  </a:cubicBezTo>
                  <a:cubicBezTo>
                    <a:pt x="5" y="24"/>
                    <a:pt x="0" y="19"/>
                    <a:pt x="0" y="12"/>
                  </a:cubicBezTo>
                  <a:cubicBezTo>
                    <a:pt x="0" y="12"/>
                    <a:pt x="0" y="12"/>
                    <a:pt x="0" y="12"/>
                  </a:cubicBezTo>
                  <a:cubicBezTo>
                    <a:pt x="0" y="5"/>
                    <a:pt x="5" y="0"/>
                    <a:pt x="12" y="0"/>
                  </a:cubicBezTo>
                  <a:cubicBezTo>
                    <a:pt x="180" y="0"/>
                    <a:pt x="180" y="0"/>
                    <a:pt x="180" y="0"/>
                  </a:cubicBezTo>
                  <a:cubicBezTo>
                    <a:pt x="187" y="0"/>
                    <a:pt x="192" y="5"/>
                    <a:pt x="192"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Tree>
    <p:extLst>
      <p:ext uri="{BB962C8B-B14F-4D97-AF65-F5344CB8AC3E}">
        <p14:creationId xmlns:p14="http://schemas.microsoft.com/office/powerpoint/2010/main" val="932497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4000" dirty="0" smtClean="0"/>
          </a:p>
          <a:p>
            <a:pPr marL="0" indent="0" algn="ctr">
              <a:buNone/>
            </a:pPr>
            <a:endParaRPr lang="en-US" sz="4000" dirty="0"/>
          </a:p>
          <a:p>
            <a:pPr marL="0" indent="0" algn="ctr">
              <a:buNone/>
            </a:pPr>
            <a:r>
              <a:rPr lang="en-US" sz="4000" b="1" dirty="0" smtClean="0">
                <a:latin typeface="Times New Roman" panose="02020603050405020304" pitchFamily="18" charset="0"/>
                <a:cs typeface="Times New Roman" panose="02020603050405020304" pitchFamily="18" charset="0"/>
              </a:rPr>
              <a:t>Cost Mitigation and the ACA</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23455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T_DIALOGNAME" val="Breadcrumb Slide"/>
  <p:tag name="WT_SHORTNAME" val="BASIC"/>
  <p:tag name="WT_ASSOCIATEDSLIDES" val=""/>
  <p:tag name="WT_INNEWPRESENTATION" val="NO"/>
  <p:tag name="WT_ONINSERTSLIDEDLG" val="YES"/>
</p:tagLst>
</file>

<file path=ppt/tags/tag2.xml><?xml version="1.0" encoding="utf-8"?>
<p:tagLst xmlns:a="http://schemas.openxmlformats.org/drawingml/2006/main" xmlns:r="http://schemas.openxmlformats.org/officeDocument/2006/relationships" xmlns:p="http://schemas.openxmlformats.org/presentationml/2006/main">
  <p:tag name="WT_DELETETEXT" val="YES"/>
</p:tagLst>
</file>

<file path=ppt/tags/tag3.xml><?xml version="1.0" encoding="utf-8"?>
<p:tagLst xmlns:a="http://schemas.openxmlformats.org/drawingml/2006/main" xmlns:r="http://schemas.openxmlformats.org/officeDocument/2006/relationships" xmlns:p="http://schemas.openxmlformats.org/presentationml/2006/main">
  <p:tag name="TW_DIALOGNAME" val="Multiple points with arrows — vertical"/>
  <p:tag name="TW_SHORTNAME" val="DATA POINTS"/>
  <p:tag name="TW_ASSOCIATEDSLIDES" val=""/>
  <p:tag name="TW_INNEWPRESENTATION" val="NO"/>
  <p:tag name="TW_ONINSERTSLIDEDLG" val="YES"/>
</p:tagLst>
</file>

<file path=ppt/tags/tag4.xml><?xml version="1.0" encoding="utf-8"?>
<p:tagLst xmlns:a="http://schemas.openxmlformats.org/drawingml/2006/main" xmlns:r="http://schemas.openxmlformats.org/officeDocument/2006/relationships" xmlns:p="http://schemas.openxmlformats.org/presentationml/2006/main">
  <p:tag name="TW_DELETETEXT" val="YES"/>
</p:tagLst>
</file>

<file path=ppt/tags/tag5.xml><?xml version="1.0" encoding="utf-8"?>
<p:tagLst xmlns:a="http://schemas.openxmlformats.org/drawingml/2006/main" xmlns:r="http://schemas.openxmlformats.org/officeDocument/2006/relationships" xmlns:p="http://schemas.openxmlformats.org/presentationml/2006/main">
  <p:tag name="TW_DELETETEXT" val="YES"/>
</p:tagLst>
</file>

<file path=ppt/tags/tag6.xml><?xml version="1.0" encoding="utf-8"?>
<p:tagLst xmlns:a="http://schemas.openxmlformats.org/drawingml/2006/main" xmlns:r="http://schemas.openxmlformats.org/officeDocument/2006/relationships" xmlns:p="http://schemas.openxmlformats.org/presentationml/2006/main">
  <p:tag name="TW_DIALOGNAME" val="Text"/>
  <p:tag name="TW_SHORTNAME" val="BASIC"/>
  <p:tag name="TW_ASSOCIATEDSLIDES" val=""/>
  <p:tag name="TW_INNEWPRESENTATION" val="YES"/>
  <p:tag name="TW_ONINSERTSLIDEDLG" val="YES"/>
</p:tagLst>
</file>

<file path=ppt/tags/tag7.xml><?xml version="1.0" encoding="utf-8"?>
<p:tagLst xmlns:a="http://schemas.openxmlformats.org/drawingml/2006/main" xmlns:r="http://schemas.openxmlformats.org/officeDocument/2006/relationships" xmlns:p="http://schemas.openxmlformats.org/presentationml/2006/main">
  <p:tag name="TW_DIALOGNAME" val="Text"/>
  <p:tag name="TW_SHORTNAME" val="BASIC"/>
  <p:tag name="TW_ASSOCIATEDSLIDES" val=""/>
  <p:tag name="TW_INNEWPRESENTATION" val="YES"/>
  <p:tag name="TW_ONINSERTSLIDEDLG" val="YES"/>
</p:tagLst>
</file>

<file path=ppt/tags/tag8.xml><?xml version="1.0" encoding="utf-8"?>
<p:tagLst xmlns:a="http://schemas.openxmlformats.org/drawingml/2006/main" xmlns:r="http://schemas.openxmlformats.org/officeDocument/2006/relationships" xmlns:p="http://schemas.openxmlformats.org/presentationml/2006/main">
  <p:tag name="TW_DELETETEXT" val="YES"/>
</p:tagLst>
</file>

<file path=ppt/tags/tag9.xml><?xml version="1.0" encoding="utf-8"?>
<p:tagLst xmlns:a="http://schemas.openxmlformats.org/drawingml/2006/main" xmlns:r="http://schemas.openxmlformats.org/officeDocument/2006/relationships" xmlns:p="http://schemas.openxmlformats.org/presentationml/2006/main">
  <p:tag name="TW_DELETETEXT" val="YES"/>
</p:tagLst>
</file>

<file path=ppt/theme/theme1.xml><?xml version="1.0" encoding="utf-8"?>
<a:theme xmlns:a="http://schemas.openxmlformats.org/drawingml/2006/main" name="FLC Template">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 FLC">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FLC Template</Template>
  <TotalTime>1746</TotalTime>
  <Words>1129</Words>
  <Application>Microsoft Office PowerPoint</Application>
  <PresentationFormat>On-screen Show (4:3)</PresentationFormat>
  <Paragraphs>158</Paragraphs>
  <Slides>17</Slides>
  <Notes>10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17</vt:i4>
      </vt:variant>
    </vt:vector>
  </HeadingPairs>
  <TitlesOfParts>
    <vt:vector size="31" baseType="lpstr">
      <vt:lpstr>MS PGothic</vt:lpstr>
      <vt:lpstr>宋体</vt:lpstr>
      <vt:lpstr>Arial</vt:lpstr>
      <vt:lpstr>Arial </vt:lpstr>
      <vt:lpstr>Bebas Neue</vt:lpstr>
      <vt:lpstr>Calibri</vt:lpstr>
      <vt:lpstr>Calibri Light</vt:lpstr>
      <vt:lpstr>Times New Roman</vt:lpstr>
      <vt:lpstr>Verdana</vt:lpstr>
      <vt:lpstr>Wingdings</vt:lpstr>
      <vt:lpstr>Wingdings 2</vt:lpstr>
      <vt:lpstr>FLC Template</vt:lpstr>
      <vt:lpstr>Theme FLC</vt:lpstr>
      <vt:lpstr>Office Theme</vt:lpstr>
      <vt:lpstr>Understanding the Status of ACA and Cost Mitigation Practices </vt:lpstr>
      <vt:lpstr>PowerPoint Presentation</vt:lpstr>
      <vt:lpstr>PowerPoint Presentation</vt:lpstr>
      <vt:lpstr>Trump executive order on the ACA</vt:lpstr>
      <vt:lpstr>Health Care Reform Considerations Under New Administration</vt:lpstr>
      <vt:lpstr>Three potential directions</vt:lpstr>
      <vt:lpstr>Employer confidence in offering health care continues to grow</vt:lpstr>
      <vt:lpstr>Health care cost trend remains at historically low levels</vt:lpstr>
      <vt:lpstr>PowerPoint Presentation</vt:lpstr>
      <vt:lpstr>What’s driving variability in health care costs?</vt:lpstr>
      <vt:lpstr>Managing costs - Public Sector &amp; Education </vt:lpstr>
      <vt:lpstr>Employers embrace telemedicine – Public Sector &amp; Education</vt:lpstr>
      <vt:lpstr>Low program participation lead companies to revisit their incentive strategy </vt:lpstr>
      <vt:lpstr>Use of incentives is changing – Public Sector &amp; Education</vt:lpstr>
      <vt:lpstr>Nearly two thirds consider health and well-being a core part of employee value proposition</vt:lpstr>
      <vt:lpstr>Conclusions: What can we learn from best performers?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Employee Health Promotions  in the Municipal Marketplace</dc:title>
  <dc:creator>gknight</dc:creator>
  <cp:lastModifiedBy>Clay Austin</cp:lastModifiedBy>
  <cp:revision>98</cp:revision>
  <cp:lastPrinted>2015-06-11T17:43:52Z</cp:lastPrinted>
  <dcterms:created xsi:type="dcterms:W3CDTF">2014-03-27T13:16:11Z</dcterms:created>
  <dcterms:modified xsi:type="dcterms:W3CDTF">2017-02-15T16:20:28Z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