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70" r:id="rId10"/>
    <p:sldId id="265" r:id="rId11"/>
    <p:sldId id="266" r:id="rId12"/>
    <p:sldId id="267" r:id="rId13"/>
    <p:sldId id="268" r:id="rId14"/>
    <p:sldId id="269" r:id="rId15"/>
    <p:sldId id="272" r:id="rId16"/>
    <p:sldId id="273" r:id="rId17"/>
    <p:sldId id="275" r:id="rId18"/>
    <p:sldId id="274" r:id="rId19"/>
    <p:sldId id="276" r:id="rId20"/>
    <p:sldId id="277" r:id="rId21"/>
    <p:sldId id="284" r:id="rId22"/>
    <p:sldId id="278" r:id="rId23"/>
    <p:sldId id="279" r:id="rId24"/>
    <p:sldId id="323" r:id="rId25"/>
    <p:sldId id="324" r:id="rId26"/>
    <p:sldId id="280" r:id="rId27"/>
    <p:sldId id="281" r:id="rId28"/>
    <p:sldId id="283" r:id="rId29"/>
    <p:sldId id="325" r:id="rId30"/>
    <p:sldId id="285" r:id="rId31"/>
    <p:sldId id="328" r:id="rId32"/>
    <p:sldId id="287" r:id="rId33"/>
    <p:sldId id="288" r:id="rId34"/>
    <p:sldId id="329" r:id="rId35"/>
    <p:sldId id="291" r:id="rId36"/>
    <p:sldId id="293" r:id="rId37"/>
    <p:sldId id="327" r:id="rId38"/>
    <p:sldId id="294" r:id="rId39"/>
    <p:sldId id="295" r:id="rId40"/>
    <p:sldId id="296" r:id="rId41"/>
    <p:sldId id="330" r:id="rId42"/>
    <p:sldId id="297" r:id="rId43"/>
    <p:sldId id="298" r:id="rId44"/>
    <p:sldId id="299" r:id="rId45"/>
    <p:sldId id="300" r:id="rId46"/>
    <p:sldId id="301" r:id="rId47"/>
    <p:sldId id="331" r:id="rId48"/>
    <p:sldId id="302" r:id="rId49"/>
    <p:sldId id="303" r:id="rId50"/>
    <p:sldId id="322" r:id="rId51"/>
    <p:sldId id="305" r:id="rId52"/>
    <p:sldId id="306" r:id="rId53"/>
    <p:sldId id="307" r:id="rId54"/>
    <p:sldId id="321" r:id="rId55"/>
    <p:sldId id="308" r:id="rId56"/>
    <p:sldId id="309" r:id="rId57"/>
    <p:sldId id="312" r:id="rId58"/>
    <p:sldId id="313" r:id="rId59"/>
    <p:sldId id="332" r:id="rId60"/>
    <p:sldId id="314" r:id="rId61"/>
    <p:sldId id="315" r:id="rId62"/>
    <p:sldId id="316" r:id="rId63"/>
    <p:sldId id="320" r:id="rId64"/>
    <p:sldId id="317" r:id="rId65"/>
    <p:sldId id="326" r:id="rId66"/>
    <p:sldId id="318" r:id="rId67"/>
    <p:sldId id="31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68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fs1\dept\anx\BUDGET\Share\MONTHLY%20REPORTS\FY14\As%20of%20Mar%2031\BOM%20Final\Water%20FY14%20Monthly%20Report%20Expenses%20March%203-31-14.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1\dept\anx\BUDGET\Share\MONTHLY%20REPORTS\FY14\As%20of%20Mar%2031\BOM%20Final\Water%20FY14%20Monthly%20Report%20Expenses%20March%203-31-14.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s1\dept\anx\BUDGET\Share\MONTHLY%20REPORTS\FY14\As%20of%20Mar%2031\BOM%20Final\Water%20FY14%20Monthly%20Report%20Expenses%20March%203-31-14.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s1\dept\anx\BUDGET\Share\MONTHLY%20REPORTS\FY14\As%20of%20Mar%2031\BOM%20Final\Water%20FY14%20Monthly%20Report%20Expenses%20March%203-31-14.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Water Sales Revenue</a:t>
            </a:r>
          </a:p>
          <a:p>
            <a:pPr>
              <a:defRPr/>
            </a:pPr>
            <a:r>
              <a:rPr lang="en-US" sz="1000"/>
              <a:t>(In</a:t>
            </a:r>
            <a:r>
              <a:rPr lang="en-US" sz="1000" baseline="0"/>
              <a:t> Thousands)</a:t>
            </a:r>
            <a:endParaRPr lang="en-US" sz="1000"/>
          </a:p>
        </c:rich>
      </c:tx>
      <c:layout/>
      <c:overlay val="0"/>
    </c:title>
    <c:autoTitleDeleted val="0"/>
    <c:plotArea>
      <c:layout/>
      <c:barChart>
        <c:barDir val="col"/>
        <c:grouping val="stacked"/>
        <c:varyColors val="0"/>
        <c:ser>
          <c:idx val="1"/>
          <c:order val="1"/>
          <c:tx>
            <c:strRef>
              <c:f>'Graph Data'!$A$5</c:f>
              <c:strCache>
                <c:ptCount val="1"/>
                <c:pt idx="0">
                  <c:v>Actual</c:v>
                </c:pt>
              </c:strCache>
            </c:strRef>
          </c:tx>
          <c:spPr>
            <a:solidFill>
              <a:schemeClr val="accent1">
                <a:lumMod val="75000"/>
              </a:schemeClr>
            </a:solidFill>
          </c:spPr>
          <c:invertIfNegative val="0"/>
          <c:cat>
            <c:strRef>
              <c:f>'Graph Data'!$B$3:$F$3</c:f>
              <c:strCache>
                <c:ptCount val="5"/>
                <c:pt idx="0">
                  <c:v>FY10</c:v>
                </c:pt>
                <c:pt idx="1">
                  <c:v>FY11</c:v>
                </c:pt>
                <c:pt idx="2">
                  <c:v>FY12</c:v>
                </c:pt>
                <c:pt idx="3">
                  <c:v>FY13</c:v>
                </c:pt>
                <c:pt idx="4">
                  <c:v>FY 14 Proj</c:v>
                </c:pt>
              </c:strCache>
            </c:strRef>
          </c:cat>
          <c:val>
            <c:numRef>
              <c:f>'Graph Data'!$B$5:$F$5</c:f>
              <c:numCache>
                <c:formatCode>#,##0</c:formatCode>
                <c:ptCount val="5"/>
                <c:pt idx="0">
                  <c:v>67693</c:v>
                </c:pt>
                <c:pt idx="1">
                  <c:v>81949</c:v>
                </c:pt>
                <c:pt idx="2">
                  <c:v>93126</c:v>
                </c:pt>
                <c:pt idx="3">
                  <c:v>87550</c:v>
                </c:pt>
                <c:pt idx="4" formatCode="_(* #,##0_);_(* \(#,##0\);_(* &quot;-&quot;??_);_(@_)">
                  <c:v>37669.946689999997</c:v>
                </c:pt>
              </c:numCache>
            </c:numRef>
          </c:val>
        </c:ser>
        <c:ser>
          <c:idx val="2"/>
          <c:order val="2"/>
          <c:tx>
            <c:strRef>
              <c:f>'Graph Data'!$A$6</c:f>
              <c:strCache>
                <c:ptCount val="1"/>
                <c:pt idx="0">
                  <c:v>Estimate</c:v>
                </c:pt>
              </c:strCache>
            </c:strRef>
          </c:tx>
          <c:spPr>
            <a:solidFill>
              <a:schemeClr val="accent1">
                <a:lumMod val="40000"/>
                <a:lumOff val="60000"/>
              </a:schemeClr>
            </a:solidFill>
          </c:spPr>
          <c:invertIfNegative val="0"/>
          <c:cat>
            <c:strRef>
              <c:f>'Graph Data'!$B$3:$F$3</c:f>
              <c:strCache>
                <c:ptCount val="5"/>
                <c:pt idx="0">
                  <c:v>FY10</c:v>
                </c:pt>
                <c:pt idx="1">
                  <c:v>FY11</c:v>
                </c:pt>
                <c:pt idx="2">
                  <c:v>FY12</c:v>
                </c:pt>
                <c:pt idx="3">
                  <c:v>FY13</c:v>
                </c:pt>
                <c:pt idx="4">
                  <c:v>FY 14 Proj</c:v>
                </c:pt>
              </c:strCache>
            </c:strRef>
          </c:cat>
          <c:val>
            <c:numRef>
              <c:f>'Graph Data'!$B$6:$F$6</c:f>
              <c:numCache>
                <c:formatCode>#,##0</c:formatCode>
                <c:ptCount val="5"/>
                <c:pt idx="0">
                  <c:v>0</c:v>
                </c:pt>
                <c:pt idx="1">
                  <c:v>0</c:v>
                </c:pt>
                <c:pt idx="2">
                  <c:v>0</c:v>
                </c:pt>
                <c:pt idx="3">
                  <c:v>0</c:v>
                </c:pt>
                <c:pt idx="4" formatCode="_(* #,##0_);_(* \(#,##0\);_(* &quot;-&quot;??_);_(@_)">
                  <c:v>51305.273310000004</c:v>
                </c:pt>
              </c:numCache>
            </c:numRef>
          </c:val>
        </c:ser>
        <c:dLbls>
          <c:showLegendKey val="0"/>
          <c:showVal val="0"/>
          <c:showCatName val="0"/>
          <c:showSerName val="0"/>
          <c:showPercent val="0"/>
          <c:showBubbleSize val="0"/>
        </c:dLbls>
        <c:gapWidth val="150"/>
        <c:overlap val="100"/>
        <c:axId val="35991936"/>
        <c:axId val="35993472"/>
      </c:barChart>
      <c:lineChart>
        <c:grouping val="standard"/>
        <c:varyColors val="0"/>
        <c:ser>
          <c:idx val="0"/>
          <c:order val="0"/>
          <c:tx>
            <c:strRef>
              <c:f>'Graph Data'!$A$4</c:f>
              <c:strCache>
                <c:ptCount val="1"/>
                <c:pt idx="0">
                  <c:v>Budget</c:v>
                </c:pt>
              </c:strCache>
            </c:strRef>
          </c:tx>
          <c:spPr>
            <a:ln>
              <a:solidFill>
                <a:schemeClr val="accent2">
                  <a:lumMod val="75000"/>
                </a:schemeClr>
              </a:solidFill>
            </a:ln>
          </c:spPr>
          <c:marker>
            <c:symbol val="none"/>
          </c:marker>
          <c:cat>
            <c:strRef>
              <c:f>'Graph Data'!$B$3:$F$3</c:f>
              <c:strCache>
                <c:ptCount val="5"/>
                <c:pt idx="0">
                  <c:v>FY10</c:v>
                </c:pt>
                <c:pt idx="1">
                  <c:v>FY11</c:v>
                </c:pt>
                <c:pt idx="2">
                  <c:v>FY12</c:v>
                </c:pt>
                <c:pt idx="3">
                  <c:v>FY13</c:v>
                </c:pt>
                <c:pt idx="4">
                  <c:v>FY 14 Proj</c:v>
                </c:pt>
              </c:strCache>
            </c:strRef>
          </c:cat>
          <c:val>
            <c:numRef>
              <c:f>'Graph Data'!$B$4:$F$4</c:f>
              <c:numCache>
                <c:formatCode>#,##0</c:formatCode>
                <c:ptCount val="5"/>
                <c:pt idx="0">
                  <c:v>76115</c:v>
                </c:pt>
                <c:pt idx="1">
                  <c:v>75759</c:v>
                </c:pt>
                <c:pt idx="2">
                  <c:v>82534</c:v>
                </c:pt>
                <c:pt idx="3">
                  <c:v>83215</c:v>
                </c:pt>
                <c:pt idx="4" formatCode="_(* #,##0_);_(* \(#,##0\);_(* &quot;-&quot;??_);_(@_)">
                  <c:v>90650</c:v>
                </c:pt>
              </c:numCache>
            </c:numRef>
          </c:val>
          <c:smooth val="0"/>
        </c:ser>
        <c:dLbls>
          <c:showLegendKey val="0"/>
          <c:showVal val="0"/>
          <c:showCatName val="0"/>
          <c:showSerName val="0"/>
          <c:showPercent val="0"/>
          <c:showBubbleSize val="0"/>
        </c:dLbls>
        <c:marker val="1"/>
        <c:smooth val="0"/>
        <c:axId val="35991936"/>
        <c:axId val="35993472"/>
      </c:lineChart>
      <c:catAx>
        <c:axId val="35991936"/>
        <c:scaling>
          <c:orientation val="minMax"/>
        </c:scaling>
        <c:delete val="0"/>
        <c:axPos val="b"/>
        <c:numFmt formatCode="General" sourceLinked="0"/>
        <c:majorTickMark val="none"/>
        <c:minorTickMark val="none"/>
        <c:tickLblPos val="nextTo"/>
        <c:crossAx val="35993472"/>
        <c:crosses val="autoZero"/>
        <c:auto val="1"/>
        <c:lblAlgn val="ctr"/>
        <c:lblOffset val="100"/>
        <c:noMultiLvlLbl val="0"/>
      </c:catAx>
      <c:valAx>
        <c:axId val="35993472"/>
        <c:scaling>
          <c:orientation val="minMax"/>
        </c:scaling>
        <c:delete val="0"/>
        <c:axPos val="l"/>
        <c:majorGridlines/>
        <c:numFmt formatCode="#,##0" sourceLinked="1"/>
        <c:majorTickMark val="none"/>
        <c:minorTickMark val="none"/>
        <c:tickLblPos val="nextTo"/>
        <c:crossAx val="35991936"/>
        <c:crosses val="autoZero"/>
        <c:crossBetween val="between"/>
        <c:majorUnit val="30000"/>
      </c:valAx>
      <c:dTable>
        <c:showHorzBorder val="1"/>
        <c:showVertBorder val="1"/>
        <c:showOutline val="1"/>
        <c:showKeys val="1"/>
        <c:txPr>
          <a:bodyPr/>
          <a:lstStyle/>
          <a:p>
            <a:pPr rtl="0">
              <a:defRPr b="1"/>
            </a:pPr>
            <a:endParaRPr lang="en-US"/>
          </a:p>
        </c:txPr>
      </c:dTable>
      <c:spPr>
        <a:gradFill flip="none" rotWithShape="1">
          <a:gsLst>
            <a:gs pos="100000">
              <a:srgbClr val="FFFFFF"/>
            </a:gs>
            <a:gs pos="100000">
              <a:srgbClr val="E6E6E6"/>
            </a:gs>
            <a:gs pos="1000">
              <a:srgbClr val="B7BBC5"/>
            </a:gs>
            <a:gs pos="100000">
              <a:srgbClr val="7D8496"/>
            </a:gs>
            <a:gs pos="0">
              <a:srgbClr val="7D8496"/>
            </a:gs>
            <a:gs pos="100000">
              <a:srgbClr val="E6E6E6"/>
            </a:gs>
          </a:gsLst>
          <a:lin ang="16200000" scaled="0"/>
          <a:tileRect/>
        </a:gradFill>
      </c:spPr>
    </c:plotArea>
    <c:plotVisOnly val="1"/>
    <c:dispBlanksAs val="gap"/>
    <c:showDLblsOverMax val="0"/>
  </c:chart>
  <c:spPr>
    <a:solidFill>
      <a:schemeClr val="bg1">
        <a:lumMod val="85000"/>
      </a:schemeClr>
    </a:solidFill>
    <a:ln>
      <a:solidFill>
        <a:schemeClr val="bg1">
          <a:lumMod val="65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Personnel</a:t>
            </a:r>
          </a:p>
          <a:p>
            <a:pPr>
              <a:defRPr/>
            </a:pPr>
            <a:r>
              <a:rPr lang="en-US" sz="1000"/>
              <a:t>(In</a:t>
            </a:r>
            <a:r>
              <a:rPr lang="en-US" sz="1000" baseline="0"/>
              <a:t> Thousands)</a:t>
            </a:r>
            <a:endParaRPr lang="en-US" sz="1000"/>
          </a:p>
        </c:rich>
      </c:tx>
      <c:layout/>
      <c:overlay val="0"/>
    </c:title>
    <c:autoTitleDeleted val="0"/>
    <c:plotArea>
      <c:layout/>
      <c:barChart>
        <c:barDir val="col"/>
        <c:grouping val="stacked"/>
        <c:varyColors val="0"/>
        <c:ser>
          <c:idx val="1"/>
          <c:order val="1"/>
          <c:tx>
            <c:strRef>
              <c:f>'Graph Data'!$A$11</c:f>
              <c:strCache>
                <c:ptCount val="1"/>
                <c:pt idx="0">
                  <c:v>Actual</c:v>
                </c:pt>
              </c:strCache>
            </c:strRef>
          </c:tx>
          <c:spPr>
            <a:solidFill>
              <a:schemeClr val="accent1">
                <a:lumMod val="75000"/>
              </a:schemeClr>
            </a:solidFill>
          </c:spPr>
          <c:invertIfNegative val="0"/>
          <c:cat>
            <c:strRef>
              <c:f>'Graph Data'!$B$9:$F$9</c:f>
              <c:strCache>
                <c:ptCount val="5"/>
                <c:pt idx="0">
                  <c:v>FY10</c:v>
                </c:pt>
                <c:pt idx="1">
                  <c:v>FY11</c:v>
                </c:pt>
                <c:pt idx="2">
                  <c:v>FY12</c:v>
                </c:pt>
                <c:pt idx="3">
                  <c:v>FY13</c:v>
                </c:pt>
                <c:pt idx="4">
                  <c:v>FY 14 Proj</c:v>
                </c:pt>
              </c:strCache>
            </c:strRef>
          </c:cat>
          <c:val>
            <c:numRef>
              <c:f>'Graph Data'!$B$11:$F$11</c:f>
              <c:numCache>
                <c:formatCode>#,##0</c:formatCode>
                <c:ptCount val="5"/>
                <c:pt idx="0">
                  <c:v>19172</c:v>
                </c:pt>
                <c:pt idx="1">
                  <c:v>16274</c:v>
                </c:pt>
                <c:pt idx="2">
                  <c:v>16979</c:v>
                </c:pt>
                <c:pt idx="3">
                  <c:v>17414</c:v>
                </c:pt>
                <c:pt idx="4" formatCode="_(* #,##0_);_(* \(#,##0\);_(* &quot;-&quot;??_);_(@_)">
                  <c:v>8893.3098400000017</c:v>
                </c:pt>
              </c:numCache>
            </c:numRef>
          </c:val>
        </c:ser>
        <c:ser>
          <c:idx val="2"/>
          <c:order val="2"/>
          <c:tx>
            <c:strRef>
              <c:f>'Graph Data'!$A$12</c:f>
              <c:strCache>
                <c:ptCount val="1"/>
                <c:pt idx="0">
                  <c:v>Estimate</c:v>
                </c:pt>
              </c:strCache>
            </c:strRef>
          </c:tx>
          <c:spPr>
            <a:solidFill>
              <a:schemeClr val="accent1">
                <a:lumMod val="40000"/>
                <a:lumOff val="60000"/>
              </a:schemeClr>
            </a:solidFill>
          </c:spPr>
          <c:invertIfNegative val="0"/>
          <c:cat>
            <c:strRef>
              <c:f>'Graph Data'!$B$9:$F$9</c:f>
              <c:strCache>
                <c:ptCount val="5"/>
                <c:pt idx="0">
                  <c:v>FY10</c:v>
                </c:pt>
                <c:pt idx="1">
                  <c:v>FY11</c:v>
                </c:pt>
                <c:pt idx="2">
                  <c:v>FY12</c:v>
                </c:pt>
                <c:pt idx="3">
                  <c:v>FY13</c:v>
                </c:pt>
                <c:pt idx="4">
                  <c:v>FY 14 Proj</c:v>
                </c:pt>
              </c:strCache>
            </c:strRef>
          </c:cat>
          <c:val>
            <c:numRef>
              <c:f>'Graph Data'!$B$12:$F$12</c:f>
              <c:numCache>
                <c:formatCode>#,##0</c:formatCode>
                <c:ptCount val="5"/>
                <c:pt idx="0">
                  <c:v>0</c:v>
                </c:pt>
                <c:pt idx="1">
                  <c:v>0</c:v>
                </c:pt>
                <c:pt idx="2">
                  <c:v>0</c:v>
                </c:pt>
                <c:pt idx="3">
                  <c:v>0</c:v>
                </c:pt>
                <c:pt idx="4" formatCode="_(* #,##0_);_(* \(#,##0\);_(* &quot;-&quot;_);_(@_)">
                  <c:v>9123.5871599999991</c:v>
                </c:pt>
              </c:numCache>
            </c:numRef>
          </c:val>
        </c:ser>
        <c:dLbls>
          <c:showLegendKey val="0"/>
          <c:showVal val="0"/>
          <c:showCatName val="0"/>
          <c:showSerName val="0"/>
          <c:showPercent val="0"/>
          <c:showBubbleSize val="0"/>
        </c:dLbls>
        <c:gapWidth val="150"/>
        <c:overlap val="100"/>
        <c:axId val="36013184"/>
        <c:axId val="36014720"/>
      </c:barChart>
      <c:lineChart>
        <c:grouping val="standard"/>
        <c:varyColors val="0"/>
        <c:ser>
          <c:idx val="0"/>
          <c:order val="0"/>
          <c:tx>
            <c:strRef>
              <c:f>'Graph Data'!$A$10</c:f>
              <c:strCache>
                <c:ptCount val="1"/>
                <c:pt idx="0">
                  <c:v>Budget</c:v>
                </c:pt>
              </c:strCache>
            </c:strRef>
          </c:tx>
          <c:spPr>
            <a:ln>
              <a:solidFill>
                <a:schemeClr val="accent2">
                  <a:lumMod val="75000"/>
                </a:schemeClr>
              </a:solidFill>
            </a:ln>
          </c:spPr>
          <c:marker>
            <c:symbol val="none"/>
          </c:marker>
          <c:cat>
            <c:strRef>
              <c:f>'Graph Data'!$B$9:$F$9</c:f>
              <c:strCache>
                <c:ptCount val="5"/>
                <c:pt idx="0">
                  <c:v>FY10</c:v>
                </c:pt>
                <c:pt idx="1">
                  <c:v>FY11</c:v>
                </c:pt>
                <c:pt idx="2">
                  <c:v>FY12</c:v>
                </c:pt>
                <c:pt idx="3">
                  <c:v>FY13</c:v>
                </c:pt>
                <c:pt idx="4">
                  <c:v>FY 14 Proj</c:v>
                </c:pt>
              </c:strCache>
            </c:strRef>
          </c:cat>
          <c:val>
            <c:numRef>
              <c:f>'Graph Data'!$B$10:$F$10</c:f>
              <c:numCache>
                <c:formatCode>#,##0</c:formatCode>
                <c:ptCount val="5"/>
                <c:pt idx="0">
                  <c:v>19432</c:v>
                </c:pt>
                <c:pt idx="1">
                  <c:v>16608</c:v>
                </c:pt>
                <c:pt idx="2">
                  <c:v>16670</c:v>
                </c:pt>
                <c:pt idx="3">
                  <c:v>17352</c:v>
                </c:pt>
                <c:pt idx="4" formatCode="_(* #,##0_);_(* \(#,##0\);_(* &quot;-&quot;??_);_(@_)">
                  <c:v>18100.966</c:v>
                </c:pt>
              </c:numCache>
            </c:numRef>
          </c:val>
          <c:smooth val="0"/>
        </c:ser>
        <c:dLbls>
          <c:showLegendKey val="0"/>
          <c:showVal val="0"/>
          <c:showCatName val="0"/>
          <c:showSerName val="0"/>
          <c:showPercent val="0"/>
          <c:showBubbleSize val="0"/>
        </c:dLbls>
        <c:marker val="1"/>
        <c:smooth val="0"/>
        <c:axId val="36013184"/>
        <c:axId val="36014720"/>
      </c:lineChart>
      <c:catAx>
        <c:axId val="36013184"/>
        <c:scaling>
          <c:orientation val="minMax"/>
        </c:scaling>
        <c:delete val="0"/>
        <c:axPos val="b"/>
        <c:numFmt formatCode="General" sourceLinked="0"/>
        <c:majorTickMark val="none"/>
        <c:minorTickMark val="none"/>
        <c:tickLblPos val="nextTo"/>
        <c:crossAx val="36014720"/>
        <c:crosses val="autoZero"/>
        <c:auto val="1"/>
        <c:lblAlgn val="ctr"/>
        <c:lblOffset val="100"/>
        <c:noMultiLvlLbl val="0"/>
      </c:catAx>
      <c:valAx>
        <c:axId val="36014720"/>
        <c:scaling>
          <c:orientation val="minMax"/>
        </c:scaling>
        <c:delete val="0"/>
        <c:axPos val="l"/>
        <c:majorGridlines/>
        <c:numFmt formatCode="#,##0" sourceLinked="1"/>
        <c:majorTickMark val="none"/>
        <c:minorTickMark val="none"/>
        <c:tickLblPos val="nextTo"/>
        <c:crossAx val="36013184"/>
        <c:crosses val="autoZero"/>
        <c:crossBetween val="between"/>
        <c:majorUnit val="10000"/>
      </c:valAx>
      <c:dTable>
        <c:showHorzBorder val="1"/>
        <c:showVertBorder val="1"/>
        <c:showOutline val="1"/>
        <c:showKeys val="1"/>
        <c:txPr>
          <a:bodyPr/>
          <a:lstStyle/>
          <a:p>
            <a:pPr rtl="0">
              <a:defRPr b="1"/>
            </a:pPr>
            <a:endParaRPr lang="en-US"/>
          </a:p>
        </c:txPr>
      </c:dTable>
      <c:spPr>
        <a:gradFill flip="none" rotWithShape="1">
          <a:gsLst>
            <a:gs pos="100000">
              <a:srgbClr val="FFFFFF"/>
            </a:gs>
            <a:gs pos="100000">
              <a:srgbClr val="E6E6E6"/>
            </a:gs>
            <a:gs pos="1000">
              <a:srgbClr val="B7BBC5"/>
            </a:gs>
            <a:gs pos="100000">
              <a:srgbClr val="7D8496"/>
            </a:gs>
            <a:gs pos="0">
              <a:srgbClr val="7D8496"/>
            </a:gs>
            <a:gs pos="100000">
              <a:srgbClr val="E6E6E6"/>
            </a:gs>
          </a:gsLst>
          <a:lin ang="16200000" scaled="0"/>
          <a:tileRect/>
        </a:gradFill>
      </c:spPr>
    </c:plotArea>
    <c:plotVisOnly val="1"/>
    <c:dispBlanksAs val="gap"/>
    <c:showDLblsOverMax val="0"/>
  </c:chart>
  <c:spPr>
    <a:solidFill>
      <a:schemeClr val="bg1">
        <a:lumMod val="85000"/>
      </a:schemeClr>
    </a:solidFill>
    <a:ln>
      <a:solidFill>
        <a:schemeClr val="bg1">
          <a:lumMod val="65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Operating</a:t>
            </a:r>
          </a:p>
          <a:p>
            <a:pPr>
              <a:defRPr/>
            </a:pPr>
            <a:r>
              <a:rPr lang="en-US" sz="1000"/>
              <a:t>(In</a:t>
            </a:r>
            <a:r>
              <a:rPr lang="en-US" sz="1000" baseline="0"/>
              <a:t> Thousands)</a:t>
            </a:r>
            <a:endParaRPr lang="en-US" sz="1000"/>
          </a:p>
        </c:rich>
      </c:tx>
      <c:layout/>
      <c:overlay val="0"/>
    </c:title>
    <c:autoTitleDeleted val="0"/>
    <c:plotArea>
      <c:layout/>
      <c:barChart>
        <c:barDir val="col"/>
        <c:grouping val="stacked"/>
        <c:varyColors val="0"/>
        <c:ser>
          <c:idx val="1"/>
          <c:order val="1"/>
          <c:tx>
            <c:strRef>
              <c:f>'Graph Data'!$A$17</c:f>
              <c:strCache>
                <c:ptCount val="1"/>
                <c:pt idx="0">
                  <c:v>Actual</c:v>
                </c:pt>
              </c:strCache>
            </c:strRef>
          </c:tx>
          <c:spPr>
            <a:solidFill>
              <a:schemeClr val="accent1">
                <a:lumMod val="75000"/>
              </a:schemeClr>
            </a:solidFill>
          </c:spPr>
          <c:invertIfNegative val="0"/>
          <c:cat>
            <c:strRef>
              <c:f>'Graph Data'!$B$15:$F$15</c:f>
              <c:strCache>
                <c:ptCount val="5"/>
                <c:pt idx="0">
                  <c:v>FY10</c:v>
                </c:pt>
                <c:pt idx="1">
                  <c:v>FY11</c:v>
                </c:pt>
                <c:pt idx="2">
                  <c:v>FY12</c:v>
                </c:pt>
                <c:pt idx="3">
                  <c:v>FY13</c:v>
                </c:pt>
                <c:pt idx="4">
                  <c:v>FY 14 Proj</c:v>
                </c:pt>
              </c:strCache>
            </c:strRef>
          </c:cat>
          <c:val>
            <c:numRef>
              <c:f>'Graph Data'!$B$17:$F$17</c:f>
              <c:numCache>
                <c:formatCode>#,##0</c:formatCode>
                <c:ptCount val="5"/>
                <c:pt idx="0">
                  <c:v>35205.55848</c:v>
                </c:pt>
                <c:pt idx="1">
                  <c:v>37833.26715</c:v>
                </c:pt>
                <c:pt idx="2">
                  <c:v>38849.55975</c:v>
                </c:pt>
                <c:pt idx="3">
                  <c:v>39661</c:v>
                </c:pt>
                <c:pt idx="4" formatCode="_(* #,##0_);_(* \(#,##0\);_(* &quot;-&quot;??_);_(@_)">
                  <c:v>16677.770050000003</c:v>
                </c:pt>
              </c:numCache>
            </c:numRef>
          </c:val>
        </c:ser>
        <c:ser>
          <c:idx val="2"/>
          <c:order val="2"/>
          <c:tx>
            <c:strRef>
              <c:f>'Graph Data'!$A$18</c:f>
              <c:strCache>
                <c:ptCount val="1"/>
                <c:pt idx="0">
                  <c:v>Estimate</c:v>
                </c:pt>
              </c:strCache>
            </c:strRef>
          </c:tx>
          <c:spPr>
            <a:solidFill>
              <a:schemeClr val="accent1">
                <a:lumMod val="40000"/>
                <a:lumOff val="60000"/>
              </a:schemeClr>
            </a:solidFill>
          </c:spPr>
          <c:invertIfNegative val="0"/>
          <c:cat>
            <c:strRef>
              <c:f>'Graph Data'!$B$15:$F$15</c:f>
              <c:strCache>
                <c:ptCount val="5"/>
                <c:pt idx="0">
                  <c:v>FY10</c:v>
                </c:pt>
                <c:pt idx="1">
                  <c:v>FY11</c:v>
                </c:pt>
                <c:pt idx="2">
                  <c:v>FY12</c:v>
                </c:pt>
                <c:pt idx="3">
                  <c:v>FY13</c:v>
                </c:pt>
                <c:pt idx="4">
                  <c:v>FY 14 Proj</c:v>
                </c:pt>
              </c:strCache>
            </c:strRef>
          </c:cat>
          <c:val>
            <c:numRef>
              <c:f>'Graph Data'!$B$18:$F$18</c:f>
              <c:numCache>
                <c:formatCode>#,##0</c:formatCode>
                <c:ptCount val="5"/>
                <c:pt idx="0">
                  <c:v>0</c:v>
                </c:pt>
                <c:pt idx="1">
                  <c:v>0</c:v>
                </c:pt>
                <c:pt idx="2">
                  <c:v>0</c:v>
                </c:pt>
                <c:pt idx="3">
                  <c:v>0</c:v>
                </c:pt>
                <c:pt idx="4" formatCode="_(* #,##0_);_(* \(#,##0\);_(* &quot;-&quot;??_);_(@_)">
                  <c:v>27350.414950000002</c:v>
                </c:pt>
              </c:numCache>
            </c:numRef>
          </c:val>
        </c:ser>
        <c:dLbls>
          <c:showLegendKey val="0"/>
          <c:showVal val="0"/>
          <c:showCatName val="0"/>
          <c:showSerName val="0"/>
          <c:showPercent val="0"/>
          <c:showBubbleSize val="0"/>
        </c:dLbls>
        <c:gapWidth val="150"/>
        <c:overlap val="100"/>
        <c:axId val="85208064"/>
        <c:axId val="85529344"/>
      </c:barChart>
      <c:lineChart>
        <c:grouping val="standard"/>
        <c:varyColors val="0"/>
        <c:ser>
          <c:idx val="0"/>
          <c:order val="0"/>
          <c:tx>
            <c:strRef>
              <c:f>'Graph Data'!$A$16</c:f>
              <c:strCache>
                <c:ptCount val="1"/>
                <c:pt idx="0">
                  <c:v>Budget</c:v>
                </c:pt>
              </c:strCache>
            </c:strRef>
          </c:tx>
          <c:spPr>
            <a:ln>
              <a:solidFill>
                <a:schemeClr val="accent2">
                  <a:lumMod val="75000"/>
                </a:schemeClr>
              </a:solidFill>
            </a:ln>
          </c:spPr>
          <c:marker>
            <c:symbol val="none"/>
          </c:marker>
          <c:cat>
            <c:strRef>
              <c:f>'Graph Data'!$B$15:$F$15</c:f>
              <c:strCache>
                <c:ptCount val="5"/>
                <c:pt idx="0">
                  <c:v>FY10</c:v>
                </c:pt>
                <c:pt idx="1">
                  <c:v>FY11</c:v>
                </c:pt>
                <c:pt idx="2">
                  <c:v>FY12</c:v>
                </c:pt>
                <c:pt idx="3">
                  <c:v>FY13</c:v>
                </c:pt>
                <c:pt idx="4">
                  <c:v>FY 14 Proj</c:v>
                </c:pt>
              </c:strCache>
            </c:strRef>
          </c:cat>
          <c:val>
            <c:numRef>
              <c:f>'Graph Data'!$B$16:$F$16</c:f>
              <c:numCache>
                <c:formatCode>#,##0</c:formatCode>
                <c:ptCount val="5"/>
                <c:pt idx="0">
                  <c:v>48779</c:v>
                </c:pt>
                <c:pt idx="1">
                  <c:v>43232</c:v>
                </c:pt>
                <c:pt idx="2">
                  <c:v>45639</c:v>
                </c:pt>
                <c:pt idx="3">
                  <c:v>47629</c:v>
                </c:pt>
                <c:pt idx="4" formatCode="_(* #,##0_);_(* \(#,##0\);_(* &quot;-&quot;??_);_(@_)">
                  <c:v>46140.411</c:v>
                </c:pt>
              </c:numCache>
            </c:numRef>
          </c:val>
          <c:smooth val="0"/>
        </c:ser>
        <c:dLbls>
          <c:showLegendKey val="0"/>
          <c:showVal val="0"/>
          <c:showCatName val="0"/>
          <c:showSerName val="0"/>
          <c:showPercent val="0"/>
          <c:showBubbleSize val="0"/>
        </c:dLbls>
        <c:marker val="1"/>
        <c:smooth val="0"/>
        <c:axId val="85208064"/>
        <c:axId val="85529344"/>
      </c:lineChart>
      <c:catAx>
        <c:axId val="85208064"/>
        <c:scaling>
          <c:orientation val="minMax"/>
        </c:scaling>
        <c:delete val="0"/>
        <c:axPos val="b"/>
        <c:numFmt formatCode="General" sourceLinked="0"/>
        <c:majorTickMark val="none"/>
        <c:minorTickMark val="none"/>
        <c:tickLblPos val="nextTo"/>
        <c:crossAx val="85529344"/>
        <c:crosses val="autoZero"/>
        <c:auto val="1"/>
        <c:lblAlgn val="ctr"/>
        <c:lblOffset val="100"/>
        <c:noMultiLvlLbl val="0"/>
      </c:catAx>
      <c:valAx>
        <c:axId val="85529344"/>
        <c:scaling>
          <c:orientation val="minMax"/>
        </c:scaling>
        <c:delete val="0"/>
        <c:axPos val="l"/>
        <c:majorGridlines/>
        <c:numFmt formatCode="#,##0" sourceLinked="1"/>
        <c:majorTickMark val="none"/>
        <c:minorTickMark val="none"/>
        <c:tickLblPos val="nextTo"/>
        <c:crossAx val="85208064"/>
        <c:crosses val="autoZero"/>
        <c:crossBetween val="between"/>
        <c:majorUnit val="10000"/>
      </c:valAx>
      <c:dTable>
        <c:showHorzBorder val="1"/>
        <c:showVertBorder val="1"/>
        <c:showOutline val="1"/>
        <c:showKeys val="1"/>
        <c:txPr>
          <a:bodyPr/>
          <a:lstStyle/>
          <a:p>
            <a:pPr rtl="0">
              <a:defRPr b="1"/>
            </a:pPr>
            <a:endParaRPr lang="en-US"/>
          </a:p>
        </c:txPr>
      </c:dTable>
      <c:spPr>
        <a:gradFill flip="none" rotWithShape="1">
          <a:gsLst>
            <a:gs pos="100000">
              <a:srgbClr val="FFFFFF"/>
            </a:gs>
            <a:gs pos="100000">
              <a:srgbClr val="E6E6E6"/>
            </a:gs>
            <a:gs pos="1000">
              <a:srgbClr val="B7BBC5"/>
            </a:gs>
            <a:gs pos="100000">
              <a:srgbClr val="7D8496"/>
            </a:gs>
            <a:gs pos="0">
              <a:srgbClr val="7D8496"/>
            </a:gs>
            <a:gs pos="100000">
              <a:srgbClr val="E6E6E6"/>
            </a:gs>
          </a:gsLst>
          <a:lin ang="16200000" scaled="0"/>
          <a:tileRect/>
        </a:gradFill>
      </c:spPr>
    </c:plotArea>
    <c:plotVisOnly val="1"/>
    <c:dispBlanksAs val="gap"/>
    <c:showDLblsOverMax val="0"/>
  </c:chart>
  <c:spPr>
    <a:solidFill>
      <a:schemeClr val="bg1">
        <a:lumMod val="85000"/>
      </a:schemeClr>
    </a:solidFill>
    <a:ln>
      <a:solidFill>
        <a:schemeClr val="bg1">
          <a:lumMod val="65000"/>
        </a:schemeClr>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Capital Outlay</a:t>
            </a:r>
          </a:p>
          <a:p>
            <a:pPr>
              <a:defRPr/>
            </a:pPr>
            <a:r>
              <a:rPr lang="en-US" sz="1000"/>
              <a:t>(In</a:t>
            </a:r>
            <a:r>
              <a:rPr lang="en-US" sz="1000" baseline="0"/>
              <a:t> Thousands)</a:t>
            </a:r>
            <a:endParaRPr lang="en-US" sz="1000"/>
          </a:p>
        </c:rich>
      </c:tx>
      <c:layout/>
      <c:overlay val="0"/>
    </c:title>
    <c:autoTitleDeleted val="0"/>
    <c:plotArea>
      <c:layout/>
      <c:barChart>
        <c:barDir val="col"/>
        <c:grouping val="stacked"/>
        <c:varyColors val="0"/>
        <c:ser>
          <c:idx val="1"/>
          <c:order val="1"/>
          <c:tx>
            <c:strRef>
              <c:f>'Graph Data'!$A$23</c:f>
              <c:strCache>
                <c:ptCount val="1"/>
                <c:pt idx="0">
                  <c:v>Actual</c:v>
                </c:pt>
              </c:strCache>
            </c:strRef>
          </c:tx>
          <c:spPr>
            <a:solidFill>
              <a:schemeClr val="accent1">
                <a:lumMod val="75000"/>
              </a:schemeClr>
            </a:solidFill>
          </c:spPr>
          <c:invertIfNegative val="0"/>
          <c:cat>
            <c:strRef>
              <c:f>'Graph Data'!$B$21:$F$21</c:f>
              <c:strCache>
                <c:ptCount val="5"/>
                <c:pt idx="0">
                  <c:v>FY10</c:v>
                </c:pt>
                <c:pt idx="1">
                  <c:v>FY11</c:v>
                </c:pt>
                <c:pt idx="2">
                  <c:v>FY12</c:v>
                </c:pt>
                <c:pt idx="3">
                  <c:v>FY13</c:v>
                </c:pt>
                <c:pt idx="4">
                  <c:v>FY 14 Proj</c:v>
                </c:pt>
              </c:strCache>
            </c:strRef>
          </c:cat>
          <c:val>
            <c:numRef>
              <c:f>'Graph Data'!$B$23:$F$23</c:f>
              <c:numCache>
                <c:formatCode>#,##0</c:formatCode>
                <c:ptCount val="5"/>
                <c:pt idx="0">
                  <c:v>984</c:v>
                </c:pt>
                <c:pt idx="1">
                  <c:v>767</c:v>
                </c:pt>
                <c:pt idx="2">
                  <c:v>671</c:v>
                </c:pt>
                <c:pt idx="3">
                  <c:v>1317</c:v>
                </c:pt>
                <c:pt idx="4" formatCode="_(* #,##0_);_(* \(#,##0\);_(* &quot;-&quot;??_);_(@_)">
                  <c:v>589.74009000000012</c:v>
                </c:pt>
              </c:numCache>
            </c:numRef>
          </c:val>
        </c:ser>
        <c:ser>
          <c:idx val="2"/>
          <c:order val="2"/>
          <c:tx>
            <c:strRef>
              <c:f>'Graph Data'!$A$24</c:f>
              <c:strCache>
                <c:ptCount val="1"/>
                <c:pt idx="0">
                  <c:v>Estimate</c:v>
                </c:pt>
              </c:strCache>
            </c:strRef>
          </c:tx>
          <c:spPr>
            <a:solidFill>
              <a:schemeClr val="accent1">
                <a:lumMod val="40000"/>
                <a:lumOff val="60000"/>
              </a:schemeClr>
            </a:solidFill>
          </c:spPr>
          <c:invertIfNegative val="0"/>
          <c:cat>
            <c:strRef>
              <c:f>'Graph Data'!$B$21:$F$21</c:f>
              <c:strCache>
                <c:ptCount val="5"/>
                <c:pt idx="0">
                  <c:v>FY10</c:v>
                </c:pt>
                <c:pt idx="1">
                  <c:v>FY11</c:v>
                </c:pt>
                <c:pt idx="2">
                  <c:v>FY12</c:v>
                </c:pt>
                <c:pt idx="3">
                  <c:v>FY13</c:v>
                </c:pt>
                <c:pt idx="4">
                  <c:v>FY 14 Proj</c:v>
                </c:pt>
              </c:strCache>
            </c:strRef>
          </c:cat>
          <c:val>
            <c:numRef>
              <c:f>'Graph Data'!$B$24:$F$24</c:f>
              <c:numCache>
                <c:formatCode>#,##0</c:formatCode>
                <c:ptCount val="5"/>
                <c:pt idx="0">
                  <c:v>0</c:v>
                </c:pt>
                <c:pt idx="1">
                  <c:v>0</c:v>
                </c:pt>
                <c:pt idx="2">
                  <c:v>0</c:v>
                </c:pt>
                <c:pt idx="3">
                  <c:v>0</c:v>
                </c:pt>
                <c:pt idx="4" formatCode="_(* #,##0_);_(* \(#,##0\);_(* &quot;-&quot;??_);_(@_)">
                  <c:v>970.71290999999985</c:v>
                </c:pt>
              </c:numCache>
            </c:numRef>
          </c:val>
        </c:ser>
        <c:dLbls>
          <c:showLegendKey val="0"/>
          <c:showVal val="0"/>
          <c:showCatName val="0"/>
          <c:showSerName val="0"/>
          <c:showPercent val="0"/>
          <c:showBubbleSize val="0"/>
        </c:dLbls>
        <c:gapWidth val="150"/>
        <c:overlap val="100"/>
        <c:axId val="116862976"/>
        <c:axId val="116864512"/>
      </c:barChart>
      <c:lineChart>
        <c:grouping val="standard"/>
        <c:varyColors val="0"/>
        <c:ser>
          <c:idx val="0"/>
          <c:order val="0"/>
          <c:tx>
            <c:strRef>
              <c:f>'Graph Data'!$A$22</c:f>
              <c:strCache>
                <c:ptCount val="1"/>
                <c:pt idx="0">
                  <c:v>Budget</c:v>
                </c:pt>
              </c:strCache>
            </c:strRef>
          </c:tx>
          <c:spPr>
            <a:ln>
              <a:solidFill>
                <a:schemeClr val="accent2">
                  <a:lumMod val="75000"/>
                </a:schemeClr>
              </a:solidFill>
            </a:ln>
          </c:spPr>
          <c:marker>
            <c:symbol val="none"/>
          </c:marker>
          <c:cat>
            <c:strRef>
              <c:f>'Graph Data'!$B$21:$F$21</c:f>
              <c:strCache>
                <c:ptCount val="5"/>
                <c:pt idx="0">
                  <c:v>FY10</c:v>
                </c:pt>
                <c:pt idx="1">
                  <c:v>FY11</c:v>
                </c:pt>
                <c:pt idx="2">
                  <c:v>FY12</c:v>
                </c:pt>
                <c:pt idx="3">
                  <c:v>FY13</c:v>
                </c:pt>
                <c:pt idx="4">
                  <c:v>FY 14 Proj</c:v>
                </c:pt>
              </c:strCache>
            </c:strRef>
          </c:cat>
          <c:val>
            <c:numRef>
              <c:f>'Graph Data'!$B$22:$F$22</c:f>
              <c:numCache>
                <c:formatCode>#,##0</c:formatCode>
                <c:ptCount val="5"/>
                <c:pt idx="0">
                  <c:v>989</c:v>
                </c:pt>
                <c:pt idx="1">
                  <c:v>959</c:v>
                </c:pt>
                <c:pt idx="2">
                  <c:v>916</c:v>
                </c:pt>
                <c:pt idx="3">
                  <c:v>1005</c:v>
                </c:pt>
                <c:pt idx="4" formatCode="_(* #,##0_);_(* \(#,##0\);_(* &quot;-&quot;??_);_(@_)">
                  <c:v>1560.453</c:v>
                </c:pt>
              </c:numCache>
            </c:numRef>
          </c:val>
          <c:smooth val="0"/>
        </c:ser>
        <c:dLbls>
          <c:showLegendKey val="0"/>
          <c:showVal val="0"/>
          <c:showCatName val="0"/>
          <c:showSerName val="0"/>
          <c:showPercent val="0"/>
          <c:showBubbleSize val="0"/>
        </c:dLbls>
        <c:marker val="1"/>
        <c:smooth val="0"/>
        <c:axId val="116862976"/>
        <c:axId val="116864512"/>
      </c:lineChart>
      <c:catAx>
        <c:axId val="116862976"/>
        <c:scaling>
          <c:orientation val="minMax"/>
        </c:scaling>
        <c:delete val="0"/>
        <c:axPos val="b"/>
        <c:numFmt formatCode="General" sourceLinked="0"/>
        <c:majorTickMark val="none"/>
        <c:minorTickMark val="none"/>
        <c:tickLblPos val="nextTo"/>
        <c:crossAx val="116864512"/>
        <c:crosses val="autoZero"/>
        <c:auto val="1"/>
        <c:lblAlgn val="ctr"/>
        <c:lblOffset val="100"/>
        <c:noMultiLvlLbl val="0"/>
      </c:catAx>
      <c:valAx>
        <c:axId val="116864512"/>
        <c:scaling>
          <c:orientation val="minMax"/>
        </c:scaling>
        <c:delete val="0"/>
        <c:axPos val="l"/>
        <c:majorGridlines/>
        <c:minorGridlines>
          <c:spPr>
            <a:ln>
              <a:noFill/>
            </a:ln>
          </c:spPr>
        </c:minorGridlines>
        <c:numFmt formatCode="#,##0" sourceLinked="1"/>
        <c:majorTickMark val="none"/>
        <c:minorTickMark val="none"/>
        <c:tickLblPos val="nextTo"/>
        <c:crossAx val="116862976"/>
        <c:crosses val="autoZero"/>
        <c:crossBetween val="between"/>
      </c:valAx>
      <c:dTable>
        <c:showHorzBorder val="1"/>
        <c:showVertBorder val="1"/>
        <c:showOutline val="1"/>
        <c:showKeys val="1"/>
        <c:txPr>
          <a:bodyPr/>
          <a:lstStyle/>
          <a:p>
            <a:pPr rtl="0">
              <a:defRPr b="1"/>
            </a:pPr>
            <a:endParaRPr lang="en-US"/>
          </a:p>
        </c:txPr>
      </c:dTable>
      <c:spPr>
        <a:gradFill flip="none" rotWithShape="1">
          <a:gsLst>
            <a:gs pos="100000">
              <a:srgbClr val="FFFFFF"/>
            </a:gs>
            <a:gs pos="100000">
              <a:srgbClr val="E6E6E6"/>
            </a:gs>
            <a:gs pos="1000">
              <a:srgbClr val="B7BBC5"/>
            </a:gs>
            <a:gs pos="100000">
              <a:srgbClr val="7D8496"/>
            </a:gs>
            <a:gs pos="0">
              <a:srgbClr val="7D8496"/>
            </a:gs>
            <a:gs pos="100000">
              <a:srgbClr val="E6E6E6"/>
            </a:gs>
          </a:gsLst>
          <a:lin ang="16200000" scaled="0"/>
          <a:tileRect/>
        </a:gradFill>
      </c:spPr>
    </c:plotArea>
    <c:plotVisOnly val="1"/>
    <c:dispBlanksAs val="gap"/>
    <c:showDLblsOverMax val="0"/>
  </c:chart>
  <c:spPr>
    <a:solidFill>
      <a:schemeClr val="bg1">
        <a:lumMod val="85000"/>
      </a:schemeClr>
    </a:solidFill>
    <a:ln>
      <a:solidFill>
        <a:schemeClr val="bg1">
          <a:lumMod val="65000"/>
        </a:schemeClr>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FC9AA-EF90-4C53-A1CF-8A89584E496B}" type="datetimeFigureOut">
              <a:rPr lang="en-US" smtClean="0"/>
              <a:t>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77E4D-186B-4BA3-A251-0B1526CC6017}" type="slidenum">
              <a:rPr lang="en-US" smtClean="0"/>
              <a:t>‹#›</a:t>
            </a:fld>
            <a:endParaRPr lang="en-US"/>
          </a:p>
        </p:txBody>
      </p:sp>
    </p:spTree>
    <p:extLst>
      <p:ext uri="{BB962C8B-B14F-4D97-AF65-F5344CB8AC3E}">
        <p14:creationId xmlns:p14="http://schemas.microsoft.com/office/powerpoint/2010/main" val="3494833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77E4D-186B-4BA3-A251-0B1526CC6017}" type="slidenum">
              <a:rPr lang="en-US" smtClean="0"/>
              <a:t>5</a:t>
            </a:fld>
            <a:endParaRPr lang="en-US"/>
          </a:p>
        </p:txBody>
      </p:sp>
    </p:spTree>
    <p:extLst>
      <p:ext uri="{BB962C8B-B14F-4D97-AF65-F5344CB8AC3E}">
        <p14:creationId xmlns:p14="http://schemas.microsoft.com/office/powerpoint/2010/main" val="1132959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77E4D-186B-4BA3-A251-0B1526CC6017}" type="slidenum">
              <a:rPr lang="en-US" smtClean="0"/>
              <a:t>18</a:t>
            </a:fld>
            <a:endParaRPr lang="en-US"/>
          </a:p>
        </p:txBody>
      </p:sp>
    </p:spTree>
    <p:extLst>
      <p:ext uri="{BB962C8B-B14F-4D97-AF65-F5344CB8AC3E}">
        <p14:creationId xmlns:p14="http://schemas.microsoft.com/office/powerpoint/2010/main" val="126080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D80794-6312-484D-BBC0-F16FF86203A1}" type="datetime1">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449E8-4DB8-4431-B69E-473F194888F3}" type="slidenum">
              <a:rPr lang="en-US" smtClean="0"/>
              <a:t>‹#›</a:t>
            </a:fld>
            <a:endParaRPr lang="en-US"/>
          </a:p>
        </p:txBody>
      </p:sp>
    </p:spTree>
    <p:extLst>
      <p:ext uri="{BB962C8B-B14F-4D97-AF65-F5344CB8AC3E}">
        <p14:creationId xmlns:p14="http://schemas.microsoft.com/office/powerpoint/2010/main" val="1543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3775E-D79F-48DB-A0A6-ABDAC13DC77F}" type="datetime1">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449E8-4DB8-4431-B69E-473F194888F3}" type="slidenum">
              <a:rPr lang="en-US" smtClean="0"/>
              <a:t>‹#›</a:t>
            </a:fld>
            <a:endParaRPr lang="en-US"/>
          </a:p>
        </p:txBody>
      </p:sp>
    </p:spTree>
    <p:extLst>
      <p:ext uri="{BB962C8B-B14F-4D97-AF65-F5344CB8AC3E}">
        <p14:creationId xmlns:p14="http://schemas.microsoft.com/office/powerpoint/2010/main" val="175163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E39737-1C98-4E6C-B2D1-D66DFD047176}" type="datetime1">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449E8-4DB8-4431-B69E-473F194888F3}" type="slidenum">
              <a:rPr lang="en-US" smtClean="0"/>
              <a:t>‹#›</a:t>
            </a:fld>
            <a:endParaRPr lang="en-US"/>
          </a:p>
        </p:txBody>
      </p:sp>
    </p:spTree>
    <p:extLst>
      <p:ext uri="{BB962C8B-B14F-4D97-AF65-F5344CB8AC3E}">
        <p14:creationId xmlns:p14="http://schemas.microsoft.com/office/powerpoint/2010/main" val="213766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6F117-D7F8-44AE-9243-438329192AA6}" type="datetime1">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449E8-4DB8-4431-B69E-473F194888F3}" type="slidenum">
              <a:rPr lang="en-US" smtClean="0"/>
              <a:t>‹#›</a:t>
            </a:fld>
            <a:endParaRPr lang="en-US"/>
          </a:p>
        </p:txBody>
      </p:sp>
    </p:spTree>
    <p:extLst>
      <p:ext uri="{BB962C8B-B14F-4D97-AF65-F5344CB8AC3E}">
        <p14:creationId xmlns:p14="http://schemas.microsoft.com/office/powerpoint/2010/main" val="39582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BD404D-D48B-4590-B0FB-1FEC79F99577}" type="datetime1">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449E8-4DB8-4431-B69E-473F194888F3}" type="slidenum">
              <a:rPr lang="en-US" smtClean="0"/>
              <a:t>‹#›</a:t>
            </a:fld>
            <a:endParaRPr lang="en-US"/>
          </a:p>
        </p:txBody>
      </p:sp>
    </p:spTree>
    <p:extLst>
      <p:ext uri="{BB962C8B-B14F-4D97-AF65-F5344CB8AC3E}">
        <p14:creationId xmlns:p14="http://schemas.microsoft.com/office/powerpoint/2010/main" val="256607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6C0459-83ED-4743-981D-3FEF820651BD}" type="datetime1">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449E8-4DB8-4431-B69E-473F194888F3}" type="slidenum">
              <a:rPr lang="en-US" smtClean="0"/>
              <a:t>‹#›</a:t>
            </a:fld>
            <a:endParaRPr lang="en-US"/>
          </a:p>
        </p:txBody>
      </p:sp>
    </p:spTree>
    <p:extLst>
      <p:ext uri="{BB962C8B-B14F-4D97-AF65-F5344CB8AC3E}">
        <p14:creationId xmlns:p14="http://schemas.microsoft.com/office/powerpoint/2010/main" val="332159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4F2872-F91B-49C1-9732-F60E721BB2C0}" type="datetime1">
              <a:rPr lang="en-US" smtClean="0"/>
              <a:t>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449E8-4DB8-4431-B69E-473F194888F3}" type="slidenum">
              <a:rPr lang="en-US" smtClean="0"/>
              <a:t>‹#›</a:t>
            </a:fld>
            <a:endParaRPr lang="en-US"/>
          </a:p>
        </p:txBody>
      </p:sp>
    </p:spTree>
    <p:extLst>
      <p:ext uri="{BB962C8B-B14F-4D97-AF65-F5344CB8AC3E}">
        <p14:creationId xmlns:p14="http://schemas.microsoft.com/office/powerpoint/2010/main" val="418285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409817-31BC-465F-80AE-B0B983C1FC58}" type="datetime1">
              <a:rPr lang="en-US" smtClean="0"/>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449E8-4DB8-4431-B69E-473F194888F3}" type="slidenum">
              <a:rPr lang="en-US" smtClean="0"/>
              <a:t>‹#›</a:t>
            </a:fld>
            <a:endParaRPr lang="en-US"/>
          </a:p>
        </p:txBody>
      </p:sp>
    </p:spTree>
    <p:extLst>
      <p:ext uri="{BB962C8B-B14F-4D97-AF65-F5344CB8AC3E}">
        <p14:creationId xmlns:p14="http://schemas.microsoft.com/office/powerpoint/2010/main" val="250220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5FA1F-9458-44EE-9C8F-F89747923F96}" type="datetime1">
              <a:rPr lang="en-US" smtClean="0"/>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449E8-4DB8-4431-B69E-473F194888F3}" type="slidenum">
              <a:rPr lang="en-US" smtClean="0"/>
              <a:t>‹#›</a:t>
            </a:fld>
            <a:endParaRPr lang="en-US"/>
          </a:p>
        </p:txBody>
      </p:sp>
    </p:spTree>
    <p:extLst>
      <p:ext uri="{BB962C8B-B14F-4D97-AF65-F5344CB8AC3E}">
        <p14:creationId xmlns:p14="http://schemas.microsoft.com/office/powerpoint/2010/main" val="426883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C6B81-DC3A-49F8-8BE5-0209D2D9C119}" type="datetime1">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449E8-4DB8-4431-B69E-473F194888F3}" type="slidenum">
              <a:rPr lang="en-US" smtClean="0"/>
              <a:t>‹#›</a:t>
            </a:fld>
            <a:endParaRPr lang="en-US"/>
          </a:p>
        </p:txBody>
      </p:sp>
    </p:spTree>
    <p:extLst>
      <p:ext uri="{BB962C8B-B14F-4D97-AF65-F5344CB8AC3E}">
        <p14:creationId xmlns:p14="http://schemas.microsoft.com/office/powerpoint/2010/main" val="260521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B92B5-7895-4331-A544-14D1217EFE35}" type="datetime1">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449E8-4DB8-4431-B69E-473F194888F3}" type="slidenum">
              <a:rPr lang="en-US" smtClean="0"/>
              <a:t>‹#›</a:t>
            </a:fld>
            <a:endParaRPr lang="en-US"/>
          </a:p>
        </p:txBody>
      </p:sp>
    </p:spTree>
    <p:extLst>
      <p:ext uri="{BB962C8B-B14F-4D97-AF65-F5344CB8AC3E}">
        <p14:creationId xmlns:p14="http://schemas.microsoft.com/office/powerpoint/2010/main" val="263785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BF6D1-0B28-44C4-89B6-2B813462094B}" type="datetime1">
              <a:rPr lang="en-US" smtClean="0"/>
              <a:t>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449E8-4DB8-4431-B69E-473F194888F3}" type="slidenum">
              <a:rPr lang="en-US" smtClean="0"/>
              <a:t>‹#›</a:t>
            </a:fld>
            <a:endParaRPr lang="en-US"/>
          </a:p>
        </p:txBody>
      </p:sp>
    </p:spTree>
    <p:extLst>
      <p:ext uri="{BB962C8B-B14F-4D97-AF65-F5344CB8AC3E}">
        <p14:creationId xmlns:p14="http://schemas.microsoft.com/office/powerpoint/2010/main" val="1541284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gfoa.org/building-better-budget-document-second-edi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dirty="0" smtClean="0"/>
              <a:t>Florida Government Finance Officers Association</a:t>
            </a:r>
            <a:endParaRPr lang="en-US" dirty="0"/>
          </a:p>
        </p:txBody>
      </p:sp>
      <p:sp>
        <p:nvSpPr>
          <p:cNvPr id="3" name="Subtitle 2"/>
          <p:cNvSpPr>
            <a:spLocks noGrp="1"/>
          </p:cNvSpPr>
          <p:nvPr>
            <p:ph type="subTitle" idx="1"/>
          </p:nvPr>
        </p:nvSpPr>
        <p:spPr>
          <a:xfrm>
            <a:off x="1371600" y="3352800"/>
            <a:ext cx="6400800" cy="1752600"/>
          </a:xfrm>
        </p:spPr>
        <p:txBody>
          <a:bodyPr>
            <a:normAutofit/>
          </a:bodyPr>
          <a:lstStyle/>
          <a:p>
            <a:r>
              <a:rPr lang="en-US" sz="4400" dirty="0" smtClean="0">
                <a:solidFill>
                  <a:schemeClr val="tx1"/>
                </a:solidFill>
              </a:rPr>
              <a:t>Budgeting Basics</a:t>
            </a:r>
          </a:p>
          <a:p>
            <a:r>
              <a:rPr lang="en-US" sz="2400" dirty="0" smtClean="0">
                <a:solidFill>
                  <a:schemeClr val="tx1"/>
                </a:solidFill>
              </a:rPr>
              <a:t>February 19, 2015</a:t>
            </a:r>
            <a:endParaRPr lang="en-US" sz="2400" dirty="0">
              <a:solidFill>
                <a:schemeClr val="tx1"/>
              </a:solidFill>
            </a:endParaRPr>
          </a:p>
        </p:txBody>
      </p:sp>
      <p:sp>
        <p:nvSpPr>
          <p:cNvPr id="4" name="TextBox 3"/>
          <p:cNvSpPr txBox="1"/>
          <p:nvPr/>
        </p:nvSpPr>
        <p:spPr>
          <a:xfrm>
            <a:off x="914400" y="5334000"/>
            <a:ext cx="4572000" cy="923330"/>
          </a:xfrm>
          <a:prstGeom prst="rect">
            <a:avLst/>
          </a:prstGeom>
          <a:noFill/>
        </p:spPr>
        <p:txBody>
          <a:bodyPr wrap="square" rtlCol="0">
            <a:spAutoFit/>
          </a:bodyPr>
          <a:lstStyle/>
          <a:p>
            <a:r>
              <a:rPr lang="en-US" dirty="0" smtClean="0"/>
              <a:t>Michael D. Perry, CGFO</a:t>
            </a:r>
          </a:p>
          <a:p>
            <a:r>
              <a:rPr lang="en-US" dirty="0" smtClean="0"/>
              <a:t>Budget Officer</a:t>
            </a:r>
          </a:p>
          <a:p>
            <a:r>
              <a:rPr lang="en-US" dirty="0" smtClean="0"/>
              <a:t>City of Tampa</a:t>
            </a:r>
            <a:endParaRPr lang="en-US" dirty="0"/>
          </a:p>
        </p:txBody>
      </p:sp>
    </p:spTree>
    <p:extLst>
      <p:ext uri="{BB962C8B-B14F-4D97-AF65-F5344CB8AC3E}">
        <p14:creationId xmlns:p14="http://schemas.microsoft.com/office/powerpoint/2010/main" val="2372886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Monitoring Current Year Activities</a:t>
            </a:r>
            <a:endParaRPr lang="en-US" dirty="0">
              <a:solidFill>
                <a:schemeClr val="tx2"/>
              </a:solidFill>
            </a:endParaRPr>
          </a:p>
        </p:txBody>
      </p:sp>
      <p:sp>
        <p:nvSpPr>
          <p:cNvPr id="3" name="Content Placeholder 2"/>
          <p:cNvSpPr>
            <a:spLocks noGrp="1"/>
          </p:cNvSpPr>
          <p:nvPr>
            <p:ph sz="half" idx="1"/>
          </p:nvPr>
        </p:nvSpPr>
        <p:spPr>
          <a:xfrm>
            <a:off x="457200" y="1722437"/>
            <a:ext cx="4038600" cy="4525963"/>
          </a:xfrm>
        </p:spPr>
        <p:txBody>
          <a:bodyPr/>
          <a:lstStyle/>
          <a:p>
            <a:pPr marL="0" indent="0">
              <a:buNone/>
            </a:pPr>
            <a:r>
              <a:rPr lang="en-US" dirty="0" smtClean="0"/>
              <a:t>Reports to </a:t>
            </a:r>
            <a:r>
              <a:rPr lang="en-US" dirty="0" smtClean="0"/>
              <a:t>departments</a:t>
            </a:r>
            <a:endParaRPr lang="en-US" dirty="0" smtClean="0"/>
          </a:p>
          <a:p>
            <a:pPr marL="347663" lvl="1">
              <a:spcBef>
                <a:spcPts val="0"/>
              </a:spcBef>
              <a:spcAft>
                <a:spcPts val="1200"/>
              </a:spcAft>
              <a:buFont typeface="Wingdings" panose="05000000000000000000" pitchFamily="2" charset="2"/>
              <a:buChar char="Ø"/>
            </a:pPr>
            <a:r>
              <a:rPr lang="en-US" dirty="0" smtClean="0">
                <a:solidFill>
                  <a:schemeClr val="tx2"/>
                </a:solidFill>
              </a:rPr>
              <a:t>Current year budget and actuals</a:t>
            </a:r>
          </a:p>
          <a:p>
            <a:pPr marL="347663" lvl="1">
              <a:spcBef>
                <a:spcPts val="0"/>
              </a:spcBef>
              <a:spcAft>
                <a:spcPts val="1200"/>
              </a:spcAft>
              <a:buFont typeface="Wingdings" panose="05000000000000000000" pitchFamily="2" charset="2"/>
              <a:buChar char="Ø"/>
            </a:pPr>
            <a:r>
              <a:rPr lang="en-US" dirty="0" smtClean="0"/>
              <a:t>Budget analyst’s year-end projections</a:t>
            </a:r>
          </a:p>
          <a:p>
            <a:pPr marL="347663" lvl="1">
              <a:spcBef>
                <a:spcPts val="0"/>
              </a:spcBef>
              <a:spcAft>
                <a:spcPts val="1200"/>
              </a:spcAft>
              <a:buFont typeface="Wingdings" panose="05000000000000000000" pitchFamily="2" charset="2"/>
              <a:buChar char="Ø"/>
            </a:pPr>
            <a:r>
              <a:rPr lang="en-US" dirty="0" smtClean="0">
                <a:solidFill>
                  <a:schemeClr val="tx2"/>
                </a:solidFill>
              </a:rPr>
              <a:t>Easy to read and understand</a:t>
            </a:r>
          </a:p>
          <a:p>
            <a:pPr marL="347663" lvl="1">
              <a:spcBef>
                <a:spcPts val="0"/>
              </a:spcBef>
              <a:spcAft>
                <a:spcPts val="1200"/>
              </a:spcAft>
              <a:buFont typeface="Wingdings" panose="05000000000000000000" pitchFamily="2" charset="2"/>
              <a:buChar char="Ø"/>
            </a:pPr>
            <a:r>
              <a:rPr lang="en-US" dirty="0"/>
              <a:t>Discuss/identifies variances, issues to watch</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879325414"/>
              </p:ext>
            </p:extLst>
          </p:nvPr>
        </p:nvGraphicFramePr>
        <p:xfrm>
          <a:off x="4724400" y="1745151"/>
          <a:ext cx="4038600" cy="3969849"/>
        </p:xfrm>
        <a:graphic>
          <a:graphicData uri="http://schemas.openxmlformats.org/drawingml/2006/table">
            <a:tbl>
              <a:tblPr/>
              <a:tblGrid>
                <a:gridCol w="106347"/>
                <a:gridCol w="163412"/>
                <a:gridCol w="316448"/>
                <a:gridCol w="316448"/>
                <a:gridCol w="106347"/>
                <a:gridCol w="249008"/>
                <a:gridCol w="355355"/>
                <a:gridCol w="106347"/>
                <a:gridCol w="249008"/>
                <a:gridCol w="477266"/>
                <a:gridCol w="477266"/>
                <a:gridCol w="249008"/>
                <a:gridCol w="866340"/>
              </a:tblGrid>
              <a:tr h="105012">
                <a:tc gridSpan="13">
                  <a:txBody>
                    <a:bodyPr/>
                    <a:lstStyle/>
                    <a:p>
                      <a:pPr algn="ctr" fontAlgn="ctr"/>
                      <a:r>
                        <a:rPr lang="en-US" sz="600" b="1" i="0" u="none" strike="noStrike">
                          <a:solidFill>
                            <a:srgbClr val="FFFFFF"/>
                          </a:solidFill>
                          <a:effectLst/>
                          <a:latin typeface="Arial"/>
                        </a:rPr>
                        <a:t>MONTHLY BUDGET ANALYSIS</a:t>
                      </a:r>
                    </a:p>
                  </a:txBody>
                  <a:tcPr marL="2188" marR="2188" marT="218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633">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r>
              <a:tr h="88604">
                <a:tc>
                  <a:txBody>
                    <a:bodyPr/>
                    <a:lstStyle/>
                    <a:p>
                      <a:pPr algn="l" fontAlgn="b"/>
                      <a:endParaRPr lang="en-US" sz="600" b="1" i="1"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r" fontAlgn="b"/>
                      <a:r>
                        <a:rPr lang="en-US" sz="600" b="1" i="0" u="none" strike="noStrike">
                          <a:solidFill>
                            <a:srgbClr val="000000"/>
                          </a:solidFill>
                          <a:effectLst/>
                          <a:latin typeface="Arial"/>
                        </a:rPr>
                        <a:t>Water Department</a:t>
                      </a:r>
                    </a:p>
                  </a:txBody>
                  <a:tcPr marL="2188" marR="2188" marT="2188" marB="0" anchor="b">
                    <a:lnL>
                      <a:noFill/>
                    </a:lnL>
                    <a:lnR>
                      <a:noFill/>
                    </a:lnR>
                    <a:lnT>
                      <a:noFill/>
                    </a:lnT>
                    <a:lnB>
                      <a:noFill/>
                    </a:lnB>
                  </a:tcPr>
                </a:tc>
              </a:tr>
              <a:tr h="170208">
                <a:tc gridSpan="6">
                  <a:txBody>
                    <a:bodyPr/>
                    <a:lstStyle/>
                    <a:p>
                      <a:pPr algn="l" fontAlgn="b"/>
                      <a:r>
                        <a:rPr lang="en-US" sz="600" b="1" i="0" u="none" strike="noStrike">
                          <a:solidFill>
                            <a:srgbClr val="000000"/>
                          </a:solidFill>
                          <a:effectLst/>
                          <a:latin typeface="Arial"/>
                        </a:rPr>
                        <a:t>CURRENT YEAR (Budget VS. Projections)</a:t>
                      </a:r>
                    </a:p>
                  </a:txBody>
                  <a:tcPr marL="2188" marR="2188" marT="218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r"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r>
              <a:tr h="170208">
                <a:tc>
                  <a:txBody>
                    <a:bodyPr/>
                    <a:lstStyle/>
                    <a:p>
                      <a:pPr algn="l" fontAlgn="b"/>
                      <a:endParaRPr lang="en-US" sz="600" b="1" i="0" u="sng"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r"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ctr"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r" fontAlgn="b"/>
                      <a:r>
                        <a:rPr lang="en-US" sz="600" b="1" i="0" u="none" strike="noStrike">
                          <a:solidFill>
                            <a:srgbClr val="000000"/>
                          </a:solidFill>
                          <a:effectLst/>
                          <a:latin typeface="Arial"/>
                        </a:rPr>
                        <a:t>For the month ending March 2014</a:t>
                      </a:r>
                    </a:p>
                  </a:txBody>
                  <a:tcPr marL="2188" marR="2188" marT="2188" marB="0" anchor="b">
                    <a:lnL>
                      <a:noFill/>
                    </a:lnL>
                    <a:lnR>
                      <a:noFill/>
                    </a:lnR>
                    <a:lnT>
                      <a:noFill/>
                    </a:lnT>
                    <a:lnB>
                      <a:noFill/>
                    </a:lnB>
                  </a:tcPr>
                </a:tc>
              </a:tr>
              <a:tr h="88604">
                <a:tc gridSpan="3">
                  <a:txBody>
                    <a:bodyPr/>
                    <a:lstStyle/>
                    <a:p>
                      <a:pPr algn="l" fontAlgn="b"/>
                      <a:r>
                        <a:rPr lang="en-US" sz="600" b="1" i="0" u="none" strike="noStrike">
                          <a:solidFill>
                            <a:srgbClr val="000000"/>
                          </a:solidFill>
                          <a:effectLst/>
                          <a:latin typeface="Arial"/>
                        </a:rPr>
                        <a:t>Revenue Drivers:</a:t>
                      </a:r>
                    </a:p>
                  </a:txBody>
                  <a:tcPr marL="2188" marR="2188" marT="218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r>
              <a:tr h="91886">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1"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ctr"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just" fontAlgn="ctr"/>
                      <a:endParaRPr lang="en-US" sz="500" b="0" i="0" u="none" strike="noStrike">
                        <a:solidFill>
                          <a:srgbClr val="000000"/>
                        </a:solidFill>
                        <a:effectLst/>
                        <a:latin typeface="Arial"/>
                      </a:endParaRPr>
                    </a:p>
                  </a:txBody>
                  <a:tcPr marL="2188" marR="2188" marT="218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ctr"/>
                      <a:endParaRPr lang="en-US" sz="500" b="0" i="0" u="none" strike="noStrike">
                        <a:solidFill>
                          <a:srgbClr val="000000"/>
                        </a:solidFill>
                        <a:effectLst/>
                        <a:latin typeface="Arial"/>
                      </a:endParaRPr>
                    </a:p>
                  </a:txBody>
                  <a:tcPr marL="2188" marR="2188" marT="218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ctr"/>
                      <a:endParaRPr lang="en-US" sz="500" b="0" i="0" u="none" strike="noStrike">
                        <a:solidFill>
                          <a:srgbClr val="000000"/>
                        </a:solidFill>
                        <a:effectLst/>
                        <a:latin typeface="Arial"/>
                      </a:endParaRPr>
                    </a:p>
                  </a:txBody>
                  <a:tcPr marL="2188" marR="2188" marT="218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ctr"/>
                      <a:endParaRPr lang="en-US" sz="500" b="0" i="0" u="none" strike="noStrike">
                        <a:solidFill>
                          <a:srgbClr val="000000"/>
                        </a:solidFill>
                        <a:effectLst/>
                        <a:latin typeface="Arial"/>
                      </a:endParaRPr>
                    </a:p>
                  </a:txBody>
                  <a:tcPr marL="2188" marR="2188" marT="218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ctr"/>
                      <a:endParaRPr lang="en-US" sz="500" b="0" i="0" u="none" strike="noStrike">
                        <a:solidFill>
                          <a:srgbClr val="000000"/>
                        </a:solidFill>
                        <a:effectLst/>
                        <a:latin typeface="Arial"/>
                      </a:endParaRPr>
                    </a:p>
                  </a:txBody>
                  <a:tcPr marL="2188" marR="2188" marT="2188" marB="0" anchor="ctr">
                    <a:lnL>
                      <a:noFill/>
                    </a:lnL>
                    <a:lnR>
                      <a:noFill/>
                    </a:lnR>
                    <a:lnT>
                      <a:noFill/>
                    </a:lnT>
                    <a:lnB w="12700" cap="flat" cmpd="sng" algn="ctr">
                      <a:solidFill>
                        <a:srgbClr val="000000"/>
                      </a:solidFill>
                      <a:prstDash val="solid"/>
                      <a:round/>
                      <a:headEnd type="none" w="med" len="med"/>
                      <a:tailEnd type="none" w="med" len="med"/>
                    </a:lnB>
                  </a:tcPr>
                </a:tc>
              </a:tr>
              <a:tr h="86198">
                <a:tc>
                  <a:txBody>
                    <a:bodyPr/>
                    <a:lstStyle/>
                    <a:p>
                      <a:pPr algn="l" fontAlgn="b"/>
                      <a:endParaRPr lang="en-US" sz="400" b="0" i="0" u="none" strike="noStrike">
                        <a:solidFill>
                          <a:srgbClr val="000000"/>
                        </a:solidFill>
                        <a:effectLst/>
                        <a:latin typeface="Calibri"/>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1" i="0" u="none" strike="noStrike">
                          <a:solidFill>
                            <a:srgbClr val="000000"/>
                          </a:solidFill>
                          <a:effectLst/>
                          <a:latin typeface="Arial"/>
                        </a:rPr>
                        <a:t> </a:t>
                      </a:r>
                    </a:p>
                  </a:txBody>
                  <a:tcPr marL="2188" marR="2188" marT="21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500" b="1" i="0" u="none" strike="noStrike">
                          <a:solidFill>
                            <a:srgbClr val="000000"/>
                          </a:solidFill>
                          <a:effectLst/>
                          <a:latin typeface="Arial"/>
                        </a:rPr>
                        <a:t>98%</a:t>
                      </a:r>
                    </a:p>
                  </a:txBody>
                  <a:tcPr marL="2188" marR="2188" marT="2188"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en-US" sz="600" b="1" i="0" u="none" strike="noStrike">
                          <a:solidFill>
                            <a:srgbClr val="000000"/>
                          </a:solidFill>
                          <a:effectLst/>
                          <a:latin typeface="Arial"/>
                        </a:rPr>
                        <a:t>Total Revenues</a:t>
                      </a:r>
                    </a:p>
                  </a:txBody>
                  <a:tcPr marL="2188" marR="2188" marT="218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ctr"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rowSpan="4" gridSpan="5">
                  <a:txBody>
                    <a:bodyPr/>
                    <a:lstStyle/>
                    <a:p>
                      <a:pPr algn="l" fontAlgn="t"/>
                      <a:r>
                        <a:rPr lang="en-US" sz="500" b="0" i="0" u="none" strike="noStrike">
                          <a:solidFill>
                            <a:srgbClr val="000000"/>
                          </a:solidFill>
                          <a:effectLst/>
                          <a:latin typeface="Arial"/>
                        </a:rPr>
                        <a:t>Total revenues are currently anticipated to be under the budgeted amount by approximately 2% due to combined effects of three month watering restrictions that ended in March 2014 and higher than normal rainfall reducing water demand. </a:t>
                      </a:r>
                    </a:p>
                  </a:txBody>
                  <a:tcPr marL="2188" marR="2188" marT="21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r>
              <a:tr h="87510">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1"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ctr"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87510">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ctr"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86198">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ctr"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0208">
                <a:tc gridSpan="3">
                  <a:txBody>
                    <a:bodyPr/>
                    <a:lstStyle/>
                    <a:p>
                      <a:pPr algn="l" fontAlgn="b"/>
                      <a:r>
                        <a:rPr lang="en-US" sz="600" b="1" i="0" u="none" strike="noStrike">
                          <a:solidFill>
                            <a:srgbClr val="000000"/>
                          </a:solidFill>
                          <a:effectLst/>
                          <a:latin typeface="Arial"/>
                        </a:rPr>
                        <a:t>Expenditure Drivers:</a:t>
                      </a:r>
                    </a:p>
                  </a:txBody>
                  <a:tcPr marL="2188" marR="2188" marT="218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r>
              <a:tr h="91886">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5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r>
              <a:tr h="89698">
                <a:tc>
                  <a:txBody>
                    <a:bodyPr/>
                    <a:lstStyle/>
                    <a:p>
                      <a:pPr algn="l" fontAlgn="b"/>
                      <a:endParaRPr lang="en-US" sz="400" b="0" i="0" u="none" strike="noStrike">
                        <a:solidFill>
                          <a:srgbClr val="000000"/>
                        </a:solidFill>
                        <a:effectLst/>
                        <a:latin typeface="Calibri"/>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1" i="0" u="none" strike="noStrike">
                          <a:solidFill>
                            <a:srgbClr val="000000"/>
                          </a:solidFill>
                          <a:effectLst/>
                          <a:latin typeface="Arial"/>
                        </a:rPr>
                        <a:t> </a:t>
                      </a:r>
                    </a:p>
                  </a:txBody>
                  <a:tcPr marL="2188" marR="2188" marT="21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500" b="1" i="0" u="none" strike="noStrike">
                          <a:solidFill>
                            <a:srgbClr val="000000"/>
                          </a:solidFill>
                          <a:effectLst/>
                          <a:latin typeface="Arial"/>
                        </a:rPr>
                        <a:t>100%</a:t>
                      </a:r>
                    </a:p>
                  </a:txBody>
                  <a:tcPr marL="2188" marR="2188" marT="2188"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US" sz="600" b="1" i="0" u="none" strike="noStrike">
                          <a:solidFill>
                            <a:srgbClr val="000000"/>
                          </a:solidFill>
                          <a:effectLst/>
                          <a:latin typeface="Arial"/>
                        </a:rPr>
                        <a:t>Total Personnel Costs</a:t>
                      </a:r>
                    </a:p>
                  </a:txBody>
                  <a:tcPr marL="2188" marR="2188" marT="218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rowSpan="3" gridSpan="5">
                  <a:txBody>
                    <a:bodyPr/>
                    <a:lstStyle/>
                    <a:p>
                      <a:pPr algn="just" fontAlgn="t"/>
                      <a:r>
                        <a:rPr lang="en-US" sz="500" b="0" i="0" u="none" strike="noStrike">
                          <a:solidFill>
                            <a:srgbClr val="000000"/>
                          </a:solidFill>
                          <a:effectLst/>
                          <a:latin typeface="Arial"/>
                        </a:rPr>
                        <a:t>Personnel costs are currently anticipated to remain within budget. Actual expenses are 49% of the annual budgeted amount.</a:t>
                      </a:r>
                    </a:p>
                  </a:txBody>
                  <a:tcPr marL="2188" marR="2188" marT="21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r>
              <a:tr h="86198">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1"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86198">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88604">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r>
              <a:tr h="91886">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r>
              <a:tr h="89698">
                <a:tc>
                  <a:txBody>
                    <a:bodyPr/>
                    <a:lstStyle/>
                    <a:p>
                      <a:pPr algn="l" fontAlgn="b"/>
                      <a:endParaRPr lang="en-US" sz="400" b="0" i="0" u="none" strike="noStrike">
                        <a:solidFill>
                          <a:srgbClr val="000000"/>
                        </a:solidFill>
                        <a:effectLst/>
                        <a:latin typeface="Calibri"/>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1" i="0" u="none" strike="noStrike">
                          <a:solidFill>
                            <a:srgbClr val="000000"/>
                          </a:solidFill>
                          <a:effectLst/>
                          <a:latin typeface="Arial"/>
                        </a:rPr>
                        <a:t> </a:t>
                      </a:r>
                    </a:p>
                  </a:txBody>
                  <a:tcPr marL="2188" marR="2188" marT="21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500" b="1" i="0" u="none" strike="noStrike">
                          <a:solidFill>
                            <a:srgbClr val="000000"/>
                          </a:solidFill>
                          <a:effectLst/>
                          <a:latin typeface="Arial"/>
                        </a:rPr>
                        <a:t>95%</a:t>
                      </a:r>
                    </a:p>
                  </a:txBody>
                  <a:tcPr marL="2188" marR="2188" marT="2188"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US" sz="600" b="1" i="0" u="none" strike="noStrike">
                          <a:solidFill>
                            <a:srgbClr val="000000"/>
                          </a:solidFill>
                          <a:effectLst/>
                          <a:latin typeface="Arial"/>
                        </a:rPr>
                        <a:t>Total Operating Costs</a:t>
                      </a:r>
                    </a:p>
                  </a:txBody>
                  <a:tcPr marL="2188" marR="2188" marT="218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rowSpan="3" gridSpan="5">
                  <a:txBody>
                    <a:bodyPr/>
                    <a:lstStyle/>
                    <a:p>
                      <a:pPr algn="l" fontAlgn="t"/>
                      <a:r>
                        <a:rPr lang="en-US" sz="500" b="0" i="0" u="none" strike="noStrike">
                          <a:solidFill>
                            <a:srgbClr val="000000"/>
                          </a:solidFill>
                          <a:effectLst/>
                          <a:latin typeface="Arial"/>
                        </a:rPr>
                        <a:t>Operating costs are projected at approximately 95% of budget with anticipated savings in Tampa Bay Water contractual services and chemical usage due to low water demand through March.</a:t>
                      </a:r>
                    </a:p>
                  </a:txBody>
                  <a:tcPr marL="2188" marR="2188" marT="21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r>
              <a:tr h="87510">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r"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86198">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r"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94730">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r"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ctr"/>
                      <a:endParaRPr lang="en-US" sz="500" b="0" i="0" u="none" strike="noStrike">
                        <a:solidFill>
                          <a:srgbClr val="000000"/>
                        </a:solidFill>
                        <a:effectLst/>
                        <a:latin typeface="Arial"/>
                      </a:endParaRPr>
                    </a:p>
                  </a:txBody>
                  <a:tcPr marL="2188" marR="2188" marT="21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500" b="0" i="0" u="none" strike="noStrike">
                        <a:solidFill>
                          <a:srgbClr val="000000"/>
                        </a:solidFill>
                        <a:effectLst/>
                        <a:latin typeface="Arial"/>
                      </a:endParaRPr>
                    </a:p>
                  </a:txBody>
                  <a:tcPr marL="2188" marR="2188" marT="21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500" b="0" i="0" u="none" strike="noStrike">
                        <a:solidFill>
                          <a:srgbClr val="000000"/>
                        </a:solidFill>
                        <a:effectLst/>
                        <a:latin typeface="Arial"/>
                      </a:endParaRPr>
                    </a:p>
                  </a:txBody>
                  <a:tcPr marL="2188" marR="2188" marT="21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500" b="0" i="0" u="none" strike="noStrike">
                        <a:solidFill>
                          <a:srgbClr val="000000"/>
                        </a:solidFill>
                        <a:effectLst/>
                        <a:latin typeface="Arial"/>
                      </a:endParaRPr>
                    </a:p>
                  </a:txBody>
                  <a:tcPr marL="2188" marR="2188" marT="21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500" b="0" i="0" u="none" strike="noStrike">
                        <a:solidFill>
                          <a:srgbClr val="000000"/>
                        </a:solidFill>
                        <a:effectLst/>
                        <a:latin typeface="Arial"/>
                      </a:endParaRPr>
                    </a:p>
                  </a:txBody>
                  <a:tcPr marL="2188" marR="2188" marT="21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698">
                <a:tc>
                  <a:txBody>
                    <a:bodyPr/>
                    <a:lstStyle/>
                    <a:p>
                      <a:pPr algn="l" fontAlgn="b"/>
                      <a:endParaRPr lang="en-US" sz="400" b="0" i="0" u="none" strike="noStrike">
                        <a:solidFill>
                          <a:srgbClr val="000000"/>
                        </a:solidFill>
                        <a:effectLst/>
                        <a:latin typeface="Calibri"/>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1" i="0" u="none" strike="noStrike">
                          <a:solidFill>
                            <a:srgbClr val="000000"/>
                          </a:solidFill>
                          <a:effectLst/>
                          <a:latin typeface="Arial"/>
                        </a:rPr>
                        <a:t> </a:t>
                      </a:r>
                    </a:p>
                  </a:txBody>
                  <a:tcPr marL="2188" marR="2188" marT="21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500" b="1" i="0" u="none" strike="noStrike">
                          <a:solidFill>
                            <a:srgbClr val="000000"/>
                          </a:solidFill>
                          <a:effectLst/>
                          <a:latin typeface="Arial"/>
                        </a:rPr>
                        <a:t>100%</a:t>
                      </a:r>
                    </a:p>
                  </a:txBody>
                  <a:tcPr marL="2188" marR="2188" marT="2188"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US" sz="600" b="1" i="0" u="none" strike="noStrike">
                          <a:solidFill>
                            <a:srgbClr val="000000"/>
                          </a:solidFill>
                          <a:effectLst/>
                          <a:latin typeface="Arial"/>
                        </a:rPr>
                        <a:t>Total Capital Outlay Costs</a:t>
                      </a:r>
                    </a:p>
                  </a:txBody>
                  <a:tcPr marL="2188" marR="2188" marT="218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rowSpan="3" gridSpan="5">
                  <a:txBody>
                    <a:bodyPr/>
                    <a:lstStyle/>
                    <a:p>
                      <a:pPr algn="l" fontAlgn="t"/>
                      <a:r>
                        <a:rPr lang="en-US" sz="500" b="0" i="0" u="none" strike="noStrike">
                          <a:solidFill>
                            <a:srgbClr val="000000"/>
                          </a:solidFill>
                          <a:effectLst/>
                          <a:latin typeface="Arial"/>
                        </a:rPr>
                        <a:t>Total expenses are currently anticipated to remain within budget. Actual expenses are 38% of the annual budgeted amount. </a:t>
                      </a:r>
                    </a:p>
                  </a:txBody>
                  <a:tcPr marL="2188" marR="2188" marT="21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r>
              <a:tr h="86198">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1"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r"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86198">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r"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89698">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500" b="1"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500" b="0" i="0" u="none" strike="noStrike">
                        <a:solidFill>
                          <a:srgbClr val="000000"/>
                        </a:solidFill>
                        <a:effectLst/>
                        <a:latin typeface="Arial"/>
                      </a:endParaRPr>
                    </a:p>
                  </a:txBody>
                  <a:tcPr marL="2188" marR="2188" marT="21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500" b="0" i="0" u="none" strike="noStrike">
                        <a:solidFill>
                          <a:srgbClr val="000000"/>
                        </a:solidFill>
                        <a:effectLst/>
                        <a:latin typeface="Calibri"/>
                      </a:endParaRPr>
                    </a:p>
                  </a:txBody>
                  <a:tcPr marL="2188" marR="2188" marT="21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500" b="0" i="0" u="none" strike="noStrike">
                        <a:solidFill>
                          <a:srgbClr val="000000"/>
                        </a:solidFill>
                        <a:effectLst/>
                        <a:latin typeface="Calibri"/>
                      </a:endParaRPr>
                    </a:p>
                  </a:txBody>
                  <a:tcPr marL="2188" marR="2188" marT="21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500" b="0" i="0" u="none" strike="noStrike">
                        <a:solidFill>
                          <a:srgbClr val="000000"/>
                        </a:solidFill>
                        <a:effectLst/>
                        <a:latin typeface="Calibri"/>
                      </a:endParaRPr>
                    </a:p>
                  </a:txBody>
                  <a:tcPr marL="2188" marR="2188" marT="21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500" b="0" i="0" u="none" strike="noStrike">
                        <a:solidFill>
                          <a:srgbClr val="000000"/>
                        </a:solidFill>
                        <a:effectLst/>
                        <a:latin typeface="Calibri"/>
                      </a:endParaRPr>
                    </a:p>
                  </a:txBody>
                  <a:tcPr marL="2188" marR="2188" marT="2188" marB="0" anchor="ctr">
                    <a:lnL>
                      <a:noFill/>
                    </a:lnL>
                    <a:lnR>
                      <a:noFill/>
                    </a:lnR>
                    <a:lnT w="12700" cap="flat" cmpd="sng" algn="ctr">
                      <a:solidFill>
                        <a:srgbClr val="000000"/>
                      </a:solidFill>
                      <a:prstDash val="solid"/>
                      <a:round/>
                      <a:headEnd type="none" w="med" len="med"/>
                      <a:tailEnd type="none" w="med" len="med"/>
                    </a:lnT>
                    <a:lnB>
                      <a:noFill/>
                    </a:lnB>
                  </a:tcPr>
                </a:tc>
              </a:tr>
              <a:tr h="98449">
                <a:tc>
                  <a:txBody>
                    <a:bodyPr/>
                    <a:lstStyle/>
                    <a:p>
                      <a:pPr algn="l" fontAlgn="b"/>
                      <a:endParaRPr lang="en-US" sz="6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10">
                  <a:txBody>
                    <a:bodyPr/>
                    <a:lstStyle/>
                    <a:p>
                      <a:pPr algn="ctr" fontAlgn="b"/>
                      <a:r>
                        <a:rPr lang="en-US" sz="600" b="0" i="0" u="none" strike="noStrike">
                          <a:solidFill>
                            <a:srgbClr val="000000"/>
                          </a:solidFill>
                          <a:effectLst/>
                          <a:latin typeface="Arial"/>
                        </a:rPr>
                        <a:t>Thresholds</a:t>
                      </a:r>
                    </a:p>
                  </a:txBody>
                  <a:tcPr marL="2188" marR="2188" marT="21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600" b="0" i="0" u="none" strike="noStrike">
                        <a:solidFill>
                          <a:srgbClr val="000000"/>
                        </a:solidFill>
                        <a:effectLst/>
                        <a:latin typeface="Arial"/>
                      </a:endParaRPr>
                    </a:p>
                  </a:txBody>
                  <a:tcPr marL="2188" marR="2188" marT="218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r>
              <a:tr h="100637">
                <a:tc>
                  <a:txBody>
                    <a:bodyPr/>
                    <a:lstStyle/>
                    <a:p>
                      <a:pPr algn="l" fontAlgn="b"/>
                      <a:endParaRPr lang="en-US" sz="6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solidFill>
                            <a:srgbClr val="000000"/>
                          </a:solidFill>
                          <a:effectLst/>
                          <a:latin typeface="Arial"/>
                        </a:rPr>
                        <a:t> </a:t>
                      </a:r>
                    </a:p>
                  </a:txBody>
                  <a:tcPr marL="2188" marR="2188" marT="218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sng" strike="noStrike">
                          <a:solidFill>
                            <a:srgbClr val="000000"/>
                          </a:solidFill>
                          <a:effectLst/>
                          <a:latin typeface="Arial"/>
                        </a:rPr>
                        <a:t>Rev</a:t>
                      </a:r>
                    </a:p>
                  </a:txBody>
                  <a:tcPr marL="2188" marR="2188" marT="21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sng" strike="noStrike">
                          <a:solidFill>
                            <a:srgbClr val="000000"/>
                          </a:solidFill>
                          <a:effectLst/>
                          <a:latin typeface="Arial"/>
                        </a:rPr>
                        <a:t>Exp</a:t>
                      </a:r>
                    </a:p>
                  </a:txBody>
                  <a:tcPr marL="2188" marR="2188" marT="21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Arial"/>
                        </a:rPr>
                        <a:t> </a:t>
                      </a:r>
                    </a:p>
                  </a:txBody>
                  <a:tcPr marL="2188" marR="2188" marT="2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Arial"/>
                        </a:rPr>
                        <a:t> </a:t>
                      </a:r>
                    </a:p>
                  </a:txBody>
                  <a:tcPr marL="2188" marR="2188" marT="21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sng" strike="noStrike">
                          <a:solidFill>
                            <a:srgbClr val="000000"/>
                          </a:solidFill>
                          <a:effectLst/>
                          <a:latin typeface="Arial"/>
                        </a:rPr>
                        <a:t>Rev/Exp</a:t>
                      </a:r>
                    </a:p>
                  </a:txBody>
                  <a:tcPr marL="2188" marR="2188" marT="21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Arial"/>
                        </a:rPr>
                        <a:t> </a:t>
                      </a:r>
                    </a:p>
                  </a:txBody>
                  <a:tcPr marL="2188" marR="2188" marT="21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Arial"/>
                        </a:rPr>
                        <a:t> </a:t>
                      </a:r>
                    </a:p>
                  </a:txBody>
                  <a:tcPr marL="2188" marR="2188" marT="2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sng" strike="noStrike">
                          <a:solidFill>
                            <a:srgbClr val="000000"/>
                          </a:solidFill>
                          <a:effectLst/>
                          <a:latin typeface="Arial"/>
                        </a:rPr>
                        <a:t>Rev</a:t>
                      </a:r>
                    </a:p>
                  </a:txBody>
                  <a:tcPr marL="2188" marR="2188" marT="21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sng" strike="noStrike">
                          <a:solidFill>
                            <a:srgbClr val="000000"/>
                          </a:solidFill>
                          <a:effectLst/>
                          <a:latin typeface="Arial"/>
                        </a:rPr>
                        <a:t>Exp</a:t>
                      </a:r>
                    </a:p>
                  </a:txBody>
                  <a:tcPr marL="2188" marR="2188" marT="218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r>
              <a:tr h="170208">
                <a:tc>
                  <a:txBody>
                    <a:bodyPr/>
                    <a:lstStyle/>
                    <a:p>
                      <a:pPr algn="l" fontAlgn="b"/>
                      <a:endParaRPr lang="en-US" sz="6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solidFill>
                            <a:srgbClr val="000000"/>
                          </a:solidFill>
                          <a:effectLst/>
                          <a:latin typeface="Arial"/>
                        </a:rPr>
                        <a:t> </a:t>
                      </a:r>
                    </a:p>
                  </a:txBody>
                  <a:tcPr marL="2188" marR="2188" marT="21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600" b="0" i="0" u="none" strike="noStrike">
                          <a:solidFill>
                            <a:srgbClr val="000000"/>
                          </a:solidFill>
                          <a:effectLst/>
                          <a:latin typeface="Arial"/>
                        </a:rPr>
                        <a:t>&gt;100%</a:t>
                      </a:r>
                    </a:p>
                  </a:txBody>
                  <a:tcPr marL="2188" marR="2188" marT="218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&lt;90%</a:t>
                      </a:r>
                    </a:p>
                  </a:txBody>
                  <a:tcPr marL="2188" marR="2188" marT="218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Arial"/>
                        </a:rPr>
                        <a:t> </a:t>
                      </a:r>
                    </a:p>
                  </a:txBody>
                  <a:tcPr marL="2188" marR="2188" marT="21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400" b="0" i="0" u="none" strike="noStrike">
                          <a:solidFill>
                            <a:srgbClr val="000000"/>
                          </a:solidFill>
                          <a:effectLst/>
                          <a:latin typeface="Arial"/>
                        </a:rPr>
                        <a:t> </a:t>
                      </a:r>
                    </a:p>
                  </a:txBody>
                  <a:tcPr marL="2188" marR="2188" marT="218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90% - 100%</a:t>
                      </a:r>
                    </a:p>
                  </a:txBody>
                  <a:tcPr marL="2188" marR="2188" marT="21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Arial"/>
                        </a:rPr>
                        <a:t> </a:t>
                      </a:r>
                    </a:p>
                  </a:txBody>
                  <a:tcPr marL="2188" marR="2188" marT="218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Arial"/>
                        </a:rPr>
                        <a:t> </a:t>
                      </a:r>
                    </a:p>
                  </a:txBody>
                  <a:tcPr marL="2188" marR="2188" marT="21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0" i="0" u="none" strike="noStrike">
                          <a:solidFill>
                            <a:srgbClr val="000000"/>
                          </a:solidFill>
                          <a:effectLst/>
                          <a:latin typeface="Arial"/>
                        </a:rPr>
                        <a:t>&lt; 90%</a:t>
                      </a:r>
                    </a:p>
                  </a:txBody>
                  <a:tcPr marL="2188" marR="2188" marT="218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a:rPr>
                        <a:t> &gt; 100%</a:t>
                      </a:r>
                    </a:p>
                  </a:txBody>
                  <a:tcPr marL="2188" marR="2188" marT="218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2188" marR="2188" marT="218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r>
              <a:tr h="78759">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2188" marR="2188" marT="218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2188" marR="2188" marT="218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2188" marR="2188" marT="218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2188" marR="2188" marT="2188" marB="0">
                    <a:lnL>
                      <a:noFill/>
                    </a:lnL>
                    <a:lnR>
                      <a:noFill/>
                    </a:lnR>
                    <a:lnT>
                      <a:noFill/>
                    </a:lnT>
                    <a:lnB w="12700" cap="flat" cmpd="sng" algn="ctr">
                      <a:solidFill>
                        <a:srgbClr val="000000"/>
                      </a:solidFill>
                      <a:prstDash val="solid"/>
                      <a:round/>
                      <a:headEnd type="none" w="med" len="med"/>
                      <a:tailEnd type="none" w="med" len="med"/>
                    </a:lnB>
                  </a:tcPr>
                </a:tc>
              </a:tr>
              <a:tr h="96699">
                <a:tc>
                  <a:txBody>
                    <a:bodyPr/>
                    <a:lstStyle/>
                    <a:p>
                      <a:pPr algn="l" fontAlgn="b"/>
                      <a:endParaRPr lang="en-US" sz="6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solidFill>
                            <a:srgbClr val="000000"/>
                          </a:solidFill>
                          <a:effectLst/>
                          <a:latin typeface="Arial"/>
                        </a:rPr>
                        <a:t> </a:t>
                      </a:r>
                    </a:p>
                  </a:txBody>
                  <a:tcPr marL="2188" marR="2188" marT="218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400" b="0" i="0" u="none" strike="noStrike">
                          <a:solidFill>
                            <a:srgbClr val="000000"/>
                          </a:solidFill>
                          <a:effectLst/>
                          <a:latin typeface="Arial"/>
                        </a:rPr>
                        <a:t> </a:t>
                      </a: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500" b="0" i="0" u="none" strike="noStrike">
                          <a:solidFill>
                            <a:srgbClr val="000000"/>
                          </a:solidFill>
                          <a:effectLst/>
                          <a:latin typeface="Arial"/>
                        </a:rPr>
                        <a:t> </a:t>
                      </a: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500" b="0" i="0" u="none" strike="noStrike">
                          <a:solidFill>
                            <a:srgbClr val="000000"/>
                          </a:solidFill>
                          <a:effectLst/>
                          <a:latin typeface="Arial"/>
                        </a:rPr>
                        <a:t> </a:t>
                      </a: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500" b="0" i="0" u="none" strike="noStrike">
                          <a:solidFill>
                            <a:srgbClr val="000000"/>
                          </a:solidFill>
                          <a:effectLst/>
                          <a:latin typeface="Arial"/>
                        </a:rPr>
                        <a:t> </a:t>
                      </a: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500" b="0" i="0" u="none" strike="noStrike">
                          <a:solidFill>
                            <a:srgbClr val="000000"/>
                          </a:solidFill>
                          <a:effectLst/>
                          <a:latin typeface="Arial"/>
                        </a:rPr>
                        <a:t> </a:t>
                      </a: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500" b="0" i="0" u="none" strike="noStrike">
                          <a:solidFill>
                            <a:srgbClr val="000000"/>
                          </a:solidFill>
                          <a:effectLst/>
                          <a:latin typeface="Arial"/>
                        </a:rPr>
                        <a:t> </a:t>
                      </a: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500" b="0" i="0" u="none" strike="noStrike">
                          <a:solidFill>
                            <a:srgbClr val="000000"/>
                          </a:solidFill>
                          <a:effectLst/>
                          <a:latin typeface="Arial"/>
                        </a:rPr>
                        <a:t> </a:t>
                      </a: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500" b="0" i="0" u="none" strike="noStrike">
                          <a:solidFill>
                            <a:srgbClr val="000000"/>
                          </a:solidFill>
                          <a:effectLst/>
                          <a:latin typeface="Arial"/>
                        </a:rPr>
                        <a:t> </a:t>
                      </a: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500" b="0" i="0" u="none" strike="noStrike">
                          <a:solidFill>
                            <a:srgbClr val="000000"/>
                          </a:solidFill>
                          <a:effectLst/>
                          <a:latin typeface="Arial"/>
                        </a:rPr>
                        <a:t> </a:t>
                      </a: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500" b="0" i="0" u="none" strike="noStrike">
                          <a:solidFill>
                            <a:srgbClr val="000000"/>
                          </a:solidFill>
                          <a:effectLst/>
                          <a:latin typeface="Arial"/>
                        </a:rPr>
                        <a:t> </a:t>
                      </a: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500" b="0" i="0" u="none" strike="noStrike">
                          <a:solidFill>
                            <a:srgbClr val="000000"/>
                          </a:solidFill>
                          <a:effectLst/>
                          <a:latin typeface="Arial"/>
                        </a:rPr>
                        <a:t> </a:t>
                      </a:r>
                    </a:p>
                  </a:txBody>
                  <a:tcPr marL="2188" marR="2188" marT="218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r>
              <a:tr h="78759">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1"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1"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86">
                <a:tc gridSpan="2">
                  <a:txBody>
                    <a:bodyPr/>
                    <a:lstStyle/>
                    <a:p>
                      <a:pPr algn="l" fontAlgn="b"/>
                      <a:r>
                        <a:rPr lang="en-US" sz="600" b="1" i="0" u="none" strike="noStrike">
                          <a:solidFill>
                            <a:srgbClr val="000000"/>
                          </a:solidFill>
                          <a:effectLst/>
                          <a:latin typeface="Arial"/>
                        </a:rPr>
                        <a:t>Plan:</a:t>
                      </a:r>
                    </a:p>
                  </a:txBody>
                  <a:tcPr marL="2188" marR="2188" marT="2188" marB="0" anchor="b">
                    <a:lnL>
                      <a:noFill/>
                    </a:lnL>
                    <a:lnR>
                      <a:noFill/>
                    </a:lnR>
                    <a:lnT>
                      <a:noFill/>
                    </a:lnT>
                    <a:lnB>
                      <a:noFill/>
                    </a:lnB>
                  </a:tcPr>
                </a:tc>
                <a:tc hMerge="1">
                  <a:txBody>
                    <a:bodyPr/>
                    <a:lstStyle/>
                    <a:p>
                      <a:endParaRPr lang="en-US"/>
                    </a:p>
                  </a:txBody>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rowSpan="4" gridSpan="10">
                  <a:txBody>
                    <a:bodyPr/>
                    <a:lstStyle/>
                    <a:p>
                      <a:pPr algn="just" fontAlgn="t"/>
                      <a:r>
                        <a:rPr lang="en-US" sz="500" b="1" i="0" u="none" strike="noStrike">
                          <a:solidFill>
                            <a:srgbClr val="FFFFFF"/>
                          </a:solidFill>
                          <a:effectLst/>
                          <a:latin typeface="Arial"/>
                        </a:rPr>
                        <a:t>The Water Department and Budget Office will continue to monitor revenues and expenses throughout FY2014 with specific focus on water sales, personnel, Tampa Bay Water contract, electricity, repairs and maintenance, and chemicals.   </a:t>
                      </a:r>
                      <a:br>
                        <a:rPr lang="en-US" sz="500" b="1" i="0" u="none" strike="noStrike">
                          <a:solidFill>
                            <a:srgbClr val="FFFFFF"/>
                          </a:solidFill>
                          <a:effectLst/>
                          <a:latin typeface="Arial"/>
                        </a:rPr>
                      </a:br>
                      <a:endParaRPr lang="en-US" sz="500" b="1" i="0" u="none" strike="noStrike">
                        <a:solidFill>
                          <a:srgbClr val="FFFFFF"/>
                        </a:solidFill>
                        <a:effectLst/>
                        <a:latin typeface="Arial"/>
                      </a:endParaRPr>
                    </a:p>
                  </a:txBody>
                  <a:tcPr marL="2188" marR="2188" marT="21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r>
              <a:tr h="87510">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86198">
                <a:tc>
                  <a:txBody>
                    <a:bodyPr/>
                    <a:lstStyle/>
                    <a:p>
                      <a:pPr algn="l" fontAlgn="b"/>
                      <a:endParaRPr lang="en-US" sz="6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86198">
                <a:tc>
                  <a:txBody>
                    <a:bodyPr/>
                    <a:lstStyle/>
                    <a:p>
                      <a:pPr algn="l" fontAlgn="b"/>
                      <a:endParaRPr lang="en-US" sz="6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78759">
                <a:tc>
                  <a:txBody>
                    <a:bodyPr/>
                    <a:lstStyle/>
                    <a:p>
                      <a:pPr algn="l" fontAlgn="b"/>
                      <a:endParaRPr lang="en-US" sz="400" b="0"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400" b="1" i="0" u="none" strike="noStrike">
                        <a:solidFill>
                          <a:srgbClr val="000000"/>
                        </a:solidFill>
                        <a:effectLst/>
                        <a:latin typeface="Arial"/>
                      </a:endParaRPr>
                    </a:p>
                  </a:txBody>
                  <a:tcPr marL="2188" marR="2188" marT="2188" marB="0" anchor="b">
                    <a:lnL>
                      <a:noFill/>
                    </a:lnL>
                    <a:lnR>
                      <a:noFill/>
                    </a:lnR>
                    <a:lnT>
                      <a:noFill/>
                    </a:lnT>
                    <a:lnB>
                      <a:noFill/>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Arial"/>
                      </a:endParaRPr>
                    </a:p>
                  </a:txBody>
                  <a:tcPr marL="2188" marR="2188" marT="218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698">
                <a:tc gridSpan="3">
                  <a:txBody>
                    <a:bodyPr/>
                    <a:lstStyle/>
                    <a:p>
                      <a:pPr algn="l" fontAlgn="b"/>
                      <a:r>
                        <a:rPr lang="en-US" sz="600" b="1" i="0" u="none" strike="noStrike">
                          <a:solidFill>
                            <a:srgbClr val="000000"/>
                          </a:solidFill>
                          <a:effectLst/>
                          <a:latin typeface="Arial"/>
                        </a:rPr>
                        <a:t>Department:</a:t>
                      </a:r>
                    </a:p>
                  </a:txBody>
                  <a:tcPr marL="2188" marR="2188" marT="2188"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10">
                  <a:txBody>
                    <a:bodyPr/>
                    <a:lstStyle/>
                    <a:p>
                      <a:pPr algn="just" fontAlgn="b"/>
                      <a:r>
                        <a:rPr lang="en-US" sz="500" b="1" i="0" u="none" strike="noStrike" dirty="0">
                          <a:solidFill>
                            <a:srgbClr val="FFFFFF"/>
                          </a:solidFill>
                          <a:effectLst/>
                          <a:latin typeface="Arial"/>
                        </a:rPr>
                        <a:t>The department is in agreement.</a:t>
                      </a:r>
                    </a:p>
                  </a:txBody>
                  <a:tcPr marL="2188" marR="2188" marT="21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cxnSp>
        <p:nvCxnSpPr>
          <p:cNvPr id="5" name="Straight Connector 4"/>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31449E8-4DB8-4431-B69E-473F194888F3}" type="slidenum">
              <a:rPr lang="en-US" smtClean="0"/>
              <a:t>10</a:t>
            </a:fld>
            <a:endParaRPr lang="en-US"/>
          </a:p>
        </p:txBody>
      </p:sp>
    </p:spTree>
    <p:extLst>
      <p:ext uri="{BB962C8B-B14F-4D97-AF65-F5344CB8AC3E}">
        <p14:creationId xmlns:p14="http://schemas.microsoft.com/office/powerpoint/2010/main" val="3257770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Monitoring Current Year Activities</a:t>
            </a:r>
            <a:endParaRPr lang="en-US" dirty="0">
              <a:solidFill>
                <a:schemeClr val="tx2"/>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210150360"/>
              </p:ext>
            </p:extLst>
          </p:nvPr>
        </p:nvGraphicFramePr>
        <p:xfrm>
          <a:off x="457200" y="16764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125648251"/>
              </p:ext>
            </p:extLst>
          </p:nvPr>
        </p:nvGraphicFramePr>
        <p:xfrm>
          <a:off x="4648200" y="1676400"/>
          <a:ext cx="4038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31449E8-4DB8-4431-B69E-473F194888F3}" type="slidenum">
              <a:rPr lang="en-US" smtClean="0"/>
              <a:t>11</a:t>
            </a:fld>
            <a:endParaRPr lang="en-US"/>
          </a:p>
        </p:txBody>
      </p:sp>
    </p:spTree>
    <p:extLst>
      <p:ext uri="{BB962C8B-B14F-4D97-AF65-F5344CB8AC3E}">
        <p14:creationId xmlns:p14="http://schemas.microsoft.com/office/powerpoint/2010/main" val="222386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Monitoring Current Year Activities</a:t>
            </a:r>
            <a:endParaRPr lang="en-US" dirty="0">
              <a:solidFill>
                <a:schemeClr val="tx2"/>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741144502"/>
              </p:ext>
            </p:extLst>
          </p:nvPr>
        </p:nvGraphicFramePr>
        <p:xfrm>
          <a:off x="457200" y="16764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317324163"/>
              </p:ext>
            </p:extLst>
          </p:nvPr>
        </p:nvGraphicFramePr>
        <p:xfrm>
          <a:off x="4648200" y="1676400"/>
          <a:ext cx="4038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31449E8-4DB8-4431-B69E-473F194888F3}" type="slidenum">
              <a:rPr lang="en-US" smtClean="0"/>
              <a:t>12</a:t>
            </a:fld>
            <a:endParaRPr lang="en-US"/>
          </a:p>
        </p:txBody>
      </p:sp>
    </p:spTree>
    <p:extLst>
      <p:ext uri="{BB962C8B-B14F-4D97-AF65-F5344CB8AC3E}">
        <p14:creationId xmlns:p14="http://schemas.microsoft.com/office/powerpoint/2010/main" val="3138570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Monitoring Current Year Activities</a:t>
            </a:r>
            <a:endParaRPr lang="en-US" dirty="0">
              <a:solidFill>
                <a:schemeClr val="tx2"/>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33526438"/>
              </p:ext>
            </p:extLst>
          </p:nvPr>
        </p:nvGraphicFramePr>
        <p:xfrm>
          <a:off x="752108" y="1676400"/>
          <a:ext cx="7639784" cy="4526011"/>
        </p:xfrm>
        <a:graphic>
          <a:graphicData uri="http://schemas.openxmlformats.org/drawingml/2006/table">
            <a:tbl>
              <a:tblPr/>
              <a:tblGrid>
                <a:gridCol w="711150"/>
                <a:gridCol w="538442"/>
                <a:gridCol w="1716920"/>
                <a:gridCol w="711150"/>
                <a:gridCol w="711150"/>
                <a:gridCol w="711150"/>
                <a:gridCol w="711150"/>
                <a:gridCol w="507964"/>
                <a:gridCol w="700991"/>
                <a:gridCol w="619717"/>
              </a:tblGrid>
              <a:tr h="147310">
                <a:tc>
                  <a:txBody>
                    <a:bodyPr/>
                    <a:lstStyle/>
                    <a:p>
                      <a:pPr algn="l" fontAlgn="b"/>
                      <a:r>
                        <a:rPr lang="en-US" sz="700" b="1" i="0" u="none" strike="noStrike" dirty="0">
                          <a:solidFill>
                            <a:srgbClr val="000000"/>
                          </a:solidFill>
                          <a:effectLst/>
                          <a:latin typeface="Calibri"/>
                        </a:rPr>
                        <a:t>Category</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l" fontAlgn="b"/>
                      <a:r>
                        <a:rPr lang="en-US" sz="700" b="1" i="0" u="none" strike="noStrike" dirty="0">
                          <a:solidFill>
                            <a:srgbClr val="000000"/>
                          </a:solidFill>
                          <a:effectLst/>
                          <a:latin typeface="Calibri"/>
                        </a:rPr>
                        <a:t>Account</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700" b="1" i="0" u="none" strike="noStrike" dirty="0">
                          <a:solidFill>
                            <a:srgbClr val="000000"/>
                          </a:solidFill>
                          <a:effectLst/>
                          <a:latin typeface="Calibri"/>
                        </a:rPr>
                        <a:t>Account Description</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800" b="1" i="0" u="none" strike="noStrike" dirty="0">
                          <a:solidFill>
                            <a:srgbClr val="000000"/>
                          </a:solidFill>
                          <a:effectLst/>
                          <a:latin typeface="Calibri"/>
                        </a:rPr>
                        <a:t> Budget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800" b="1" i="0" u="none" strike="noStrike" dirty="0">
                          <a:solidFill>
                            <a:srgbClr val="000000"/>
                          </a:solidFill>
                          <a:effectLst/>
                          <a:latin typeface="Calibri"/>
                        </a:rPr>
                        <a:t> Encumbrance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800" b="1" i="0" u="none" strike="noStrike" dirty="0">
                          <a:solidFill>
                            <a:srgbClr val="000000"/>
                          </a:solidFill>
                          <a:effectLst/>
                          <a:latin typeface="Calibri"/>
                        </a:rPr>
                        <a:t> Actual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800" b="1" i="0" u="none" strike="noStrike" dirty="0">
                          <a:solidFill>
                            <a:srgbClr val="000000"/>
                          </a:solidFill>
                          <a:effectLst/>
                          <a:latin typeface="Calibri"/>
                        </a:rPr>
                        <a:t> Balance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800" b="1" i="0" u="none" strike="noStrike" dirty="0">
                          <a:solidFill>
                            <a:srgbClr val="000000"/>
                          </a:solidFill>
                          <a:effectLst/>
                          <a:latin typeface="Calibri"/>
                        </a:rPr>
                        <a:t>Burn Rate.</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b"/>
                      <a:r>
                        <a:rPr lang="en-US" sz="800" b="1" i="0" u="none" strike="noStrike" dirty="0">
                          <a:solidFill>
                            <a:srgbClr val="000000"/>
                          </a:solidFill>
                          <a:effectLst/>
                          <a:latin typeface="Calibri"/>
                        </a:rPr>
                        <a:t> Projected  </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b"/>
                      <a:r>
                        <a:rPr lang="en-US" sz="800" b="1" i="0" u="none" strike="noStrike" dirty="0">
                          <a:solidFill>
                            <a:srgbClr val="000000"/>
                          </a:solidFill>
                          <a:effectLst/>
                          <a:latin typeface="Calibri"/>
                        </a:rPr>
                        <a:t> Projected %. </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r>
              <a:tr h="248903">
                <a:tc>
                  <a:txBody>
                    <a:bodyPr/>
                    <a:lstStyle/>
                    <a:p>
                      <a:pPr algn="l" fontAlgn="b"/>
                      <a:r>
                        <a:rPr lang="en-US" sz="800" b="1" i="0" u="none" strike="noStrike">
                          <a:solidFill>
                            <a:srgbClr val="000000"/>
                          </a:solidFill>
                          <a:effectLst/>
                          <a:latin typeface="Calibri"/>
                        </a:rPr>
                        <a:t>Charges for Services</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l" fontAlgn="b"/>
                      <a:r>
                        <a:rPr lang="en-US" sz="800" b="1" i="0" u="none" strike="noStrike" dirty="0">
                          <a:solidFill>
                            <a:srgbClr val="000000"/>
                          </a:solidFill>
                          <a:effectLst/>
                          <a:latin typeface="Calibri"/>
                        </a:rPr>
                        <a:t>343301</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solidFill>
                            <a:srgbClr val="000000"/>
                          </a:solidFill>
                          <a:effectLst/>
                          <a:latin typeface="Calibri"/>
                        </a:rPr>
                        <a:t>Water Sales--Wcrwsa--N Blvd</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a:rPr>
                        <a:t>        (1,275,000)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(529,414)</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(745,586)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41.52%</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(1,433,000)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112.39%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343302</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Water Sales</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(90,650,000)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(37,669,947)</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(52,980,053)</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41.56%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(88,975,220)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98.15%</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343303</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Hydrant Rental-City</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(425,000)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(425,000)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(425,000)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343304</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Sale of Water Fr Hydrants</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(100,000)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(55,224)</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(44,776)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55.22%</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(102,000)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102.00%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dirty="0">
                          <a:solidFill>
                            <a:srgbClr val="000000"/>
                          </a:solidFill>
                          <a:effectLst/>
                          <a:latin typeface="Calibri"/>
                        </a:rPr>
                        <a:t>343305</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Hydrants and Fire Line-Billing</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(550,000)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(339,398)</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(210,602)</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61.71%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(630,000)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114.55%</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dirty="0">
                          <a:solidFill>
                            <a:srgbClr val="000000"/>
                          </a:solidFill>
                          <a:effectLst/>
                          <a:latin typeface="Calibri"/>
                        </a:rPr>
                        <a:t>343306</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Rental of Meters</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(55,000)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(32,552)</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(22,448)</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59.19%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(56,000)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101.82%</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dirty="0">
                          <a:solidFill>
                            <a:srgbClr val="000000"/>
                          </a:solidFill>
                          <a:effectLst/>
                          <a:latin typeface="Calibri"/>
                        </a:rPr>
                        <a:t>343307</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Water Meter Test</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dirty="0">
                          <a:solidFill>
                            <a:srgbClr val="000000"/>
                          </a:solidFill>
                          <a:effectLst/>
                          <a:latin typeface="Calibri"/>
                        </a:rPr>
                        <a:t>343308</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TBW Pass Through</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(1,820,000)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30,356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(1,850,356)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-1.67%</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(1,044,800)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57.41%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343309</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Other Water Services</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343310</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Bad Debt Collections-Water</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(185,000)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(95,511)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(89,489)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51.63%</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(193,000)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104.32%</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343311</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Mdse Jobbing &amp; Contracting</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(36,000)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(6,300)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(29,700)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17.50%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(15,450)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42.92%</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343312</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Connection Fees-Meters</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(1,120,000)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(471,215)</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(648,785)</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42.07%</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(1,010,000)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90.18%</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343313</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Installation Charges-Meters</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(650,000)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(264,161)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(385,839)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40.64%</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(586,000)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90.15%</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343315</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Connection Fees-Fire Lines</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(345,000)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(237,487)</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(107,513)</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68.84%</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(479,000)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138.84%</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310">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343316</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Installation Charges-Fire Lines</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(10,000)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(12,568)</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2,568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125.68%</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310">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343318</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Water Application Fees</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(70,000)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(31,921)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(38,079)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45.60%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(69,000)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98.57%</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343319</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Inspection Fees-Fire Lines</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(40,000)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(27,149)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(12,851)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67.87%</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(60,000)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150.00%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343320</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Inspection Fees-Main Extension</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(10,000)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(8,709)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(1,291)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87.09%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(7,000)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70.00%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343321</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Application Fee-Der Permit</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(7,000)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(1,921)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(5,079)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27.44%</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(1,500)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21.43%</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903">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343322</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Charges From Wastewater For Meter Srvc</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(400,000)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(400,000)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(400,000)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310">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343324</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Reclaimed Water Water Usage</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(1,700,000)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(708,424)</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(991,576)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41.67%</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(1,565,000)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92.06%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343325</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Reclaimed Water Meter Install Fee</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(35,000)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(9,769)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(25,231)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27.91%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(19,000)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54.29%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343326</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Reclaimed Water Connection Fee</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(2,000)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(2,000)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(2,000)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89">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343327</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Reclaimed Water Relocation Fee</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(500)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(510)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10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102.00%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(1,000)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903">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343328</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800" b="1" i="0" u="none" strike="noStrike">
                          <a:solidFill>
                            <a:srgbClr val="000000"/>
                          </a:solidFill>
                          <a:effectLst/>
                          <a:latin typeface="Calibri"/>
                        </a:rPr>
                        <a:t>Reclaimed Water Water Application Fees</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a:rPr>
                        <a:t>                  (500)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(229)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(271)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45.80%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(300)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310">
                <a:tc>
                  <a:txBody>
                    <a:bodyPr/>
                    <a:lstStyle/>
                    <a:p>
                      <a:pPr algn="l" fontAlgn="b"/>
                      <a:endParaRPr lang="en-US" sz="800" b="1" i="0" u="none" strike="noStrike">
                        <a:solidFill>
                          <a:srgbClr val="000000"/>
                        </a:solidFill>
                        <a:effectLst/>
                        <a:latin typeface="Calibri"/>
                      </a:endParaRP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a:rPr>
                        <a:t>343329</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a:rPr>
                        <a:t>Reclaimed Water Inspection Fee</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(500)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(500)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(500)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310">
                <a:tc gridSpan="2">
                  <a:txBody>
                    <a:bodyPr/>
                    <a:lstStyle/>
                    <a:p>
                      <a:pPr algn="l" fontAlgn="b"/>
                      <a:r>
                        <a:rPr lang="en-US" sz="800" b="1" i="0" u="none" strike="noStrike">
                          <a:solidFill>
                            <a:srgbClr val="000000"/>
                          </a:solidFill>
                          <a:effectLst/>
                          <a:latin typeface="Calibri"/>
                        </a:rPr>
                        <a:t>Charges for Services Total</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en-US"/>
                    </a:p>
                  </a:txBody>
                  <a:tcPr/>
                </a:tc>
                <a:tc>
                  <a:txBody>
                    <a:bodyPr/>
                    <a:lstStyle/>
                    <a:p>
                      <a:pPr algn="l" fontAlgn="b"/>
                      <a:r>
                        <a:rPr lang="en-US" sz="800" b="1" i="0" u="none" strike="noStrike">
                          <a:solidFill>
                            <a:srgbClr val="000000"/>
                          </a:solidFill>
                          <a:effectLst/>
                          <a:latin typeface="Calibri"/>
                        </a:rPr>
                        <a:t> </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800" b="1" i="0" u="none" strike="noStrike">
                          <a:solidFill>
                            <a:srgbClr val="000000"/>
                          </a:solidFill>
                          <a:effectLst/>
                          <a:latin typeface="Calibri"/>
                        </a:rPr>
                        <a:t>      (99,486,500)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800" b="1" i="0" u="none" strike="noStrike">
                          <a:solidFill>
                            <a:srgbClr val="000000"/>
                          </a:solidFill>
                          <a:effectLst/>
                          <a:latin typeface="Calibri"/>
                        </a:rPr>
                        <a:t>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800" b="1" i="0" u="none" strike="noStrike">
                          <a:solidFill>
                            <a:srgbClr val="000000"/>
                          </a:solidFill>
                          <a:effectLst/>
                          <a:latin typeface="Calibri"/>
                        </a:rPr>
                        <a:t>      (40,472,054)</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800" b="1" i="0" u="none" strike="noStrike">
                          <a:solidFill>
                            <a:srgbClr val="000000"/>
                          </a:solidFill>
                          <a:effectLst/>
                          <a:latin typeface="Calibri"/>
                        </a:rPr>
                        <a:t>      (59,014,446)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en-US" sz="800" b="1" i="0" u="none" strike="noStrike">
                          <a:solidFill>
                            <a:srgbClr val="000000"/>
                          </a:solidFill>
                          <a:effectLst/>
                          <a:latin typeface="Calibri"/>
                        </a:rPr>
                        <a:t>40.68%</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800" b="1" i="0" u="none" strike="noStrike">
                          <a:solidFill>
                            <a:srgbClr val="000000"/>
                          </a:solidFill>
                          <a:effectLst/>
                          <a:latin typeface="Calibri"/>
                        </a:rPr>
                        <a:t>     (97,084,870)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en-US" sz="800" b="1" i="0" u="none" strike="noStrike" dirty="0">
                          <a:solidFill>
                            <a:srgbClr val="000000"/>
                          </a:solidFill>
                          <a:effectLst/>
                          <a:latin typeface="Calibri"/>
                        </a:rPr>
                        <a:t>97.59%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bl>
          </a:graphicData>
        </a:graphic>
      </p:graphicFrame>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31449E8-4DB8-4431-B69E-473F194888F3}" type="slidenum">
              <a:rPr lang="en-US" smtClean="0"/>
              <a:t>13</a:t>
            </a:fld>
            <a:endParaRPr lang="en-US"/>
          </a:p>
        </p:txBody>
      </p:sp>
    </p:spTree>
    <p:extLst>
      <p:ext uri="{BB962C8B-B14F-4D97-AF65-F5344CB8AC3E}">
        <p14:creationId xmlns:p14="http://schemas.microsoft.com/office/powerpoint/2010/main" val="3329585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Monitoring Current Year Activities</a:t>
            </a:r>
            <a:endParaRPr lang="en-US"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4967896"/>
              </p:ext>
            </p:extLst>
          </p:nvPr>
        </p:nvGraphicFramePr>
        <p:xfrm>
          <a:off x="457200" y="1778889"/>
          <a:ext cx="8229600" cy="3300222"/>
        </p:xfrm>
        <a:graphic>
          <a:graphicData uri="http://schemas.openxmlformats.org/drawingml/2006/table">
            <a:tbl>
              <a:tblPr/>
              <a:tblGrid>
                <a:gridCol w="766053"/>
                <a:gridCol w="580012"/>
                <a:gridCol w="1849471"/>
                <a:gridCol w="766053"/>
                <a:gridCol w="766053"/>
                <a:gridCol w="766053"/>
                <a:gridCol w="766053"/>
                <a:gridCol w="547181"/>
                <a:gridCol w="755110"/>
                <a:gridCol w="667561"/>
              </a:tblGrid>
              <a:tr h="164154">
                <a:tc>
                  <a:txBody>
                    <a:bodyPr/>
                    <a:lstStyle/>
                    <a:p>
                      <a:pPr algn="l" fontAlgn="b"/>
                      <a:r>
                        <a:rPr lang="en-US" sz="700" b="1" i="0" u="none" strike="noStrike" dirty="0">
                          <a:solidFill>
                            <a:schemeClr val="tx1"/>
                          </a:solidFill>
                          <a:effectLst/>
                          <a:latin typeface="Calibri"/>
                        </a:rPr>
                        <a:t>Category</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700" b="1" i="0" u="none" strike="noStrike" dirty="0">
                          <a:solidFill>
                            <a:schemeClr val="tx1"/>
                          </a:solidFill>
                          <a:effectLst/>
                          <a:latin typeface="Calibri"/>
                        </a:rPr>
                        <a:t>Account</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700" b="1" i="0" u="none" strike="noStrike" dirty="0">
                          <a:solidFill>
                            <a:schemeClr val="tx1"/>
                          </a:solidFill>
                          <a:effectLst/>
                          <a:latin typeface="Calibri"/>
                        </a:rPr>
                        <a:t>Account Description</a:t>
                      </a:r>
                    </a:p>
                  </a:txBody>
                  <a:tcPr marL="5080" marR="5080" marT="508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ctr" fontAlgn="b"/>
                      <a:r>
                        <a:rPr lang="en-US" sz="700" b="1" i="0" u="none" strike="noStrike" dirty="0">
                          <a:solidFill>
                            <a:schemeClr val="tx1"/>
                          </a:solidFill>
                          <a:effectLst/>
                          <a:latin typeface="Calibri"/>
                        </a:rPr>
                        <a:t> Budget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700" b="1" i="0" u="none" strike="noStrike" dirty="0">
                          <a:solidFill>
                            <a:schemeClr val="tx1"/>
                          </a:solidFill>
                          <a:effectLst/>
                          <a:latin typeface="Calibri"/>
                        </a:rPr>
                        <a:t> Encumbrance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700" b="1" i="0" u="none" strike="noStrike" dirty="0">
                          <a:solidFill>
                            <a:schemeClr val="tx1"/>
                          </a:solidFill>
                          <a:effectLst/>
                          <a:latin typeface="Calibri"/>
                        </a:rPr>
                        <a:t> Actual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700" b="1" i="0" u="none" strike="noStrike" dirty="0">
                          <a:solidFill>
                            <a:schemeClr val="tx1"/>
                          </a:solidFill>
                          <a:effectLst/>
                          <a:latin typeface="Calibri"/>
                        </a:rPr>
                        <a:t> Balance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700" b="1" i="0" u="none" strike="noStrike" dirty="0">
                          <a:solidFill>
                            <a:schemeClr val="tx1"/>
                          </a:solidFill>
                          <a:effectLst/>
                          <a:latin typeface="Calibri"/>
                        </a:rPr>
                        <a:t>Burn Rate.</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700" b="1" i="0" u="none" strike="noStrike" dirty="0">
                          <a:solidFill>
                            <a:schemeClr val="tx1"/>
                          </a:solidFill>
                          <a:effectLst/>
                          <a:latin typeface="Calibri"/>
                        </a:rPr>
                        <a:t> Projected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700" b="1" i="0" u="none" strike="noStrike" dirty="0">
                          <a:solidFill>
                            <a:schemeClr val="tx1"/>
                          </a:solidFill>
                          <a:effectLst/>
                          <a:latin typeface="Calibri"/>
                        </a:rPr>
                        <a:t> Projected %.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58682">
                <a:tc>
                  <a:txBody>
                    <a:bodyPr/>
                    <a:lstStyle/>
                    <a:p>
                      <a:pPr algn="l" fontAlgn="b"/>
                      <a:r>
                        <a:rPr lang="en-US" sz="900" b="1" i="0" u="none" strike="noStrike" dirty="0" smtClean="0">
                          <a:solidFill>
                            <a:srgbClr val="000000"/>
                          </a:solidFill>
                          <a:effectLst/>
                          <a:latin typeface="Calibri"/>
                        </a:rPr>
                        <a:t>Personnel</a:t>
                      </a:r>
                      <a:endParaRPr lang="en-US" sz="900" b="1" i="0" u="none" strike="noStrike" dirty="0">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512000</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Regular Salaries and Wages</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effectLst/>
                          <a:latin typeface="Calibri"/>
                        </a:rPr>
                        <a:t>       10,519,210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5,061,888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5,457,322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48.12%</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10,363,342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98.52%</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512002</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Terminal Leave</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82,300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43,452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38,848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52.80%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82,300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100.00%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512003</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Longevity Awards</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189,787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34,896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154,891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18.39%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189,787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100.00%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512006</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Floating Holiday</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effectLst/>
                          <a:latin typeface="Calibri"/>
                        </a:rPr>
                        <a:t>              45,005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11,736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33,269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26.08%</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32,037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71.19%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514000</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Overtime</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781,000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418,185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362,815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53.54%</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745,000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95.39%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515003</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Sick &amp; Annual Leave Accrual</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516000</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Compensated Annual Leave</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694,775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352,858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341,917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50.79%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574,572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82.70%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517000</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Compensated Sick Leave</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416,862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265,143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151,719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63.60%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576,632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138.33%</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521000</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err="1">
                          <a:solidFill>
                            <a:srgbClr val="000000"/>
                          </a:solidFill>
                          <a:effectLst/>
                          <a:latin typeface="Calibri"/>
                        </a:rPr>
                        <a:t>Fica</a:t>
                      </a:r>
                      <a:r>
                        <a:rPr lang="en-US" sz="900" b="1" i="0" u="none" strike="noStrike" dirty="0">
                          <a:solidFill>
                            <a:srgbClr val="000000"/>
                          </a:solidFill>
                          <a:effectLst/>
                          <a:latin typeface="Calibri"/>
                        </a:rPr>
                        <a:t> Taxes</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696,918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346,198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350,720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49.68%</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696,612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99.96%</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521001</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1.45% Medicare Match</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163,643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81,234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82,409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49.64%</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163,192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99.72%</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522000</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Retirement Contributions</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1,966,062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995,136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970,926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50.62%</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1,976,892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100.55%</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523000</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Life Insurance</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34,118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14,361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19,757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42.09%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28,892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84.68%</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523001</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Accidental D&amp;D Insurance</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6,611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3,419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3,192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51.72%</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6,879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104.05%</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523002</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Employee Health Insurance</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1,802,498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863,456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939,042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47.90%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1,751,940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97.20%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523003</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Long-Term Disability Insurance</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10,490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5,313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5,177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50.65%</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10,810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103.05%</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524000</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Workers? Compensation</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800,803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400,402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400,401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50.00%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800,803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100.00%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a:rPr>
                        <a:t>525000</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effectLst/>
                          <a:latin typeface="Calibri"/>
                        </a:rPr>
                        <a:t>Unemployment Compensation</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a:rPr>
                        <a:t>              39,884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13,599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26,285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34.10%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17,207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43.14%</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19">
                <a:tc>
                  <a:txBody>
                    <a:bodyPr/>
                    <a:lstStyle/>
                    <a:p>
                      <a:pPr algn="l" fontAlgn="b"/>
                      <a:endParaRPr lang="en-US" sz="900" b="1" i="0" u="none" strike="noStrike">
                        <a:solidFill>
                          <a:srgbClr val="000000"/>
                        </a:solidFill>
                        <a:effectLst/>
                        <a:latin typeface="Calibri"/>
                      </a:endParaRP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Calibri"/>
                        </a:rPr>
                        <a:t>529999</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Calibri"/>
                        </a:rPr>
                        <a:t>Personnel Services and Benefits Budget Reserve</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(149,000)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(17,966)</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(131,034)</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12.06%</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0.00%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82">
                <a:tc>
                  <a:txBody>
                    <a:bodyPr/>
                    <a:lstStyle/>
                    <a:p>
                      <a:pPr algn="l" fontAlgn="b"/>
                      <a:r>
                        <a:rPr lang="en-US" sz="900" b="1" i="0" u="none" strike="noStrike">
                          <a:solidFill>
                            <a:srgbClr val="000000"/>
                          </a:solidFill>
                          <a:effectLst/>
                          <a:latin typeface="Calibri"/>
                        </a:rPr>
                        <a:t>Personnel Total</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1" i="0" u="none" strike="noStrike">
                          <a:solidFill>
                            <a:srgbClr val="000000"/>
                          </a:solidFill>
                          <a:effectLst/>
                          <a:latin typeface="Calibri"/>
                        </a:rPr>
                        <a:t> </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1" i="0" u="none" strike="noStrike">
                          <a:solidFill>
                            <a:srgbClr val="000000"/>
                          </a:solidFill>
                          <a:effectLst/>
                          <a:latin typeface="Calibri"/>
                        </a:rPr>
                        <a:t> </a:t>
                      </a:r>
                    </a:p>
                  </a:txBody>
                  <a:tcPr marL="5472" marR="5472" marT="547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1" i="0" u="none" strike="noStrike">
                          <a:solidFill>
                            <a:srgbClr val="000000"/>
                          </a:solidFill>
                          <a:effectLst/>
                          <a:latin typeface="Calibri"/>
                        </a:rPr>
                        <a:t>       18,100,966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1" i="0" u="none" strike="noStrike">
                          <a:solidFill>
                            <a:srgbClr val="000000"/>
                          </a:solidFill>
                          <a:effectLst/>
                          <a:latin typeface="Calibri"/>
                        </a:rPr>
                        <a:t>                      -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1" i="0" u="none" strike="noStrike">
                          <a:solidFill>
                            <a:srgbClr val="000000"/>
                          </a:solidFill>
                          <a:effectLst/>
                          <a:latin typeface="Calibri"/>
                        </a:rPr>
                        <a:t>         8,893,310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1" i="0" u="none" strike="noStrike">
                          <a:solidFill>
                            <a:srgbClr val="000000"/>
                          </a:solidFill>
                          <a:effectLst/>
                          <a:latin typeface="Calibri"/>
                        </a:rPr>
                        <a:t>         9,207,656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en-US" sz="900" b="1" i="0" u="none" strike="noStrike">
                          <a:solidFill>
                            <a:srgbClr val="000000"/>
                          </a:solidFill>
                          <a:effectLst/>
                          <a:latin typeface="Calibri"/>
                        </a:rPr>
                        <a:t>49.13%</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1" i="0" u="none" strike="noStrike">
                          <a:solidFill>
                            <a:srgbClr val="000000"/>
                          </a:solidFill>
                          <a:effectLst/>
                          <a:latin typeface="Calibri"/>
                        </a:rPr>
                        <a:t>       18,016,897 </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en-US" sz="900" b="1" i="0" u="none" strike="noStrike" dirty="0">
                          <a:solidFill>
                            <a:srgbClr val="000000"/>
                          </a:solidFill>
                          <a:effectLst/>
                          <a:latin typeface="Calibri"/>
                        </a:rPr>
                        <a:t>99.54%</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bl>
          </a:graphicData>
        </a:graphic>
      </p:graphicFrame>
      <p:cxnSp>
        <p:nvCxnSpPr>
          <p:cNvPr id="5" name="Straight Connector 4"/>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31449E8-4DB8-4431-B69E-473F194888F3}" type="slidenum">
              <a:rPr lang="en-US" smtClean="0"/>
              <a:t>14</a:t>
            </a:fld>
            <a:endParaRPr lang="en-US"/>
          </a:p>
        </p:txBody>
      </p:sp>
    </p:spTree>
    <p:extLst>
      <p:ext uri="{BB962C8B-B14F-4D97-AF65-F5344CB8AC3E}">
        <p14:creationId xmlns:p14="http://schemas.microsoft.com/office/powerpoint/2010/main" val="2045643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Budget Instructions</a:t>
            </a:r>
            <a:endParaRPr lang="en-US" dirty="0">
              <a:solidFill>
                <a:schemeClr val="tx2"/>
              </a:solidFill>
            </a:endParaRPr>
          </a:p>
        </p:txBody>
      </p:sp>
      <p:sp>
        <p:nvSpPr>
          <p:cNvPr id="6" name="Content Placeholder 5"/>
          <p:cNvSpPr>
            <a:spLocks noGrp="1"/>
          </p:cNvSpPr>
          <p:nvPr>
            <p:ph idx="1"/>
          </p:nvPr>
        </p:nvSpPr>
        <p:spPr>
          <a:xfrm>
            <a:off x="457200" y="1722437"/>
            <a:ext cx="8229600" cy="4525963"/>
          </a:xfrm>
        </p:spPr>
        <p:txBody>
          <a:bodyPr>
            <a:normAutofit fontScale="85000" lnSpcReduction="20000"/>
          </a:bodyPr>
          <a:lstStyle/>
          <a:p>
            <a:pPr>
              <a:lnSpc>
                <a:spcPct val="110000"/>
              </a:lnSpc>
              <a:spcBef>
                <a:spcPts val="0"/>
              </a:spcBef>
              <a:spcAft>
                <a:spcPts val="1200"/>
              </a:spcAft>
            </a:pPr>
            <a:r>
              <a:rPr lang="en-US" dirty="0" smtClean="0"/>
              <a:t>Budget calendar</a:t>
            </a:r>
          </a:p>
          <a:p>
            <a:pPr>
              <a:lnSpc>
                <a:spcPct val="110000"/>
              </a:lnSpc>
              <a:spcBef>
                <a:spcPts val="0"/>
              </a:spcBef>
              <a:spcAft>
                <a:spcPts val="1200"/>
              </a:spcAft>
            </a:pPr>
            <a:r>
              <a:rPr lang="en-US" dirty="0" smtClean="0">
                <a:solidFill>
                  <a:schemeClr val="tx2"/>
                </a:solidFill>
              </a:rPr>
              <a:t>Management instructions for preparation and </a:t>
            </a:r>
            <a:r>
              <a:rPr lang="en-US" dirty="0" smtClean="0">
                <a:solidFill>
                  <a:schemeClr val="tx2"/>
                </a:solidFill>
              </a:rPr>
              <a:t>submission </a:t>
            </a:r>
            <a:r>
              <a:rPr lang="en-US" dirty="0" smtClean="0">
                <a:solidFill>
                  <a:schemeClr val="tx2"/>
                </a:solidFill>
              </a:rPr>
              <a:t>of budget requests</a:t>
            </a:r>
          </a:p>
          <a:p>
            <a:pPr lvl="1">
              <a:lnSpc>
                <a:spcPct val="110000"/>
              </a:lnSpc>
              <a:spcBef>
                <a:spcPts val="0"/>
              </a:spcBef>
              <a:spcAft>
                <a:spcPts val="1200"/>
              </a:spcAft>
              <a:buFont typeface="Wingdings" panose="05000000000000000000" pitchFamily="2" charset="2"/>
              <a:buChar char="Ø"/>
            </a:pPr>
            <a:r>
              <a:rPr lang="en-US" dirty="0" smtClean="0"/>
              <a:t>Target budgets</a:t>
            </a:r>
          </a:p>
          <a:p>
            <a:pPr lvl="1">
              <a:lnSpc>
                <a:spcPct val="110000"/>
              </a:lnSpc>
              <a:spcBef>
                <a:spcPts val="0"/>
              </a:spcBef>
              <a:spcAft>
                <a:spcPts val="1200"/>
              </a:spcAft>
              <a:buFont typeface="Wingdings" panose="05000000000000000000" pitchFamily="2" charset="2"/>
              <a:buChar char="Ø"/>
            </a:pPr>
            <a:r>
              <a:rPr lang="en-US" dirty="0" smtClean="0">
                <a:solidFill>
                  <a:schemeClr val="tx2"/>
                </a:solidFill>
              </a:rPr>
              <a:t>Budget reduction scenarios</a:t>
            </a:r>
          </a:p>
          <a:p>
            <a:pPr lvl="1">
              <a:lnSpc>
                <a:spcPct val="110000"/>
              </a:lnSpc>
              <a:spcBef>
                <a:spcPts val="0"/>
              </a:spcBef>
              <a:spcAft>
                <a:spcPts val="1200"/>
              </a:spcAft>
              <a:buFont typeface="Wingdings" panose="05000000000000000000" pitchFamily="2" charset="2"/>
              <a:buChar char="Ø"/>
            </a:pPr>
            <a:r>
              <a:rPr lang="en-US" dirty="0" smtClean="0"/>
              <a:t>Requested budget </a:t>
            </a:r>
            <a:r>
              <a:rPr lang="en-US" dirty="0" smtClean="0"/>
              <a:t>increases</a:t>
            </a:r>
            <a:endParaRPr lang="en-US" dirty="0" smtClean="0"/>
          </a:p>
          <a:p>
            <a:pPr>
              <a:lnSpc>
                <a:spcPct val="110000"/>
              </a:lnSpc>
              <a:spcBef>
                <a:spcPts val="0"/>
              </a:spcBef>
              <a:spcAft>
                <a:spcPts val="1200"/>
              </a:spcAft>
            </a:pPr>
            <a:r>
              <a:rPr lang="en-US" dirty="0" smtClean="0">
                <a:solidFill>
                  <a:schemeClr val="tx2"/>
                </a:solidFill>
              </a:rPr>
              <a:t>Technical </a:t>
            </a:r>
            <a:r>
              <a:rPr lang="en-US" dirty="0" smtClean="0">
                <a:solidFill>
                  <a:schemeClr val="tx2"/>
                </a:solidFill>
              </a:rPr>
              <a:t>instructions</a:t>
            </a:r>
            <a:endParaRPr lang="en-US" dirty="0" smtClean="0">
              <a:solidFill>
                <a:schemeClr val="tx2"/>
              </a:solidFill>
            </a:endParaRPr>
          </a:p>
          <a:p>
            <a:pPr>
              <a:lnSpc>
                <a:spcPct val="110000"/>
              </a:lnSpc>
              <a:spcBef>
                <a:spcPts val="0"/>
              </a:spcBef>
              <a:spcAft>
                <a:spcPts val="1200"/>
              </a:spcAft>
            </a:pPr>
            <a:r>
              <a:rPr lang="en-US" dirty="0" smtClean="0"/>
              <a:t>Frequently Asked Questions – why do we prepare the budget a certain way</a:t>
            </a:r>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31449E8-4DB8-4431-B69E-473F194888F3}" type="slidenum">
              <a:rPr lang="en-US" smtClean="0"/>
              <a:t>15</a:t>
            </a:fld>
            <a:endParaRPr lang="en-US"/>
          </a:p>
        </p:txBody>
      </p:sp>
    </p:spTree>
    <p:extLst>
      <p:ext uri="{BB962C8B-B14F-4D97-AF65-F5344CB8AC3E}">
        <p14:creationId xmlns:p14="http://schemas.microsoft.com/office/powerpoint/2010/main" val="3470445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Departmental Budget Preparation</a:t>
            </a:r>
            <a:endParaRPr lang="en-US" dirty="0">
              <a:solidFill>
                <a:schemeClr val="tx2"/>
              </a:solidFill>
            </a:endParaRPr>
          </a:p>
        </p:txBody>
      </p:sp>
      <p:sp>
        <p:nvSpPr>
          <p:cNvPr id="3" name="Content Placeholder 2"/>
          <p:cNvSpPr>
            <a:spLocks noGrp="1"/>
          </p:cNvSpPr>
          <p:nvPr>
            <p:ph sz="half" idx="1"/>
          </p:nvPr>
        </p:nvSpPr>
        <p:spPr>
          <a:xfrm>
            <a:off x="457200" y="1722437"/>
            <a:ext cx="4038600" cy="4525963"/>
          </a:xfrm>
        </p:spPr>
        <p:txBody>
          <a:bodyPr>
            <a:normAutofit lnSpcReduction="10000"/>
          </a:bodyPr>
          <a:lstStyle/>
          <a:p>
            <a:pPr marL="0" indent="0">
              <a:lnSpc>
                <a:spcPct val="110000"/>
              </a:lnSpc>
              <a:spcBef>
                <a:spcPts val="0"/>
              </a:spcBef>
              <a:spcAft>
                <a:spcPts val="1200"/>
              </a:spcAft>
              <a:buNone/>
            </a:pPr>
            <a:r>
              <a:rPr lang="en-US" dirty="0" smtClean="0"/>
              <a:t>Departmental narrative information</a:t>
            </a:r>
          </a:p>
          <a:p>
            <a:pPr>
              <a:lnSpc>
                <a:spcPct val="110000"/>
              </a:lnSpc>
              <a:spcBef>
                <a:spcPts val="0"/>
              </a:spcBef>
              <a:spcAft>
                <a:spcPts val="1200"/>
              </a:spcAft>
              <a:buFont typeface="Wingdings" panose="05000000000000000000" pitchFamily="2" charset="2"/>
              <a:buChar char="Ø"/>
            </a:pPr>
            <a:r>
              <a:rPr lang="en-US" sz="2400" dirty="0" smtClean="0">
                <a:solidFill>
                  <a:schemeClr val="tx2"/>
                </a:solidFill>
              </a:rPr>
              <a:t>Vision</a:t>
            </a:r>
          </a:p>
          <a:p>
            <a:pPr>
              <a:lnSpc>
                <a:spcPct val="110000"/>
              </a:lnSpc>
              <a:spcBef>
                <a:spcPts val="0"/>
              </a:spcBef>
              <a:spcAft>
                <a:spcPts val="1200"/>
              </a:spcAft>
              <a:buFont typeface="Wingdings" panose="05000000000000000000" pitchFamily="2" charset="2"/>
              <a:buChar char="Ø"/>
            </a:pPr>
            <a:r>
              <a:rPr lang="en-US" sz="2400" dirty="0" smtClean="0"/>
              <a:t>Mission</a:t>
            </a:r>
          </a:p>
          <a:p>
            <a:pPr>
              <a:lnSpc>
                <a:spcPct val="110000"/>
              </a:lnSpc>
              <a:spcBef>
                <a:spcPts val="0"/>
              </a:spcBef>
              <a:spcAft>
                <a:spcPts val="1200"/>
              </a:spcAft>
              <a:buFont typeface="Wingdings" panose="05000000000000000000" pitchFamily="2" charset="2"/>
              <a:buChar char="Ø"/>
            </a:pPr>
            <a:r>
              <a:rPr lang="en-US" sz="2400" dirty="0" smtClean="0">
                <a:solidFill>
                  <a:schemeClr val="tx2"/>
                </a:solidFill>
              </a:rPr>
              <a:t>Goals &amp; Objectives</a:t>
            </a:r>
          </a:p>
          <a:p>
            <a:pPr>
              <a:lnSpc>
                <a:spcPct val="110000"/>
              </a:lnSpc>
              <a:spcBef>
                <a:spcPts val="0"/>
              </a:spcBef>
              <a:spcAft>
                <a:spcPts val="1200"/>
              </a:spcAft>
              <a:buFont typeface="Wingdings" panose="05000000000000000000" pitchFamily="2" charset="2"/>
              <a:buChar char="Ø"/>
            </a:pPr>
            <a:r>
              <a:rPr lang="en-US" sz="2400" dirty="0" smtClean="0"/>
              <a:t>Additional initiatives and information</a:t>
            </a:r>
          </a:p>
        </p:txBody>
      </p:sp>
      <p:sp>
        <p:nvSpPr>
          <p:cNvPr id="4" name="Content Placeholder 3"/>
          <p:cNvSpPr>
            <a:spLocks noGrp="1"/>
          </p:cNvSpPr>
          <p:nvPr>
            <p:ph sz="half" idx="2"/>
          </p:nvPr>
        </p:nvSpPr>
        <p:spPr>
          <a:xfrm>
            <a:off x="4648200" y="1762650"/>
            <a:ext cx="4038600" cy="4525963"/>
          </a:xfrm>
        </p:spPr>
        <p:txBody>
          <a:bodyPr>
            <a:normAutofit lnSpcReduction="10000"/>
          </a:bodyPr>
          <a:lstStyle/>
          <a:p>
            <a:pPr marL="0" indent="0">
              <a:buNone/>
            </a:pPr>
            <a:r>
              <a:rPr lang="en-US" sz="900" b="1" dirty="0" smtClean="0">
                <a:latin typeface="Georgia" panose="02040502050405020303" pitchFamily="18" charset="0"/>
              </a:rPr>
              <a:t>Department </a:t>
            </a:r>
            <a:r>
              <a:rPr lang="en-US" sz="900" b="1" dirty="0">
                <a:latin typeface="Georgia" panose="02040502050405020303" pitchFamily="18" charset="0"/>
              </a:rPr>
              <a:t>Name: </a:t>
            </a:r>
            <a:r>
              <a:rPr lang="en-US" sz="900" dirty="0">
                <a:latin typeface="Georgia" panose="02040502050405020303" pitchFamily="18" charset="0"/>
              </a:rPr>
              <a:t>Wastewater </a:t>
            </a:r>
            <a:endParaRPr lang="en-US" sz="900" b="1" i="0" u="none" strike="noStrike" baseline="0" dirty="0" smtClean="0">
              <a:solidFill>
                <a:srgbClr val="000000"/>
              </a:solidFill>
              <a:latin typeface="Georgia" panose="02040502050405020303" pitchFamily="18" charset="0"/>
            </a:endParaRPr>
          </a:p>
          <a:p>
            <a:pPr marL="0" indent="0">
              <a:buNone/>
            </a:pPr>
            <a:r>
              <a:rPr lang="en-US" sz="800" b="1" i="0" u="none" strike="noStrike" baseline="0" dirty="0" smtClean="0">
                <a:solidFill>
                  <a:srgbClr val="000000"/>
                </a:solidFill>
                <a:latin typeface="Georgia" panose="02040502050405020303" pitchFamily="18" charset="0"/>
              </a:rPr>
              <a:t>DEPARTMENT WEBSITE: </a:t>
            </a:r>
            <a:r>
              <a:rPr lang="en-US" sz="800" b="0" i="0" u="none" strike="noStrike" baseline="0" dirty="0" smtClean="0">
                <a:solidFill>
                  <a:srgbClr val="000000"/>
                </a:solidFill>
                <a:latin typeface="Georgia" panose="02040502050405020303" pitchFamily="18" charset="0"/>
              </a:rPr>
              <a:t>http://www.tampagov.net/dept_wastewater/ </a:t>
            </a:r>
          </a:p>
          <a:p>
            <a:pPr marL="0" indent="0">
              <a:buNone/>
            </a:pPr>
            <a:endParaRPr lang="en-US" sz="800" dirty="0">
              <a:latin typeface="Georgia" panose="02040502050405020303" pitchFamily="18" charset="0"/>
            </a:endParaRPr>
          </a:p>
          <a:p>
            <a:pPr marL="0" indent="0">
              <a:buNone/>
            </a:pPr>
            <a:r>
              <a:rPr lang="en-US" sz="800" b="1" dirty="0" smtClean="0">
                <a:latin typeface="Georgia" panose="02040502050405020303" pitchFamily="18" charset="0"/>
              </a:rPr>
              <a:t>VISION AND </a:t>
            </a:r>
            <a:r>
              <a:rPr lang="en-US" sz="800" b="1" dirty="0">
                <a:latin typeface="Georgia" panose="02040502050405020303" pitchFamily="18" charset="0"/>
              </a:rPr>
              <a:t>MISSION: </a:t>
            </a:r>
            <a:endParaRPr lang="en-US" sz="800" dirty="0">
              <a:latin typeface="Georgia" panose="02040502050405020303" pitchFamily="18" charset="0"/>
            </a:endParaRPr>
          </a:p>
          <a:p>
            <a:pPr marL="0" indent="0">
              <a:buNone/>
            </a:pPr>
            <a:r>
              <a:rPr lang="en-US" sz="800" dirty="0" smtClean="0">
                <a:latin typeface="Georgia" panose="02040502050405020303" pitchFamily="18" charset="0"/>
              </a:rPr>
              <a:t>The </a:t>
            </a:r>
            <a:r>
              <a:rPr lang="en-US" sz="800" dirty="0">
                <a:latin typeface="Georgia" panose="02040502050405020303" pitchFamily="18" charset="0"/>
              </a:rPr>
              <a:t>Wastewater Department's vision is to become a world-class utility while protecting the environment. We will operate in a cost-effective manner and continually improve our work practices. The mission is to provide outstanding wastewater services to our customers while protecting public health and the environment. </a:t>
            </a:r>
            <a:endParaRPr lang="en-US" sz="800" dirty="0" smtClean="0">
              <a:latin typeface="Georgia" panose="02040502050405020303" pitchFamily="18" charset="0"/>
            </a:endParaRPr>
          </a:p>
          <a:p>
            <a:pPr marL="0" indent="0">
              <a:buNone/>
            </a:pPr>
            <a:endParaRPr lang="en-US" sz="800" dirty="0" smtClean="0">
              <a:latin typeface="Georgia" panose="02040502050405020303" pitchFamily="18" charset="0"/>
            </a:endParaRPr>
          </a:p>
          <a:p>
            <a:pPr marL="0" indent="0">
              <a:buNone/>
            </a:pPr>
            <a:r>
              <a:rPr lang="en-US" sz="800" b="1" dirty="0" smtClean="0">
                <a:latin typeface="Georgia" panose="02040502050405020303" pitchFamily="18" charset="0"/>
              </a:rPr>
              <a:t>GOALS </a:t>
            </a:r>
            <a:r>
              <a:rPr lang="en-US" sz="800" b="1" dirty="0">
                <a:latin typeface="Georgia" panose="02040502050405020303" pitchFamily="18" charset="0"/>
              </a:rPr>
              <a:t>AND OBJECTIVES</a:t>
            </a:r>
            <a:r>
              <a:rPr lang="en-US" sz="800" dirty="0">
                <a:latin typeface="Georgia" panose="02040502050405020303" pitchFamily="18" charset="0"/>
              </a:rPr>
              <a:t>: </a:t>
            </a:r>
          </a:p>
          <a:p>
            <a:pPr marL="0" indent="0">
              <a:buNone/>
            </a:pPr>
            <a:r>
              <a:rPr lang="en-US" sz="800" dirty="0" smtClean="0">
                <a:latin typeface="Georgia" panose="02040502050405020303" pitchFamily="18" charset="0"/>
              </a:rPr>
              <a:t>The </a:t>
            </a:r>
            <a:r>
              <a:rPr lang="en-US" sz="800" dirty="0">
                <a:latin typeface="Georgia" panose="02040502050405020303" pitchFamily="18" charset="0"/>
              </a:rPr>
              <a:t>Wastewater Department's goal is to provide complete and cost-effective service and to respond rapidly to expanding service requirements. To achieve its goal, the Department's primary objectives include: </a:t>
            </a:r>
          </a:p>
          <a:p>
            <a:pPr marL="344488" indent="-112713">
              <a:buNone/>
            </a:pPr>
            <a:r>
              <a:rPr lang="en-US" sz="800" dirty="0">
                <a:latin typeface="Georgia" panose="02040502050405020303" pitchFamily="18" charset="0"/>
              </a:rPr>
              <a:t>• Development, tracking, and reporting of specific, measurable, and relevant performance metrics; </a:t>
            </a:r>
          </a:p>
          <a:p>
            <a:pPr marL="344488" indent="-112713">
              <a:buNone/>
            </a:pPr>
            <a:r>
              <a:rPr lang="en-US" sz="800" dirty="0">
                <a:latin typeface="Georgia" panose="02040502050405020303" pitchFamily="18" charset="0"/>
              </a:rPr>
              <a:t>• Implementation of an effective and efficient asset management program; </a:t>
            </a:r>
          </a:p>
          <a:p>
            <a:pPr marL="344488" indent="-112713">
              <a:buNone/>
            </a:pPr>
            <a:r>
              <a:rPr lang="en-US" sz="800" dirty="0">
                <a:latin typeface="Georgia" panose="02040502050405020303" pitchFamily="18" charset="0"/>
              </a:rPr>
              <a:t>• Expansion of cross-training efforts amongst multi-skilled workforce technicians; </a:t>
            </a:r>
          </a:p>
          <a:p>
            <a:pPr marL="344488" indent="-112713">
              <a:buNone/>
            </a:pPr>
            <a:r>
              <a:rPr lang="en-US" sz="800" dirty="0">
                <a:latin typeface="Georgia" panose="02040502050405020303" pitchFamily="18" charset="0"/>
              </a:rPr>
              <a:t>• Improving internal and external communication through the use of modern technologies; and </a:t>
            </a:r>
          </a:p>
          <a:p>
            <a:pPr marL="344488" indent="-112713">
              <a:buNone/>
            </a:pPr>
            <a:r>
              <a:rPr lang="en-US" sz="800" dirty="0">
                <a:latin typeface="Georgia" panose="02040502050405020303" pitchFamily="18" charset="0"/>
              </a:rPr>
              <a:t>• Rehabilitation and/or replacement of facilities as necessary to maximize reliability and minimize operating </a:t>
            </a:r>
            <a:r>
              <a:rPr lang="en-US" sz="800" dirty="0" smtClean="0">
                <a:latin typeface="Georgia" panose="02040502050405020303" pitchFamily="18" charset="0"/>
              </a:rPr>
              <a:t>costs</a:t>
            </a:r>
            <a:r>
              <a:rPr lang="en-US" sz="800" dirty="0">
                <a:latin typeface="Georgia" panose="02040502050405020303" pitchFamily="18" charset="0"/>
              </a:rPr>
              <a:t>. </a:t>
            </a:r>
            <a:endParaRPr lang="en-US" sz="800" dirty="0" smtClean="0">
              <a:latin typeface="Georgia" panose="02040502050405020303" pitchFamily="18" charset="0"/>
            </a:endParaRPr>
          </a:p>
          <a:p>
            <a:pPr marL="0" indent="0">
              <a:buNone/>
            </a:pPr>
            <a:endParaRPr lang="en-US" sz="800" dirty="0" smtClean="0">
              <a:latin typeface="Georgia" panose="02040502050405020303" pitchFamily="18" charset="0"/>
            </a:endParaRPr>
          </a:p>
          <a:p>
            <a:pPr marL="0" indent="0">
              <a:buNone/>
            </a:pPr>
            <a:r>
              <a:rPr lang="en-US" sz="800" b="1" dirty="0" smtClean="0">
                <a:latin typeface="Georgia" panose="02040502050405020303" pitchFamily="18" charset="0"/>
              </a:rPr>
              <a:t>CURRENT </a:t>
            </a:r>
            <a:r>
              <a:rPr lang="en-US" sz="800" b="1" dirty="0">
                <a:latin typeface="Georgia" panose="02040502050405020303" pitchFamily="18" charset="0"/>
              </a:rPr>
              <a:t>OPERATIONS AND INITIATIVES: </a:t>
            </a:r>
            <a:endParaRPr lang="en-US" sz="800" b="1" dirty="0" smtClean="0">
              <a:latin typeface="Georgia" panose="02040502050405020303" pitchFamily="18" charset="0"/>
            </a:endParaRPr>
          </a:p>
          <a:p>
            <a:pPr marL="0" indent="0">
              <a:buNone/>
            </a:pPr>
            <a:r>
              <a:rPr lang="en-US" sz="800" dirty="0" smtClean="0">
                <a:latin typeface="Georgia" panose="02040502050405020303" pitchFamily="18" charset="0"/>
              </a:rPr>
              <a:t>In </a:t>
            </a:r>
            <a:r>
              <a:rPr lang="en-US" sz="800" dirty="0">
                <a:latin typeface="Georgia" panose="02040502050405020303" pitchFamily="18" charset="0"/>
              </a:rPr>
              <a:t>FY2015, the Department will continue with the following initiatives in support of its primary objectives: </a:t>
            </a:r>
          </a:p>
          <a:p>
            <a:pPr indent="-111125"/>
            <a:r>
              <a:rPr lang="en-US" sz="800" dirty="0" smtClean="0">
                <a:latin typeface="Georgia" panose="02040502050405020303" pitchFamily="18" charset="0"/>
              </a:rPr>
              <a:t>Complete </a:t>
            </a:r>
            <a:r>
              <a:rPr lang="en-US" sz="800" dirty="0">
                <a:latin typeface="Georgia" panose="02040502050405020303" pitchFamily="18" charset="0"/>
              </a:rPr>
              <a:t>design, award contracts, and complete construction for rehabilitation of the Krause and Louisiana </a:t>
            </a:r>
            <a:r>
              <a:rPr lang="en-US" sz="800" dirty="0" smtClean="0">
                <a:latin typeface="Georgia" panose="02040502050405020303" pitchFamily="18" charset="0"/>
              </a:rPr>
              <a:t>Pump </a:t>
            </a:r>
            <a:r>
              <a:rPr lang="en-US" sz="800" dirty="0">
                <a:latin typeface="Georgia" panose="02040502050405020303" pitchFamily="18" charset="0"/>
              </a:rPr>
              <a:t>Stations; </a:t>
            </a:r>
          </a:p>
          <a:p>
            <a:pPr indent="-111125"/>
            <a:r>
              <a:rPr lang="en-US" sz="800" dirty="0" smtClean="0">
                <a:latin typeface="Georgia" panose="02040502050405020303" pitchFamily="18" charset="0"/>
              </a:rPr>
              <a:t> </a:t>
            </a:r>
            <a:r>
              <a:rPr lang="en-US" sz="800" dirty="0">
                <a:latin typeface="Georgia" panose="02040502050405020303" pitchFamily="18" charset="0"/>
              </a:rPr>
              <a:t>Design and award additional construction contracts to continue with Department's collection system renewal </a:t>
            </a:r>
            <a:r>
              <a:rPr lang="en-US" sz="800" dirty="0" smtClean="0">
                <a:latin typeface="Georgia" panose="02040502050405020303" pitchFamily="18" charset="0"/>
              </a:rPr>
              <a:t>and </a:t>
            </a:r>
            <a:r>
              <a:rPr lang="en-US" sz="800" dirty="0">
                <a:latin typeface="Georgia" panose="02040502050405020303" pitchFamily="18" charset="0"/>
              </a:rPr>
              <a:t>replacement program to repair and replace deteriorated force mains and gravity sewers located </a:t>
            </a:r>
            <a:r>
              <a:rPr lang="en-US" sz="800" dirty="0" smtClean="0">
                <a:latin typeface="Georgia" panose="02040502050405020303" pitchFamily="18" charset="0"/>
              </a:rPr>
              <a:t>throughout </a:t>
            </a:r>
            <a:r>
              <a:rPr lang="en-US" sz="800" dirty="0">
                <a:latin typeface="Georgia" panose="02040502050405020303" pitchFamily="18" charset="0"/>
              </a:rPr>
              <a:t>the collection system; and </a:t>
            </a:r>
          </a:p>
          <a:p>
            <a:pPr indent="-111125"/>
            <a:r>
              <a:rPr lang="en-US" sz="800" dirty="0" smtClean="0">
                <a:latin typeface="Georgia" panose="02040502050405020303" pitchFamily="18" charset="0"/>
              </a:rPr>
              <a:t>Complete </a:t>
            </a:r>
            <a:r>
              <a:rPr lang="en-US" sz="800" dirty="0">
                <a:latin typeface="Georgia" panose="02040502050405020303" pitchFamily="18" charset="0"/>
              </a:rPr>
              <a:t>the construction for the replacement of the Orient Road force main. </a:t>
            </a:r>
          </a:p>
        </p:txBody>
      </p:sp>
      <p:cxnSp>
        <p:nvCxnSpPr>
          <p:cNvPr id="5" name="Straight Connector 4"/>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931449E8-4DB8-4431-B69E-473F194888F3}" type="slidenum">
              <a:rPr lang="en-US" smtClean="0"/>
              <a:t>16</a:t>
            </a:fld>
            <a:endParaRPr lang="en-US"/>
          </a:p>
        </p:txBody>
      </p:sp>
    </p:spTree>
    <p:extLst>
      <p:ext uri="{BB962C8B-B14F-4D97-AF65-F5344CB8AC3E}">
        <p14:creationId xmlns:p14="http://schemas.microsoft.com/office/powerpoint/2010/main" val="2763094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Departmental Budget Preparation</a:t>
            </a:r>
          </a:p>
        </p:txBody>
      </p:sp>
      <p:sp>
        <p:nvSpPr>
          <p:cNvPr id="4" name="Content Placeholder 3"/>
          <p:cNvSpPr>
            <a:spLocks noGrp="1"/>
          </p:cNvSpPr>
          <p:nvPr>
            <p:ph sz="half" idx="1"/>
          </p:nvPr>
        </p:nvSpPr>
        <p:spPr>
          <a:xfrm>
            <a:off x="457200" y="1722437"/>
            <a:ext cx="4038600" cy="4525963"/>
          </a:xfrm>
        </p:spPr>
        <p:txBody>
          <a:bodyPr>
            <a:normAutofit/>
          </a:bodyPr>
          <a:lstStyle/>
          <a:p>
            <a:pPr>
              <a:spcBef>
                <a:spcPts val="0"/>
              </a:spcBef>
              <a:spcAft>
                <a:spcPts val="1200"/>
              </a:spcAft>
            </a:pPr>
            <a:r>
              <a:rPr lang="en-US" dirty="0" smtClean="0"/>
              <a:t>Link performance measures to strategic outcomes </a:t>
            </a:r>
          </a:p>
          <a:p>
            <a:pPr>
              <a:spcBef>
                <a:spcPts val="0"/>
              </a:spcBef>
              <a:spcAft>
                <a:spcPts val="1200"/>
              </a:spcAft>
            </a:pPr>
            <a:r>
              <a:rPr lang="en-US" dirty="0" smtClean="0">
                <a:solidFill>
                  <a:schemeClr val="tx2"/>
                </a:solidFill>
              </a:rPr>
              <a:t>Comprehensive plan</a:t>
            </a:r>
          </a:p>
          <a:p>
            <a:pPr>
              <a:spcBef>
                <a:spcPts val="0"/>
              </a:spcBef>
              <a:spcAft>
                <a:spcPts val="1200"/>
              </a:spcAft>
            </a:pPr>
            <a:r>
              <a:rPr lang="en-US" dirty="0" smtClean="0"/>
              <a:t>Neighborhood plans</a:t>
            </a:r>
          </a:p>
          <a:p>
            <a:pPr>
              <a:spcBef>
                <a:spcPts val="0"/>
              </a:spcBef>
              <a:spcAft>
                <a:spcPts val="1200"/>
              </a:spcAft>
            </a:pPr>
            <a:r>
              <a:rPr lang="en-US" dirty="0" smtClean="0">
                <a:solidFill>
                  <a:schemeClr val="tx2"/>
                </a:solidFill>
              </a:rPr>
              <a:t>Developer initiatives</a:t>
            </a:r>
          </a:p>
          <a:p>
            <a:pPr>
              <a:spcBef>
                <a:spcPts val="0"/>
              </a:spcBef>
              <a:spcAft>
                <a:spcPts val="1200"/>
              </a:spcAft>
            </a:pPr>
            <a:r>
              <a:rPr lang="en-US" dirty="0" smtClean="0"/>
              <a:t>Other opportunities</a:t>
            </a:r>
          </a:p>
          <a:p>
            <a:pPr marL="0" indent="0">
              <a:buNone/>
            </a:pPr>
            <a:endParaRPr lang="en-US" dirty="0"/>
          </a:p>
        </p:txBody>
      </p:sp>
      <p:sp>
        <p:nvSpPr>
          <p:cNvPr id="6" name="Content Placeholder 5"/>
          <p:cNvSpPr>
            <a:spLocks noGrp="1"/>
          </p:cNvSpPr>
          <p:nvPr>
            <p:ph sz="half" idx="2"/>
          </p:nvPr>
        </p:nvSpPr>
        <p:spPr>
          <a:xfrm>
            <a:off x="4648200" y="1722437"/>
            <a:ext cx="4038600" cy="4830763"/>
          </a:xfrm>
        </p:spPr>
        <p:txBody>
          <a:bodyPr>
            <a:normAutofit/>
          </a:bodyPr>
          <a:lstStyle/>
          <a:p>
            <a:pPr>
              <a:spcBef>
                <a:spcPts val="0"/>
              </a:spcBef>
              <a:spcAft>
                <a:spcPts val="1200"/>
              </a:spcAft>
            </a:pPr>
            <a:r>
              <a:rPr lang="en-US" dirty="0" smtClean="0"/>
              <a:t>City of Tampa Strategic outcomes:</a:t>
            </a:r>
          </a:p>
          <a:p>
            <a:pPr lvl="1">
              <a:spcBef>
                <a:spcPts val="0"/>
              </a:spcBef>
              <a:spcAft>
                <a:spcPts val="1200"/>
              </a:spcAft>
              <a:buFont typeface="Wingdings" panose="05000000000000000000" pitchFamily="2" charset="2"/>
              <a:buChar char="Ø"/>
            </a:pPr>
            <a:r>
              <a:rPr lang="en-US" dirty="0" smtClean="0">
                <a:solidFill>
                  <a:schemeClr val="tx2"/>
                </a:solidFill>
              </a:rPr>
              <a:t>Changing Economic DNA</a:t>
            </a:r>
          </a:p>
          <a:p>
            <a:pPr lvl="1">
              <a:spcBef>
                <a:spcPts val="0"/>
              </a:spcBef>
              <a:spcAft>
                <a:spcPts val="1200"/>
              </a:spcAft>
              <a:buFont typeface="Wingdings" panose="05000000000000000000" pitchFamily="2" charset="2"/>
              <a:buChar char="Ø"/>
            </a:pPr>
            <a:r>
              <a:rPr lang="en-US" dirty="0" smtClean="0"/>
              <a:t>Strong Neighborhoods</a:t>
            </a:r>
          </a:p>
          <a:p>
            <a:pPr lvl="1">
              <a:spcBef>
                <a:spcPts val="0"/>
              </a:spcBef>
              <a:spcAft>
                <a:spcPts val="1200"/>
              </a:spcAft>
              <a:buFont typeface="Wingdings" panose="05000000000000000000" pitchFamily="2" charset="2"/>
              <a:buChar char="Ø"/>
            </a:pPr>
            <a:r>
              <a:rPr lang="en-US" dirty="0" smtClean="0">
                <a:solidFill>
                  <a:schemeClr val="tx2"/>
                </a:solidFill>
              </a:rPr>
              <a:t>Safe Streets</a:t>
            </a:r>
          </a:p>
          <a:p>
            <a:pPr lvl="1">
              <a:spcBef>
                <a:spcPts val="0"/>
              </a:spcBef>
              <a:spcAft>
                <a:spcPts val="1200"/>
              </a:spcAft>
              <a:buFont typeface="Wingdings" panose="05000000000000000000" pitchFamily="2" charset="2"/>
              <a:buChar char="Ø"/>
            </a:pPr>
            <a:r>
              <a:rPr lang="en-US" dirty="0" smtClean="0"/>
              <a:t>Efficient Government</a:t>
            </a:r>
          </a:p>
          <a:p>
            <a:pPr>
              <a:spcBef>
                <a:spcPts val="0"/>
              </a:spcBef>
              <a:spcAft>
                <a:spcPts val="1200"/>
              </a:spcAft>
            </a:pPr>
            <a:r>
              <a:rPr lang="en-US" dirty="0" smtClean="0">
                <a:solidFill>
                  <a:schemeClr val="tx2"/>
                </a:solidFill>
              </a:rPr>
              <a:t>Neighborhood Plans</a:t>
            </a:r>
          </a:p>
          <a:p>
            <a:pPr lvl="1">
              <a:spcBef>
                <a:spcPts val="0"/>
              </a:spcBef>
              <a:spcAft>
                <a:spcPts val="1200"/>
              </a:spcAft>
              <a:buFont typeface="Wingdings" panose="05000000000000000000" pitchFamily="2" charset="2"/>
              <a:buChar char="Ø"/>
            </a:pPr>
            <a:r>
              <a:rPr lang="en-US" dirty="0" smtClean="0"/>
              <a:t>InVision Center City Plan</a:t>
            </a:r>
          </a:p>
          <a:p>
            <a:pPr lvl="1">
              <a:spcBef>
                <a:spcPts val="0"/>
              </a:spcBef>
              <a:spcAft>
                <a:spcPts val="1200"/>
              </a:spcAft>
              <a:buFont typeface="Wingdings" panose="05000000000000000000" pitchFamily="2" charset="2"/>
              <a:buChar char="Ø"/>
            </a:pPr>
            <a:r>
              <a:rPr lang="en-US" dirty="0" smtClean="0">
                <a:solidFill>
                  <a:schemeClr val="tx2"/>
                </a:solidFill>
              </a:rPr>
              <a:t>West River Area Plan </a:t>
            </a:r>
          </a:p>
          <a:p>
            <a:pPr marL="0" indent="0">
              <a:spcBef>
                <a:spcPts val="0"/>
              </a:spcBef>
              <a:spcAft>
                <a:spcPts val="1200"/>
              </a:spcAft>
              <a:buNone/>
            </a:pPr>
            <a:endParaRPr lang="en-US" dirty="0"/>
          </a:p>
        </p:txBody>
      </p:sp>
      <p:cxnSp>
        <p:nvCxnSpPr>
          <p:cNvPr id="5" name="Straight Connector 4"/>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31449E8-4DB8-4431-B69E-473F194888F3}" type="slidenum">
              <a:rPr lang="en-US" smtClean="0"/>
              <a:t>17</a:t>
            </a:fld>
            <a:endParaRPr lang="en-US"/>
          </a:p>
        </p:txBody>
      </p:sp>
    </p:spTree>
    <p:extLst>
      <p:ext uri="{BB962C8B-B14F-4D97-AF65-F5344CB8AC3E}">
        <p14:creationId xmlns:p14="http://schemas.microsoft.com/office/powerpoint/2010/main" val="1429372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rPr>
              <a:t>Departmental Budget Preparation</a:t>
            </a:r>
          </a:p>
        </p:txBody>
      </p:sp>
      <p:sp>
        <p:nvSpPr>
          <p:cNvPr id="6" name="Content Placeholder 5"/>
          <p:cNvSpPr>
            <a:spLocks noGrp="1"/>
          </p:cNvSpPr>
          <p:nvPr>
            <p:ph idx="1"/>
          </p:nvPr>
        </p:nvSpPr>
        <p:spPr>
          <a:xfrm>
            <a:off x="457200" y="1752601"/>
            <a:ext cx="8229600" cy="2514599"/>
          </a:xfrm>
        </p:spPr>
        <p:txBody>
          <a:bodyPr>
            <a:normAutofit fontScale="77500" lnSpcReduction="20000"/>
          </a:bodyPr>
          <a:lstStyle/>
          <a:p>
            <a:pPr marL="0" indent="0">
              <a:buNone/>
            </a:pPr>
            <a:r>
              <a:rPr lang="en-US" sz="4100" dirty="0" smtClean="0"/>
              <a:t>Performance Measures</a:t>
            </a:r>
          </a:p>
          <a:p>
            <a:pPr marL="915988">
              <a:buFont typeface="Wingdings" panose="05000000000000000000" pitchFamily="2" charset="2"/>
              <a:buChar char="Ø"/>
            </a:pPr>
            <a:r>
              <a:rPr lang="en-US" sz="3600" dirty="0" smtClean="0">
                <a:solidFill>
                  <a:schemeClr val="tx2"/>
                </a:solidFill>
              </a:rPr>
              <a:t>Linked to organization’s strategic plans</a:t>
            </a:r>
          </a:p>
          <a:p>
            <a:pPr marL="915988">
              <a:buFont typeface="Wingdings" panose="05000000000000000000" pitchFamily="2" charset="2"/>
              <a:buChar char="Ø"/>
            </a:pPr>
            <a:r>
              <a:rPr lang="en-US" sz="3600" dirty="0" smtClean="0"/>
              <a:t>Measures effectiveness, efficiency, and quantity</a:t>
            </a:r>
          </a:p>
          <a:p>
            <a:endParaRPr lang="en-US" dirty="0"/>
          </a:p>
          <a:p>
            <a:pPr marL="0" indent="0">
              <a:buNone/>
            </a:pPr>
            <a:r>
              <a:rPr lang="en-US" sz="2100" b="1" dirty="0" smtClean="0"/>
              <a:t>CITY </a:t>
            </a:r>
            <a:r>
              <a:rPr lang="en-US" sz="2100" b="1" dirty="0"/>
              <a:t>STRATEGIC PRIORITY: </a:t>
            </a:r>
            <a:endParaRPr lang="en-US" sz="2100" dirty="0" smtClean="0"/>
          </a:p>
          <a:p>
            <a:pPr marL="0" indent="0">
              <a:buNone/>
            </a:pPr>
            <a:r>
              <a:rPr lang="en-US" sz="2200" b="1" i="0" u="none" strike="noStrike" baseline="0" dirty="0" smtClean="0">
                <a:latin typeface="Meiryo-Bold-90ms-RKSJ-H"/>
              </a:rPr>
              <a:t>􅎖</a:t>
            </a:r>
            <a:r>
              <a:rPr lang="en-US" sz="2200" dirty="0"/>
              <a:t>Changing Tampa's Economic DNA </a:t>
            </a:r>
            <a:r>
              <a:rPr lang="en-US" sz="2200" dirty="0" smtClean="0"/>
              <a:t>      </a:t>
            </a:r>
            <a:r>
              <a:rPr lang="en-US" sz="2200" b="0" i="0" u="none" strike="noStrike" baseline="0" dirty="0" smtClean="0">
                <a:latin typeface="MS-Gothic-90ms-RKSJ-H"/>
              </a:rPr>
              <a:t>􀜆</a:t>
            </a:r>
            <a:r>
              <a:rPr lang="en-US" sz="2200" dirty="0"/>
              <a:t>Keeping our </a:t>
            </a:r>
            <a:r>
              <a:rPr lang="en-US" sz="2200" dirty="0" smtClean="0"/>
              <a:t>Streets Safe</a:t>
            </a:r>
            <a:endParaRPr lang="en-US" sz="2200" dirty="0"/>
          </a:p>
          <a:p>
            <a:pPr marL="0" indent="0">
              <a:buNone/>
            </a:pPr>
            <a:r>
              <a:rPr lang="en-US" sz="2200" b="0" i="0" u="none" strike="noStrike" baseline="0" dirty="0" smtClean="0">
                <a:latin typeface="MS-Gothic-90ms-RKSJ-H"/>
              </a:rPr>
              <a:t>􀜈</a:t>
            </a:r>
            <a:r>
              <a:rPr lang="en-US" sz="2200" dirty="0"/>
              <a:t>Strengthen our Neighborhoods </a:t>
            </a:r>
            <a:r>
              <a:rPr lang="en-US" sz="2200" dirty="0" smtClean="0"/>
              <a:t>          </a:t>
            </a:r>
            <a:r>
              <a:rPr lang="en-US" sz="2200" b="0" i="0" u="none" strike="noStrike" baseline="0" dirty="0" smtClean="0">
                <a:latin typeface="MS-Gothic-90ms-RKSJ-H"/>
              </a:rPr>
              <a:t>􀜈</a:t>
            </a:r>
            <a:r>
              <a:rPr lang="en-US" sz="2200" dirty="0"/>
              <a:t>Effective &amp; Efficient Government</a:t>
            </a:r>
          </a:p>
          <a:p>
            <a:pPr marL="0" indent="0">
              <a:buNone/>
            </a:pPr>
            <a:endParaRPr lang="en-US" dirty="0" smtClean="0"/>
          </a:p>
          <a:p>
            <a:pPr marL="0" indent="0">
              <a:buNone/>
            </a:pPr>
            <a:endParaRPr lang="en-US" dirty="0" smtClean="0"/>
          </a:p>
          <a:p>
            <a:pPr marL="0" indent="0">
              <a:buNone/>
            </a:pPr>
            <a:endParaRPr lang="en-US" dirty="0" smtClean="0"/>
          </a:p>
        </p:txBody>
      </p:sp>
      <p:graphicFrame>
        <p:nvGraphicFramePr>
          <p:cNvPr id="8" name="Table 7"/>
          <p:cNvGraphicFramePr>
            <a:graphicFrameLocks noGrp="1" noChangeAspect="1"/>
          </p:cNvGraphicFramePr>
          <p:nvPr>
            <p:extLst>
              <p:ext uri="{D42A27DB-BD31-4B8C-83A1-F6EECF244321}">
                <p14:modId xmlns:p14="http://schemas.microsoft.com/office/powerpoint/2010/main" val="3735837043"/>
              </p:ext>
            </p:extLst>
          </p:nvPr>
        </p:nvGraphicFramePr>
        <p:xfrm>
          <a:off x="685800" y="4343400"/>
          <a:ext cx="7086599" cy="1828800"/>
        </p:xfrm>
        <a:graphic>
          <a:graphicData uri="http://schemas.openxmlformats.org/drawingml/2006/table">
            <a:tbl>
              <a:tblPr>
                <a:tableStyleId>{5C22544A-7EE6-4342-B048-85BDC9FD1C3A}</a:tableStyleId>
              </a:tblPr>
              <a:tblGrid>
                <a:gridCol w="3771662"/>
                <a:gridCol w="1104979"/>
                <a:gridCol w="1104979"/>
                <a:gridCol w="1104979"/>
              </a:tblGrid>
              <a:tr h="457200">
                <a:tc>
                  <a:txBody>
                    <a:bodyPr/>
                    <a:lstStyle/>
                    <a:p>
                      <a:pPr algn="l" fontAlgn="b"/>
                      <a:r>
                        <a:rPr lang="en-US" sz="1200" b="1" u="none" strike="noStrike" dirty="0">
                          <a:effectLst/>
                        </a:rPr>
                        <a:t>Performance Measures</a:t>
                      </a:r>
                      <a:endParaRPr lang="en-US" sz="1200" b="1" i="0" u="none" strike="noStrike" dirty="0">
                        <a:solidFill>
                          <a:srgbClr val="000000"/>
                        </a:solidFill>
                        <a:effectLst/>
                        <a:latin typeface="Calibri"/>
                      </a:endParaRPr>
                    </a:p>
                  </a:txBody>
                  <a:tcPr marL="6350" marR="6350" marT="6350" marB="0" anchor="b"/>
                </a:tc>
                <a:tc>
                  <a:txBody>
                    <a:bodyPr/>
                    <a:lstStyle/>
                    <a:p>
                      <a:pPr algn="ctr" fontAlgn="b"/>
                      <a:r>
                        <a:rPr lang="en-US" sz="1200" b="1" u="none" strike="noStrike" dirty="0">
                          <a:effectLst/>
                        </a:rPr>
                        <a:t>Actual </a:t>
                      </a:r>
                      <a:r>
                        <a:rPr lang="en-US" sz="1200" b="1" u="none" strike="noStrike" dirty="0" smtClean="0">
                          <a:effectLst/>
                        </a:rPr>
                        <a:t>      FY2013</a:t>
                      </a:r>
                      <a:endParaRPr lang="en-US" sz="1200" b="1" i="0" u="none" strike="noStrike" dirty="0">
                        <a:solidFill>
                          <a:srgbClr val="000000"/>
                        </a:solidFill>
                        <a:effectLst/>
                        <a:latin typeface="Calibri"/>
                      </a:endParaRPr>
                    </a:p>
                  </a:txBody>
                  <a:tcPr marL="6350" marR="6350" marT="6350" marB="0" anchor="b"/>
                </a:tc>
                <a:tc>
                  <a:txBody>
                    <a:bodyPr/>
                    <a:lstStyle/>
                    <a:p>
                      <a:pPr algn="ctr" fontAlgn="b"/>
                      <a:r>
                        <a:rPr lang="en-US" sz="1200" b="1" u="none" strike="noStrike" dirty="0">
                          <a:effectLst/>
                        </a:rPr>
                        <a:t>Projected FY2014</a:t>
                      </a:r>
                      <a:endParaRPr lang="en-US" sz="1200" b="1" i="0" u="none" strike="noStrike" dirty="0">
                        <a:solidFill>
                          <a:srgbClr val="000000"/>
                        </a:solidFill>
                        <a:effectLst/>
                        <a:latin typeface="Calibri"/>
                      </a:endParaRPr>
                    </a:p>
                  </a:txBody>
                  <a:tcPr marL="6350" marR="6350" marT="6350" marB="0" anchor="b"/>
                </a:tc>
                <a:tc>
                  <a:txBody>
                    <a:bodyPr/>
                    <a:lstStyle/>
                    <a:p>
                      <a:pPr algn="ctr" fontAlgn="b"/>
                      <a:r>
                        <a:rPr lang="en-US" sz="1200" b="1" u="none" strike="noStrike" dirty="0">
                          <a:effectLst/>
                        </a:rPr>
                        <a:t>Estimated FY2015</a:t>
                      </a:r>
                      <a:endParaRPr lang="en-US" sz="1200" b="1" i="0" u="none" strike="noStrike" dirty="0">
                        <a:solidFill>
                          <a:srgbClr val="000000"/>
                        </a:solidFill>
                        <a:effectLst/>
                        <a:latin typeface="Calibri"/>
                      </a:endParaRPr>
                    </a:p>
                  </a:txBody>
                  <a:tcPr marL="6350" marR="6350" marT="6350" marB="0" anchor="b"/>
                </a:tc>
              </a:tr>
              <a:tr h="228600">
                <a:tc>
                  <a:txBody>
                    <a:bodyPr/>
                    <a:lstStyle/>
                    <a:p>
                      <a:pPr algn="l" fontAlgn="b"/>
                      <a:r>
                        <a:rPr lang="en-US" sz="1200" u="none" strike="noStrike" dirty="0">
                          <a:effectLst/>
                        </a:rPr>
                        <a:t>Non-Revenue Producing Water (%)</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a:effectLst/>
                        </a:rPr>
                        <a:t>9.6</a:t>
                      </a:r>
                      <a:endParaRPr lang="en-US"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dirty="0">
                          <a:effectLst/>
                        </a:rPr>
                        <a:t>9.5</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dirty="0">
                          <a:effectLst/>
                        </a:rPr>
                        <a:t>9.5</a:t>
                      </a:r>
                      <a:endParaRPr lang="en-US" sz="1200" b="0" i="0" u="none" strike="noStrike" dirty="0">
                        <a:solidFill>
                          <a:srgbClr val="000000"/>
                        </a:solidFill>
                        <a:effectLst/>
                        <a:latin typeface="Calibri"/>
                      </a:endParaRPr>
                    </a:p>
                  </a:txBody>
                  <a:tcPr marL="6350" marR="6350" marT="6350" marB="0" anchor="b"/>
                </a:tc>
              </a:tr>
              <a:tr h="228600">
                <a:tc>
                  <a:txBody>
                    <a:bodyPr/>
                    <a:lstStyle/>
                    <a:p>
                      <a:pPr algn="l" fontAlgn="b"/>
                      <a:r>
                        <a:rPr lang="en-US" sz="1200" u="none" strike="noStrike" dirty="0">
                          <a:effectLst/>
                        </a:rPr>
                        <a:t>Reclaimed Water Demand (</a:t>
                      </a:r>
                      <a:r>
                        <a:rPr lang="en-US" sz="1200" u="none" strike="noStrike" dirty="0" err="1">
                          <a:effectLst/>
                        </a:rPr>
                        <a:t>mgd</a:t>
                      </a:r>
                      <a:r>
                        <a:rPr lang="en-US" sz="1200" u="none" strike="noStrike" dirty="0">
                          <a:effectLst/>
                        </a:rPr>
                        <a:t>)</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a:effectLst/>
                        </a:rPr>
                        <a:t>3.31</a:t>
                      </a:r>
                      <a:endParaRPr lang="en-US"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a:effectLst/>
                        </a:rPr>
                        <a:t>3.21</a:t>
                      </a:r>
                      <a:endParaRPr lang="en-US"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a:effectLst/>
                        </a:rPr>
                        <a:t>3.4</a:t>
                      </a:r>
                      <a:endParaRPr lang="en-US" sz="1200" b="0" i="0" u="none" strike="noStrike">
                        <a:solidFill>
                          <a:srgbClr val="000000"/>
                        </a:solidFill>
                        <a:effectLst/>
                        <a:latin typeface="Calibri"/>
                      </a:endParaRPr>
                    </a:p>
                  </a:txBody>
                  <a:tcPr marL="6350" marR="6350" marT="6350" marB="0" anchor="b"/>
                </a:tc>
              </a:tr>
              <a:tr h="228600">
                <a:tc>
                  <a:txBody>
                    <a:bodyPr/>
                    <a:lstStyle/>
                    <a:p>
                      <a:pPr algn="l" fontAlgn="b"/>
                      <a:r>
                        <a:rPr lang="en-US" sz="1200" u="none" strike="noStrike" dirty="0">
                          <a:effectLst/>
                        </a:rPr>
                        <a:t>Call Center - Average Call Wait Time (</a:t>
                      </a:r>
                      <a:r>
                        <a:rPr lang="en-US" sz="1200" u="none" strike="noStrike" dirty="0" err="1">
                          <a:effectLst/>
                        </a:rPr>
                        <a:t>minute:seconds</a:t>
                      </a:r>
                      <a:r>
                        <a:rPr lang="en-US" sz="1200" u="none" strike="noStrike" dirty="0">
                          <a:effectLst/>
                        </a:rPr>
                        <a:t>)</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a:effectLst/>
                        </a:rPr>
                        <a:t>1:51</a:t>
                      </a:r>
                      <a:endParaRPr lang="en-US"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a:effectLst/>
                        </a:rPr>
                        <a:t>1:50</a:t>
                      </a:r>
                      <a:endParaRPr lang="en-US"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a:effectLst/>
                        </a:rPr>
                        <a:t>1:45</a:t>
                      </a:r>
                      <a:endParaRPr lang="en-US" sz="1200" b="0" i="0" u="none" strike="noStrike">
                        <a:solidFill>
                          <a:srgbClr val="000000"/>
                        </a:solidFill>
                        <a:effectLst/>
                        <a:latin typeface="Calibri"/>
                      </a:endParaRPr>
                    </a:p>
                  </a:txBody>
                  <a:tcPr marL="6350" marR="6350" marT="6350" marB="0" anchor="b"/>
                </a:tc>
              </a:tr>
              <a:tr h="228600">
                <a:tc>
                  <a:txBody>
                    <a:bodyPr/>
                    <a:lstStyle/>
                    <a:p>
                      <a:pPr algn="l" fontAlgn="b"/>
                      <a:r>
                        <a:rPr lang="en-US" sz="1200" u="none" strike="noStrike" dirty="0">
                          <a:effectLst/>
                        </a:rPr>
                        <a:t>Call Center - Calls </a:t>
                      </a:r>
                      <a:r>
                        <a:rPr lang="en-US" sz="1200" u="none" strike="noStrike" dirty="0" smtClean="0">
                          <a:effectLst/>
                        </a:rPr>
                        <a:t>Abandoned </a:t>
                      </a:r>
                      <a:r>
                        <a:rPr lang="en-US" sz="1200" u="none" strike="noStrike" dirty="0">
                          <a:effectLst/>
                        </a:rPr>
                        <a:t>(%)</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dirty="0">
                          <a:effectLst/>
                        </a:rPr>
                        <a:t>10.4</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a:effectLst/>
                        </a:rPr>
                        <a:t>9.0</a:t>
                      </a:r>
                      <a:endParaRPr lang="en-US"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a:effectLst/>
                        </a:rPr>
                        <a:t>8.0</a:t>
                      </a:r>
                      <a:endParaRPr lang="en-US" sz="1200" b="0" i="0" u="none" strike="noStrike">
                        <a:solidFill>
                          <a:srgbClr val="000000"/>
                        </a:solidFill>
                        <a:effectLst/>
                        <a:latin typeface="Calibri"/>
                      </a:endParaRPr>
                    </a:p>
                  </a:txBody>
                  <a:tcPr marL="6350" marR="6350" marT="6350" marB="0" anchor="b"/>
                </a:tc>
              </a:tr>
              <a:tr h="228600">
                <a:tc>
                  <a:txBody>
                    <a:bodyPr/>
                    <a:lstStyle/>
                    <a:p>
                      <a:pPr algn="l" fontAlgn="b"/>
                      <a:r>
                        <a:rPr lang="en-US" sz="1200" u="none" strike="noStrike">
                          <a:effectLst/>
                        </a:rPr>
                        <a:t>Meter Reading Accuracy (%)</a:t>
                      </a:r>
                      <a:endParaRPr lang="en-US"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dirty="0">
                          <a:effectLst/>
                        </a:rPr>
                        <a:t>99.7</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dirty="0">
                          <a:effectLst/>
                        </a:rPr>
                        <a:t>99.8</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a:effectLst/>
                        </a:rPr>
                        <a:t>99.8</a:t>
                      </a:r>
                      <a:endParaRPr lang="en-US" sz="1200" b="0" i="0" u="none" strike="noStrike">
                        <a:solidFill>
                          <a:srgbClr val="000000"/>
                        </a:solidFill>
                        <a:effectLst/>
                        <a:latin typeface="Calibri"/>
                      </a:endParaRPr>
                    </a:p>
                  </a:txBody>
                  <a:tcPr marL="6350" marR="6350" marT="6350" marB="0" anchor="b"/>
                </a:tc>
              </a:tr>
              <a:tr h="228600">
                <a:tc>
                  <a:txBody>
                    <a:bodyPr/>
                    <a:lstStyle/>
                    <a:p>
                      <a:pPr algn="l" fontAlgn="b"/>
                      <a:r>
                        <a:rPr lang="en-US" sz="1200" u="none" strike="noStrike" dirty="0">
                          <a:effectLst/>
                        </a:rPr>
                        <a:t>Hydrants Inspected (%)</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a:effectLst/>
                        </a:rPr>
                        <a:t>100</a:t>
                      </a:r>
                      <a:endParaRPr lang="en-US"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dirty="0">
                          <a:effectLst/>
                        </a:rPr>
                        <a:t>100</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dirty="0">
                          <a:effectLst/>
                        </a:rPr>
                        <a:t>100</a:t>
                      </a:r>
                      <a:endParaRPr lang="en-US" sz="1200" b="0" i="0" u="none" strike="noStrike" dirty="0">
                        <a:solidFill>
                          <a:srgbClr val="000000"/>
                        </a:solidFill>
                        <a:effectLst/>
                        <a:latin typeface="Calibri"/>
                      </a:endParaRPr>
                    </a:p>
                  </a:txBody>
                  <a:tcPr marL="6350" marR="6350" marT="6350" marB="0" anchor="b"/>
                </a:tc>
              </a:tr>
            </a:tbl>
          </a:graphicData>
        </a:graphic>
      </p:graphicFrame>
      <p:sp>
        <p:nvSpPr>
          <p:cNvPr id="9" name="Multiply 8"/>
          <p:cNvSpPr/>
          <p:nvPr/>
        </p:nvSpPr>
        <p:spPr>
          <a:xfrm>
            <a:off x="609600" y="4038600"/>
            <a:ext cx="76200" cy="76200"/>
          </a:xfrm>
          <a:prstGeom prst="mathMultiply">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609600" y="3733800"/>
            <a:ext cx="76200" cy="76200"/>
          </a:xfrm>
          <a:prstGeom prst="mathMultiply">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4038600" y="4038600"/>
            <a:ext cx="76200" cy="76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31449E8-4DB8-4431-B69E-473F194888F3}" type="slidenum">
              <a:rPr lang="en-US" smtClean="0"/>
              <a:t>18</a:t>
            </a:fld>
            <a:endParaRPr lang="en-US"/>
          </a:p>
        </p:txBody>
      </p:sp>
    </p:spTree>
    <p:extLst>
      <p:ext uri="{BB962C8B-B14F-4D97-AF65-F5344CB8AC3E}">
        <p14:creationId xmlns:p14="http://schemas.microsoft.com/office/powerpoint/2010/main" val="3029049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rPr>
              <a:t>Departmental Budget Preparation</a:t>
            </a:r>
          </a:p>
        </p:txBody>
      </p:sp>
      <p:sp>
        <p:nvSpPr>
          <p:cNvPr id="6" name="Content Placeholder 5"/>
          <p:cNvSpPr>
            <a:spLocks noGrp="1"/>
          </p:cNvSpPr>
          <p:nvPr>
            <p:ph idx="1"/>
          </p:nvPr>
        </p:nvSpPr>
        <p:spPr>
          <a:xfrm>
            <a:off x="457200" y="1722437"/>
            <a:ext cx="8229600" cy="4525963"/>
          </a:xfrm>
        </p:spPr>
        <p:txBody>
          <a:bodyPr>
            <a:normAutofit lnSpcReduction="10000"/>
          </a:bodyPr>
          <a:lstStyle/>
          <a:p>
            <a:r>
              <a:rPr lang="en-US" dirty="0" smtClean="0"/>
              <a:t>Outcomes versus inputs</a:t>
            </a:r>
          </a:p>
          <a:p>
            <a:r>
              <a:rPr lang="en-US" dirty="0" smtClean="0">
                <a:solidFill>
                  <a:schemeClr val="tx2"/>
                </a:solidFill>
              </a:rPr>
              <a:t>Presents case for budget request</a:t>
            </a:r>
          </a:p>
          <a:p>
            <a:pPr lvl="1">
              <a:buFont typeface="Wingdings" panose="05000000000000000000" pitchFamily="2" charset="2"/>
              <a:buChar char="Ø"/>
            </a:pPr>
            <a:r>
              <a:rPr lang="en-US" dirty="0" smtClean="0"/>
              <a:t>To administrators and chief executive officer</a:t>
            </a:r>
          </a:p>
          <a:p>
            <a:pPr lvl="1">
              <a:buFont typeface="Wingdings" panose="05000000000000000000" pitchFamily="2" charset="2"/>
              <a:buChar char="Ø"/>
            </a:pPr>
            <a:r>
              <a:rPr lang="en-US" dirty="0" smtClean="0">
                <a:solidFill>
                  <a:schemeClr val="tx2"/>
                </a:solidFill>
              </a:rPr>
              <a:t>Tie to performance outcomes </a:t>
            </a:r>
            <a:endParaRPr lang="en-US" dirty="0">
              <a:solidFill>
                <a:schemeClr val="tx2"/>
              </a:solidFill>
            </a:endParaRPr>
          </a:p>
          <a:p>
            <a:pPr lvl="1">
              <a:buFont typeface="Wingdings" panose="05000000000000000000" pitchFamily="2" charset="2"/>
              <a:buChar char="Ø"/>
            </a:pPr>
            <a:r>
              <a:rPr lang="en-US" dirty="0" smtClean="0"/>
              <a:t>Detailed information at the account level to support revenue estimates and expenditure requests</a:t>
            </a:r>
          </a:p>
          <a:p>
            <a:r>
              <a:rPr lang="en-US" dirty="0" smtClean="0">
                <a:solidFill>
                  <a:schemeClr val="tx2"/>
                </a:solidFill>
              </a:rPr>
              <a:t>Non-Department Budget</a:t>
            </a:r>
          </a:p>
          <a:p>
            <a:r>
              <a:rPr lang="en-US" dirty="0" smtClean="0"/>
              <a:t>Debt Service Budget</a:t>
            </a: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31449E8-4DB8-4431-B69E-473F194888F3}" type="slidenum">
              <a:rPr lang="en-US" smtClean="0"/>
              <a:t>19</a:t>
            </a:fld>
            <a:endParaRPr lang="en-US"/>
          </a:p>
        </p:txBody>
      </p:sp>
    </p:spTree>
    <p:extLst>
      <p:ext uri="{BB962C8B-B14F-4D97-AF65-F5344CB8AC3E}">
        <p14:creationId xmlns:p14="http://schemas.microsoft.com/office/powerpoint/2010/main" val="2122830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Agenda</a:t>
            </a:r>
            <a:endParaRPr lang="en-US" dirty="0">
              <a:solidFill>
                <a:schemeClr val="tx2"/>
              </a:solidFill>
            </a:endParaRPr>
          </a:p>
        </p:txBody>
      </p:sp>
      <p:sp>
        <p:nvSpPr>
          <p:cNvPr id="3" name="Content Placeholder 2"/>
          <p:cNvSpPr>
            <a:spLocks noGrp="1"/>
          </p:cNvSpPr>
          <p:nvPr>
            <p:ph idx="1"/>
          </p:nvPr>
        </p:nvSpPr>
        <p:spPr>
          <a:xfrm>
            <a:off x="457200" y="1722437"/>
            <a:ext cx="8229600" cy="4525963"/>
          </a:xfrm>
        </p:spPr>
        <p:txBody>
          <a:bodyPr>
            <a:normAutofit/>
          </a:bodyPr>
          <a:lstStyle/>
          <a:p>
            <a:r>
              <a:rPr lang="en-US" dirty="0" smtClean="0"/>
              <a:t>The Budget Office</a:t>
            </a:r>
          </a:p>
          <a:p>
            <a:r>
              <a:rPr lang="en-US" dirty="0" smtClean="0">
                <a:solidFill>
                  <a:schemeClr val="tx2"/>
                </a:solidFill>
              </a:rPr>
              <a:t>Budget </a:t>
            </a:r>
            <a:r>
              <a:rPr lang="en-US" dirty="0" smtClean="0">
                <a:solidFill>
                  <a:schemeClr val="tx2"/>
                </a:solidFill>
              </a:rPr>
              <a:t>Cycle</a:t>
            </a:r>
          </a:p>
          <a:p>
            <a:pPr lvl="1">
              <a:buFont typeface="Wingdings" panose="05000000000000000000" pitchFamily="2" charset="2"/>
              <a:buChar char="Ø"/>
            </a:pPr>
            <a:r>
              <a:rPr lang="en-US" dirty="0" smtClean="0"/>
              <a:t>Planning for the Next Budget Cycle</a:t>
            </a:r>
          </a:p>
          <a:p>
            <a:pPr lvl="1">
              <a:buFont typeface="Wingdings" panose="05000000000000000000" pitchFamily="2" charset="2"/>
              <a:buChar char="Ø"/>
            </a:pPr>
            <a:r>
              <a:rPr lang="en-US" dirty="0" smtClean="0">
                <a:solidFill>
                  <a:schemeClr val="tx2"/>
                </a:solidFill>
              </a:rPr>
              <a:t>Monitoring Current Year Activities</a:t>
            </a:r>
          </a:p>
          <a:p>
            <a:pPr lvl="1">
              <a:buFont typeface="Wingdings" panose="05000000000000000000" pitchFamily="2" charset="2"/>
              <a:buChar char="Ø"/>
            </a:pPr>
            <a:r>
              <a:rPr lang="en-US" dirty="0" smtClean="0"/>
              <a:t>Budget Instructions</a:t>
            </a:r>
          </a:p>
          <a:p>
            <a:pPr lvl="1">
              <a:buFont typeface="Wingdings" panose="05000000000000000000" pitchFamily="2" charset="2"/>
              <a:buChar char="Ø"/>
            </a:pPr>
            <a:r>
              <a:rPr lang="en-US" dirty="0" smtClean="0">
                <a:solidFill>
                  <a:schemeClr val="tx2"/>
                </a:solidFill>
              </a:rPr>
              <a:t>Department Budget Preparation</a:t>
            </a:r>
          </a:p>
          <a:p>
            <a:pPr lvl="1">
              <a:buFont typeface="Wingdings" panose="05000000000000000000" pitchFamily="2" charset="2"/>
              <a:buChar char="Ø"/>
            </a:pPr>
            <a:r>
              <a:rPr lang="en-US" dirty="0" smtClean="0"/>
              <a:t>Budget Department’s Review of Submitted Budget</a:t>
            </a:r>
            <a:endParaRPr lang="en-US" dirty="0" smtClean="0"/>
          </a:p>
        </p:txBody>
      </p:sp>
      <p:cxnSp>
        <p:nvCxnSpPr>
          <p:cNvPr id="5" name="Straight Connector 4"/>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31449E8-4DB8-4431-B69E-473F194888F3}" type="slidenum">
              <a:rPr lang="en-US" smtClean="0"/>
              <a:t>2</a:t>
            </a:fld>
            <a:endParaRPr lang="en-US"/>
          </a:p>
        </p:txBody>
      </p:sp>
    </p:spTree>
    <p:extLst>
      <p:ext uri="{BB962C8B-B14F-4D97-AF65-F5344CB8AC3E}">
        <p14:creationId xmlns:p14="http://schemas.microsoft.com/office/powerpoint/2010/main" val="2359221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rPr>
              <a:t>Departmental Budget Preparation</a:t>
            </a:r>
          </a:p>
        </p:txBody>
      </p:sp>
      <p:sp>
        <p:nvSpPr>
          <p:cNvPr id="5" name="Content Placeholder 4"/>
          <p:cNvSpPr>
            <a:spLocks noGrp="1"/>
          </p:cNvSpPr>
          <p:nvPr>
            <p:ph sz="half" idx="1"/>
          </p:nvPr>
        </p:nvSpPr>
        <p:spPr>
          <a:xfrm>
            <a:off x="457200" y="1722437"/>
            <a:ext cx="4038600" cy="2087563"/>
          </a:xfrm>
        </p:spPr>
        <p:txBody>
          <a:bodyPr>
            <a:normAutofit fontScale="92500" lnSpcReduction="20000"/>
          </a:bodyPr>
          <a:lstStyle/>
          <a:p>
            <a:pPr marL="0" indent="0" algn="ctr">
              <a:buNone/>
            </a:pPr>
            <a:r>
              <a:rPr lang="en-US" sz="3000" u="sng" dirty="0" smtClean="0"/>
              <a:t>Inputs</a:t>
            </a:r>
          </a:p>
          <a:p>
            <a:pPr marL="514350" indent="-514350">
              <a:spcBef>
                <a:spcPts val="0"/>
              </a:spcBef>
              <a:spcAft>
                <a:spcPts val="1200"/>
              </a:spcAft>
              <a:buFont typeface="+mj-lt"/>
              <a:buAutoNum type="arabicPeriod"/>
            </a:pPr>
            <a:r>
              <a:rPr lang="en-US" sz="3000" dirty="0" smtClean="0"/>
              <a:t>Reduction in parking fund</a:t>
            </a:r>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6" name="Content Placeholder 5"/>
          <p:cNvSpPr>
            <a:spLocks noGrp="1"/>
          </p:cNvSpPr>
          <p:nvPr>
            <p:ph sz="half" idx="2"/>
          </p:nvPr>
        </p:nvSpPr>
        <p:spPr>
          <a:xfrm>
            <a:off x="4648200" y="1752600"/>
            <a:ext cx="4038600" cy="2057400"/>
          </a:xfrm>
        </p:spPr>
        <p:txBody>
          <a:bodyPr>
            <a:normAutofit fontScale="92500" lnSpcReduction="20000"/>
          </a:bodyPr>
          <a:lstStyle/>
          <a:p>
            <a:pPr marL="0" indent="0" algn="ctr">
              <a:buNone/>
            </a:pPr>
            <a:r>
              <a:rPr lang="en-US" sz="3000" u="sng" dirty="0" smtClean="0"/>
              <a:t>Outcomes</a:t>
            </a:r>
          </a:p>
          <a:p>
            <a:pPr marL="514350" indent="-514350">
              <a:spcBef>
                <a:spcPts val="0"/>
              </a:spcBef>
              <a:spcAft>
                <a:spcPts val="1200"/>
              </a:spcAft>
              <a:buFont typeface="+mj-lt"/>
              <a:buAutoNum type="arabicPeriod"/>
            </a:pPr>
            <a:r>
              <a:rPr lang="en-US" sz="3000" dirty="0" smtClean="0"/>
              <a:t>Time to empty garage following performance arts center program – 90 minutes</a:t>
            </a:r>
          </a:p>
          <a:p>
            <a:pPr marL="514350" indent="-514350">
              <a:spcBef>
                <a:spcPts val="0"/>
              </a:spcBef>
              <a:spcAft>
                <a:spcPts val="1200"/>
              </a:spcAft>
              <a:buFont typeface="+mj-lt"/>
              <a:buAutoNum type="arabicPeriod"/>
            </a:pPr>
            <a:endParaRPr lang="en-US" dirty="0" smtClean="0">
              <a:solidFill>
                <a:schemeClr val="tx2">
                  <a:lumMod val="60000"/>
                  <a:lumOff val="40000"/>
                </a:schemeClr>
              </a:solidFill>
            </a:endParaRPr>
          </a:p>
        </p:txBody>
      </p:sp>
      <p:cxnSp>
        <p:nvCxnSpPr>
          <p:cNvPr id="7" name="Straight Connector 6"/>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48200" y="3962400"/>
            <a:ext cx="4114800" cy="1815882"/>
          </a:xfrm>
          <a:prstGeom prst="rect">
            <a:avLst/>
          </a:prstGeom>
          <a:noFill/>
        </p:spPr>
        <p:txBody>
          <a:bodyPr wrap="square" rtlCol="0">
            <a:spAutoFit/>
          </a:bodyPr>
          <a:lstStyle/>
          <a:p>
            <a:pPr marL="514350" indent="-514350">
              <a:spcBef>
                <a:spcPts val="0"/>
              </a:spcBef>
              <a:spcAft>
                <a:spcPts val="1200"/>
              </a:spcAft>
              <a:buFont typeface="+mj-lt"/>
              <a:buAutoNum type="arabicPeriod" startAt="2"/>
            </a:pPr>
            <a:r>
              <a:rPr lang="en-US" sz="2800" dirty="0">
                <a:solidFill>
                  <a:schemeClr val="tx2"/>
                </a:solidFill>
              </a:rPr>
              <a:t>Increase in the number and scope of city’s capital improvement program</a:t>
            </a:r>
          </a:p>
        </p:txBody>
      </p:sp>
      <p:sp>
        <p:nvSpPr>
          <p:cNvPr id="8" name="TextBox 7"/>
          <p:cNvSpPr txBox="1"/>
          <p:nvPr/>
        </p:nvSpPr>
        <p:spPr>
          <a:xfrm>
            <a:off x="304800" y="3962400"/>
            <a:ext cx="4114800" cy="1384995"/>
          </a:xfrm>
          <a:prstGeom prst="rect">
            <a:avLst/>
          </a:prstGeom>
          <a:noFill/>
        </p:spPr>
        <p:txBody>
          <a:bodyPr wrap="square" rtlCol="0">
            <a:spAutoFit/>
          </a:bodyPr>
          <a:lstStyle/>
          <a:p>
            <a:pPr marL="514350" indent="-514350">
              <a:spcBef>
                <a:spcPts val="0"/>
              </a:spcBef>
              <a:spcAft>
                <a:spcPts val="1200"/>
              </a:spcAft>
              <a:buFont typeface="+mj-lt"/>
              <a:buAutoNum type="arabicPeriod" startAt="2"/>
            </a:pPr>
            <a:r>
              <a:rPr lang="en-US" sz="2800" dirty="0">
                <a:solidFill>
                  <a:schemeClr val="tx2"/>
                </a:solidFill>
              </a:rPr>
              <a:t>Increase staff for project management office</a:t>
            </a:r>
          </a:p>
        </p:txBody>
      </p:sp>
      <p:sp>
        <p:nvSpPr>
          <p:cNvPr id="3" name="Slide Number Placeholder 2"/>
          <p:cNvSpPr>
            <a:spLocks noGrp="1"/>
          </p:cNvSpPr>
          <p:nvPr>
            <p:ph type="sldNum" sz="quarter" idx="12"/>
          </p:nvPr>
        </p:nvSpPr>
        <p:spPr/>
        <p:txBody>
          <a:bodyPr/>
          <a:lstStyle/>
          <a:p>
            <a:fld id="{931449E8-4DB8-4431-B69E-473F194888F3}" type="slidenum">
              <a:rPr lang="en-US" smtClean="0"/>
              <a:t>20</a:t>
            </a:fld>
            <a:endParaRPr lang="en-US"/>
          </a:p>
        </p:txBody>
      </p:sp>
    </p:spTree>
    <p:extLst>
      <p:ext uri="{BB962C8B-B14F-4D97-AF65-F5344CB8AC3E}">
        <p14:creationId xmlns:p14="http://schemas.microsoft.com/office/powerpoint/2010/main" val="303374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Capital Improvement </a:t>
            </a:r>
            <a:r>
              <a:rPr lang="en-US" dirty="0" smtClean="0">
                <a:solidFill>
                  <a:schemeClr val="tx2"/>
                </a:solidFill>
              </a:rPr>
              <a:t>Program</a:t>
            </a:r>
            <a:endParaRPr lang="en-US" dirty="0">
              <a:solidFill>
                <a:schemeClr val="tx2"/>
              </a:solidFill>
            </a:endParaRPr>
          </a:p>
        </p:txBody>
      </p:sp>
      <p:sp>
        <p:nvSpPr>
          <p:cNvPr id="4" name="Content Placeholder 3"/>
          <p:cNvSpPr>
            <a:spLocks noGrp="1"/>
          </p:cNvSpPr>
          <p:nvPr>
            <p:ph sz="half" idx="1"/>
          </p:nvPr>
        </p:nvSpPr>
        <p:spPr/>
        <p:txBody>
          <a:bodyPr/>
          <a:lstStyle/>
          <a:p>
            <a:pPr>
              <a:spcBef>
                <a:spcPts val="0"/>
              </a:spcBef>
              <a:spcAft>
                <a:spcPts val="1200"/>
              </a:spcAft>
            </a:pPr>
            <a:r>
              <a:rPr lang="en-US" dirty="0" smtClean="0"/>
              <a:t>CIP is part of the long- range planning system</a:t>
            </a:r>
          </a:p>
          <a:p>
            <a:pPr>
              <a:spcBef>
                <a:spcPts val="0"/>
              </a:spcBef>
              <a:spcAft>
                <a:spcPts val="1200"/>
              </a:spcAft>
            </a:pPr>
            <a:r>
              <a:rPr lang="en-US" dirty="0" smtClean="0">
                <a:solidFill>
                  <a:schemeClr val="tx2"/>
                </a:solidFill>
              </a:rPr>
              <a:t>Guided by comprehensive plan and development plans</a:t>
            </a:r>
          </a:p>
          <a:p>
            <a:pPr>
              <a:spcBef>
                <a:spcPts val="0"/>
              </a:spcBef>
              <a:spcAft>
                <a:spcPts val="1200"/>
              </a:spcAft>
            </a:pPr>
            <a:r>
              <a:rPr lang="en-US" dirty="0" smtClean="0"/>
              <a:t>Available funding</a:t>
            </a:r>
          </a:p>
          <a:p>
            <a:endParaRPr lang="en-US" dirty="0"/>
          </a:p>
        </p:txBody>
      </p:sp>
      <p:pic>
        <p:nvPicPr>
          <p:cNvPr id="6" name="Content Placeholder 5"/>
          <p:cNvPicPr>
            <a:picLocks noGrp="1"/>
          </p:cNvPicPr>
          <p:nvPr>
            <p:ph sz="half" idx="2"/>
          </p:nvPr>
        </p:nvPicPr>
        <p:blipFill>
          <a:blip r:embed="rId2"/>
          <a:stretch>
            <a:fillRect/>
          </a:stretch>
        </p:blipFill>
        <p:spPr>
          <a:xfrm>
            <a:off x="4648200" y="1862932"/>
            <a:ext cx="4038600" cy="4000499"/>
          </a:xfrm>
          <a:prstGeom prst="rect">
            <a:avLst/>
          </a:prstGeom>
        </p:spPr>
      </p:pic>
      <p:cxnSp>
        <p:nvCxnSpPr>
          <p:cNvPr id="5" name="Straight Connector 4"/>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31449E8-4DB8-4431-B69E-473F194888F3}" type="slidenum">
              <a:rPr lang="en-US" smtClean="0"/>
              <a:t>21</a:t>
            </a:fld>
            <a:endParaRPr lang="en-US"/>
          </a:p>
        </p:txBody>
      </p:sp>
    </p:spTree>
    <p:extLst>
      <p:ext uri="{BB962C8B-B14F-4D97-AF65-F5344CB8AC3E}">
        <p14:creationId xmlns:p14="http://schemas.microsoft.com/office/powerpoint/2010/main" val="2670792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Capital Improvement Program</a:t>
            </a:r>
            <a:endParaRPr lang="en-US" dirty="0">
              <a:solidFill>
                <a:schemeClr val="tx2"/>
              </a:solidFill>
            </a:endParaRPr>
          </a:p>
        </p:txBody>
      </p:sp>
      <p:sp>
        <p:nvSpPr>
          <p:cNvPr id="5" name="Content Placeholder 4"/>
          <p:cNvSpPr>
            <a:spLocks noGrp="1"/>
          </p:cNvSpPr>
          <p:nvPr>
            <p:ph idx="1"/>
          </p:nvPr>
        </p:nvSpPr>
        <p:spPr>
          <a:xfrm>
            <a:off x="457200" y="1722437"/>
            <a:ext cx="8458200" cy="4525963"/>
          </a:xfrm>
        </p:spPr>
        <p:txBody>
          <a:bodyPr>
            <a:noAutofit/>
          </a:bodyPr>
          <a:lstStyle/>
          <a:p>
            <a:pPr>
              <a:lnSpc>
                <a:spcPct val="110000"/>
              </a:lnSpc>
              <a:spcBef>
                <a:spcPts val="0"/>
              </a:spcBef>
              <a:spcAft>
                <a:spcPts val="1200"/>
              </a:spcAft>
            </a:pPr>
            <a:r>
              <a:rPr lang="en-US" dirty="0" smtClean="0">
                <a:solidFill>
                  <a:schemeClr val="tx2"/>
                </a:solidFill>
              </a:rPr>
              <a:t>Usually five years in scope</a:t>
            </a:r>
          </a:p>
          <a:p>
            <a:pPr>
              <a:lnSpc>
                <a:spcPct val="110000"/>
              </a:lnSpc>
              <a:spcBef>
                <a:spcPts val="0"/>
              </a:spcBef>
              <a:spcAft>
                <a:spcPts val="1200"/>
              </a:spcAft>
            </a:pPr>
            <a:r>
              <a:rPr lang="en-US" dirty="0" smtClean="0"/>
              <a:t>Incorporate the needs/goals of long-range </a:t>
            </a:r>
            <a:r>
              <a:rPr lang="en-US" dirty="0" smtClean="0"/>
              <a:t>plans</a:t>
            </a:r>
          </a:p>
          <a:p>
            <a:pPr lvl="1">
              <a:lnSpc>
                <a:spcPct val="110000"/>
              </a:lnSpc>
              <a:spcBef>
                <a:spcPts val="0"/>
              </a:spcBef>
              <a:spcAft>
                <a:spcPts val="1200"/>
              </a:spcAft>
              <a:buFont typeface="Wingdings" panose="05000000000000000000" pitchFamily="2" charset="2"/>
              <a:buChar char="Ø"/>
            </a:pPr>
            <a:r>
              <a:rPr lang="en-US" dirty="0" smtClean="0">
                <a:solidFill>
                  <a:schemeClr val="tx2"/>
                </a:solidFill>
              </a:rPr>
              <a:t>Comprehensive </a:t>
            </a:r>
            <a:r>
              <a:rPr lang="en-US" dirty="0" smtClean="0">
                <a:solidFill>
                  <a:schemeClr val="tx2"/>
                </a:solidFill>
              </a:rPr>
              <a:t>plan/Comprehensive Improvement Element (</a:t>
            </a:r>
            <a:r>
              <a:rPr lang="en-US" dirty="0" err="1" smtClean="0">
                <a:solidFill>
                  <a:schemeClr val="tx2"/>
                </a:solidFill>
              </a:rPr>
              <a:t>CIE</a:t>
            </a:r>
            <a:r>
              <a:rPr lang="en-US" dirty="0" smtClean="0">
                <a:solidFill>
                  <a:schemeClr val="tx2"/>
                </a:solidFill>
              </a:rPr>
              <a:t>)</a:t>
            </a:r>
            <a:endParaRPr lang="en-US" dirty="0" smtClean="0">
              <a:solidFill>
                <a:schemeClr val="tx2"/>
              </a:solidFill>
            </a:endParaRPr>
          </a:p>
          <a:p>
            <a:pPr lvl="1">
              <a:lnSpc>
                <a:spcPct val="110000"/>
              </a:lnSpc>
              <a:spcBef>
                <a:spcPts val="0"/>
              </a:spcBef>
              <a:spcAft>
                <a:spcPts val="1200"/>
              </a:spcAft>
              <a:buFont typeface="Wingdings" panose="05000000000000000000" pitchFamily="2" charset="2"/>
              <a:buChar char="Ø"/>
            </a:pPr>
            <a:r>
              <a:rPr lang="en-US" dirty="0" smtClean="0"/>
              <a:t>Neighborhood plans/initiatives</a:t>
            </a:r>
          </a:p>
          <a:p>
            <a:pPr marL="342900" lvl="1" indent="-342900">
              <a:lnSpc>
                <a:spcPct val="110000"/>
              </a:lnSpc>
              <a:spcBef>
                <a:spcPts val="0"/>
              </a:spcBef>
              <a:spcAft>
                <a:spcPts val="1200"/>
              </a:spcAft>
              <a:buFont typeface="Arial" panose="020B0604020202020204" pitchFamily="34" charset="0"/>
              <a:buChar char="•"/>
            </a:pPr>
            <a:r>
              <a:rPr lang="en-US" sz="3200" dirty="0" smtClean="0">
                <a:solidFill>
                  <a:schemeClr val="tx2"/>
                </a:solidFill>
              </a:rPr>
              <a:t>Replacing older infrastructure or expand for growth</a:t>
            </a:r>
            <a:endParaRPr lang="en-US" sz="3200" dirty="0">
              <a:solidFill>
                <a:schemeClr val="tx2"/>
              </a:solidFill>
            </a:endParaRPr>
          </a:p>
          <a:p>
            <a:pPr lvl="1">
              <a:lnSpc>
                <a:spcPct val="110000"/>
              </a:lnSpc>
              <a:spcBef>
                <a:spcPts val="0"/>
              </a:spcBef>
              <a:spcAft>
                <a:spcPts val="1200"/>
              </a:spcAft>
              <a:buFont typeface="Wingdings" panose="05000000000000000000" pitchFamily="2" charset="2"/>
              <a:buChar char="Ø"/>
            </a:pPr>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31449E8-4DB8-4431-B69E-473F194888F3}" type="slidenum">
              <a:rPr lang="en-US" smtClean="0"/>
              <a:t>22</a:t>
            </a:fld>
            <a:endParaRPr lang="en-US" dirty="0"/>
          </a:p>
        </p:txBody>
      </p:sp>
    </p:spTree>
    <p:extLst>
      <p:ext uri="{BB962C8B-B14F-4D97-AF65-F5344CB8AC3E}">
        <p14:creationId xmlns:p14="http://schemas.microsoft.com/office/powerpoint/2010/main" val="3560918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Capital Improvement Program</a:t>
            </a:r>
          </a:p>
        </p:txBody>
      </p:sp>
      <p:sp>
        <p:nvSpPr>
          <p:cNvPr id="3" name="Content Placeholder 2"/>
          <p:cNvSpPr>
            <a:spLocks noGrp="1"/>
          </p:cNvSpPr>
          <p:nvPr>
            <p:ph sz="half" idx="1"/>
          </p:nvPr>
        </p:nvSpPr>
        <p:spPr/>
        <p:txBody>
          <a:bodyPr>
            <a:noAutofit/>
          </a:bodyPr>
          <a:lstStyle/>
          <a:p>
            <a:pPr>
              <a:spcBef>
                <a:spcPts val="0"/>
              </a:spcBef>
              <a:spcAft>
                <a:spcPts val="1200"/>
              </a:spcAft>
            </a:pPr>
            <a:r>
              <a:rPr lang="en-US" dirty="0" smtClean="0"/>
              <a:t>Understand limitations and restrictions of funding sources</a:t>
            </a:r>
          </a:p>
          <a:p>
            <a:pPr>
              <a:spcBef>
                <a:spcPts val="0"/>
              </a:spcBef>
              <a:spcAft>
                <a:spcPts val="1200"/>
              </a:spcAft>
            </a:pPr>
            <a:r>
              <a:rPr lang="en-US" dirty="0" smtClean="0">
                <a:solidFill>
                  <a:schemeClr val="tx2"/>
                </a:solidFill>
              </a:rPr>
              <a:t>Local </a:t>
            </a:r>
            <a:r>
              <a:rPr lang="en-US" dirty="0">
                <a:solidFill>
                  <a:schemeClr val="tx2"/>
                </a:solidFill>
              </a:rPr>
              <a:t>Government Financial Information </a:t>
            </a:r>
            <a:r>
              <a:rPr lang="en-US" dirty="0" smtClean="0">
                <a:solidFill>
                  <a:schemeClr val="tx2"/>
                </a:solidFill>
              </a:rPr>
              <a:t>Handbook</a:t>
            </a:r>
            <a:endParaRPr lang="en-US" dirty="0">
              <a:solidFill>
                <a:schemeClr val="tx2"/>
              </a:solidFill>
            </a:endParaRPr>
          </a:p>
        </p:txBody>
      </p:sp>
      <p:sp>
        <p:nvSpPr>
          <p:cNvPr id="5" name="Content Placeholder 4"/>
          <p:cNvSpPr>
            <a:spLocks noGrp="1"/>
          </p:cNvSpPr>
          <p:nvPr>
            <p:ph sz="half" idx="2"/>
          </p:nvPr>
        </p:nvSpPr>
        <p:spPr>
          <a:xfrm>
            <a:off x="4648200" y="1600200"/>
            <a:ext cx="4267200" cy="4953000"/>
          </a:xfrm>
        </p:spPr>
        <p:txBody>
          <a:bodyPr>
            <a:normAutofit fontScale="25000" lnSpcReduction="20000"/>
          </a:bodyPr>
          <a:lstStyle/>
          <a:p>
            <a:pPr marL="285750" lvl="1">
              <a:lnSpc>
                <a:spcPct val="120000"/>
              </a:lnSpc>
              <a:spcBef>
                <a:spcPts val="0"/>
              </a:spcBef>
              <a:spcAft>
                <a:spcPts val="600"/>
              </a:spcAft>
              <a:buFont typeface="Wingdings" panose="05000000000000000000" pitchFamily="2" charset="2"/>
              <a:buChar char="Ø"/>
            </a:pPr>
            <a:r>
              <a:rPr lang="en-US" sz="8800" dirty="0"/>
              <a:t>Communications Services Tax</a:t>
            </a:r>
          </a:p>
          <a:p>
            <a:pPr marL="285750" lvl="1">
              <a:lnSpc>
                <a:spcPct val="120000"/>
              </a:lnSpc>
              <a:spcBef>
                <a:spcPts val="0"/>
              </a:spcBef>
              <a:spcAft>
                <a:spcPts val="600"/>
              </a:spcAft>
              <a:buFont typeface="Wingdings" panose="05000000000000000000" pitchFamily="2" charset="2"/>
              <a:buChar char="Ø"/>
            </a:pPr>
            <a:r>
              <a:rPr lang="en-US" sz="8800" dirty="0"/>
              <a:t>Local Business Tax</a:t>
            </a:r>
          </a:p>
          <a:p>
            <a:pPr marL="285750" lvl="1">
              <a:lnSpc>
                <a:spcPct val="120000"/>
              </a:lnSpc>
              <a:spcBef>
                <a:spcPts val="0"/>
              </a:spcBef>
              <a:spcAft>
                <a:spcPts val="600"/>
              </a:spcAft>
              <a:buFont typeface="Wingdings" panose="05000000000000000000" pitchFamily="2" charset="2"/>
              <a:buChar char="Ø"/>
            </a:pPr>
            <a:r>
              <a:rPr lang="en-US" sz="8800" dirty="0"/>
              <a:t>Local Government Infrastructure Surtax</a:t>
            </a:r>
          </a:p>
          <a:p>
            <a:pPr marL="285750" lvl="1">
              <a:lnSpc>
                <a:spcPct val="120000"/>
              </a:lnSpc>
              <a:spcBef>
                <a:spcPts val="0"/>
              </a:spcBef>
              <a:spcAft>
                <a:spcPts val="600"/>
              </a:spcAft>
              <a:buFont typeface="Wingdings" panose="05000000000000000000" pitchFamily="2" charset="2"/>
              <a:buChar char="Ø"/>
            </a:pPr>
            <a:r>
              <a:rPr lang="en-US" sz="8800" dirty="0"/>
              <a:t>Fuel Taxes</a:t>
            </a:r>
          </a:p>
          <a:p>
            <a:pPr marL="285750" lvl="1">
              <a:lnSpc>
                <a:spcPct val="120000"/>
              </a:lnSpc>
              <a:spcBef>
                <a:spcPts val="0"/>
              </a:spcBef>
              <a:spcAft>
                <a:spcPts val="600"/>
              </a:spcAft>
              <a:buFont typeface="Wingdings" panose="05000000000000000000" pitchFamily="2" charset="2"/>
              <a:buChar char="Ø"/>
            </a:pPr>
            <a:r>
              <a:rPr lang="en-US" sz="8800" dirty="0"/>
              <a:t>Local Revenues</a:t>
            </a:r>
          </a:p>
          <a:p>
            <a:pPr marL="285750" lvl="1">
              <a:lnSpc>
                <a:spcPct val="120000"/>
              </a:lnSpc>
              <a:spcBef>
                <a:spcPts val="0"/>
              </a:spcBef>
              <a:spcAft>
                <a:spcPts val="600"/>
              </a:spcAft>
              <a:buFont typeface="Wingdings" panose="05000000000000000000" pitchFamily="2" charset="2"/>
              <a:buChar char="Ø"/>
            </a:pPr>
            <a:r>
              <a:rPr lang="en-US" sz="8800" dirty="0"/>
              <a:t>Impact Fees</a:t>
            </a:r>
          </a:p>
          <a:p>
            <a:pPr marL="285750" lvl="1">
              <a:lnSpc>
                <a:spcPct val="120000"/>
              </a:lnSpc>
              <a:spcBef>
                <a:spcPts val="0"/>
              </a:spcBef>
              <a:spcAft>
                <a:spcPts val="600"/>
              </a:spcAft>
              <a:buFont typeface="Wingdings" panose="05000000000000000000" pitchFamily="2" charset="2"/>
              <a:buChar char="Ø"/>
            </a:pPr>
            <a:r>
              <a:rPr lang="en-US" sz="8800" dirty="0"/>
              <a:t>Water/Wastewater/Parking/Solid Waste rates</a:t>
            </a:r>
          </a:p>
          <a:p>
            <a:pPr marL="285750" lvl="1">
              <a:lnSpc>
                <a:spcPct val="120000"/>
              </a:lnSpc>
              <a:spcBef>
                <a:spcPts val="0"/>
              </a:spcBef>
              <a:spcAft>
                <a:spcPts val="600"/>
              </a:spcAft>
              <a:buFont typeface="Wingdings" panose="05000000000000000000" pitchFamily="2" charset="2"/>
              <a:buChar char="Ø"/>
            </a:pPr>
            <a:r>
              <a:rPr lang="en-US" sz="8800" dirty="0"/>
              <a:t>Tourist Development Tax</a:t>
            </a:r>
          </a:p>
          <a:p>
            <a:pPr marL="285750" lvl="1">
              <a:lnSpc>
                <a:spcPct val="120000"/>
              </a:lnSpc>
              <a:spcBef>
                <a:spcPts val="0"/>
              </a:spcBef>
              <a:spcAft>
                <a:spcPts val="600"/>
              </a:spcAft>
              <a:buFont typeface="Wingdings" panose="05000000000000000000" pitchFamily="2" charset="2"/>
              <a:buChar char="Ø"/>
            </a:pPr>
            <a:r>
              <a:rPr lang="en-US" sz="8800" dirty="0"/>
              <a:t>Grants</a:t>
            </a:r>
          </a:p>
          <a:p>
            <a:pPr marL="285750" lvl="1">
              <a:lnSpc>
                <a:spcPct val="120000"/>
              </a:lnSpc>
              <a:spcBef>
                <a:spcPts val="0"/>
              </a:spcBef>
              <a:spcAft>
                <a:spcPts val="600"/>
              </a:spcAft>
              <a:buFont typeface="Wingdings" panose="05000000000000000000" pitchFamily="2" charset="2"/>
              <a:buChar char="Ø"/>
            </a:pPr>
            <a:r>
              <a:rPr lang="en-US" sz="8800" dirty="0"/>
              <a:t>Debt Proceeds</a:t>
            </a: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931449E8-4DB8-4431-B69E-473F194888F3}" type="slidenum">
              <a:rPr lang="en-US" smtClean="0"/>
              <a:t>23</a:t>
            </a:fld>
            <a:endParaRPr lang="en-US"/>
          </a:p>
        </p:txBody>
      </p:sp>
    </p:spTree>
    <p:extLst>
      <p:ext uri="{BB962C8B-B14F-4D97-AF65-F5344CB8AC3E}">
        <p14:creationId xmlns:p14="http://schemas.microsoft.com/office/powerpoint/2010/main" val="279413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Capital Improvement </a:t>
            </a:r>
            <a:r>
              <a:rPr lang="en-US" dirty="0" smtClean="0">
                <a:solidFill>
                  <a:schemeClr val="tx2"/>
                </a:solidFill>
              </a:rPr>
              <a:t>Program</a:t>
            </a:r>
            <a:br>
              <a:rPr lang="en-US" dirty="0" smtClean="0">
                <a:solidFill>
                  <a:schemeClr val="tx2"/>
                </a:solidFill>
              </a:rPr>
            </a:br>
            <a:r>
              <a:rPr lang="en-US" dirty="0" smtClean="0">
                <a:solidFill>
                  <a:schemeClr val="tx2"/>
                </a:solidFill>
              </a:rPr>
              <a:t>Changing the Community</a:t>
            </a:r>
            <a:endParaRPr lang="en-US" dirty="0">
              <a:solidFill>
                <a:schemeClr val="tx2"/>
              </a:solidFill>
            </a:endParaRPr>
          </a:p>
        </p:txBody>
      </p:sp>
      <p:pic>
        <p:nvPicPr>
          <p:cNvPr id="4" name="Content Placeholder 3" descr="ArtMuseum Panorama.t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763556"/>
            <a:ext cx="6417735" cy="265604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4601051"/>
            <a:ext cx="4648200" cy="2092881"/>
          </a:xfrm>
          <a:prstGeom prst="rect">
            <a:avLst/>
          </a:prstGeom>
          <a:noFill/>
        </p:spPr>
        <p:txBody>
          <a:bodyPr wrap="square" rtlCol="0">
            <a:spAutoFit/>
          </a:bodyPr>
          <a:lstStyle/>
          <a:p>
            <a:pPr marL="285750" indent="-285750">
              <a:buFont typeface="Wingdings" panose="05000000000000000000" pitchFamily="2" charset="2"/>
              <a:buChar char="Ø"/>
            </a:pPr>
            <a:r>
              <a:rPr lang="en-US" sz="2800" dirty="0" smtClean="0"/>
              <a:t>Changes the community’s fabric </a:t>
            </a:r>
          </a:p>
          <a:p>
            <a:pPr marL="285750" indent="-285750">
              <a:buFont typeface="Wingdings" panose="05000000000000000000" pitchFamily="2" charset="2"/>
              <a:buChar char="Ø"/>
            </a:pPr>
            <a:r>
              <a:rPr lang="en-US" sz="2800" dirty="0" smtClean="0"/>
              <a:t>Understand how projects are constructed – site visits</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909774"/>
            <a:ext cx="3464210" cy="2590800"/>
          </a:xfrm>
          <a:prstGeom prst="rect">
            <a:avLst/>
          </a:prstGeom>
          <a:ln w="19050" cmpd="sng">
            <a:solidFill>
              <a:srgbClr val="000000"/>
            </a:solidFill>
            <a:miter lim="800000"/>
          </a:ln>
        </p:spPr>
      </p:pic>
      <p:cxnSp>
        <p:nvCxnSpPr>
          <p:cNvPr id="7" name="Straight Connector 6"/>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31449E8-4DB8-4431-B69E-473F194888F3}" type="slidenum">
              <a:rPr lang="en-US" smtClean="0"/>
              <a:t>24</a:t>
            </a:fld>
            <a:endParaRPr lang="en-US"/>
          </a:p>
        </p:txBody>
      </p:sp>
    </p:spTree>
    <p:extLst>
      <p:ext uri="{BB962C8B-B14F-4D97-AF65-F5344CB8AC3E}">
        <p14:creationId xmlns:p14="http://schemas.microsoft.com/office/powerpoint/2010/main" val="2988115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Capital Improvement Program</a:t>
            </a:r>
            <a:br>
              <a:rPr lang="en-US" dirty="0">
                <a:solidFill>
                  <a:schemeClr val="tx2"/>
                </a:solidFill>
              </a:rPr>
            </a:br>
            <a:r>
              <a:rPr lang="en-US" dirty="0">
                <a:solidFill>
                  <a:schemeClr val="tx2"/>
                </a:solidFill>
              </a:rPr>
              <a:t>Changing the Community</a:t>
            </a:r>
          </a:p>
        </p:txBody>
      </p:sp>
      <p:pic>
        <p:nvPicPr>
          <p:cNvPr id="4" name="Picture 3" descr="K:\PHARO\Budget Book Photos\40B (LOZO)\3 Before.jpg"/>
          <p:cNvPicPr>
            <a:picLocks noChangeAspect="1" noChangeArrowheads="1"/>
          </p:cNvPicPr>
          <p:nvPr/>
        </p:nvPicPr>
        <p:blipFill>
          <a:blip r:embed="rId2">
            <a:lum bright="10000"/>
          </a:blip>
          <a:srcRect/>
          <a:stretch>
            <a:fillRect/>
          </a:stretch>
        </p:blipFill>
        <p:spPr bwMode="auto">
          <a:xfrm>
            <a:off x="990600" y="2103437"/>
            <a:ext cx="3048000" cy="3810000"/>
          </a:xfrm>
          <a:prstGeom prst="rect">
            <a:avLst/>
          </a:prstGeom>
          <a:noFill/>
          <a:ln w="38100">
            <a:solidFill>
              <a:schemeClr val="accent6">
                <a:lumMod val="75000"/>
              </a:schemeClr>
            </a:solidFill>
            <a:miter lim="800000"/>
            <a:headEnd/>
            <a:tailEnd/>
          </a:ln>
        </p:spPr>
      </p:pic>
      <p:pic>
        <p:nvPicPr>
          <p:cNvPr id="5" name="Picture 4" descr="K:\PHARO\Budget Book Photos\40B (LOZO)\4 After.jpg"/>
          <p:cNvPicPr>
            <a:picLocks noChangeAspect="1" noChangeArrowheads="1"/>
          </p:cNvPicPr>
          <p:nvPr/>
        </p:nvPicPr>
        <p:blipFill>
          <a:blip r:embed="rId3">
            <a:lum bright="10000"/>
          </a:blip>
          <a:srcRect/>
          <a:stretch>
            <a:fillRect/>
          </a:stretch>
        </p:blipFill>
        <p:spPr bwMode="auto">
          <a:xfrm>
            <a:off x="5029200" y="2103437"/>
            <a:ext cx="2971800" cy="3810000"/>
          </a:xfrm>
          <a:prstGeom prst="rect">
            <a:avLst/>
          </a:prstGeom>
          <a:noFill/>
          <a:ln w="38100">
            <a:solidFill>
              <a:schemeClr val="accent6">
                <a:lumMod val="75000"/>
              </a:schemeClr>
            </a:solidFill>
            <a:miter lim="800000"/>
            <a:headEnd/>
            <a:tailEnd/>
          </a:ln>
        </p:spPr>
      </p:pic>
      <p:sp>
        <p:nvSpPr>
          <p:cNvPr id="6" name="Text Box 1"/>
          <p:cNvSpPr txBox="1">
            <a:spLocks noChangeArrowheads="1"/>
          </p:cNvSpPr>
          <p:nvPr/>
        </p:nvSpPr>
        <p:spPr bwMode="auto">
          <a:xfrm>
            <a:off x="914400" y="6064250"/>
            <a:ext cx="3200400" cy="184150"/>
          </a:xfrm>
          <a:prstGeom prst="rect">
            <a:avLst/>
          </a:prstGeom>
          <a:solidFill>
            <a:srgbClr val="FFFFFF"/>
          </a:solidFill>
          <a:ln w="9525">
            <a:noFill/>
            <a:miter lim="800000"/>
            <a:headEnd/>
            <a:tailEnd/>
          </a:ln>
        </p:spPr>
        <p:txBody>
          <a:bodyPr lIns="0" tIns="0" rIns="0" bIns="0">
            <a:spAutoFit/>
          </a:bodyPr>
          <a:lstStyle/>
          <a:p>
            <a:pPr algn="ctr">
              <a:spcAft>
                <a:spcPts val="1000"/>
              </a:spcAft>
              <a:defRPr/>
            </a:pPr>
            <a:r>
              <a:rPr lang="en-US" sz="1200" b="1" dirty="0">
                <a:solidFill>
                  <a:srgbClr val="000000"/>
                </a:solidFill>
                <a:latin typeface="Arial" panose="020B0604020202020204" pitchFamily="34" charset="0"/>
                <a:cs typeface="Arial" panose="020B0604020202020204" pitchFamily="34" charset="0"/>
              </a:rPr>
              <a:t>40th Street Segment Before Construction</a:t>
            </a:r>
            <a:endParaRPr lang="en-US" sz="3200" b="1" dirty="0">
              <a:latin typeface="Arial" panose="020B0604020202020204" pitchFamily="34" charset="0"/>
              <a:cs typeface="Arial" panose="020B0604020202020204" pitchFamily="34" charset="0"/>
            </a:endParaRPr>
          </a:p>
        </p:txBody>
      </p:sp>
      <p:sp>
        <p:nvSpPr>
          <p:cNvPr id="7" name="Text Box 1"/>
          <p:cNvSpPr txBox="1">
            <a:spLocks noChangeArrowheads="1"/>
          </p:cNvSpPr>
          <p:nvPr/>
        </p:nvSpPr>
        <p:spPr bwMode="auto">
          <a:xfrm>
            <a:off x="5105400" y="6064250"/>
            <a:ext cx="2971800" cy="184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Aft>
                <a:spcPts val="1000"/>
              </a:spcAft>
            </a:pPr>
            <a:r>
              <a:rPr lang="en-US" sz="1200" dirty="0">
                <a:solidFill>
                  <a:srgbClr val="000000"/>
                </a:solidFill>
                <a:cs typeface="Arial" charset="0"/>
              </a:rPr>
              <a:t>40th Street Segment After Construction</a:t>
            </a:r>
            <a:endParaRPr lang="en-US" sz="3200" dirty="0">
              <a:cs typeface="Arial" charset="0"/>
            </a:endParaRPr>
          </a:p>
        </p:txBody>
      </p:sp>
      <p:sp>
        <p:nvSpPr>
          <p:cNvPr id="8" name="TextBox 9"/>
          <p:cNvSpPr txBox="1">
            <a:spLocks noChangeArrowheads="1"/>
          </p:cNvSpPr>
          <p:nvPr/>
        </p:nvSpPr>
        <p:spPr bwMode="auto">
          <a:xfrm>
            <a:off x="1828800" y="1687512"/>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r>
              <a:rPr lang="en-US" dirty="0"/>
              <a:t>Before</a:t>
            </a:r>
          </a:p>
        </p:txBody>
      </p:sp>
      <p:sp>
        <p:nvSpPr>
          <p:cNvPr id="9" name="TextBox 10"/>
          <p:cNvSpPr txBox="1">
            <a:spLocks noChangeArrowheads="1"/>
          </p:cNvSpPr>
          <p:nvPr/>
        </p:nvSpPr>
        <p:spPr bwMode="auto">
          <a:xfrm>
            <a:off x="6019800" y="1687512"/>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r>
              <a:rPr lang="en-US" dirty="0"/>
              <a:t>After</a:t>
            </a:r>
          </a:p>
        </p:txBody>
      </p:sp>
      <p:cxnSp>
        <p:nvCxnSpPr>
          <p:cNvPr id="10" name="Straight Connector 9"/>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31449E8-4DB8-4431-B69E-473F194888F3}" type="slidenum">
              <a:rPr lang="en-US" smtClean="0"/>
              <a:t>25</a:t>
            </a:fld>
            <a:endParaRPr lang="en-US"/>
          </a:p>
        </p:txBody>
      </p:sp>
    </p:spTree>
    <p:extLst>
      <p:ext uri="{BB962C8B-B14F-4D97-AF65-F5344CB8AC3E}">
        <p14:creationId xmlns:p14="http://schemas.microsoft.com/office/powerpoint/2010/main" val="2306286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900" dirty="0">
                <a:solidFill>
                  <a:schemeClr val="tx2"/>
                </a:solidFill>
              </a:rPr>
              <a:t>Capital Improvement Program</a:t>
            </a:r>
            <a:r>
              <a:rPr lang="en-US" dirty="0">
                <a:solidFill>
                  <a:schemeClr val="tx2"/>
                </a:solidFill>
              </a:rPr>
              <a:t/>
            </a:r>
            <a:br>
              <a:rPr lang="en-US" dirty="0">
                <a:solidFill>
                  <a:schemeClr val="tx2"/>
                </a:solidFill>
              </a:rPr>
            </a:br>
            <a:r>
              <a:rPr lang="en-US" sz="4000" dirty="0">
                <a:solidFill>
                  <a:schemeClr val="tx2"/>
                </a:solidFill>
              </a:rPr>
              <a:t>Capital Cash Flow Model</a:t>
            </a:r>
            <a:endParaRPr lang="en-US" dirty="0">
              <a:solidFill>
                <a:schemeClr val="tx2"/>
              </a:solidFill>
            </a:endParaRPr>
          </a:p>
        </p:txBody>
      </p:sp>
      <p:sp>
        <p:nvSpPr>
          <p:cNvPr id="5" name="Content Placeholder 4"/>
          <p:cNvSpPr>
            <a:spLocks noGrp="1"/>
          </p:cNvSpPr>
          <p:nvPr>
            <p:ph idx="1"/>
          </p:nvPr>
        </p:nvSpPr>
        <p:spPr>
          <a:xfrm>
            <a:off x="457200" y="1722437"/>
            <a:ext cx="8229600" cy="4525963"/>
          </a:xfrm>
        </p:spPr>
        <p:txBody>
          <a:bodyPr/>
          <a:lstStyle/>
          <a:p>
            <a:pPr marL="0" indent="0">
              <a:buNone/>
            </a:pPr>
            <a:r>
              <a:rPr lang="en-US" dirty="0" smtClean="0"/>
              <a:t>Ensure </a:t>
            </a:r>
            <a:r>
              <a:rPr lang="en-US" dirty="0" smtClean="0"/>
              <a:t>that each revenue source is balanced for each year of the CIP</a:t>
            </a:r>
          </a:p>
          <a:p>
            <a:pPr marL="0" indent="0">
              <a:buNone/>
            </a:pPr>
            <a:endParaRPr lang="en-US" dirty="0"/>
          </a:p>
          <a:p>
            <a:pPr marL="0" indent="0">
              <a:buNone/>
            </a:pPr>
            <a:endParaRPr lang="en-US" dirty="0"/>
          </a:p>
        </p:txBody>
      </p:sp>
      <p:cxnSp>
        <p:nvCxnSpPr>
          <p:cNvPr id="6" name="Straight Connector 5"/>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31449E8-4DB8-4431-B69E-473F194888F3}" type="slidenum">
              <a:rPr lang="en-US" smtClean="0"/>
              <a:t>26</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65164770"/>
              </p:ext>
            </p:extLst>
          </p:nvPr>
        </p:nvGraphicFramePr>
        <p:xfrm>
          <a:off x="990600" y="2743201"/>
          <a:ext cx="7391400" cy="3822740"/>
        </p:xfrm>
        <a:graphic>
          <a:graphicData uri="http://schemas.openxmlformats.org/presentationml/2006/ole">
            <mc:AlternateContent xmlns:mc="http://schemas.openxmlformats.org/markup-compatibility/2006">
              <mc:Choice xmlns:v="urn:schemas-microsoft-com:vml" Requires="v">
                <p:oleObj spid="_x0000_s4109" name="Worksheet" r:id="rId3" imgW="9747278" imgH="5041891" progId="Excel.Sheet.12">
                  <p:embed/>
                </p:oleObj>
              </mc:Choice>
              <mc:Fallback>
                <p:oleObj name="Worksheet" r:id="rId3" imgW="9747278" imgH="5041891" progId="Excel.Sheet.12">
                  <p:embed/>
                  <p:pic>
                    <p:nvPicPr>
                      <p:cNvPr id="0" name=""/>
                      <p:cNvPicPr/>
                      <p:nvPr/>
                    </p:nvPicPr>
                    <p:blipFill>
                      <a:blip r:embed="rId4"/>
                      <a:stretch>
                        <a:fillRect/>
                      </a:stretch>
                    </p:blipFill>
                    <p:spPr>
                      <a:xfrm>
                        <a:off x="990600" y="2743201"/>
                        <a:ext cx="7391400" cy="3822740"/>
                      </a:xfrm>
                      <a:prstGeom prst="rect">
                        <a:avLst/>
                      </a:prstGeom>
                    </p:spPr>
                  </p:pic>
                </p:oleObj>
              </mc:Fallback>
            </mc:AlternateContent>
          </a:graphicData>
        </a:graphic>
      </p:graphicFrame>
    </p:spTree>
    <p:extLst>
      <p:ext uri="{BB962C8B-B14F-4D97-AF65-F5344CB8AC3E}">
        <p14:creationId xmlns:p14="http://schemas.microsoft.com/office/powerpoint/2010/main" val="2689316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Capital Improvement </a:t>
            </a:r>
            <a:r>
              <a:rPr lang="en-US" sz="4900" dirty="0" smtClean="0">
                <a:solidFill>
                  <a:schemeClr val="tx2"/>
                </a:solidFill>
              </a:rPr>
              <a:t>Program</a:t>
            </a:r>
            <a:r>
              <a:rPr lang="en-US" dirty="0" smtClean="0">
                <a:solidFill>
                  <a:schemeClr val="tx2"/>
                </a:solidFill>
              </a:rPr>
              <a:t/>
            </a:r>
            <a:br>
              <a:rPr lang="en-US" dirty="0" smtClean="0">
                <a:solidFill>
                  <a:schemeClr val="tx2"/>
                </a:solidFill>
              </a:rPr>
            </a:br>
            <a:r>
              <a:rPr lang="en-US" sz="4000" dirty="0" smtClean="0">
                <a:solidFill>
                  <a:schemeClr val="tx2"/>
                </a:solidFill>
              </a:rPr>
              <a:t>Capital Cash Flow Model</a:t>
            </a:r>
            <a:endParaRPr lang="en-US" sz="4000" dirty="0">
              <a:solidFill>
                <a:schemeClr val="tx2"/>
              </a:solidFill>
            </a:endParaRPr>
          </a:p>
        </p:txBody>
      </p:sp>
      <p:cxnSp>
        <p:nvCxnSpPr>
          <p:cNvPr id="5" name="Straight Connector 4"/>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31449E8-4DB8-4431-B69E-473F194888F3}" type="slidenum">
              <a:rPr lang="en-US" smtClean="0"/>
              <a:t>27</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705825374"/>
              </p:ext>
            </p:extLst>
          </p:nvPr>
        </p:nvGraphicFramePr>
        <p:xfrm>
          <a:off x="228600" y="1914127"/>
          <a:ext cx="8773435" cy="2549162"/>
        </p:xfrm>
        <a:graphic>
          <a:graphicData uri="http://schemas.openxmlformats.org/presentationml/2006/ole">
            <mc:AlternateContent xmlns:mc="http://schemas.openxmlformats.org/markup-compatibility/2006">
              <mc:Choice xmlns:v="urn:schemas-microsoft-com:vml" Requires="v">
                <p:oleObj spid="_x0000_s5135" name="Worksheet" r:id="rId3" imgW="16871991" imgH="4902234" progId="Excel.Sheet.12">
                  <p:embed/>
                </p:oleObj>
              </mc:Choice>
              <mc:Fallback>
                <p:oleObj name="Worksheet" r:id="rId3" imgW="16871991" imgH="4902234" progId="Excel.Sheet.12">
                  <p:embed/>
                  <p:pic>
                    <p:nvPicPr>
                      <p:cNvPr id="0" name=""/>
                      <p:cNvPicPr/>
                      <p:nvPr/>
                    </p:nvPicPr>
                    <p:blipFill>
                      <a:blip r:embed="rId4"/>
                      <a:stretch>
                        <a:fillRect/>
                      </a:stretch>
                    </p:blipFill>
                    <p:spPr>
                      <a:xfrm>
                        <a:off x="228600" y="1914127"/>
                        <a:ext cx="8773435" cy="2549162"/>
                      </a:xfrm>
                      <a:prstGeom prst="rect">
                        <a:avLst/>
                      </a:prstGeom>
                    </p:spPr>
                  </p:pic>
                </p:oleObj>
              </mc:Fallback>
            </mc:AlternateContent>
          </a:graphicData>
        </a:graphic>
      </p:graphicFrame>
    </p:spTree>
    <p:extLst>
      <p:ext uri="{BB962C8B-B14F-4D97-AF65-F5344CB8AC3E}">
        <p14:creationId xmlns:p14="http://schemas.microsoft.com/office/powerpoint/2010/main" val="1182341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Capital Improvement Program</a:t>
            </a:r>
            <a:r>
              <a:rPr lang="en-US" dirty="0">
                <a:solidFill>
                  <a:schemeClr val="tx2"/>
                </a:solidFill>
              </a:rPr>
              <a:t/>
            </a:r>
            <a:br>
              <a:rPr lang="en-US" dirty="0">
                <a:solidFill>
                  <a:schemeClr val="tx2"/>
                </a:solidFill>
              </a:rPr>
            </a:br>
            <a:r>
              <a:rPr lang="en-US" sz="4000" dirty="0">
                <a:solidFill>
                  <a:schemeClr val="tx2"/>
                </a:solidFill>
              </a:rPr>
              <a:t>Capital Cash Flow Model</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94429" y="4267200"/>
            <a:ext cx="3153971" cy="24860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57400"/>
            <a:ext cx="8802620" cy="175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fld id="{931449E8-4DB8-4431-B69E-473F194888F3}" type="slidenum">
              <a:rPr lang="en-US" smtClean="0"/>
              <a:t>28</a:t>
            </a:fld>
            <a:endParaRPr lang="en-US"/>
          </a:p>
        </p:txBody>
      </p:sp>
    </p:spTree>
    <p:extLst>
      <p:ext uri="{BB962C8B-B14F-4D97-AF65-F5344CB8AC3E}">
        <p14:creationId xmlns:p14="http://schemas.microsoft.com/office/powerpoint/2010/main" val="4117809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Capital Improvement Program</a:t>
            </a:r>
            <a:r>
              <a:rPr lang="en-US" dirty="0">
                <a:solidFill>
                  <a:schemeClr val="tx2"/>
                </a:solidFill>
              </a:rPr>
              <a:t/>
            </a:r>
            <a:br>
              <a:rPr lang="en-US" dirty="0">
                <a:solidFill>
                  <a:schemeClr val="tx2"/>
                </a:solidFill>
              </a:rPr>
            </a:br>
            <a:r>
              <a:rPr lang="en-US" sz="4000" dirty="0" smtClean="0">
                <a:solidFill>
                  <a:schemeClr val="tx2"/>
                </a:solidFill>
              </a:rPr>
              <a:t>Sources and Use Statement</a:t>
            </a:r>
            <a:endParaRPr lang="en-US" dirty="0">
              <a:solidFill>
                <a:schemeClr val="tx2"/>
              </a:solidFill>
            </a:endParaRPr>
          </a:p>
        </p:txBody>
      </p:sp>
      <p:sp>
        <p:nvSpPr>
          <p:cNvPr id="4" name="Content Placeholder 3"/>
          <p:cNvSpPr>
            <a:spLocks noGrp="1"/>
          </p:cNvSpPr>
          <p:nvPr>
            <p:ph sz="half" idx="1"/>
          </p:nvPr>
        </p:nvSpPr>
        <p:spPr>
          <a:xfrm>
            <a:off x="457200" y="1676400"/>
            <a:ext cx="4038600" cy="2514600"/>
          </a:xfrm>
        </p:spPr>
        <p:txBody>
          <a:bodyPr>
            <a:normAutofit fontScale="92500" lnSpcReduction="20000"/>
          </a:bodyPr>
          <a:lstStyle/>
          <a:p>
            <a:pPr>
              <a:lnSpc>
                <a:spcPct val="120000"/>
              </a:lnSpc>
              <a:spcBef>
                <a:spcPts val="0"/>
              </a:spcBef>
              <a:spcAft>
                <a:spcPts val="600"/>
              </a:spcAft>
            </a:pPr>
            <a:r>
              <a:rPr lang="en-US" sz="3100" dirty="0" smtClean="0"/>
              <a:t>Project specific</a:t>
            </a:r>
          </a:p>
          <a:p>
            <a:pPr>
              <a:lnSpc>
                <a:spcPct val="120000"/>
              </a:lnSpc>
              <a:spcBef>
                <a:spcPts val="0"/>
              </a:spcBef>
              <a:spcAft>
                <a:spcPts val="600"/>
              </a:spcAft>
            </a:pPr>
            <a:r>
              <a:rPr lang="en-US" sz="3100" dirty="0" smtClean="0">
                <a:solidFill>
                  <a:schemeClr val="tx2"/>
                </a:solidFill>
              </a:rPr>
              <a:t>One page briefing tool that summarizes all revenues and project funding requirements</a:t>
            </a:r>
          </a:p>
          <a:p>
            <a:pPr marL="0" indent="0">
              <a:buNone/>
            </a:pPr>
            <a:endParaRPr lang="en-US" dirty="0"/>
          </a:p>
        </p:txBody>
      </p:sp>
      <p:pic>
        <p:nvPicPr>
          <p:cNvPr id="4097" name="Picture 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50462" y="1722437"/>
            <a:ext cx="39363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2083" y="4038600"/>
            <a:ext cx="4293590" cy="25672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31449E8-4DB8-4431-B69E-473F194888F3}" type="slidenum">
              <a:rPr lang="en-US" smtClean="0"/>
              <a:t>29</a:t>
            </a:fld>
            <a:endParaRPr lang="en-US"/>
          </a:p>
        </p:txBody>
      </p:sp>
    </p:spTree>
    <p:extLst>
      <p:ext uri="{BB962C8B-B14F-4D97-AF65-F5344CB8AC3E}">
        <p14:creationId xmlns:p14="http://schemas.microsoft.com/office/powerpoint/2010/main" val="2216643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Agenda</a:t>
            </a:r>
            <a:endParaRPr lang="en-US" dirty="0">
              <a:solidFill>
                <a:schemeClr val="tx2"/>
              </a:solidFill>
            </a:endParaRPr>
          </a:p>
        </p:txBody>
      </p:sp>
      <p:sp>
        <p:nvSpPr>
          <p:cNvPr id="3" name="Content Placeholder 2"/>
          <p:cNvSpPr>
            <a:spLocks noGrp="1"/>
          </p:cNvSpPr>
          <p:nvPr>
            <p:ph idx="1"/>
          </p:nvPr>
        </p:nvSpPr>
        <p:spPr>
          <a:xfrm>
            <a:off x="457200" y="1676400"/>
            <a:ext cx="8229600" cy="4724400"/>
          </a:xfrm>
        </p:spPr>
        <p:txBody>
          <a:bodyPr>
            <a:normAutofit/>
          </a:bodyPr>
          <a:lstStyle/>
          <a:p>
            <a:pPr lvl="1">
              <a:buFont typeface="Wingdings" panose="05000000000000000000" pitchFamily="2" charset="2"/>
              <a:buChar char="Ø"/>
            </a:pPr>
            <a:r>
              <a:rPr lang="en-US" dirty="0" smtClean="0"/>
              <a:t>Capital Improvement Budget</a:t>
            </a:r>
          </a:p>
          <a:p>
            <a:pPr lvl="1">
              <a:buFont typeface="Wingdings" panose="05000000000000000000" pitchFamily="2" charset="2"/>
              <a:buChar char="Ø"/>
            </a:pPr>
            <a:r>
              <a:rPr lang="en-US" sz="3000" dirty="0">
                <a:solidFill>
                  <a:schemeClr val="tx2"/>
                </a:solidFill>
              </a:rPr>
              <a:t>Publishing the Budget Document</a:t>
            </a:r>
          </a:p>
          <a:p>
            <a:pPr lvl="1">
              <a:buFont typeface="Wingdings" panose="05000000000000000000" pitchFamily="2" charset="2"/>
              <a:buChar char="Ø"/>
            </a:pPr>
            <a:r>
              <a:rPr lang="en-US" sz="3000" dirty="0"/>
              <a:t>P</a:t>
            </a:r>
            <a:r>
              <a:rPr lang="en-US" sz="3000" dirty="0"/>
              <a:t>resentat</a:t>
            </a:r>
            <a:r>
              <a:rPr lang="en-US" sz="3000" dirty="0"/>
              <a:t>ions to Legislative Body</a:t>
            </a:r>
          </a:p>
          <a:p>
            <a:pPr lvl="1">
              <a:buFont typeface="Wingdings" panose="05000000000000000000" pitchFamily="2" charset="2"/>
              <a:buChar char="Ø"/>
            </a:pPr>
            <a:r>
              <a:rPr lang="en-US" sz="3000" dirty="0">
                <a:solidFill>
                  <a:schemeClr val="tx2"/>
                </a:solidFill>
              </a:rPr>
              <a:t>Truth in Millage Process</a:t>
            </a:r>
          </a:p>
          <a:p>
            <a:pPr lvl="1">
              <a:buFont typeface="Wingdings" panose="05000000000000000000" pitchFamily="2" charset="2"/>
              <a:buChar char="Ø"/>
            </a:pPr>
            <a:r>
              <a:rPr lang="en-US" sz="3000" dirty="0"/>
              <a:t>Non-Ad Valorem Hearing Process</a:t>
            </a:r>
          </a:p>
          <a:p>
            <a:pPr lvl="1">
              <a:buFont typeface="Wingdings" panose="05000000000000000000" pitchFamily="2" charset="2"/>
              <a:buChar char="Ø"/>
            </a:pPr>
            <a:r>
              <a:rPr lang="en-US" sz="3000" dirty="0">
                <a:solidFill>
                  <a:schemeClr val="tx2"/>
                </a:solidFill>
              </a:rPr>
              <a:t>After Action Review</a:t>
            </a:r>
          </a:p>
          <a:p>
            <a:r>
              <a:rPr lang="en-US" dirty="0" smtClean="0">
                <a:solidFill>
                  <a:schemeClr val="tx2"/>
                </a:solidFill>
              </a:rPr>
              <a:t>Budget Book versus </a:t>
            </a:r>
            <a:r>
              <a:rPr lang="en-US" dirty="0" err="1" smtClean="0">
                <a:solidFill>
                  <a:schemeClr val="tx2"/>
                </a:solidFill>
              </a:rPr>
              <a:t>CAFR</a:t>
            </a:r>
            <a:endParaRPr lang="en-US" dirty="0" smtClean="0">
              <a:solidFill>
                <a:schemeClr val="tx2"/>
              </a:solidFill>
            </a:endParaRPr>
          </a:p>
          <a:p>
            <a:r>
              <a:rPr lang="en-US" dirty="0" smtClean="0"/>
              <a:t>Odds &amp; Ends</a:t>
            </a:r>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3</a:t>
            </a:fld>
            <a:endParaRPr lang="en-US"/>
          </a:p>
        </p:txBody>
      </p:sp>
    </p:spTree>
    <p:extLst>
      <p:ext uri="{BB962C8B-B14F-4D97-AF65-F5344CB8AC3E}">
        <p14:creationId xmlns:p14="http://schemas.microsoft.com/office/powerpoint/2010/main" val="2693583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Publishing the Budget Document</a:t>
            </a:r>
            <a:endParaRPr lang="en-US" dirty="0">
              <a:solidFill>
                <a:schemeClr val="tx2"/>
              </a:solidFill>
            </a:endParaRPr>
          </a:p>
        </p:txBody>
      </p:sp>
      <p:sp>
        <p:nvSpPr>
          <p:cNvPr id="3" name="Content Placeholder 2"/>
          <p:cNvSpPr>
            <a:spLocks noGrp="1"/>
          </p:cNvSpPr>
          <p:nvPr>
            <p:ph idx="1"/>
          </p:nvPr>
        </p:nvSpPr>
        <p:spPr>
          <a:xfrm>
            <a:off x="457200" y="1752600"/>
            <a:ext cx="8229600" cy="4876800"/>
          </a:xfrm>
        </p:spPr>
        <p:txBody>
          <a:bodyPr>
            <a:normAutofit fontScale="77500" lnSpcReduction="20000"/>
          </a:bodyPr>
          <a:lstStyle/>
          <a:p>
            <a:pPr>
              <a:spcBef>
                <a:spcPts val="0"/>
              </a:spcBef>
              <a:spcAft>
                <a:spcPts val="1200"/>
              </a:spcAft>
            </a:pPr>
            <a:r>
              <a:rPr lang="en-US" sz="3500" dirty="0" smtClean="0"/>
              <a:t>Presentation matters</a:t>
            </a:r>
          </a:p>
          <a:p>
            <a:pPr>
              <a:spcBef>
                <a:spcPts val="0"/>
              </a:spcBef>
              <a:spcAft>
                <a:spcPts val="1200"/>
              </a:spcAft>
            </a:pPr>
            <a:r>
              <a:rPr lang="en-US" sz="3500" dirty="0">
                <a:solidFill>
                  <a:schemeClr val="tx2"/>
                </a:solidFill>
              </a:rPr>
              <a:t>Follow the guidelines, but it is your document</a:t>
            </a:r>
          </a:p>
          <a:p>
            <a:pPr>
              <a:spcBef>
                <a:spcPts val="0"/>
              </a:spcBef>
              <a:spcAft>
                <a:spcPts val="1200"/>
              </a:spcAft>
            </a:pPr>
            <a:r>
              <a:rPr lang="en-US" sz="3500" dirty="0" err="1" smtClean="0"/>
              <a:t>GFOA</a:t>
            </a:r>
            <a:r>
              <a:rPr lang="en-US" sz="3500" dirty="0" smtClean="0"/>
              <a:t> </a:t>
            </a:r>
            <a:r>
              <a:rPr lang="en-US" sz="3500" dirty="0" smtClean="0"/>
              <a:t>Distinguished Budget Award Program</a:t>
            </a:r>
          </a:p>
          <a:p>
            <a:pPr lvl="1">
              <a:lnSpc>
                <a:spcPct val="120000"/>
              </a:lnSpc>
              <a:spcBef>
                <a:spcPts val="0"/>
              </a:spcBef>
              <a:spcAft>
                <a:spcPts val="600"/>
              </a:spcAft>
              <a:buFont typeface="Wingdings" panose="05000000000000000000" pitchFamily="2" charset="2"/>
              <a:buChar char="Ø"/>
            </a:pPr>
            <a:r>
              <a:rPr lang="en-US" sz="3000" dirty="0" smtClean="0">
                <a:solidFill>
                  <a:schemeClr val="tx2"/>
                </a:solidFill>
              </a:rPr>
              <a:t>Policy document</a:t>
            </a:r>
            <a:endParaRPr lang="en-US" sz="3000" dirty="0">
              <a:solidFill>
                <a:schemeClr val="tx2"/>
              </a:solidFill>
            </a:endParaRPr>
          </a:p>
          <a:p>
            <a:pPr lvl="1">
              <a:lnSpc>
                <a:spcPct val="120000"/>
              </a:lnSpc>
              <a:spcBef>
                <a:spcPts val="0"/>
              </a:spcBef>
              <a:spcAft>
                <a:spcPts val="600"/>
              </a:spcAft>
              <a:buFont typeface="Wingdings" panose="05000000000000000000" pitchFamily="2" charset="2"/>
              <a:buChar char="Ø"/>
            </a:pPr>
            <a:r>
              <a:rPr lang="en-US" sz="3000" dirty="0" smtClean="0"/>
              <a:t>Financial plan</a:t>
            </a:r>
            <a:endParaRPr lang="en-US" sz="3000" dirty="0"/>
          </a:p>
          <a:p>
            <a:pPr lvl="1">
              <a:lnSpc>
                <a:spcPct val="120000"/>
              </a:lnSpc>
              <a:spcBef>
                <a:spcPts val="0"/>
              </a:spcBef>
              <a:spcAft>
                <a:spcPts val="600"/>
              </a:spcAft>
              <a:buFont typeface="Wingdings" panose="05000000000000000000" pitchFamily="2" charset="2"/>
              <a:buChar char="Ø"/>
            </a:pPr>
            <a:r>
              <a:rPr lang="en-US" sz="3000" dirty="0" smtClean="0">
                <a:solidFill>
                  <a:schemeClr val="tx2"/>
                </a:solidFill>
              </a:rPr>
              <a:t>Operations guide</a:t>
            </a:r>
            <a:endParaRPr lang="en-US" sz="3000" dirty="0">
              <a:solidFill>
                <a:schemeClr val="tx2"/>
              </a:solidFill>
            </a:endParaRPr>
          </a:p>
          <a:p>
            <a:pPr lvl="1">
              <a:lnSpc>
                <a:spcPct val="120000"/>
              </a:lnSpc>
              <a:spcBef>
                <a:spcPts val="0"/>
              </a:spcBef>
              <a:spcAft>
                <a:spcPts val="600"/>
              </a:spcAft>
              <a:buFont typeface="Wingdings" panose="05000000000000000000" pitchFamily="2" charset="2"/>
              <a:buChar char="Ø"/>
            </a:pPr>
            <a:r>
              <a:rPr lang="en-US" sz="3000" dirty="0" smtClean="0"/>
              <a:t>Communications device</a:t>
            </a:r>
          </a:p>
          <a:p>
            <a:pPr lvl="1">
              <a:lnSpc>
                <a:spcPct val="120000"/>
              </a:lnSpc>
              <a:spcBef>
                <a:spcPts val="0"/>
              </a:spcBef>
              <a:spcAft>
                <a:spcPts val="1200"/>
              </a:spcAft>
              <a:buFont typeface="Wingdings" panose="05000000000000000000" pitchFamily="2" charset="2"/>
              <a:buChar char="Ø"/>
            </a:pPr>
            <a:r>
              <a:rPr lang="en-US" sz="3000" dirty="0">
                <a:solidFill>
                  <a:schemeClr val="tx2"/>
                </a:solidFill>
              </a:rPr>
              <a:t>Reviewed by a three person panel of volunteers with government budgeting experience</a:t>
            </a:r>
          </a:p>
          <a:p>
            <a:pPr>
              <a:spcBef>
                <a:spcPts val="0"/>
              </a:spcBef>
              <a:spcAft>
                <a:spcPts val="1200"/>
              </a:spcAft>
            </a:pPr>
            <a:r>
              <a:rPr lang="en-US" sz="3500" u="sng" dirty="0"/>
              <a:t>Building a Better Budget Document</a:t>
            </a:r>
            <a:r>
              <a:rPr lang="en-US" sz="3500" dirty="0"/>
              <a:t>, </a:t>
            </a:r>
            <a:r>
              <a:rPr lang="en-US" sz="3500" dirty="0"/>
              <a:t>John </a:t>
            </a:r>
            <a:r>
              <a:rPr lang="en-US" sz="3500" dirty="0"/>
              <a:t>Fishbein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29000"/>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31449E8-4DB8-4431-B69E-473F194888F3}" type="slidenum">
              <a:rPr lang="en-US" smtClean="0"/>
              <a:t>30</a:t>
            </a:fld>
            <a:endParaRPr lang="en-US"/>
          </a:p>
        </p:txBody>
      </p:sp>
    </p:spTree>
    <p:extLst>
      <p:ext uri="{BB962C8B-B14F-4D97-AF65-F5344CB8AC3E}">
        <p14:creationId xmlns:p14="http://schemas.microsoft.com/office/powerpoint/2010/main" val="2481007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Publishing the Budget Document</a:t>
            </a:r>
          </a:p>
        </p:txBody>
      </p:sp>
      <p:sp>
        <p:nvSpPr>
          <p:cNvPr id="3" name="Content Placeholder 2"/>
          <p:cNvSpPr>
            <a:spLocks noGrp="1"/>
          </p:cNvSpPr>
          <p:nvPr>
            <p:ph idx="1"/>
          </p:nvPr>
        </p:nvSpPr>
        <p:spPr>
          <a:xfrm>
            <a:off x="457200" y="1722437"/>
            <a:ext cx="8229600" cy="4525963"/>
          </a:xfrm>
        </p:spPr>
        <p:txBody>
          <a:bodyPr/>
          <a:lstStyle/>
          <a:p>
            <a:pPr marL="0" indent="0">
              <a:spcBef>
                <a:spcPts val="0"/>
              </a:spcBef>
              <a:spcAft>
                <a:spcPts val="1200"/>
              </a:spcAft>
              <a:buNone/>
            </a:pPr>
            <a:r>
              <a:rPr lang="en-US" dirty="0"/>
              <a:t>Primary users of the budget document</a:t>
            </a:r>
          </a:p>
          <a:p>
            <a:pPr lvl="1">
              <a:spcBef>
                <a:spcPts val="0"/>
              </a:spcBef>
              <a:spcAft>
                <a:spcPts val="1200"/>
              </a:spcAft>
              <a:buFont typeface="Wingdings" panose="05000000000000000000" pitchFamily="2" charset="2"/>
              <a:buChar char="Ø"/>
            </a:pPr>
            <a:r>
              <a:rPr lang="en-US" dirty="0">
                <a:solidFill>
                  <a:schemeClr val="tx2"/>
                </a:solidFill>
              </a:rPr>
              <a:t>Elected officials</a:t>
            </a:r>
          </a:p>
          <a:p>
            <a:pPr lvl="1">
              <a:spcBef>
                <a:spcPts val="0"/>
              </a:spcBef>
              <a:spcAft>
                <a:spcPts val="1200"/>
              </a:spcAft>
              <a:buFont typeface="Wingdings" panose="05000000000000000000" pitchFamily="2" charset="2"/>
              <a:buChar char="Ø"/>
            </a:pPr>
            <a:r>
              <a:rPr lang="en-US" dirty="0"/>
              <a:t>Supervisors</a:t>
            </a:r>
          </a:p>
          <a:p>
            <a:pPr lvl="1">
              <a:spcBef>
                <a:spcPts val="0"/>
              </a:spcBef>
              <a:spcAft>
                <a:spcPts val="1200"/>
              </a:spcAft>
              <a:buFont typeface="Wingdings" panose="05000000000000000000" pitchFamily="2" charset="2"/>
              <a:buChar char="Ø"/>
            </a:pPr>
            <a:r>
              <a:rPr lang="en-US" dirty="0">
                <a:solidFill>
                  <a:schemeClr val="tx2"/>
                </a:solidFill>
              </a:rPr>
              <a:t>Public</a:t>
            </a:r>
          </a:p>
          <a:p>
            <a:pPr lvl="1">
              <a:spcBef>
                <a:spcPts val="0"/>
              </a:spcBef>
              <a:spcAft>
                <a:spcPts val="1200"/>
              </a:spcAft>
              <a:buFont typeface="Wingdings" panose="05000000000000000000" pitchFamily="2" charset="2"/>
              <a:buChar char="Ø"/>
            </a:pPr>
            <a:r>
              <a:rPr lang="en-US" u="sng" dirty="0"/>
              <a:t>Rating agencies</a:t>
            </a: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31</a:t>
            </a:fld>
            <a:endParaRPr lang="en-US"/>
          </a:p>
        </p:txBody>
      </p:sp>
    </p:spTree>
    <p:extLst>
      <p:ext uri="{BB962C8B-B14F-4D97-AF65-F5344CB8AC3E}">
        <p14:creationId xmlns:p14="http://schemas.microsoft.com/office/powerpoint/2010/main" val="1619972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Presentation to Legislative Bodies</a:t>
            </a:r>
            <a:endParaRPr lang="en-US" dirty="0">
              <a:solidFill>
                <a:schemeClr val="tx2"/>
              </a:solidFill>
            </a:endParaRPr>
          </a:p>
        </p:txBody>
      </p:sp>
      <p:sp>
        <p:nvSpPr>
          <p:cNvPr id="3" name="Content Placeholder 2"/>
          <p:cNvSpPr>
            <a:spLocks noGrp="1"/>
          </p:cNvSpPr>
          <p:nvPr>
            <p:ph idx="1"/>
          </p:nvPr>
        </p:nvSpPr>
        <p:spPr>
          <a:xfrm>
            <a:off x="457200" y="1676400"/>
            <a:ext cx="8229600" cy="4648200"/>
          </a:xfrm>
        </p:spPr>
        <p:txBody>
          <a:bodyPr>
            <a:normAutofit/>
          </a:bodyPr>
          <a:lstStyle/>
          <a:p>
            <a:pPr>
              <a:spcBef>
                <a:spcPts val="0"/>
              </a:spcBef>
              <a:spcAft>
                <a:spcPts val="1200"/>
              </a:spcAft>
            </a:pPr>
            <a:r>
              <a:rPr lang="en-US" dirty="0" smtClean="0"/>
              <a:t>How and when you present to the legislative bodies is a local practice</a:t>
            </a:r>
          </a:p>
          <a:p>
            <a:pPr>
              <a:spcBef>
                <a:spcPts val="0"/>
              </a:spcBef>
              <a:spcAft>
                <a:spcPts val="1200"/>
              </a:spcAft>
            </a:pPr>
            <a:r>
              <a:rPr lang="en-US" dirty="0" smtClean="0">
                <a:solidFill>
                  <a:schemeClr val="tx2"/>
                </a:solidFill>
              </a:rPr>
              <a:t>Workshops allows for exchange of </a:t>
            </a:r>
            <a:r>
              <a:rPr lang="en-US" dirty="0" smtClean="0">
                <a:solidFill>
                  <a:schemeClr val="tx2"/>
                </a:solidFill>
              </a:rPr>
              <a:t>information </a:t>
            </a:r>
          </a:p>
          <a:p>
            <a:pPr>
              <a:spcBef>
                <a:spcPts val="0"/>
              </a:spcBef>
              <a:spcAft>
                <a:spcPts val="1200"/>
              </a:spcAft>
            </a:pPr>
            <a:r>
              <a:rPr lang="en-US" dirty="0"/>
              <a:t>Allows legislative bodies to ask questions and provide guidance</a:t>
            </a:r>
          </a:p>
          <a:p>
            <a:pPr>
              <a:spcBef>
                <a:spcPts val="0"/>
              </a:spcBef>
              <a:spcAft>
                <a:spcPts val="1200"/>
              </a:spcAft>
            </a:pPr>
            <a:r>
              <a:rPr lang="en-US" dirty="0">
                <a:solidFill>
                  <a:schemeClr val="tx2"/>
                </a:solidFill>
              </a:rPr>
              <a:t>Chief executive </a:t>
            </a:r>
            <a:r>
              <a:rPr lang="en-US" dirty="0">
                <a:solidFill>
                  <a:schemeClr val="tx2"/>
                </a:solidFill>
              </a:rPr>
              <a:t>o</a:t>
            </a:r>
            <a:r>
              <a:rPr lang="en-US" dirty="0">
                <a:solidFill>
                  <a:schemeClr val="tx2"/>
                </a:solidFill>
              </a:rPr>
              <a:t>fficer’s budget presentation</a:t>
            </a:r>
          </a:p>
          <a:p>
            <a:pPr>
              <a:spcBef>
                <a:spcPts val="0"/>
              </a:spcBef>
              <a:spcAft>
                <a:spcPts val="1200"/>
              </a:spcAft>
            </a:pPr>
            <a:r>
              <a:rPr lang="en-US" dirty="0"/>
              <a:t>TRIM required public hearings</a:t>
            </a: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32</a:t>
            </a:fld>
            <a:endParaRPr lang="en-US"/>
          </a:p>
        </p:txBody>
      </p:sp>
    </p:spTree>
    <p:extLst>
      <p:ext uri="{BB962C8B-B14F-4D97-AF65-F5344CB8AC3E}">
        <p14:creationId xmlns:p14="http://schemas.microsoft.com/office/powerpoint/2010/main" val="2196656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Truth in Millage Process</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Most important process of the budget!!!!</a:t>
            </a:r>
          </a:p>
          <a:p>
            <a:r>
              <a:rPr lang="en-US" dirty="0" smtClean="0">
                <a:solidFill>
                  <a:schemeClr val="tx2"/>
                </a:solidFill>
              </a:rPr>
              <a:t>E-Trim</a:t>
            </a:r>
          </a:p>
          <a:p>
            <a:pPr marL="0" indent="0">
              <a:buNone/>
            </a:pPr>
            <a:r>
              <a:rPr lang="en-US" dirty="0" smtClean="0">
                <a:solidFill>
                  <a:schemeClr val="tx2"/>
                </a:solidFill>
              </a:rPr>
              <a:t> </a:t>
            </a:r>
            <a:endParaRPr lang="en-US" dirty="0">
              <a:solidFill>
                <a:schemeClr val="tx2"/>
              </a:solidFill>
            </a:endParaRP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33</a:t>
            </a:fld>
            <a:endParaRPr lang="en-US"/>
          </a:p>
        </p:txBody>
      </p:sp>
    </p:spTree>
    <p:extLst>
      <p:ext uri="{BB962C8B-B14F-4D97-AF65-F5344CB8AC3E}">
        <p14:creationId xmlns:p14="http://schemas.microsoft.com/office/powerpoint/2010/main" val="1185262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What is TRIM?</a:t>
            </a:r>
          </a:p>
        </p:txBody>
      </p:sp>
      <p:sp>
        <p:nvSpPr>
          <p:cNvPr id="3" name="Content Placeholder 2"/>
          <p:cNvSpPr>
            <a:spLocks noGrp="1"/>
          </p:cNvSpPr>
          <p:nvPr>
            <p:ph idx="1"/>
          </p:nvPr>
        </p:nvSpPr>
        <p:spPr>
          <a:xfrm>
            <a:off x="457200" y="1722437"/>
            <a:ext cx="8229600" cy="4525963"/>
          </a:xfrm>
        </p:spPr>
        <p:txBody>
          <a:bodyPr/>
          <a:lstStyle/>
          <a:p>
            <a:pPr>
              <a:spcBef>
                <a:spcPts val="0"/>
              </a:spcBef>
              <a:spcAft>
                <a:spcPts val="1200"/>
              </a:spcAft>
            </a:pPr>
            <a:r>
              <a:rPr lang="en-US" dirty="0"/>
              <a:t>Purpose is to provide taxpayers transparency in how local taxing authorities propose and approve millage rates as part of the taxing authorities’ budget adoption process.   </a:t>
            </a:r>
          </a:p>
          <a:p>
            <a:pPr>
              <a:spcBef>
                <a:spcPts val="0"/>
              </a:spcBef>
              <a:spcAft>
                <a:spcPts val="1200"/>
              </a:spcAft>
            </a:pPr>
            <a:r>
              <a:rPr lang="en-US" dirty="0">
                <a:solidFill>
                  <a:schemeClr val="tx2"/>
                </a:solidFill>
              </a:rPr>
              <a:t>Determine whether there is a tax increase proposed (calculate the rolled-back rate)</a:t>
            </a: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34</a:t>
            </a:fld>
            <a:endParaRPr lang="en-US"/>
          </a:p>
        </p:txBody>
      </p:sp>
    </p:spTree>
    <p:extLst>
      <p:ext uri="{BB962C8B-B14F-4D97-AF65-F5344CB8AC3E}">
        <p14:creationId xmlns:p14="http://schemas.microsoft.com/office/powerpoint/2010/main" val="1429757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TRIM Key </a:t>
            </a:r>
            <a:r>
              <a:rPr lang="en-US" dirty="0">
                <a:solidFill>
                  <a:schemeClr val="tx2"/>
                </a:solidFill>
              </a:rPr>
              <a:t>Processes</a:t>
            </a:r>
          </a:p>
        </p:txBody>
      </p:sp>
      <p:sp>
        <p:nvSpPr>
          <p:cNvPr id="3" name="Content Placeholder 2"/>
          <p:cNvSpPr>
            <a:spLocks noGrp="1"/>
          </p:cNvSpPr>
          <p:nvPr>
            <p:ph idx="1"/>
          </p:nvPr>
        </p:nvSpPr>
        <p:spPr>
          <a:xfrm>
            <a:off x="457200" y="1722437"/>
            <a:ext cx="8229600" cy="4754563"/>
          </a:xfrm>
        </p:spPr>
        <p:txBody>
          <a:bodyPr>
            <a:normAutofit lnSpcReduction="10000"/>
          </a:bodyPr>
          <a:lstStyle/>
          <a:p>
            <a:pPr>
              <a:lnSpc>
                <a:spcPct val="110000"/>
              </a:lnSpc>
              <a:spcBef>
                <a:spcPts val="0"/>
              </a:spcBef>
              <a:spcAft>
                <a:spcPts val="600"/>
              </a:spcAft>
            </a:pPr>
            <a:r>
              <a:rPr lang="en-US" dirty="0"/>
              <a:t>June </a:t>
            </a:r>
            <a:r>
              <a:rPr lang="en-US" dirty="0" smtClean="0"/>
              <a:t>1- Estimate; July 1 – Preliminary Tax Roll</a:t>
            </a:r>
            <a:endParaRPr lang="en-US" dirty="0"/>
          </a:p>
          <a:p>
            <a:pPr>
              <a:lnSpc>
                <a:spcPct val="110000"/>
              </a:lnSpc>
              <a:spcBef>
                <a:spcPts val="0"/>
              </a:spcBef>
              <a:spcAft>
                <a:spcPts val="600"/>
              </a:spcAft>
            </a:pPr>
            <a:r>
              <a:rPr lang="en-US" dirty="0">
                <a:solidFill>
                  <a:schemeClr val="tx2"/>
                </a:solidFill>
              </a:rPr>
              <a:t>TRIM Notice (forms DR-420, DR-420MM-P, DR-420TIF forms)</a:t>
            </a:r>
          </a:p>
          <a:p>
            <a:pPr>
              <a:lnSpc>
                <a:spcPct val="110000"/>
              </a:lnSpc>
              <a:spcBef>
                <a:spcPts val="0"/>
              </a:spcBef>
              <a:spcAft>
                <a:spcPts val="600"/>
              </a:spcAft>
            </a:pPr>
            <a:r>
              <a:rPr lang="en-US" dirty="0"/>
              <a:t>Budget Ordinance &amp; Resolutions</a:t>
            </a:r>
          </a:p>
          <a:p>
            <a:pPr>
              <a:lnSpc>
                <a:spcPct val="110000"/>
              </a:lnSpc>
              <a:spcBef>
                <a:spcPts val="0"/>
              </a:spcBef>
              <a:spcAft>
                <a:spcPts val="600"/>
              </a:spcAft>
            </a:pPr>
            <a:r>
              <a:rPr lang="en-US" dirty="0">
                <a:solidFill>
                  <a:schemeClr val="tx2"/>
                </a:solidFill>
              </a:rPr>
              <a:t>Proper Notices and Advertisements</a:t>
            </a:r>
            <a:r>
              <a:rPr lang="en-US" dirty="0">
                <a:solidFill>
                  <a:schemeClr val="tx2">
                    <a:lumMod val="60000"/>
                    <a:lumOff val="40000"/>
                  </a:schemeClr>
                </a:solidFill>
              </a:rPr>
              <a:t>  </a:t>
            </a:r>
          </a:p>
          <a:p>
            <a:pPr>
              <a:lnSpc>
                <a:spcPct val="110000"/>
              </a:lnSpc>
              <a:spcBef>
                <a:spcPts val="0"/>
              </a:spcBef>
              <a:spcAft>
                <a:spcPts val="600"/>
              </a:spcAft>
            </a:pPr>
            <a:r>
              <a:rPr lang="en-US" dirty="0"/>
              <a:t>Public Hearings </a:t>
            </a:r>
          </a:p>
          <a:p>
            <a:pPr>
              <a:lnSpc>
                <a:spcPct val="110000"/>
              </a:lnSpc>
              <a:spcBef>
                <a:spcPts val="0"/>
              </a:spcBef>
              <a:spcAft>
                <a:spcPts val="600"/>
              </a:spcAft>
            </a:pPr>
            <a:r>
              <a:rPr lang="en-US" dirty="0">
                <a:solidFill>
                  <a:schemeClr val="tx2"/>
                </a:solidFill>
              </a:rPr>
              <a:t>DR-422 (</a:t>
            </a:r>
            <a:r>
              <a:rPr lang="en-US" dirty="0" smtClean="0">
                <a:solidFill>
                  <a:schemeClr val="tx2"/>
                </a:solidFill>
              </a:rPr>
              <a:t>before/after Value Adjustment Board)</a:t>
            </a:r>
            <a:endParaRPr lang="en-US" dirty="0">
              <a:solidFill>
                <a:schemeClr val="tx2"/>
              </a:solidFill>
            </a:endParaRPr>
          </a:p>
          <a:p>
            <a:pPr>
              <a:lnSpc>
                <a:spcPct val="110000"/>
              </a:lnSpc>
              <a:spcBef>
                <a:spcPts val="0"/>
              </a:spcBef>
              <a:spcAft>
                <a:spcPts val="600"/>
              </a:spcAft>
            </a:pPr>
            <a:r>
              <a:rPr lang="en-US" dirty="0"/>
              <a:t>TRIM Compliance Package </a:t>
            </a: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35</a:t>
            </a:fld>
            <a:endParaRPr lang="en-US"/>
          </a:p>
        </p:txBody>
      </p:sp>
    </p:spTree>
    <p:extLst>
      <p:ext uri="{BB962C8B-B14F-4D97-AF65-F5344CB8AC3E}">
        <p14:creationId xmlns:p14="http://schemas.microsoft.com/office/powerpoint/2010/main" val="20517216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TRIM Calendar </a:t>
            </a:r>
          </a:p>
        </p:txBody>
      </p:sp>
      <p:sp>
        <p:nvSpPr>
          <p:cNvPr id="3" name="Content Placeholder 2"/>
          <p:cNvSpPr>
            <a:spLocks noGrp="1"/>
          </p:cNvSpPr>
          <p:nvPr>
            <p:ph idx="1"/>
          </p:nvPr>
        </p:nvSpPr>
        <p:spPr/>
        <p:txBody>
          <a:bodyPr>
            <a:noAutofit/>
          </a:bodyPr>
          <a:lstStyle/>
          <a:p>
            <a:pPr>
              <a:spcBef>
                <a:spcPts val="0"/>
              </a:spcBef>
              <a:spcAft>
                <a:spcPts val="1200"/>
              </a:spcAft>
            </a:pPr>
            <a:r>
              <a:rPr lang="en-US" dirty="0"/>
              <a:t>On or before June 1</a:t>
            </a:r>
            <a:r>
              <a:rPr lang="en-US" baseline="30000" dirty="0"/>
              <a:t>st</a:t>
            </a:r>
            <a:r>
              <a:rPr lang="en-US" dirty="0"/>
              <a:t> - Property Appraiser provides estimated taxable values to local taxing authorities (not technically part of TRIM)</a:t>
            </a:r>
          </a:p>
          <a:p>
            <a:pPr>
              <a:spcBef>
                <a:spcPts val="0"/>
              </a:spcBef>
              <a:spcAft>
                <a:spcPts val="1200"/>
              </a:spcAft>
            </a:pPr>
            <a:r>
              <a:rPr lang="en-US" dirty="0" smtClean="0">
                <a:solidFill>
                  <a:schemeClr val="tx2"/>
                </a:solidFill>
              </a:rPr>
              <a:t>July </a:t>
            </a:r>
            <a:r>
              <a:rPr lang="en-US" dirty="0">
                <a:solidFill>
                  <a:schemeClr val="tx2"/>
                </a:solidFill>
              </a:rPr>
              <a:t>1 – 1</a:t>
            </a:r>
            <a:r>
              <a:rPr lang="en-US" baseline="30000" dirty="0">
                <a:solidFill>
                  <a:schemeClr val="tx2"/>
                </a:solidFill>
              </a:rPr>
              <a:t>st</a:t>
            </a:r>
            <a:r>
              <a:rPr lang="en-US" dirty="0">
                <a:solidFill>
                  <a:schemeClr val="tx2"/>
                </a:solidFill>
              </a:rPr>
              <a:t> day of calendar – Property Appraiser provides the Preliminary Tax Roll to all taxing bodies on Form </a:t>
            </a:r>
            <a:r>
              <a:rPr lang="en-US" dirty="0" smtClean="0">
                <a:solidFill>
                  <a:schemeClr val="tx2"/>
                </a:solidFill>
              </a:rPr>
              <a:t>DR-420</a:t>
            </a:r>
            <a:endParaRPr lang="en-US" dirty="0">
              <a:solidFill>
                <a:schemeClr val="tx2"/>
              </a:solidFill>
            </a:endParaRP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36</a:t>
            </a:fld>
            <a:endParaRPr lang="en-US"/>
          </a:p>
        </p:txBody>
      </p:sp>
    </p:spTree>
    <p:extLst>
      <p:ext uri="{BB962C8B-B14F-4D97-AF65-F5344CB8AC3E}">
        <p14:creationId xmlns:p14="http://schemas.microsoft.com/office/powerpoint/2010/main" val="338854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TRIM Calendar (cont.)</a:t>
            </a:r>
          </a:p>
        </p:txBody>
      </p:sp>
      <p:sp>
        <p:nvSpPr>
          <p:cNvPr id="3" name="Content Placeholder 2"/>
          <p:cNvSpPr>
            <a:spLocks noGrp="1"/>
          </p:cNvSpPr>
          <p:nvPr>
            <p:ph idx="1"/>
          </p:nvPr>
        </p:nvSpPr>
        <p:spPr>
          <a:xfrm>
            <a:off x="457200" y="1752600"/>
            <a:ext cx="8229600" cy="4800600"/>
          </a:xfrm>
        </p:spPr>
        <p:txBody>
          <a:bodyPr/>
          <a:lstStyle/>
          <a:p>
            <a:pPr>
              <a:spcBef>
                <a:spcPts val="0"/>
              </a:spcBef>
              <a:spcAft>
                <a:spcPts val="1200"/>
              </a:spcAft>
            </a:pPr>
            <a:r>
              <a:rPr lang="en-US" dirty="0"/>
              <a:t>By day 35 (August 4), taxing bodies must file with the </a:t>
            </a:r>
            <a:r>
              <a:rPr lang="en-US" dirty="0" smtClean="0"/>
              <a:t>Property Appraiser (PA) </a:t>
            </a:r>
            <a:r>
              <a:rPr lang="en-US" dirty="0"/>
              <a:t>and the tax collector the tentative millage rate on form DR-420 as well as forms DR-420TIF and </a:t>
            </a:r>
            <a:r>
              <a:rPr lang="en-US" dirty="0" smtClean="0"/>
              <a:t>DR-420MM-P (Also </a:t>
            </a:r>
            <a:r>
              <a:rPr lang="en-US" dirty="0"/>
              <a:t>must provide tentative </a:t>
            </a:r>
            <a:r>
              <a:rPr lang="en-US" dirty="0" smtClean="0"/>
              <a:t>1</a:t>
            </a:r>
            <a:r>
              <a:rPr lang="en-US" baseline="30000" dirty="0" smtClean="0"/>
              <a:t>st</a:t>
            </a:r>
            <a:r>
              <a:rPr lang="en-US" dirty="0" smtClean="0"/>
              <a:t> </a:t>
            </a:r>
            <a:r>
              <a:rPr lang="en-US" dirty="0"/>
              <a:t>public hearing date on </a:t>
            </a:r>
            <a:r>
              <a:rPr lang="en-US" dirty="0" smtClean="0"/>
              <a:t>DR-420)</a:t>
            </a:r>
          </a:p>
          <a:p>
            <a:pPr>
              <a:spcBef>
                <a:spcPts val="0"/>
              </a:spcBef>
              <a:spcAft>
                <a:spcPts val="1200"/>
              </a:spcAft>
            </a:pPr>
            <a:r>
              <a:rPr lang="en-US" dirty="0">
                <a:solidFill>
                  <a:schemeClr val="tx2"/>
                </a:solidFill>
              </a:rPr>
              <a:t>Notice of Proposed Taxes </a:t>
            </a:r>
            <a:r>
              <a:rPr lang="en-US" dirty="0" smtClean="0">
                <a:solidFill>
                  <a:schemeClr val="tx2"/>
                </a:solidFill>
              </a:rPr>
              <a:t>(TRIM notice)is </a:t>
            </a:r>
            <a:r>
              <a:rPr lang="en-US" dirty="0">
                <a:solidFill>
                  <a:schemeClr val="tx2"/>
                </a:solidFill>
              </a:rPr>
              <a:t>distributed by the </a:t>
            </a:r>
            <a:r>
              <a:rPr lang="en-US" dirty="0" smtClean="0">
                <a:solidFill>
                  <a:schemeClr val="tx2"/>
                </a:solidFill>
              </a:rPr>
              <a:t>Property Appraiser no later than day </a:t>
            </a:r>
            <a:r>
              <a:rPr lang="en-US" dirty="0">
                <a:solidFill>
                  <a:schemeClr val="tx2"/>
                </a:solidFill>
              </a:rPr>
              <a:t>55 (August 24)</a:t>
            </a:r>
          </a:p>
          <a:p>
            <a:pPr marL="0" indent="0">
              <a:spcBef>
                <a:spcPts val="0"/>
              </a:spcBef>
              <a:spcAft>
                <a:spcPts val="1200"/>
              </a:spcAft>
              <a:buClr>
                <a:srgbClr val="0070C0"/>
              </a:buClr>
              <a:buNone/>
            </a:pPr>
            <a:endParaRPr lang="en-US" sz="3000" dirty="0" smtClean="0"/>
          </a:p>
          <a:p>
            <a:pPr>
              <a:spcBef>
                <a:spcPts val="0"/>
              </a:spcBef>
              <a:spcAft>
                <a:spcPts val="1200"/>
              </a:spcAft>
              <a:buClr>
                <a:srgbClr val="0070C0"/>
              </a:buClr>
            </a:pPr>
            <a:endParaRPr lang="en-US" sz="3000" dirty="0"/>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37</a:t>
            </a:fld>
            <a:endParaRPr lang="en-US"/>
          </a:p>
        </p:txBody>
      </p:sp>
    </p:spTree>
    <p:extLst>
      <p:ext uri="{BB962C8B-B14F-4D97-AF65-F5344CB8AC3E}">
        <p14:creationId xmlns:p14="http://schemas.microsoft.com/office/powerpoint/2010/main" val="856439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TRIM Calendar (cont.)</a:t>
            </a:r>
          </a:p>
        </p:txBody>
      </p:sp>
      <p:sp>
        <p:nvSpPr>
          <p:cNvPr id="3" name="Content Placeholder 2"/>
          <p:cNvSpPr>
            <a:spLocks noGrp="1"/>
          </p:cNvSpPr>
          <p:nvPr>
            <p:ph idx="1"/>
          </p:nvPr>
        </p:nvSpPr>
        <p:spPr>
          <a:xfrm>
            <a:off x="457200" y="1722437"/>
            <a:ext cx="8229600" cy="4525963"/>
          </a:xfrm>
        </p:spPr>
        <p:txBody>
          <a:bodyPr>
            <a:normAutofit/>
          </a:bodyPr>
          <a:lstStyle/>
          <a:p>
            <a:pPr>
              <a:spcBef>
                <a:spcPts val="0"/>
              </a:spcBef>
              <a:spcAft>
                <a:spcPts val="1200"/>
              </a:spcAft>
            </a:pPr>
            <a:r>
              <a:rPr lang="en-US" dirty="0" smtClean="0"/>
              <a:t>Between </a:t>
            </a:r>
            <a:r>
              <a:rPr lang="en-US" dirty="0"/>
              <a:t>day 65 (September 3) and day 80 (September 18), taxing authority must hold its first public hearing</a:t>
            </a:r>
          </a:p>
          <a:p>
            <a:pPr>
              <a:spcBef>
                <a:spcPts val="0"/>
              </a:spcBef>
              <a:spcAft>
                <a:spcPts val="1200"/>
              </a:spcAft>
            </a:pPr>
            <a:r>
              <a:rPr lang="en-US" dirty="0">
                <a:solidFill>
                  <a:schemeClr val="tx2"/>
                </a:solidFill>
              </a:rPr>
              <a:t>Within 15 days of holding the first public hearing, the taxing authority must publish an advertisement to adopt the final millage and budget</a:t>
            </a: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38</a:t>
            </a:fld>
            <a:endParaRPr lang="en-US"/>
          </a:p>
        </p:txBody>
      </p:sp>
    </p:spTree>
    <p:extLst>
      <p:ext uri="{BB962C8B-B14F-4D97-AF65-F5344CB8AC3E}">
        <p14:creationId xmlns:p14="http://schemas.microsoft.com/office/powerpoint/2010/main" val="2946961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TRIM Calendar (cont.)</a:t>
            </a:r>
          </a:p>
        </p:txBody>
      </p:sp>
      <p:sp>
        <p:nvSpPr>
          <p:cNvPr id="3" name="Content Placeholder 2"/>
          <p:cNvSpPr>
            <a:spLocks noGrp="1"/>
          </p:cNvSpPr>
          <p:nvPr>
            <p:ph idx="1"/>
          </p:nvPr>
        </p:nvSpPr>
        <p:spPr>
          <a:xfrm>
            <a:off x="457200" y="1722437"/>
            <a:ext cx="8229600" cy="4525963"/>
          </a:xfrm>
        </p:spPr>
        <p:txBody>
          <a:bodyPr/>
          <a:lstStyle/>
          <a:p>
            <a:pPr>
              <a:spcBef>
                <a:spcPts val="0"/>
              </a:spcBef>
              <a:spcAft>
                <a:spcPts val="1200"/>
              </a:spcAft>
            </a:pPr>
            <a:r>
              <a:rPr lang="en-US" dirty="0"/>
              <a:t>Second public hearing must be held between 2 and 5 days after the advertisement has been published</a:t>
            </a:r>
          </a:p>
          <a:p>
            <a:pPr>
              <a:spcBef>
                <a:spcPts val="0"/>
              </a:spcBef>
              <a:spcAft>
                <a:spcPts val="1200"/>
              </a:spcAft>
            </a:pPr>
            <a:r>
              <a:rPr lang="en-US" dirty="0" smtClean="0">
                <a:solidFill>
                  <a:schemeClr val="tx2"/>
                </a:solidFill>
              </a:rPr>
              <a:t>Within </a:t>
            </a:r>
            <a:r>
              <a:rPr lang="en-US" dirty="0">
                <a:solidFill>
                  <a:schemeClr val="tx2"/>
                </a:solidFill>
              </a:rPr>
              <a:t>3 days after the second public hearing, taxing authority must file its millage rate ordinance with the property appraiser and the tax collector</a:t>
            </a: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39</a:t>
            </a:fld>
            <a:endParaRPr lang="en-US"/>
          </a:p>
        </p:txBody>
      </p:sp>
    </p:spTree>
    <p:extLst>
      <p:ext uri="{BB962C8B-B14F-4D97-AF65-F5344CB8AC3E}">
        <p14:creationId xmlns:p14="http://schemas.microsoft.com/office/powerpoint/2010/main" val="307180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Budget Office</a:t>
            </a:r>
            <a:endParaRPr lang="en-US" dirty="0">
              <a:solidFill>
                <a:schemeClr val="tx2"/>
              </a:solidFill>
            </a:endParaRPr>
          </a:p>
        </p:txBody>
      </p:sp>
      <p:sp>
        <p:nvSpPr>
          <p:cNvPr id="3" name="Content Placeholder 2"/>
          <p:cNvSpPr>
            <a:spLocks noGrp="1"/>
          </p:cNvSpPr>
          <p:nvPr>
            <p:ph idx="1"/>
          </p:nvPr>
        </p:nvSpPr>
        <p:spPr>
          <a:xfrm>
            <a:off x="457200" y="1722437"/>
            <a:ext cx="8229600" cy="4525963"/>
          </a:xfrm>
        </p:spPr>
        <p:txBody>
          <a:bodyPr>
            <a:normAutofit lnSpcReduction="10000"/>
          </a:bodyPr>
          <a:lstStyle/>
          <a:p>
            <a:r>
              <a:rPr lang="en-US" dirty="0" smtClean="0"/>
              <a:t>Each governmental agency has established and organized their budget office to meet their needs</a:t>
            </a:r>
          </a:p>
          <a:p>
            <a:r>
              <a:rPr lang="en-US" dirty="0" smtClean="0">
                <a:solidFill>
                  <a:schemeClr val="tx2"/>
                </a:solidFill>
              </a:rPr>
              <a:t>Vary in size and composition</a:t>
            </a:r>
          </a:p>
          <a:p>
            <a:pPr lvl="1">
              <a:buFont typeface="Wingdings" panose="05000000000000000000" pitchFamily="2" charset="2"/>
              <a:buChar char="Ø"/>
            </a:pPr>
            <a:r>
              <a:rPr lang="en-US" dirty="0" smtClean="0"/>
              <a:t>Centralized budget office with all of the </a:t>
            </a:r>
            <a:r>
              <a:rPr lang="en-US" dirty="0" smtClean="0"/>
              <a:t>organization’s </a:t>
            </a:r>
            <a:r>
              <a:rPr lang="en-US" dirty="0" smtClean="0"/>
              <a:t>analysts assigned</a:t>
            </a:r>
          </a:p>
          <a:p>
            <a:pPr lvl="1">
              <a:buFont typeface="Wingdings" panose="05000000000000000000" pitchFamily="2" charset="2"/>
              <a:buChar char="Ø"/>
            </a:pPr>
            <a:r>
              <a:rPr lang="en-US" dirty="0" smtClean="0"/>
              <a:t>Central core budget office with departmental analysts</a:t>
            </a:r>
          </a:p>
          <a:p>
            <a:pPr lvl="1">
              <a:buFont typeface="Wingdings" panose="05000000000000000000" pitchFamily="2" charset="2"/>
              <a:buChar char="Ø"/>
            </a:pPr>
            <a:r>
              <a:rPr lang="en-US" dirty="0" smtClean="0"/>
              <a:t>Budget function integrated within the finance department/office</a:t>
            </a:r>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4</a:t>
            </a:fld>
            <a:endParaRPr lang="en-US"/>
          </a:p>
        </p:txBody>
      </p:sp>
    </p:spTree>
    <p:extLst>
      <p:ext uri="{BB962C8B-B14F-4D97-AF65-F5344CB8AC3E}">
        <p14:creationId xmlns:p14="http://schemas.microsoft.com/office/powerpoint/2010/main" val="1691733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TRIM Calendar (cont.)</a:t>
            </a:r>
          </a:p>
        </p:txBody>
      </p:sp>
      <p:sp>
        <p:nvSpPr>
          <p:cNvPr id="3" name="Content Placeholder 2"/>
          <p:cNvSpPr>
            <a:spLocks noGrp="1"/>
          </p:cNvSpPr>
          <p:nvPr>
            <p:ph idx="1"/>
          </p:nvPr>
        </p:nvSpPr>
        <p:spPr>
          <a:xfrm>
            <a:off x="457200" y="1722437"/>
            <a:ext cx="8229600" cy="4830763"/>
          </a:xfrm>
        </p:spPr>
        <p:txBody>
          <a:bodyPr>
            <a:normAutofit fontScale="77500" lnSpcReduction="20000"/>
          </a:bodyPr>
          <a:lstStyle/>
          <a:p>
            <a:pPr>
              <a:lnSpc>
                <a:spcPct val="120000"/>
              </a:lnSpc>
              <a:spcBef>
                <a:spcPts val="0"/>
              </a:spcBef>
              <a:spcAft>
                <a:spcPts val="1200"/>
              </a:spcAft>
            </a:pPr>
            <a:r>
              <a:rPr lang="en-US" sz="4100" dirty="0"/>
              <a:t>End of September or early October - Taxing authorities receive extended roll taxable values from </a:t>
            </a:r>
            <a:r>
              <a:rPr lang="en-US" sz="4100" dirty="0" smtClean="0"/>
              <a:t>PA </a:t>
            </a:r>
            <a:r>
              <a:rPr lang="en-US" sz="4100" dirty="0"/>
              <a:t>(DR-422).  Taxing authorities have three days to determine if they will adjust their millage rates administratively </a:t>
            </a:r>
          </a:p>
          <a:p>
            <a:pPr>
              <a:lnSpc>
                <a:spcPct val="120000"/>
              </a:lnSpc>
              <a:spcBef>
                <a:spcPts val="0"/>
              </a:spcBef>
              <a:spcAft>
                <a:spcPts val="1200"/>
              </a:spcAft>
            </a:pPr>
            <a:r>
              <a:rPr lang="en-US" sz="4100" dirty="0">
                <a:solidFill>
                  <a:schemeClr val="tx2"/>
                </a:solidFill>
              </a:rPr>
              <a:t>Within 30 days after the second public hearing, taxing authority files certification (DR-487) and required documentation with </a:t>
            </a:r>
            <a:r>
              <a:rPr lang="en-US" sz="4100" dirty="0" smtClean="0">
                <a:solidFill>
                  <a:schemeClr val="tx2"/>
                </a:solidFill>
              </a:rPr>
              <a:t>DOR</a:t>
            </a:r>
            <a:endParaRPr lang="en-US" sz="4100" dirty="0">
              <a:solidFill>
                <a:schemeClr val="tx2"/>
              </a:solidFill>
            </a:endParaRP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40</a:t>
            </a:fld>
            <a:endParaRPr lang="en-US"/>
          </a:p>
        </p:txBody>
      </p:sp>
    </p:spTree>
    <p:extLst>
      <p:ext uri="{BB962C8B-B14F-4D97-AF65-F5344CB8AC3E}">
        <p14:creationId xmlns:p14="http://schemas.microsoft.com/office/powerpoint/2010/main" val="4056677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TRIM Calendar (cont.)</a:t>
            </a:r>
          </a:p>
        </p:txBody>
      </p:sp>
      <p:sp>
        <p:nvSpPr>
          <p:cNvPr id="3" name="Content Placeholder 2"/>
          <p:cNvSpPr>
            <a:spLocks noGrp="1"/>
          </p:cNvSpPr>
          <p:nvPr>
            <p:ph idx="1"/>
          </p:nvPr>
        </p:nvSpPr>
        <p:spPr>
          <a:xfrm>
            <a:off x="457200" y="1722437"/>
            <a:ext cx="8229600" cy="4525963"/>
          </a:xfrm>
        </p:spPr>
        <p:txBody>
          <a:bodyPr/>
          <a:lstStyle/>
          <a:p>
            <a:pPr>
              <a:spcBef>
                <a:spcPts val="0"/>
              </a:spcBef>
              <a:spcAft>
                <a:spcPts val="1200"/>
              </a:spcAft>
            </a:pPr>
            <a:r>
              <a:rPr lang="en-US" dirty="0"/>
              <a:t>Within 60 days after the second public hearing, the DOR will indicate compliance or non-compliance with the Statute</a:t>
            </a:r>
          </a:p>
          <a:p>
            <a:pPr>
              <a:spcBef>
                <a:spcPts val="0"/>
              </a:spcBef>
              <a:spcAft>
                <a:spcPts val="1200"/>
              </a:spcAft>
            </a:pPr>
            <a:r>
              <a:rPr lang="en-US" dirty="0">
                <a:solidFill>
                  <a:schemeClr val="tx2"/>
                </a:solidFill>
              </a:rPr>
              <a:t>After completion of Value Adjustment Board hearings, Property Appraiser provides taxing authorities with final taxable values </a:t>
            </a: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41</a:t>
            </a:fld>
            <a:endParaRPr lang="en-US"/>
          </a:p>
        </p:txBody>
      </p:sp>
    </p:spTree>
    <p:extLst>
      <p:ext uri="{BB962C8B-B14F-4D97-AF65-F5344CB8AC3E}">
        <p14:creationId xmlns:p14="http://schemas.microsoft.com/office/powerpoint/2010/main" val="3923814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TRIM Calendar - Florida DOR</a:t>
            </a:r>
          </a:p>
        </p:txBody>
      </p:sp>
      <p:pic>
        <p:nvPicPr>
          <p:cNvPr id="4" name="Content Placeholder 3" descr="trimprocmap.jpg"/>
          <p:cNvPicPr>
            <a:picLocks noGrp="1" noChangeAspect="1"/>
          </p:cNvPicPr>
          <p:nvPr>
            <p:ph idx="1"/>
          </p:nvPr>
        </p:nvPicPr>
        <p:blipFill>
          <a:blip r:embed="rId2" cstate="print"/>
          <a:srcRect l="5455" t="5882" r="5455" b="4706"/>
          <a:stretch>
            <a:fillRect/>
          </a:stretch>
        </p:blipFill>
        <p:spPr>
          <a:xfrm>
            <a:off x="1447800" y="1782763"/>
            <a:ext cx="6400800" cy="4963950"/>
          </a:xfrm>
        </p:spPr>
      </p:pic>
      <p:cxnSp>
        <p:nvCxnSpPr>
          <p:cNvPr id="5" name="Straight Connector 4"/>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31449E8-4DB8-4431-B69E-473F194888F3}" type="slidenum">
              <a:rPr lang="en-US" smtClean="0"/>
              <a:t>42</a:t>
            </a:fld>
            <a:endParaRPr lang="en-US"/>
          </a:p>
        </p:txBody>
      </p:sp>
    </p:spTree>
    <p:extLst>
      <p:ext uri="{BB962C8B-B14F-4D97-AF65-F5344CB8AC3E}">
        <p14:creationId xmlns:p14="http://schemas.microsoft.com/office/powerpoint/2010/main" val="35802438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Budget Hearings</a:t>
            </a:r>
          </a:p>
        </p:txBody>
      </p:sp>
      <p:sp>
        <p:nvSpPr>
          <p:cNvPr id="3" name="Content Placeholder 2"/>
          <p:cNvSpPr>
            <a:spLocks noGrp="1"/>
          </p:cNvSpPr>
          <p:nvPr>
            <p:ph idx="1"/>
          </p:nvPr>
        </p:nvSpPr>
        <p:spPr>
          <a:xfrm>
            <a:off x="457200" y="1722437"/>
            <a:ext cx="8229600" cy="4525963"/>
          </a:xfrm>
        </p:spPr>
        <p:txBody>
          <a:bodyPr>
            <a:normAutofit fontScale="92500" lnSpcReduction="10000"/>
          </a:bodyPr>
          <a:lstStyle/>
          <a:p>
            <a:pPr>
              <a:lnSpc>
                <a:spcPct val="110000"/>
              </a:lnSpc>
              <a:spcBef>
                <a:spcPts val="0"/>
              </a:spcBef>
              <a:spcAft>
                <a:spcPts val="1200"/>
              </a:spcAft>
            </a:pPr>
            <a:r>
              <a:rPr lang="en-US" dirty="0"/>
              <a:t>Per F.S. 200.065,  School Boards and Counties have priority in selecting public hearing dates</a:t>
            </a:r>
          </a:p>
          <a:p>
            <a:pPr>
              <a:lnSpc>
                <a:spcPct val="110000"/>
              </a:lnSpc>
              <a:spcBef>
                <a:spcPts val="0"/>
              </a:spcBef>
              <a:spcAft>
                <a:spcPts val="1200"/>
              </a:spcAft>
            </a:pPr>
            <a:r>
              <a:rPr lang="en-US" dirty="0">
                <a:solidFill>
                  <a:schemeClr val="tx2"/>
                </a:solidFill>
              </a:rPr>
              <a:t>School Boards get first priority, Counties are second </a:t>
            </a:r>
          </a:p>
          <a:p>
            <a:pPr>
              <a:lnSpc>
                <a:spcPct val="110000"/>
              </a:lnSpc>
              <a:spcBef>
                <a:spcPts val="0"/>
              </a:spcBef>
              <a:spcAft>
                <a:spcPts val="1200"/>
              </a:spcAft>
            </a:pPr>
            <a:r>
              <a:rPr lang="en-US" dirty="0"/>
              <a:t>No other taxing authority can hold its hearing on the same date as the School Boards or Counties</a:t>
            </a:r>
          </a:p>
          <a:p>
            <a:pPr>
              <a:lnSpc>
                <a:spcPct val="110000"/>
              </a:lnSpc>
              <a:spcBef>
                <a:spcPts val="0"/>
              </a:spcBef>
              <a:spcAft>
                <a:spcPts val="1200"/>
              </a:spcAft>
            </a:pPr>
            <a:r>
              <a:rPr lang="en-US" dirty="0">
                <a:solidFill>
                  <a:schemeClr val="tx2"/>
                </a:solidFill>
              </a:rPr>
              <a:t>Hearings start after 5 p.m. (5:01 p.m. at the </a:t>
            </a:r>
            <a:r>
              <a:rPr lang="en-US" dirty="0" smtClean="0">
                <a:solidFill>
                  <a:schemeClr val="tx2"/>
                </a:solidFill>
              </a:rPr>
              <a:t>earliest)</a:t>
            </a:r>
            <a:endParaRPr lang="en-US" dirty="0">
              <a:solidFill>
                <a:schemeClr val="tx2"/>
              </a:solidFill>
            </a:endParaRP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43</a:t>
            </a:fld>
            <a:endParaRPr lang="en-US"/>
          </a:p>
        </p:txBody>
      </p:sp>
    </p:spTree>
    <p:extLst>
      <p:ext uri="{BB962C8B-B14F-4D97-AF65-F5344CB8AC3E}">
        <p14:creationId xmlns:p14="http://schemas.microsoft.com/office/powerpoint/2010/main" val="2733258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Budget Hearings (cont.)</a:t>
            </a:r>
          </a:p>
        </p:txBody>
      </p:sp>
      <p:sp>
        <p:nvSpPr>
          <p:cNvPr id="3" name="Content Placeholder 2"/>
          <p:cNvSpPr>
            <a:spLocks noGrp="1"/>
          </p:cNvSpPr>
          <p:nvPr>
            <p:ph idx="1"/>
          </p:nvPr>
        </p:nvSpPr>
        <p:spPr>
          <a:xfrm>
            <a:off x="457200" y="1722437"/>
            <a:ext cx="8229600" cy="4525963"/>
          </a:xfrm>
        </p:spPr>
        <p:txBody>
          <a:bodyPr>
            <a:normAutofit/>
          </a:bodyPr>
          <a:lstStyle/>
          <a:p>
            <a:pPr>
              <a:lnSpc>
                <a:spcPct val="110000"/>
              </a:lnSpc>
              <a:spcBef>
                <a:spcPts val="0"/>
              </a:spcBef>
              <a:spcAft>
                <a:spcPts val="1200"/>
              </a:spcAft>
            </a:pPr>
            <a:r>
              <a:rPr lang="en-US" dirty="0"/>
              <a:t>At both hearings, millage rate must be discussed first before the Budget; increase over RBR must be announced</a:t>
            </a:r>
          </a:p>
          <a:p>
            <a:pPr>
              <a:lnSpc>
                <a:spcPct val="110000"/>
              </a:lnSpc>
              <a:spcBef>
                <a:spcPts val="0"/>
              </a:spcBef>
              <a:spcAft>
                <a:spcPts val="1200"/>
              </a:spcAft>
            </a:pPr>
            <a:r>
              <a:rPr lang="en-US" dirty="0">
                <a:solidFill>
                  <a:schemeClr val="tx2"/>
                </a:solidFill>
              </a:rPr>
              <a:t>At the first public hearing, the millage rate can be increased from the tentatively adopted millage in July; however, would require a first class mailing to all taxpayers</a:t>
            </a: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44</a:t>
            </a:fld>
            <a:endParaRPr lang="en-US"/>
          </a:p>
        </p:txBody>
      </p:sp>
    </p:spTree>
    <p:extLst>
      <p:ext uri="{BB962C8B-B14F-4D97-AF65-F5344CB8AC3E}">
        <p14:creationId xmlns:p14="http://schemas.microsoft.com/office/powerpoint/2010/main" val="3266053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Budget Hearings (cont.)</a:t>
            </a:r>
          </a:p>
        </p:txBody>
      </p:sp>
      <p:sp>
        <p:nvSpPr>
          <p:cNvPr id="3" name="Content Placeholder 2"/>
          <p:cNvSpPr>
            <a:spLocks noGrp="1"/>
          </p:cNvSpPr>
          <p:nvPr>
            <p:ph idx="1"/>
          </p:nvPr>
        </p:nvSpPr>
        <p:spPr>
          <a:xfrm>
            <a:off x="457200" y="1722437"/>
            <a:ext cx="8229600" cy="4525963"/>
          </a:xfrm>
        </p:spPr>
        <p:txBody>
          <a:bodyPr>
            <a:normAutofit/>
          </a:bodyPr>
          <a:lstStyle/>
          <a:p>
            <a:pPr>
              <a:spcBef>
                <a:spcPts val="0"/>
              </a:spcBef>
              <a:spcAft>
                <a:spcPts val="1200"/>
              </a:spcAft>
            </a:pPr>
            <a:r>
              <a:rPr lang="en-US" dirty="0"/>
              <a:t>At the second public hearing, the millage rate cannot be increased from the tentatively adopted millage rate at the first public hearing</a:t>
            </a:r>
          </a:p>
          <a:p>
            <a:pPr>
              <a:spcBef>
                <a:spcPts val="0"/>
              </a:spcBef>
              <a:spcAft>
                <a:spcPts val="1200"/>
              </a:spcAft>
            </a:pPr>
            <a:r>
              <a:rPr lang="en-US" dirty="0" smtClean="0">
                <a:solidFill>
                  <a:schemeClr val="tx2"/>
                </a:solidFill>
              </a:rPr>
              <a:t>The </a:t>
            </a:r>
            <a:r>
              <a:rPr lang="en-US" dirty="0">
                <a:solidFill>
                  <a:schemeClr val="tx2"/>
                </a:solidFill>
              </a:rPr>
              <a:t>general public is allowed to speak before the governing body can take any action of adoption</a:t>
            </a:r>
          </a:p>
          <a:p>
            <a:pPr>
              <a:spcBef>
                <a:spcPts val="0"/>
              </a:spcBef>
              <a:spcAft>
                <a:spcPts val="1200"/>
              </a:spcAft>
            </a:pPr>
            <a:r>
              <a:rPr lang="en-US" dirty="0"/>
              <a:t>The millage must be adopted before the budget can be </a:t>
            </a:r>
            <a:r>
              <a:rPr lang="en-US" dirty="0" smtClean="0"/>
              <a:t>adopted</a:t>
            </a:r>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45</a:t>
            </a:fld>
            <a:endParaRPr lang="en-US"/>
          </a:p>
        </p:txBody>
      </p:sp>
    </p:spTree>
    <p:extLst>
      <p:ext uri="{BB962C8B-B14F-4D97-AF65-F5344CB8AC3E}">
        <p14:creationId xmlns:p14="http://schemas.microsoft.com/office/powerpoint/2010/main" val="26610894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Budget Hearings (cont.)</a:t>
            </a:r>
          </a:p>
        </p:txBody>
      </p:sp>
      <p:sp>
        <p:nvSpPr>
          <p:cNvPr id="3" name="Content Placeholder 2"/>
          <p:cNvSpPr>
            <a:spLocks noGrp="1"/>
          </p:cNvSpPr>
          <p:nvPr>
            <p:ph idx="1"/>
          </p:nvPr>
        </p:nvSpPr>
        <p:spPr>
          <a:xfrm>
            <a:off x="457200" y="1722437"/>
            <a:ext cx="8229600" cy="4678363"/>
          </a:xfrm>
        </p:spPr>
        <p:txBody>
          <a:bodyPr>
            <a:normAutofit fontScale="92500" lnSpcReduction="10000"/>
          </a:bodyPr>
          <a:lstStyle/>
          <a:p>
            <a:pPr>
              <a:lnSpc>
                <a:spcPct val="110000"/>
              </a:lnSpc>
              <a:spcBef>
                <a:spcPts val="0"/>
              </a:spcBef>
              <a:spcAft>
                <a:spcPts val="1200"/>
              </a:spcAft>
            </a:pPr>
            <a:r>
              <a:rPr lang="en-US" sz="3500" dirty="0"/>
              <a:t>No millage can be levied until </a:t>
            </a:r>
            <a:r>
              <a:rPr lang="en-US" sz="3500" dirty="0" smtClean="0"/>
              <a:t>the taxing authority adopts a </a:t>
            </a:r>
            <a:r>
              <a:rPr lang="en-US" sz="3500" dirty="0"/>
              <a:t>resolution or ordinance </a:t>
            </a:r>
          </a:p>
          <a:p>
            <a:pPr>
              <a:lnSpc>
                <a:spcPct val="110000"/>
              </a:lnSpc>
              <a:spcBef>
                <a:spcPts val="0"/>
              </a:spcBef>
              <a:spcAft>
                <a:spcPts val="1200"/>
              </a:spcAft>
            </a:pPr>
            <a:r>
              <a:rPr lang="en-US" sz="3500" dirty="0" smtClean="0">
                <a:solidFill>
                  <a:schemeClr val="tx2"/>
                </a:solidFill>
              </a:rPr>
              <a:t>The </a:t>
            </a:r>
            <a:r>
              <a:rPr lang="en-US" sz="3500" dirty="0">
                <a:solidFill>
                  <a:schemeClr val="tx2"/>
                </a:solidFill>
              </a:rPr>
              <a:t>following must be publicly announced at the hearing before </a:t>
            </a:r>
            <a:r>
              <a:rPr lang="en-US" sz="3500" dirty="0" smtClean="0">
                <a:solidFill>
                  <a:schemeClr val="tx2"/>
                </a:solidFill>
              </a:rPr>
              <a:t>adopting the millage:</a:t>
            </a:r>
            <a:endParaRPr lang="en-US" sz="3500" dirty="0">
              <a:solidFill>
                <a:schemeClr val="tx2"/>
              </a:solidFill>
            </a:endParaRPr>
          </a:p>
          <a:p>
            <a:pPr lvl="1">
              <a:lnSpc>
                <a:spcPct val="120000"/>
              </a:lnSpc>
              <a:spcBef>
                <a:spcPts val="0"/>
              </a:spcBef>
              <a:spcAft>
                <a:spcPts val="600"/>
              </a:spcAft>
              <a:buFont typeface="Wingdings" panose="05000000000000000000" pitchFamily="2" charset="2"/>
              <a:buChar char="Ø"/>
            </a:pPr>
            <a:r>
              <a:rPr lang="en-US" sz="3000" dirty="0"/>
              <a:t>Name of the Taxing Authority</a:t>
            </a:r>
          </a:p>
          <a:p>
            <a:pPr lvl="1">
              <a:lnSpc>
                <a:spcPct val="120000"/>
              </a:lnSpc>
              <a:spcBef>
                <a:spcPts val="0"/>
              </a:spcBef>
              <a:spcAft>
                <a:spcPts val="600"/>
              </a:spcAft>
              <a:buFont typeface="Wingdings" panose="05000000000000000000" pitchFamily="2" charset="2"/>
              <a:buChar char="Ø"/>
            </a:pPr>
            <a:r>
              <a:rPr lang="en-US" sz="3000" dirty="0">
                <a:solidFill>
                  <a:schemeClr val="tx2"/>
                </a:solidFill>
              </a:rPr>
              <a:t>Rolled-back rate</a:t>
            </a:r>
          </a:p>
          <a:p>
            <a:pPr lvl="1">
              <a:lnSpc>
                <a:spcPct val="120000"/>
              </a:lnSpc>
              <a:spcBef>
                <a:spcPts val="0"/>
              </a:spcBef>
              <a:spcAft>
                <a:spcPts val="600"/>
              </a:spcAft>
              <a:buFont typeface="Wingdings" panose="05000000000000000000" pitchFamily="2" charset="2"/>
              <a:buChar char="Ø"/>
            </a:pPr>
            <a:r>
              <a:rPr lang="en-US" sz="3000" dirty="0"/>
              <a:t>Percentage of increase over the rolled-back rate </a:t>
            </a:r>
          </a:p>
          <a:p>
            <a:pPr lvl="1">
              <a:lnSpc>
                <a:spcPct val="120000"/>
              </a:lnSpc>
              <a:spcBef>
                <a:spcPts val="0"/>
              </a:spcBef>
              <a:spcAft>
                <a:spcPts val="600"/>
              </a:spcAft>
              <a:buFont typeface="Wingdings" panose="05000000000000000000" pitchFamily="2" charset="2"/>
              <a:buChar char="Ø"/>
            </a:pPr>
            <a:r>
              <a:rPr lang="en-US" sz="3000" dirty="0">
                <a:solidFill>
                  <a:schemeClr val="tx2"/>
                </a:solidFill>
              </a:rPr>
              <a:t>Millage to be levied</a:t>
            </a: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46</a:t>
            </a:fld>
            <a:endParaRPr lang="en-US"/>
          </a:p>
        </p:txBody>
      </p:sp>
    </p:spTree>
    <p:extLst>
      <p:ext uri="{BB962C8B-B14F-4D97-AF65-F5344CB8AC3E}">
        <p14:creationId xmlns:p14="http://schemas.microsoft.com/office/powerpoint/2010/main" val="21364473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Budget Hearings (cont.)</a:t>
            </a:r>
          </a:p>
        </p:txBody>
      </p:sp>
      <p:sp>
        <p:nvSpPr>
          <p:cNvPr id="3" name="Content Placeholder 2"/>
          <p:cNvSpPr>
            <a:spLocks noGrp="1"/>
          </p:cNvSpPr>
          <p:nvPr>
            <p:ph idx="1"/>
          </p:nvPr>
        </p:nvSpPr>
        <p:spPr/>
        <p:txBody>
          <a:bodyPr/>
          <a:lstStyle/>
          <a:p>
            <a:pPr marL="0" indent="0">
              <a:buNone/>
            </a:pPr>
            <a:r>
              <a:rPr lang="en-US" i="1" dirty="0" smtClean="0"/>
              <a:t>“This </a:t>
            </a:r>
            <a:r>
              <a:rPr lang="en-US" i="1" dirty="0"/>
              <a:t>is the First Public Hearing for the City of Tampa FY2015 Budget. The proposed millage rate is 5.7326 mills, which is 5.16% more than the rolled back millage rate of 5.4514 mills.  Property tax funds are used to support the General Fund operating budget of the City. This Fund includes such Departments as Fire Rescue and Police, Human Resources, Parks and Recreation, and Public Works</a:t>
            </a:r>
            <a:r>
              <a:rPr lang="en-US" i="1" dirty="0" smtClean="0"/>
              <a:t>.”</a:t>
            </a:r>
            <a:endParaRPr lang="en-US" i="1" dirty="0"/>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47</a:t>
            </a:fld>
            <a:endParaRPr lang="en-US"/>
          </a:p>
        </p:txBody>
      </p:sp>
    </p:spTree>
    <p:extLst>
      <p:ext uri="{BB962C8B-B14F-4D97-AF65-F5344CB8AC3E}">
        <p14:creationId xmlns:p14="http://schemas.microsoft.com/office/powerpoint/2010/main" val="1510584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Advertisement </a:t>
            </a:r>
            <a:r>
              <a:rPr lang="en-US" dirty="0">
                <a:solidFill>
                  <a:schemeClr val="tx2"/>
                </a:solidFill>
              </a:rPr>
              <a:t>Requirements</a:t>
            </a:r>
          </a:p>
        </p:txBody>
      </p:sp>
      <p:sp>
        <p:nvSpPr>
          <p:cNvPr id="3" name="Content Placeholder 2"/>
          <p:cNvSpPr>
            <a:spLocks noGrp="1"/>
          </p:cNvSpPr>
          <p:nvPr>
            <p:ph sz="half" idx="1"/>
          </p:nvPr>
        </p:nvSpPr>
        <p:spPr>
          <a:xfrm>
            <a:off x="685800" y="1752601"/>
            <a:ext cx="7848600" cy="4800599"/>
          </a:xfrm>
        </p:spPr>
        <p:txBody>
          <a:bodyPr>
            <a:normAutofit lnSpcReduction="10000"/>
          </a:bodyPr>
          <a:lstStyle/>
          <a:p>
            <a:pPr>
              <a:spcBef>
                <a:spcPts val="0"/>
              </a:spcBef>
              <a:spcAft>
                <a:spcPts val="1200"/>
              </a:spcAft>
            </a:pPr>
            <a:r>
              <a:rPr lang="en-US" sz="3200" dirty="0" smtClean="0"/>
              <a:t>A </a:t>
            </a:r>
            <a:r>
              <a:rPr lang="en-US" sz="3200" u="sng" dirty="0" smtClean="0"/>
              <a:t>Notice </a:t>
            </a:r>
            <a:r>
              <a:rPr lang="en-US" sz="3200" u="sng" dirty="0"/>
              <a:t>of Tax Increase </a:t>
            </a:r>
            <a:r>
              <a:rPr lang="en-US" sz="3200" dirty="0" smtClean="0"/>
              <a:t>ad is required if the millage rate is greater than the rolled-back rate</a:t>
            </a:r>
            <a:endParaRPr lang="en-US" sz="3200" dirty="0"/>
          </a:p>
          <a:p>
            <a:pPr>
              <a:lnSpc>
                <a:spcPct val="110000"/>
              </a:lnSpc>
              <a:spcBef>
                <a:spcPts val="0"/>
              </a:spcBef>
              <a:spcAft>
                <a:spcPts val="1200"/>
              </a:spcAft>
            </a:pPr>
            <a:r>
              <a:rPr lang="en-US" sz="3200" dirty="0" smtClean="0">
                <a:solidFill>
                  <a:schemeClr val="tx2"/>
                </a:solidFill>
              </a:rPr>
              <a:t>A </a:t>
            </a:r>
            <a:r>
              <a:rPr lang="en-US" sz="3200" u="sng" dirty="0" smtClean="0">
                <a:solidFill>
                  <a:schemeClr val="tx2"/>
                </a:solidFill>
              </a:rPr>
              <a:t>Notice of Budget Hearing </a:t>
            </a:r>
            <a:r>
              <a:rPr lang="en-US" sz="3200" dirty="0" smtClean="0">
                <a:solidFill>
                  <a:schemeClr val="tx2"/>
                </a:solidFill>
              </a:rPr>
              <a:t>ad is required if the millage rate is equal to or less than the rolled-back rate</a:t>
            </a:r>
            <a:endParaRPr lang="en-US" sz="3200" dirty="0">
              <a:solidFill>
                <a:schemeClr val="tx2"/>
              </a:solidFill>
            </a:endParaRPr>
          </a:p>
          <a:p>
            <a:pPr>
              <a:lnSpc>
                <a:spcPct val="110000"/>
              </a:lnSpc>
              <a:spcBef>
                <a:spcPts val="0"/>
              </a:spcBef>
            </a:pPr>
            <a:r>
              <a:rPr lang="en-US" sz="3200" b="1" u="sng" dirty="0"/>
              <a:t>In either case, a Budget Summary advertisement is required to be published adjacent to the appropriate “Notice” ad</a:t>
            </a: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48</a:t>
            </a:fld>
            <a:endParaRPr lang="en-US"/>
          </a:p>
        </p:txBody>
      </p:sp>
    </p:spTree>
    <p:extLst>
      <p:ext uri="{BB962C8B-B14F-4D97-AF65-F5344CB8AC3E}">
        <p14:creationId xmlns:p14="http://schemas.microsoft.com/office/powerpoint/2010/main" val="19733719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Notice of Proposed Tax Increase Ad </a:t>
            </a:r>
          </a:p>
        </p:txBody>
      </p:sp>
      <p:sp>
        <p:nvSpPr>
          <p:cNvPr id="3" name="Content Placeholder 2"/>
          <p:cNvSpPr>
            <a:spLocks noGrp="1"/>
          </p:cNvSpPr>
          <p:nvPr>
            <p:ph idx="1"/>
          </p:nvPr>
        </p:nvSpPr>
        <p:spPr>
          <a:xfrm>
            <a:off x="457200" y="1722437"/>
            <a:ext cx="8229600" cy="4525963"/>
          </a:xfrm>
        </p:spPr>
        <p:txBody>
          <a:bodyPr/>
          <a:lstStyle/>
          <a:p>
            <a:pPr>
              <a:spcBef>
                <a:spcPts val="0"/>
              </a:spcBef>
              <a:spcAft>
                <a:spcPts val="600"/>
              </a:spcAft>
            </a:pPr>
            <a:r>
              <a:rPr lang="en-US" dirty="0" smtClean="0"/>
              <a:t>Size </a:t>
            </a:r>
            <a:r>
              <a:rPr lang="en-US" dirty="0"/>
              <a:t>requirements for the Notice of Proposed Tax Increase ad</a:t>
            </a:r>
          </a:p>
          <a:p>
            <a:pPr lvl="1">
              <a:spcBef>
                <a:spcPts val="0"/>
              </a:spcBef>
              <a:spcAft>
                <a:spcPts val="1200"/>
              </a:spcAft>
              <a:buFont typeface="Wingdings" panose="05000000000000000000" pitchFamily="2" charset="2"/>
              <a:buChar char="Ø"/>
            </a:pPr>
            <a:r>
              <a:rPr lang="en-US" dirty="0">
                <a:solidFill>
                  <a:schemeClr val="tx2"/>
                </a:solidFill>
              </a:rPr>
              <a:t>Full 1/4 page</a:t>
            </a:r>
          </a:p>
          <a:p>
            <a:pPr lvl="1">
              <a:spcBef>
                <a:spcPts val="0"/>
              </a:spcBef>
              <a:spcAft>
                <a:spcPts val="1200"/>
              </a:spcAft>
              <a:buFont typeface="Wingdings" panose="05000000000000000000" pitchFamily="2" charset="2"/>
              <a:buChar char="Ø"/>
            </a:pPr>
            <a:r>
              <a:rPr lang="en-US" dirty="0"/>
              <a:t>Headline type of 18 point or larger</a:t>
            </a:r>
          </a:p>
          <a:p>
            <a:pPr>
              <a:spcBef>
                <a:spcPts val="0"/>
              </a:spcBef>
              <a:spcAft>
                <a:spcPts val="1200"/>
              </a:spcAft>
            </a:pPr>
            <a:r>
              <a:rPr lang="en-US" dirty="0">
                <a:solidFill>
                  <a:schemeClr val="tx2"/>
                </a:solidFill>
              </a:rPr>
              <a:t>May not be published in legal or classifieds</a:t>
            </a:r>
          </a:p>
          <a:p>
            <a:pPr>
              <a:spcBef>
                <a:spcPts val="0"/>
              </a:spcBef>
              <a:spcAft>
                <a:spcPts val="1200"/>
              </a:spcAft>
            </a:pPr>
            <a:r>
              <a:rPr lang="en-US" dirty="0"/>
              <a:t>Do not deviate from specified language (see TRIM Manual on DOR website)</a:t>
            </a: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49</a:t>
            </a:fld>
            <a:endParaRPr lang="en-US"/>
          </a:p>
        </p:txBody>
      </p:sp>
    </p:spTree>
    <p:extLst>
      <p:ext uri="{BB962C8B-B14F-4D97-AF65-F5344CB8AC3E}">
        <p14:creationId xmlns:p14="http://schemas.microsoft.com/office/powerpoint/2010/main" val="862626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Budget Office</a:t>
            </a:r>
            <a:endParaRPr lang="en-US" dirty="0">
              <a:solidFill>
                <a:schemeClr val="tx2"/>
              </a:solidFill>
            </a:endParaRPr>
          </a:p>
        </p:txBody>
      </p:sp>
      <p:sp>
        <p:nvSpPr>
          <p:cNvPr id="3" name="Content Placeholder 2"/>
          <p:cNvSpPr>
            <a:spLocks noGrp="1"/>
          </p:cNvSpPr>
          <p:nvPr>
            <p:ph idx="1"/>
          </p:nvPr>
        </p:nvSpPr>
        <p:spPr>
          <a:xfrm>
            <a:off x="457200" y="1676400"/>
            <a:ext cx="8229600" cy="4800600"/>
          </a:xfrm>
        </p:spPr>
        <p:txBody>
          <a:bodyPr>
            <a:noAutofit/>
          </a:bodyPr>
          <a:lstStyle/>
          <a:p>
            <a:r>
              <a:rPr lang="en-US" sz="3000" dirty="0" smtClean="0"/>
              <a:t>Budgeting is a management function </a:t>
            </a:r>
          </a:p>
          <a:p>
            <a:r>
              <a:rPr lang="en-US" sz="3000" dirty="0" smtClean="0">
                <a:solidFill>
                  <a:schemeClr val="tx2"/>
                </a:solidFill>
              </a:rPr>
              <a:t>Budget Office’s function:</a:t>
            </a:r>
          </a:p>
          <a:p>
            <a:pPr lvl="1">
              <a:buFont typeface="Wingdings" panose="05000000000000000000" pitchFamily="2" charset="2"/>
              <a:buChar char="Ø"/>
            </a:pPr>
            <a:r>
              <a:rPr lang="en-US" sz="3000" dirty="0" smtClean="0"/>
              <a:t>Analyze historical trends </a:t>
            </a:r>
            <a:r>
              <a:rPr lang="en-US" sz="3000" dirty="0" smtClean="0"/>
              <a:t>to </a:t>
            </a:r>
            <a:r>
              <a:rPr lang="en-US" sz="3000" dirty="0" smtClean="0"/>
              <a:t>better forecast current and future financial outlook</a:t>
            </a:r>
          </a:p>
          <a:p>
            <a:pPr lvl="1">
              <a:buFont typeface="Wingdings" panose="05000000000000000000" pitchFamily="2" charset="2"/>
              <a:buChar char="Ø"/>
            </a:pPr>
            <a:r>
              <a:rPr lang="en-US" sz="3000" u="sng" dirty="0" smtClean="0">
                <a:solidFill>
                  <a:schemeClr val="tx2"/>
                </a:solidFill>
              </a:rPr>
              <a:t>Ensure the organization’s long-term financial health</a:t>
            </a:r>
            <a:r>
              <a:rPr lang="en-US" sz="3000" dirty="0" smtClean="0">
                <a:solidFill>
                  <a:schemeClr val="tx2"/>
                </a:solidFill>
              </a:rPr>
              <a:t> </a:t>
            </a:r>
          </a:p>
          <a:p>
            <a:pPr lvl="1">
              <a:buFont typeface="Wingdings" panose="05000000000000000000" pitchFamily="2" charset="2"/>
              <a:buChar char="Ø"/>
            </a:pPr>
            <a:r>
              <a:rPr lang="en-US" sz="3000" dirty="0" smtClean="0"/>
              <a:t>Prepare reports and </a:t>
            </a:r>
            <a:r>
              <a:rPr lang="en-US" sz="3000" dirty="0"/>
              <a:t>review financial transactions</a:t>
            </a:r>
          </a:p>
          <a:p>
            <a:pPr lvl="1">
              <a:buFont typeface="Wingdings" panose="05000000000000000000" pitchFamily="2" charset="2"/>
              <a:buChar char="Ø"/>
            </a:pPr>
            <a:r>
              <a:rPr lang="en-US" sz="3000" dirty="0" smtClean="0">
                <a:solidFill>
                  <a:schemeClr val="tx2"/>
                </a:solidFill>
              </a:rPr>
              <a:t>Ensure compliance with GAAP and </a:t>
            </a:r>
            <a:r>
              <a:rPr lang="en-US" sz="3000" dirty="0" err="1" smtClean="0">
                <a:solidFill>
                  <a:schemeClr val="tx2"/>
                </a:solidFill>
              </a:rPr>
              <a:t>GASB</a:t>
            </a:r>
            <a:endParaRPr lang="en-US" sz="3000" dirty="0">
              <a:solidFill>
                <a:schemeClr val="tx2"/>
              </a:solidFill>
            </a:endParaRP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5</a:t>
            </a:fld>
            <a:endParaRPr lang="en-US"/>
          </a:p>
        </p:txBody>
      </p:sp>
    </p:spTree>
    <p:extLst>
      <p:ext uri="{BB962C8B-B14F-4D97-AF65-F5344CB8AC3E}">
        <p14:creationId xmlns:p14="http://schemas.microsoft.com/office/powerpoint/2010/main" val="10147887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Notice of Proposed Tax Increase Ad </a:t>
            </a:r>
          </a:p>
        </p:txBody>
      </p:sp>
      <p:graphicFrame>
        <p:nvGraphicFramePr>
          <p:cNvPr id="6" name="Object 5"/>
          <p:cNvGraphicFramePr>
            <a:graphicFrameLocks noChangeAspect="1"/>
          </p:cNvGraphicFramePr>
          <p:nvPr>
            <p:extLst>
              <p:ext uri="{D42A27DB-BD31-4B8C-83A1-F6EECF244321}">
                <p14:modId xmlns:p14="http://schemas.microsoft.com/office/powerpoint/2010/main" val="4087793014"/>
              </p:ext>
            </p:extLst>
          </p:nvPr>
        </p:nvGraphicFramePr>
        <p:xfrm>
          <a:off x="1371600" y="1824087"/>
          <a:ext cx="6553200" cy="4952583"/>
        </p:xfrm>
        <a:graphic>
          <a:graphicData uri="http://schemas.openxmlformats.org/presentationml/2006/ole">
            <mc:AlternateContent xmlns:mc="http://schemas.openxmlformats.org/markup-compatibility/2006">
              <mc:Choice xmlns:v="urn:schemas-microsoft-com:vml" Requires="v">
                <p:oleObj spid="_x0000_s2128" name="Worksheet" r:id="rId3" imgW="5797599" imgH="4381449" progId="Excel.Sheet.12">
                  <p:embed/>
                </p:oleObj>
              </mc:Choice>
              <mc:Fallback>
                <p:oleObj name="Worksheet" r:id="rId3" imgW="5797599" imgH="4381449" progId="Excel.Sheet.12">
                  <p:embed/>
                  <p:pic>
                    <p:nvPicPr>
                      <p:cNvPr id="0" name=""/>
                      <p:cNvPicPr/>
                      <p:nvPr/>
                    </p:nvPicPr>
                    <p:blipFill>
                      <a:blip r:embed="rId4"/>
                      <a:stretch>
                        <a:fillRect/>
                      </a:stretch>
                    </p:blipFill>
                    <p:spPr>
                      <a:xfrm>
                        <a:off x="1371600" y="1824087"/>
                        <a:ext cx="6553200" cy="4952583"/>
                      </a:xfrm>
                      <a:prstGeom prst="rect">
                        <a:avLst/>
                      </a:prstGeom>
                    </p:spPr>
                  </p:pic>
                </p:oleObj>
              </mc:Fallback>
            </mc:AlternateContent>
          </a:graphicData>
        </a:graphic>
      </p:graphicFrame>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31449E8-4DB8-4431-B69E-473F194888F3}" type="slidenum">
              <a:rPr lang="en-US" smtClean="0"/>
              <a:t>50</a:t>
            </a:fld>
            <a:endParaRPr lang="en-US"/>
          </a:p>
        </p:txBody>
      </p:sp>
    </p:spTree>
    <p:extLst>
      <p:ext uri="{BB962C8B-B14F-4D97-AF65-F5344CB8AC3E}">
        <p14:creationId xmlns:p14="http://schemas.microsoft.com/office/powerpoint/2010/main" val="4698372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Notice of Budget Hearing Ad</a:t>
            </a:r>
          </a:p>
        </p:txBody>
      </p:sp>
      <p:sp>
        <p:nvSpPr>
          <p:cNvPr id="3" name="Content Placeholder 2"/>
          <p:cNvSpPr>
            <a:spLocks noGrp="1"/>
          </p:cNvSpPr>
          <p:nvPr>
            <p:ph idx="1"/>
          </p:nvPr>
        </p:nvSpPr>
        <p:spPr>
          <a:xfrm>
            <a:off x="457200" y="1722437"/>
            <a:ext cx="8229600" cy="4525963"/>
          </a:xfrm>
        </p:spPr>
        <p:txBody>
          <a:bodyPr/>
          <a:lstStyle/>
          <a:p>
            <a:pPr>
              <a:spcBef>
                <a:spcPts val="0"/>
              </a:spcBef>
              <a:spcAft>
                <a:spcPts val="1200"/>
              </a:spcAft>
            </a:pPr>
            <a:r>
              <a:rPr lang="en-US" dirty="0"/>
              <a:t>No specific size requirements </a:t>
            </a:r>
          </a:p>
          <a:p>
            <a:pPr>
              <a:spcBef>
                <a:spcPts val="0"/>
              </a:spcBef>
              <a:spcAft>
                <a:spcPts val="1200"/>
              </a:spcAft>
            </a:pPr>
            <a:r>
              <a:rPr lang="en-US" dirty="0" smtClean="0">
                <a:solidFill>
                  <a:schemeClr val="tx2"/>
                </a:solidFill>
              </a:rPr>
              <a:t>May </a:t>
            </a:r>
            <a:r>
              <a:rPr lang="en-US" dirty="0">
                <a:solidFill>
                  <a:schemeClr val="tx2"/>
                </a:solidFill>
              </a:rPr>
              <a:t>not be published in legal or classifieds</a:t>
            </a:r>
          </a:p>
          <a:p>
            <a:pPr>
              <a:spcBef>
                <a:spcPts val="0"/>
              </a:spcBef>
              <a:spcAft>
                <a:spcPts val="1200"/>
              </a:spcAft>
            </a:pPr>
            <a:r>
              <a:rPr lang="en-US" dirty="0" smtClean="0"/>
              <a:t>Do </a:t>
            </a:r>
            <a:r>
              <a:rPr lang="en-US" dirty="0"/>
              <a:t>not deviate from specified language </a:t>
            </a: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51</a:t>
            </a:fld>
            <a:endParaRPr lang="en-US"/>
          </a:p>
        </p:txBody>
      </p:sp>
    </p:spTree>
    <p:extLst>
      <p:ext uri="{BB962C8B-B14F-4D97-AF65-F5344CB8AC3E}">
        <p14:creationId xmlns:p14="http://schemas.microsoft.com/office/powerpoint/2010/main" val="631614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Budget Summary Ad</a:t>
            </a:r>
          </a:p>
        </p:txBody>
      </p:sp>
      <p:sp>
        <p:nvSpPr>
          <p:cNvPr id="3" name="Content Placeholder 2"/>
          <p:cNvSpPr>
            <a:spLocks noGrp="1"/>
          </p:cNvSpPr>
          <p:nvPr>
            <p:ph idx="1"/>
          </p:nvPr>
        </p:nvSpPr>
        <p:spPr>
          <a:xfrm>
            <a:off x="457200" y="1600200"/>
            <a:ext cx="8458200" cy="4800600"/>
          </a:xfrm>
        </p:spPr>
        <p:txBody>
          <a:bodyPr>
            <a:normAutofit/>
          </a:bodyPr>
          <a:lstStyle/>
          <a:p>
            <a:pPr>
              <a:spcBef>
                <a:spcPts val="0"/>
              </a:spcBef>
              <a:spcAft>
                <a:spcPts val="1200"/>
              </a:spcAft>
              <a:buClr>
                <a:srgbClr val="0070C0"/>
              </a:buClr>
            </a:pPr>
            <a:r>
              <a:rPr lang="en-US" sz="3500" dirty="0"/>
              <a:t>No size requirements</a:t>
            </a:r>
          </a:p>
          <a:p>
            <a:pPr>
              <a:spcBef>
                <a:spcPts val="0"/>
              </a:spcBef>
              <a:spcAft>
                <a:spcPts val="1200"/>
              </a:spcAft>
              <a:buClr>
                <a:srgbClr val="0070C0"/>
              </a:buClr>
            </a:pPr>
            <a:r>
              <a:rPr lang="en-US" sz="3500" dirty="0">
                <a:solidFill>
                  <a:schemeClr val="tx2"/>
                </a:solidFill>
              </a:rPr>
              <a:t>Must be published adjacent to the appropriate “Notice” ad</a:t>
            </a:r>
          </a:p>
          <a:p>
            <a:pPr>
              <a:spcBef>
                <a:spcPts val="0"/>
              </a:spcBef>
              <a:spcAft>
                <a:spcPts val="1200"/>
              </a:spcAft>
            </a:pPr>
            <a:r>
              <a:rPr lang="en-US" dirty="0"/>
              <a:t>Basically shows flow of funds including reserves available, revenues and expenditures, transfers, yielding in effect a “Total Available” and a “Total Appropriated”, including reserves</a:t>
            </a:r>
          </a:p>
          <a:p>
            <a:pPr marL="0" indent="0">
              <a:buNone/>
            </a:pPr>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52</a:t>
            </a:fld>
            <a:endParaRPr lang="en-US"/>
          </a:p>
        </p:txBody>
      </p:sp>
    </p:spTree>
    <p:extLst>
      <p:ext uri="{BB962C8B-B14F-4D97-AF65-F5344CB8AC3E}">
        <p14:creationId xmlns:p14="http://schemas.microsoft.com/office/powerpoint/2010/main" val="36223134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Budget Summary Ad (cont.)</a:t>
            </a:r>
          </a:p>
        </p:txBody>
      </p:sp>
      <p:sp>
        <p:nvSpPr>
          <p:cNvPr id="3" name="Content Placeholder 2"/>
          <p:cNvSpPr>
            <a:spLocks noGrp="1"/>
          </p:cNvSpPr>
          <p:nvPr>
            <p:ph idx="1"/>
          </p:nvPr>
        </p:nvSpPr>
        <p:spPr>
          <a:xfrm>
            <a:off x="457200" y="1676400"/>
            <a:ext cx="8229600" cy="4800600"/>
          </a:xfrm>
        </p:spPr>
        <p:txBody>
          <a:bodyPr>
            <a:normAutofit fontScale="77500" lnSpcReduction="20000"/>
          </a:bodyPr>
          <a:lstStyle/>
          <a:p>
            <a:pPr>
              <a:lnSpc>
                <a:spcPct val="120000"/>
              </a:lnSpc>
              <a:spcBef>
                <a:spcPts val="0"/>
              </a:spcBef>
              <a:spcAft>
                <a:spcPts val="1200"/>
              </a:spcAft>
            </a:pPr>
            <a:r>
              <a:rPr lang="en-US" sz="3500" dirty="0"/>
              <a:t>Include all budgeted revenues, expenditures and reserves</a:t>
            </a:r>
          </a:p>
          <a:p>
            <a:pPr lvl="1">
              <a:lnSpc>
                <a:spcPct val="120000"/>
              </a:lnSpc>
              <a:spcBef>
                <a:spcPts val="0"/>
              </a:spcBef>
              <a:spcAft>
                <a:spcPts val="600"/>
              </a:spcAft>
              <a:buFont typeface="Wingdings" panose="05000000000000000000" pitchFamily="2" charset="2"/>
              <a:buChar char="Ø"/>
            </a:pPr>
            <a:r>
              <a:rPr lang="en-US" sz="3300" dirty="0">
                <a:solidFill>
                  <a:schemeClr val="tx2"/>
                </a:solidFill>
              </a:rPr>
              <a:t>Group by fund type (General, Special Revenue, etc.)</a:t>
            </a:r>
          </a:p>
          <a:p>
            <a:pPr lvl="1">
              <a:lnSpc>
                <a:spcPct val="120000"/>
              </a:lnSpc>
              <a:spcBef>
                <a:spcPts val="0"/>
              </a:spcBef>
              <a:spcAft>
                <a:spcPts val="600"/>
              </a:spcAft>
              <a:buFont typeface="Wingdings" panose="05000000000000000000" pitchFamily="2" charset="2"/>
              <a:buChar char="Ø"/>
            </a:pPr>
            <a:r>
              <a:rPr lang="en-US" sz="3300" dirty="0" smtClean="0"/>
              <a:t>Group revenues and expenditures by major classification</a:t>
            </a:r>
            <a:endParaRPr lang="en-US" sz="3300" dirty="0"/>
          </a:p>
          <a:p>
            <a:pPr lvl="1">
              <a:lnSpc>
                <a:spcPct val="120000"/>
              </a:lnSpc>
              <a:spcBef>
                <a:spcPts val="0"/>
              </a:spcBef>
              <a:spcAft>
                <a:spcPts val="600"/>
              </a:spcAft>
              <a:buFont typeface="Wingdings" panose="05000000000000000000" pitchFamily="2" charset="2"/>
              <a:buChar char="Ø"/>
            </a:pPr>
            <a:r>
              <a:rPr lang="en-US" sz="3300" dirty="0">
                <a:solidFill>
                  <a:schemeClr val="tx2"/>
                </a:solidFill>
              </a:rPr>
              <a:t>Exclude trust, agency, internal service funds, and bond proceeds</a:t>
            </a:r>
          </a:p>
          <a:p>
            <a:pPr>
              <a:lnSpc>
                <a:spcPct val="110000"/>
              </a:lnSpc>
              <a:spcBef>
                <a:spcPts val="0"/>
              </a:spcBef>
              <a:spcAft>
                <a:spcPts val="600"/>
              </a:spcAft>
            </a:pPr>
            <a:r>
              <a:rPr lang="en-US" sz="3500" dirty="0" smtClean="0"/>
              <a:t>Must </a:t>
            </a:r>
            <a:r>
              <a:rPr lang="en-US" sz="3500" dirty="0"/>
              <a:t>show ad valorem revenue at a level of 95% or greater of the tax levy amount</a:t>
            </a:r>
          </a:p>
          <a:p>
            <a:pPr>
              <a:lnSpc>
                <a:spcPct val="120000"/>
              </a:lnSpc>
              <a:spcBef>
                <a:spcPts val="0"/>
              </a:spcBef>
              <a:spcAft>
                <a:spcPts val="600"/>
              </a:spcAft>
            </a:pPr>
            <a:r>
              <a:rPr lang="en-US" sz="3500" dirty="0">
                <a:solidFill>
                  <a:schemeClr val="tx2"/>
                </a:solidFill>
              </a:rPr>
              <a:t>See Examples in TRIM Manual</a:t>
            </a: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53</a:t>
            </a:fld>
            <a:endParaRPr lang="en-US"/>
          </a:p>
        </p:txBody>
      </p:sp>
    </p:spTree>
    <p:extLst>
      <p:ext uri="{BB962C8B-B14F-4D97-AF65-F5344CB8AC3E}">
        <p14:creationId xmlns:p14="http://schemas.microsoft.com/office/powerpoint/2010/main" val="557758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rPr>
              <a:t>Budget Summary Ad (cont.)</a:t>
            </a:r>
          </a:p>
        </p:txBody>
      </p:sp>
      <p:graphicFrame>
        <p:nvGraphicFramePr>
          <p:cNvPr id="7" name="Object 6"/>
          <p:cNvGraphicFramePr>
            <a:graphicFrameLocks noChangeAspect="1"/>
          </p:cNvGraphicFramePr>
          <p:nvPr>
            <p:extLst>
              <p:ext uri="{D42A27DB-BD31-4B8C-83A1-F6EECF244321}">
                <p14:modId xmlns:p14="http://schemas.microsoft.com/office/powerpoint/2010/main" val="4242415421"/>
              </p:ext>
            </p:extLst>
          </p:nvPr>
        </p:nvGraphicFramePr>
        <p:xfrm>
          <a:off x="457200" y="1752600"/>
          <a:ext cx="8171935" cy="4724400"/>
        </p:xfrm>
        <a:graphic>
          <a:graphicData uri="http://schemas.openxmlformats.org/presentationml/2006/ole">
            <mc:AlternateContent xmlns:mc="http://schemas.openxmlformats.org/markup-compatibility/2006">
              <mc:Choice xmlns:v="urn:schemas-microsoft-com:vml" Requires="v">
                <p:oleObj spid="_x0000_s1106" name="Worksheet" r:id="rId3" imgW="11182331" imgH="6464231" progId="Excel.Sheet.12">
                  <p:embed/>
                </p:oleObj>
              </mc:Choice>
              <mc:Fallback>
                <p:oleObj name="Worksheet" r:id="rId3" imgW="11182331" imgH="6464231" progId="Excel.Sheet.12">
                  <p:embed/>
                  <p:pic>
                    <p:nvPicPr>
                      <p:cNvPr id="0" name=""/>
                      <p:cNvPicPr/>
                      <p:nvPr/>
                    </p:nvPicPr>
                    <p:blipFill>
                      <a:blip r:embed="rId4"/>
                      <a:stretch>
                        <a:fillRect/>
                      </a:stretch>
                    </p:blipFill>
                    <p:spPr>
                      <a:xfrm>
                        <a:off x="457200" y="1752600"/>
                        <a:ext cx="8171935" cy="4724400"/>
                      </a:xfrm>
                      <a:prstGeom prst="rect">
                        <a:avLst/>
                      </a:prstGeom>
                    </p:spPr>
                  </p:pic>
                </p:oleObj>
              </mc:Fallback>
            </mc:AlternateContent>
          </a:graphicData>
        </a:graphic>
      </p:graphicFrame>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31449E8-4DB8-4431-B69E-473F194888F3}" type="slidenum">
              <a:rPr lang="en-US" smtClean="0"/>
              <a:t>54</a:t>
            </a:fld>
            <a:endParaRPr lang="en-US"/>
          </a:p>
        </p:txBody>
      </p:sp>
    </p:spTree>
    <p:extLst>
      <p:ext uri="{BB962C8B-B14F-4D97-AF65-F5344CB8AC3E}">
        <p14:creationId xmlns:p14="http://schemas.microsoft.com/office/powerpoint/2010/main" val="30491311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DOR TRIM Violations/Infractions</a:t>
            </a:r>
          </a:p>
        </p:txBody>
      </p:sp>
      <p:sp>
        <p:nvSpPr>
          <p:cNvPr id="3" name="Content Placeholder 2"/>
          <p:cNvSpPr>
            <a:spLocks noGrp="1"/>
          </p:cNvSpPr>
          <p:nvPr>
            <p:ph idx="1"/>
          </p:nvPr>
        </p:nvSpPr>
        <p:spPr/>
        <p:txBody>
          <a:bodyPr/>
          <a:lstStyle/>
          <a:p>
            <a:pPr>
              <a:spcBef>
                <a:spcPts val="0"/>
              </a:spcBef>
              <a:spcAft>
                <a:spcPts val="1200"/>
              </a:spcAft>
            </a:pPr>
            <a:r>
              <a:rPr lang="en-US" dirty="0"/>
              <a:t>DOR keeps track of violations or infractions annually</a:t>
            </a:r>
          </a:p>
          <a:p>
            <a:pPr>
              <a:spcBef>
                <a:spcPts val="0"/>
              </a:spcBef>
              <a:spcAft>
                <a:spcPts val="1200"/>
              </a:spcAft>
            </a:pPr>
            <a:r>
              <a:rPr lang="en-US" dirty="0">
                <a:solidFill>
                  <a:schemeClr val="tx2"/>
                </a:solidFill>
              </a:rPr>
              <a:t>“Minor” infractions are noted with the letter the taxing authority receives if the TRIM package is “in compliance”</a:t>
            </a:r>
          </a:p>
          <a:p>
            <a:pPr>
              <a:spcBef>
                <a:spcPts val="0"/>
              </a:spcBef>
              <a:spcAft>
                <a:spcPts val="1200"/>
              </a:spcAft>
            </a:pPr>
            <a:r>
              <a:rPr lang="en-US" dirty="0"/>
              <a:t> Serious violations and how they may be corrected are included in letter of non-compliance</a:t>
            </a: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55</a:t>
            </a:fld>
            <a:endParaRPr lang="en-US"/>
          </a:p>
        </p:txBody>
      </p:sp>
    </p:spTree>
    <p:extLst>
      <p:ext uri="{BB962C8B-B14F-4D97-AF65-F5344CB8AC3E}">
        <p14:creationId xmlns:p14="http://schemas.microsoft.com/office/powerpoint/2010/main" val="41976844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Non-Compliance</a:t>
            </a:r>
          </a:p>
        </p:txBody>
      </p:sp>
      <p:sp>
        <p:nvSpPr>
          <p:cNvPr id="3" name="Content Placeholder 2"/>
          <p:cNvSpPr>
            <a:spLocks noGrp="1"/>
          </p:cNvSpPr>
          <p:nvPr>
            <p:ph idx="1"/>
          </p:nvPr>
        </p:nvSpPr>
        <p:spPr>
          <a:xfrm>
            <a:off x="457200" y="1722437"/>
            <a:ext cx="8229600" cy="4830763"/>
          </a:xfrm>
        </p:spPr>
        <p:txBody>
          <a:bodyPr>
            <a:normAutofit/>
          </a:bodyPr>
          <a:lstStyle/>
          <a:p>
            <a:pPr marL="0" indent="0">
              <a:spcBef>
                <a:spcPts val="0"/>
              </a:spcBef>
              <a:spcAft>
                <a:spcPts val="1200"/>
              </a:spcAft>
              <a:buClr>
                <a:srgbClr val="0070C0"/>
              </a:buClr>
              <a:buNone/>
            </a:pPr>
            <a:r>
              <a:rPr lang="en-US" dirty="0"/>
              <a:t>If Department of Revenue review indicates non-compliance with maximum rates</a:t>
            </a:r>
          </a:p>
          <a:p>
            <a:pPr lvl="1">
              <a:spcBef>
                <a:spcPts val="0"/>
              </a:spcBef>
              <a:spcAft>
                <a:spcPts val="1200"/>
              </a:spcAft>
              <a:buFont typeface="Arial" pitchFamily="34" charset="0"/>
              <a:buChar char="•"/>
            </a:pPr>
            <a:r>
              <a:rPr lang="en-US" dirty="0" smtClean="0">
                <a:solidFill>
                  <a:schemeClr val="tx2"/>
                </a:solidFill>
              </a:rPr>
              <a:t>Determination </a:t>
            </a:r>
            <a:r>
              <a:rPr lang="en-US" dirty="0">
                <a:solidFill>
                  <a:schemeClr val="tx2"/>
                </a:solidFill>
              </a:rPr>
              <a:t>within 30 days of submittal deadline (30 days after adoption)</a:t>
            </a:r>
          </a:p>
          <a:p>
            <a:pPr lvl="1">
              <a:spcBef>
                <a:spcPts val="0"/>
              </a:spcBef>
              <a:spcAft>
                <a:spcPts val="1200"/>
              </a:spcAft>
              <a:buFont typeface="Arial" pitchFamily="34" charset="0"/>
              <a:buChar char="•"/>
            </a:pPr>
            <a:r>
              <a:rPr lang="en-US" dirty="0"/>
              <a:t>Repeat hearing and advertisement process</a:t>
            </a:r>
          </a:p>
          <a:p>
            <a:pPr lvl="1">
              <a:spcBef>
                <a:spcPts val="0"/>
              </a:spcBef>
              <a:spcAft>
                <a:spcPts val="1200"/>
              </a:spcAft>
              <a:buFont typeface="Arial" pitchFamily="34" charset="0"/>
              <a:buChar char="•"/>
            </a:pPr>
            <a:r>
              <a:rPr lang="en-US" dirty="0">
                <a:solidFill>
                  <a:schemeClr val="tx2"/>
                </a:solidFill>
              </a:rPr>
              <a:t>Notice includes “Previous Notice . . In Violation of the Law” </a:t>
            </a:r>
          </a:p>
          <a:p>
            <a:pPr lvl="1">
              <a:spcBef>
                <a:spcPts val="0"/>
              </a:spcBef>
              <a:spcAft>
                <a:spcPts val="1200"/>
              </a:spcAft>
              <a:buFont typeface="Arial" pitchFamily="34" charset="0"/>
              <a:buChar char="•"/>
            </a:pPr>
            <a:r>
              <a:rPr lang="en-US" dirty="0"/>
              <a:t>Revised millage adopted recertified with State within 15 days of adoption; not sent to PA or TC</a:t>
            </a: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56</a:t>
            </a:fld>
            <a:endParaRPr lang="en-US"/>
          </a:p>
        </p:txBody>
      </p:sp>
    </p:spTree>
    <p:extLst>
      <p:ext uri="{BB962C8B-B14F-4D97-AF65-F5344CB8AC3E}">
        <p14:creationId xmlns:p14="http://schemas.microsoft.com/office/powerpoint/2010/main" val="1236423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Uniform Method of Collection </a:t>
            </a:r>
            <a:r>
              <a:rPr lang="en-US" dirty="0" smtClean="0">
                <a:solidFill>
                  <a:schemeClr val="tx2"/>
                </a:solidFill>
              </a:rPr>
              <a:t/>
            </a:r>
            <a:br>
              <a:rPr lang="en-US" dirty="0" smtClean="0">
                <a:solidFill>
                  <a:schemeClr val="tx2"/>
                </a:solidFill>
              </a:rPr>
            </a:br>
            <a:r>
              <a:rPr lang="en-US" sz="4000" dirty="0" smtClean="0">
                <a:solidFill>
                  <a:schemeClr val="tx2"/>
                </a:solidFill>
              </a:rPr>
              <a:t>(Non-Ad Ad Valorem Assessment)</a:t>
            </a:r>
            <a:endParaRPr lang="en-US" sz="4000" dirty="0">
              <a:solidFill>
                <a:schemeClr val="tx2"/>
              </a:solidFill>
            </a:endParaRPr>
          </a:p>
        </p:txBody>
      </p:sp>
      <p:sp>
        <p:nvSpPr>
          <p:cNvPr id="3" name="Content Placeholder 2"/>
          <p:cNvSpPr>
            <a:spLocks noGrp="1"/>
          </p:cNvSpPr>
          <p:nvPr>
            <p:ph idx="1"/>
          </p:nvPr>
        </p:nvSpPr>
        <p:spPr>
          <a:xfrm>
            <a:off x="457200" y="1722437"/>
            <a:ext cx="8229600" cy="4525963"/>
          </a:xfrm>
        </p:spPr>
        <p:txBody>
          <a:bodyPr>
            <a:noAutofit/>
          </a:bodyPr>
          <a:lstStyle/>
          <a:p>
            <a:pPr>
              <a:spcBef>
                <a:spcPts val="0"/>
              </a:spcBef>
              <a:spcAft>
                <a:spcPts val="600"/>
              </a:spcAft>
            </a:pPr>
            <a:r>
              <a:rPr lang="en-US" dirty="0" smtClean="0"/>
              <a:t>What is the Uniform Method of Levy, Collection, and Enforcement - </a:t>
            </a:r>
            <a:r>
              <a:rPr lang="en-US" dirty="0"/>
              <a:t>S</a:t>
            </a:r>
            <a:r>
              <a:rPr lang="en-US" dirty="0" smtClean="0"/>
              <a:t>tatutory </a:t>
            </a:r>
            <a:r>
              <a:rPr lang="en-US" dirty="0"/>
              <a:t>process as provided in Florida Statutes </a:t>
            </a:r>
            <a:r>
              <a:rPr lang="en-US" dirty="0" smtClean="0"/>
              <a:t>197.3632 for </a:t>
            </a:r>
            <a:r>
              <a:rPr lang="en-US" dirty="0"/>
              <a:t>the levy, collection, and enforcement of Non-Ad </a:t>
            </a:r>
            <a:r>
              <a:rPr lang="en-US" dirty="0" smtClean="0"/>
              <a:t>Valorem assessments</a:t>
            </a:r>
          </a:p>
          <a:p>
            <a:pPr>
              <a:spcBef>
                <a:spcPts val="0"/>
              </a:spcBef>
              <a:spcAft>
                <a:spcPts val="600"/>
              </a:spcAft>
            </a:pPr>
            <a:r>
              <a:rPr lang="en-US" dirty="0" smtClean="0">
                <a:solidFill>
                  <a:schemeClr val="tx2"/>
                </a:solidFill>
              </a:rPr>
              <a:t>What is a Non-Ad Valorem Assessment - </a:t>
            </a:r>
            <a:r>
              <a:rPr lang="en-US" dirty="0">
                <a:solidFill>
                  <a:schemeClr val="tx2"/>
                </a:solidFill>
              </a:rPr>
              <a:t>An assessment, which is not based upon value and can become </a:t>
            </a:r>
            <a:r>
              <a:rPr lang="en-US" dirty="0" smtClean="0">
                <a:solidFill>
                  <a:schemeClr val="tx2"/>
                </a:solidFill>
              </a:rPr>
              <a:t>a lien </a:t>
            </a:r>
            <a:r>
              <a:rPr lang="en-US" dirty="0">
                <a:solidFill>
                  <a:schemeClr val="tx2"/>
                </a:solidFill>
              </a:rPr>
              <a:t>against a </a:t>
            </a:r>
            <a:r>
              <a:rPr lang="en-US" dirty="0" smtClean="0">
                <a:solidFill>
                  <a:schemeClr val="tx2"/>
                </a:solidFill>
              </a:rPr>
              <a:t>homestead</a:t>
            </a: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57</a:t>
            </a:fld>
            <a:endParaRPr lang="en-US"/>
          </a:p>
        </p:txBody>
      </p:sp>
    </p:spTree>
    <p:extLst>
      <p:ext uri="{BB962C8B-B14F-4D97-AF65-F5344CB8AC3E}">
        <p14:creationId xmlns:p14="http://schemas.microsoft.com/office/powerpoint/2010/main" val="22101462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Uniform Method of Collection </a:t>
            </a:r>
            <a:r>
              <a:rPr lang="en-US" dirty="0">
                <a:solidFill>
                  <a:schemeClr val="tx2"/>
                </a:solidFill>
              </a:rPr>
              <a:t/>
            </a:r>
            <a:br>
              <a:rPr lang="en-US" dirty="0">
                <a:solidFill>
                  <a:schemeClr val="tx2"/>
                </a:solidFill>
              </a:rPr>
            </a:br>
            <a:r>
              <a:rPr lang="en-US" sz="4000" dirty="0">
                <a:solidFill>
                  <a:schemeClr val="tx2"/>
                </a:solidFill>
              </a:rPr>
              <a:t>(Non-Ad Ad Valorem Assessment)</a:t>
            </a:r>
          </a:p>
        </p:txBody>
      </p:sp>
      <p:sp>
        <p:nvSpPr>
          <p:cNvPr id="3" name="Content Placeholder 2"/>
          <p:cNvSpPr>
            <a:spLocks noGrp="1"/>
          </p:cNvSpPr>
          <p:nvPr>
            <p:ph idx="1"/>
          </p:nvPr>
        </p:nvSpPr>
        <p:spPr>
          <a:xfrm>
            <a:off x="457200" y="1722437"/>
            <a:ext cx="8229600" cy="4525963"/>
          </a:xfrm>
        </p:spPr>
        <p:txBody>
          <a:bodyPr>
            <a:normAutofit/>
          </a:bodyPr>
          <a:lstStyle/>
          <a:p>
            <a:pPr>
              <a:spcBef>
                <a:spcPts val="0"/>
              </a:spcBef>
              <a:spcAft>
                <a:spcPts val="1200"/>
              </a:spcAft>
            </a:pPr>
            <a:r>
              <a:rPr lang="en-US" u="sng" dirty="0"/>
              <a:t>What is a special district </a:t>
            </a:r>
            <a:r>
              <a:rPr lang="en-US" dirty="0"/>
              <a:t>- A Special District is a unit of special-purpose government operating within a defined geographic boundary for a specific purpose. They have limited and specific </a:t>
            </a:r>
            <a:r>
              <a:rPr lang="en-US" dirty="0" smtClean="0"/>
              <a:t>powers.</a:t>
            </a:r>
            <a:endParaRPr lang="en-US" dirty="0"/>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58</a:t>
            </a:fld>
            <a:endParaRPr lang="en-US"/>
          </a:p>
        </p:txBody>
      </p:sp>
    </p:spTree>
    <p:extLst>
      <p:ext uri="{BB962C8B-B14F-4D97-AF65-F5344CB8AC3E}">
        <p14:creationId xmlns:p14="http://schemas.microsoft.com/office/powerpoint/2010/main" val="3084051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Uniform Method of Collection </a:t>
            </a:r>
            <a:r>
              <a:rPr lang="en-US" dirty="0">
                <a:solidFill>
                  <a:schemeClr val="tx2"/>
                </a:solidFill>
              </a:rPr>
              <a:t/>
            </a:r>
            <a:br>
              <a:rPr lang="en-US" dirty="0">
                <a:solidFill>
                  <a:schemeClr val="tx2"/>
                </a:solidFill>
              </a:rPr>
            </a:br>
            <a:r>
              <a:rPr lang="en-US" sz="4000" dirty="0">
                <a:solidFill>
                  <a:schemeClr val="tx2"/>
                </a:solidFill>
              </a:rPr>
              <a:t>(Non-Ad Ad Valorem Assessment)</a:t>
            </a:r>
          </a:p>
        </p:txBody>
      </p:sp>
      <p:sp>
        <p:nvSpPr>
          <p:cNvPr id="3" name="Content Placeholder 2"/>
          <p:cNvSpPr>
            <a:spLocks noGrp="1"/>
          </p:cNvSpPr>
          <p:nvPr>
            <p:ph idx="1"/>
          </p:nvPr>
        </p:nvSpPr>
        <p:spPr>
          <a:xfrm>
            <a:off x="457200" y="1722437"/>
            <a:ext cx="8229600" cy="4525963"/>
          </a:xfrm>
        </p:spPr>
        <p:txBody>
          <a:bodyPr/>
          <a:lstStyle/>
          <a:p>
            <a:pPr>
              <a:spcBef>
                <a:spcPts val="0"/>
              </a:spcBef>
              <a:spcAft>
                <a:spcPts val="1200"/>
              </a:spcAft>
            </a:pPr>
            <a:r>
              <a:rPr lang="en-US" u="sng" dirty="0"/>
              <a:t>How is a special district created </a:t>
            </a:r>
            <a:r>
              <a:rPr lang="en-US" dirty="0"/>
              <a:t>- A special district can be created by general law, special act, local ordinance, or by rule of the Governor or Cabinet to provide </a:t>
            </a:r>
            <a:r>
              <a:rPr lang="en-US" i="1" dirty="0"/>
              <a:t>specialized </a:t>
            </a:r>
            <a:r>
              <a:rPr lang="en-US" dirty="0"/>
              <a:t>services not provided by units of general-purpose government inclusive of Municipalities and Counties.</a:t>
            </a:r>
          </a:p>
          <a:p>
            <a:pPr marL="0" indent="0">
              <a:buNone/>
            </a:pPr>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59</a:t>
            </a:fld>
            <a:endParaRPr lang="en-US"/>
          </a:p>
        </p:txBody>
      </p:sp>
    </p:spTree>
    <p:extLst>
      <p:ext uri="{BB962C8B-B14F-4D97-AF65-F5344CB8AC3E}">
        <p14:creationId xmlns:p14="http://schemas.microsoft.com/office/powerpoint/2010/main" val="1674582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60000"/>
                    <a:lumOff val="40000"/>
                  </a:schemeClr>
                </a:solidFill>
              </a:rPr>
              <a:t>Planning for the Next Budget Cycle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722437"/>
            <a:ext cx="8229600" cy="4525963"/>
          </a:xfrm>
        </p:spPr>
        <p:txBody>
          <a:bodyPr>
            <a:normAutofit fontScale="92500" lnSpcReduction="20000"/>
          </a:bodyPr>
          <a:lstStyle/>
          <a:p>
            <a:r>
              <a:rPr lang="en-US" sz="3500" dirty="0" smtClean="0"/>
              <a:t>Preparing the budgeting system</a:t>
            </a:r>
          </a:p>
          <a:p>
            <a:pPr lvl="1">
              <a:buFont typeface="Wingdings" panose="05000000000000000000" pitchFamily="2" charset="2"/>
              <a:buChar char="Ø"/>
            </a:pPr>
            <a:r>
              <a:rPr lang="en-US" sz="3000" dirty="0" smtClean="0">
                <a:solidFill>
                  <a:schemeClr val="tx2"/>
                </a:solidFill>
              </a:rPr>
              <a:t>Technology </a:t>
            </a:r>
            <a:r>
              <a:rPr lang="en-US" sz="3000" dirty="0" smtClean="0">
                <a:solidFill>
                  <a:schemeClr val="tx2"/>
                </a:solidFill>
              </a:rPr>
              <a:t>department </a:t>
            </a:r>
            <a:r>
              <a:rPr lang="en-US" sz="3000" dirty="0" smtClean="0">
                <a:solidFill>
                  <a:schemeClr val="tx2"/>
                </a:solidFill>
              </a:rPr>
              <a:t>should be involved</a:t>
            </a:r>
          </a:p>
          <a:p>
            <a:pPr lvl="1">
              <a:buFont typeface="Wingdings" panose="05000000000000000000" pitchFamily="2" charset="2"/>
              <a:buChar char="Ø"/>
            </a:pPr>
            <a:r>
              <a:rPr lang="en-US" sz="3000" dirty="0" smtClean="0"/>
              <a:t>Format/prepare template for new budget year</a:t>
            </a:r>
            <a:endParaRPr lang="en-US" sz="3000" dirty="0" smtClean="0"/>
          </a:p>
          <a:p>
            <a:pPr lvl="1">
              <a:buFont typeface="Wingdings" panose="05000000000000000000" pitchFamily="2" charset="2"/>
              <a:buChar char="Ø"/>
            </a:pPr>
            <a:r>
              <a:rPr lang="en-US" sz="3000" dirty="0" smtClean="0">
                <a:solidFill>
                  <a:schemeClr val="tx2"/>
                </a:solidFill>
              </a:rPr>
              <a:t>Prior years financial data</a:t>
            </a:r>
          </a:p>
          <a:p>
            <a:pPr lvl="1">
              <a:buFont typeface="Wingdings" panose="05000000000000000000" pitchFamily="2" charset="2"/>
              <a:buChar char="Ø"/>
            </a:pPr>
            <a:r>
              <a:rPr lang="en-US" sz="3000" dirty="0" smtClean="0"/>
              <a:t>Adopted/current budget</a:t>
            </a:r>
          </a:p>
          <a:p>
            <a:pPr lvl="1">
              <a:buFont typeface="Wingdings" panose="05000000000000000000" pitchFamily="2" charset="2"/>
              <a:buChar char="Ø"/>
            </a:pPr>
            <a:r>
              <a:rPr lang="en-US" sz="3000" dirty="0" smtClean="0">
                <a:solidFill>
                  <a:schemeClr val="tx2"/>
                </a:solidFill>
              </a:rPr>
              <a:t>Capital </a:t>
            </a:r>
            <a:r>
              <a:rPr lang="en-US" sz="3000" dirty="0" smtClean="0">
                <a:solidFill>
                  <a:schemeClr val="tx2"/>
                </a:solidFill>
              </a:rPr>
              <a:t>improvement budget</a:t>
            </a:r>
            <a:endParaRPr lang="en-US" sz="3000" dirty="0" smtClean="0">
              <a:solidFill>
                <a:schemeClr val="tx2"/>
              </a:solidFill>
            </a:endParaRPr>
          </a:p>
          <a:p>
            <a:r>
              <a:rPr lang="en-US" sz="3500" dirty="0" smtClean="0"/>
              <a:t>Personnel data </a:t>
            </a:r>
          </a:p>
          <a:p>
            <a:pPr lvl="1">
              <a:buFont typeface="Wingdings" panose="05000000000000000000" pitchFamily="2" charset="2"/>
              <a:buChar char="Ø"/>
            </a:pPr>
            <a:r>
              <a:rPr lang="en-US" sz="3000" dirty="0" smtClean="0">
                <a:solidFill>
                  <a:schemeClr val="tx2"/>
                </a:solidFill>
              </a:rPr>
              <a:t>Validating data</a:t>
            </a:r>
          </a:p>
          <a:p>
            <a:pPr lvl="1">
              <a:buFont typeface="Wingdings" panose="05000000000000000000" pitchFamily="2" charset="2"/>
              <a:buChar char="Ø"/>
            </a:pPr>
            <a:r>
              <a:rPr lang="en-US" sz="3000" dirty="0" smtClean="0"/>
              <a:t>Current information correct (pay grade, salary, salary date, step, name, benefit information)</a:t>
            </a:r>
          </a:p>
          <a:p>
            <a:pPr marL="0" indent="0">
              <a:buNone/>
            </a:pPr>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6</a:t>
            </a:fld>
            <a:endParaRPr lang="en-US"/>
          </a:p>
        </p:txBody>
      </p:sp>
    </p:spTree>
    <p:extLst>
      <p:ext uri="{BB962C8B-B14F-4D97-AF65-F5344CB8AC3E}">
        <p14:creationId xmlns:p14="http://schemas.microsoft.com/office/powerpoint/2010/main" val="27976125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Uniform Method of Collection </a:t>
            </a:r>
            <a:r>
              <a:rPr lang="en-US" dirty="0">
                <a:solidFill>
                  <a:schemeClr val="tx2"/>
                </a:solidFill>
              </a:rPr>
              <a:t/>
            </a:r>
            <a:br>
              <a:rPr lang="en-US" dirty="0">
                <a:solidFill>
                  <a:schemeClr val="tx2"/>
                </a:solidFill>
              </a:rPr>
            </a:br>
            <a:r>
              <a:rPr lang="en-US" sz="4000" dirty="0">
                <a:solidFill>
                  <a:schemeClr val="tx2"/>
                </a:solidFill>
              </a:rPr>
              <a:t>(Non-Ad Ad Valorem Assessment)</a:t>
            </a:r>
          </a:p>
        </p:txBody>
      </p:sp>
      <p:sp>
        <p:nvSpPr>
          <p:cNvPr id="3" name="Content Placeholder 2"/>
          <p:cNvSpPr>
            <a:spLocks noGrp="1"/>
          </p:cNvSpPr>
          <p:nvPr>
            <p:ph idx="1"/>
          </p:nvPr>
        </p:nvSpPr>
        <p:spPr>
          <a:xfrm>
            <a:off x="457200" y="1722437"/>
            <a:ext cx="8229600" cy="4754563"/>
          </a:xfrm>
        </p:spPr>
        <p:txBody>
          <a:bodyPr>
            <a:normAutofit/>
          </a:bodyPr>
          <a:lstStyle/>
          <a:p>
            <a:pPr>
              <a:spcBef>
                <a:spcPts val="0"/>
              </a:spcBef>
              <a:spcAft>
                <a:spcPts val="1200"/>
              </a:spcAft>
            </a:pPr>
            <a:r>
              <a:rPr lang="en-US" dirty="0" smtClean="0"/>
              <a:t>Must hold public hearing to adopt the roll between January 1 and September 15 if:</a:t>
            </a:r>
          </a:p>
          <a:p>
            <a:pPr lvl="1">
              <a:spcBef>
                <a:spcPts val="0"/>
              </a:spcBef>
              <a:spcAft>
                <a:spcPts val="1200"/>
              </a:spcAft>
              <a:buFont typeface="Wingdings" panose="05000000000000000000" pitchFamily="2" charset="2"/>
              <a:buChar char="Ø"/>
            </a:pPr>
            <a:r>
              <a:rPr lang="en-US" dirty="0" smtClean="0">
                <a:solidFill>
                  <a:schemeClr val="tx2"/>
                </a:solidFill>
              </a:rPr>
              <a:t>Non-ad valorem assessment is levied for the first time</a:t>
            </a:r>
          </a:p>
          <a:p>
            <a:pPr lvl="1">
              <a:spcBef>
                <a:spcPts val="0"/>
              </a:spcBef>
              <a:spcAft>
                <a:spcPts val="1200"/>
              </a:spcAft>
              <a:buFont typeface="Wingdings" panose="05000000000000000000" pitchFamily="2" charset="2"/>
              <a:buChar char="Ø"/>
            </a:pPr>
            <a:r>
              <a:rPr lang="en-US" dirty="0" smtClean="0"/>
              <a:t>Non-ad valorem assessment is increased beyond maximum rate authorized</a:t>
            </a:r>
          </a:p>
          <a:p>
            <a:pPr lvl="1">
              <a:spcBef>
                <a:spcPts val="0"/>
              </a:spcBef>
              <a:spcAft>
                <a:spcPts val="1200"/>
              </a:spcAft>
              <a:buFont typeface="Wingdings" panose="05000000000000000000" pitchFamily="2" charset="2"/>
              <a:buChar char="Ø"/>
            </a:pPr>
            <a:r>
              <a:rPr lang="en-US" dirty="0" smtClean="0">
                <a:solidFill>
                  <a:schemeClr val="tx2"/>
                </a:solidFill>
              </a:rPr>
              <a:t>Local government boundaries have changed</a:t>
            </a:r>
          </a:p>
          <a:p>
            <a:pPr lvl="1">
              <a:spcBef>
                <a:spcPts val="0"/>
              </a:spcBef>
              <a:spcAft>
                <a:spcPts val="1200"/>
              </a:spcAft>
              <a:buFont typeface="Wingdings" panose="05000000000000000000" pitchFamily="2" charset="2"/>
              <a:buChar char="Ø"/>
            </a:pPr>
            <a:r>
              <a:rPr lang="en-US" dirty="0" smtClean="0"/>
              <a:t>Purpose of the non-ad valorem assessment has changed</a:t>
            </a: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60</a:t>
            </a:fld>
            <a:endParaRPr lang="en-US"/>
          </a:p>
        </p:txBody>
      </p:sp>
    </p:spTree>
    <p:extLst>
      <p:ext uri="{BB962C8B-B14F-4D97-AF65-F5344CB8AC3E}">
        <p14:creationId xmlns:p14="http://schemas.microsoft.com/office/powerpoint/2010/main" val="9831131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Uniform Method of Collection </a:t>
            </a:r>
            <a:br>
              <a:rPr lang="en-US" sz="4900" dirty="0">
                <a:solidFill>
                  <a:schemeClr val="tx2"/>
                </a:solidFill>
              </a:rPr>
            </a:br>
            <a:r>
              <a:rPr lang="en-US" sz="4000" dirty="0">
                <a:solidFill>
                  <a:schemeClr val="tx2"/>
                </a:solidFill>
              </a:rPr>
              <a:t>(Non-Ad Ad Valorem Assessment)</a:t>
            </a:r>
          </a:p>
        </p:txBody>
      </p:sp>
      <p:sp>
        <p:nvSpPr>
          <p:cNvPr id="3" name="Content Placeholder 2"/>
          <p:cNvSpPr>
            <a:spLocks noGrp="1"/>
          </p:cNvSpPr>
          <p:nvPr>
            <p:ph idx="1"/>
          </p:nvPr>
        </p:nvSpPr>
        <p:spPr>
          <a:xfrm>
            <a:off x="457200" y="1722437"/>
            <a:ext cx="8229600" cy="4525963"/>
          </a:xfrm>
        </p:spPr>
        <p:txBody>
          <a:bodyPr/>
          <a:lstStyle/>
          <a:p>
            <a:pPr>
              <a:spcBef>
                <a:spcPts val="0"/>
              </a:spcBef>
              <a:spcAft>
                <a:spcPts val="1200"/>
              </a:spcAft>
            </a:pPr>
            <a:r>
              <a:rPr lang="en-US" dirty="0" smtClean="0"/>
              <a:t>At least 20 days prior to public hearing, public must be noticed by first-class U.S. mail and by publication in a newspaper of general circulation within each county contained in the boundaries of the local government</a:t>
            </a:r>
          </a:p>
          <a:p>
            <a:pPr>
              <a:spcBef>
                <a:spcPts val="0"/>
              </a:spcBef>
              <a:spcAft>
                <a:spcPts val="1200"/>
              </a:spcAft>
            </a:pPr>
            <a:r>
              <a:rPr lang="en-US" dirty="0" smtClean="0">
                <a:solidFill>
                  <a:schemeClr val="tx2"/>
                </a:solidFill>
              </a:rPr>
              <a:t>By September 15 the chair or designee shall certify a non-ad valorem roll to the tax collector</a:t>
            </a:r>
            <a:endParaRPr lang="en-US" dirty="0">
              <a:solidFill>
                <a:schemeClr val="tx2"/>
              </a:solidFill>
            </a:endParaRP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61</a:t>
            </a:fld>
            <a:endParaRPr lang="en-US"/>
          </a:p>
        </p:txBody>
      </p:sp>
    </p:spTree>
    <p:extLst>
      <p:ext uri="{BB962C8B-B14F-4D97-AF65-F5344CB8AC3E}">
        <p14:creationId xmlns:p14="http://schemas.microsoft.com/office/powerpoint/2010/main" val="41510732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After the Budget</a:t>
            </a:r>
            <a:endParaRPr lang="en-US" dirty="0">
              <a:solidFill>
                <a:schemeClr val="tx2"/>
              </a:solidFill>
            </a:endParaRPr>
          </a:p>
        </p:txBody>
      </p:sp>
      <p:sp>
        <p:nvSpPr>
          <p:cNvPr id="3" name="Content Placeholder 2"/>
          <p:cNvSpPr>
            <a:spLocks noGrp="1"/>
          </p:cNvSpPr>
          <p:nvPr>
            <p:ph idx="1"/>
          </p:nvPr>
        </p:nvSpPr>
        <p:spPr>
          <a:xfrm>
            <a:off x="457200" y="1722437"/>
            <a:ext cx="8229600" cy="4525963"/>
          </a:xfrm>
        </p:spPr>
        <p:txBody>
          <a:bodyPr/>
          <a:lstStyle/>
          <a:p>
            <a:pPr marL="0" indent="0">
              <a:spcBef>
                <a:spcPts val="0"/>
              </a:spcBef>
              <a:spcAft>
                <a:spcPts val="1200"/>
              </a:spcAft>
              <a:buNone/>
            </a:pPr>
            <a:r>
              <a:rPr lang="en-US" dirty="0" smtClean="0"/>
              <a:t>Assist in the preparation of the year-end financial reports and/or CAFR</a:t>
            </a:r>
          </a:p>
          <a:p>
            <a:pPr lvl="1">
              <a:spcBef>
                <a:spcPts val="0"/>
              </a:spcBef>
              <a:spcAft>
                <a:spcPts val="1200"/>
              </a:spcAft>
              <a:buFont typeface="Arial" panose="020B0604020202020204" pitchFamily="34" charset="0"/>
              <a:buChar char="•"/>
            </a:pPr>
            <a:r>
              <a:rPr lang="en-US" dirty="0" smtClean="0">
                <a:solidFill>
                  <a:schemeClr val="tx2"/>
                </a:solidFill>
              </a:rPr>
              <a:t>Budget to actuals – explain variances</a:t>
            </a:r>
          </a:p>
          <a:p>
            <a:pPr lvl="1">
              <a:spcBef>
                <a:spcPts val="0"/>
              </a:spcBef>
              <a:spcAft>
                <a:spcPts val="1200"/>
              </a:spcAft>
              <a:buFont typeface="Arial" panose="020B0604020202020204" pitchFamily="34" charset="0"/>
              <a:buChar char="•"/>
            </a:pPr>
            <a:r>
              <a:rPr lang="en-US" dirty="0" smtClean="0"/>
              <a:t>Review statements and </a:t>
            </a:r>
            <a:r>
              <a:rPr lang="en-US" u="sng" dirty="0" smtClean="0"/>
              <a:t>notes</a:t>
            </a:r>
          </a:p>
          <a:p>
            <a:pPr lvl="1">
              <a:spcBef>
                <a:spcPts val="0"/>
              </a:spcBef>
              <a:spcAft>
                <a:spcPts val="1200"/>
              </a:spcAft>
              <a:buFont typeface="Arial" panose="020B0604020202020204" pitchFamily="34" charset="0"/>
              <a:buChar char="•"/>
            </a:pPr>
            <a:r>
              <a:rPr lang="en-US" dirty="0" smtClean="0">
                <a:solidFill>
                  <a:schemeClr val="tx2"/>
                </a:solidFill>
              </a:rPr>
              <a:t>Understand what is behind the numbers – ask for the working papers</a:t>
            </a:r>
          </a:p>
          <a:p>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62</a:t>
            </a:fld>
            <a:endParaRPr lang="en-US"/>
          </a:p>
        </p:txBody>
      </p:sp>
    </p:spTree>
    <p:extLst>
      <p:ext uri="{BB962C8B-B14F-4D97-AF65-F5344CB8AC3E}">
        <p14:creationId xmlns:p14="http://schemas.microsoft.com/office/powerpoint/2010/main" val="28307709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solidFill>
              </a:rPr>
              <a:t>After Action Review</a:t>
            </a:r>
            <a:endParaRPr lang="en-US" dirty="0">
              <a:solidFill>
                <a:schemeClr val="tx2"/>
              </a:solidFill>
            </a:endParaRPr>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2031499653"/>
              </p:ext>
            </p:extLst>
          </p:nvPr>
        </p:nvGraphicFramePr>
        <p:xfrm>
          <a:off x="4685122" y="3590041"/>
          <a:ext cx="4191000" cy="1981199"/>
        </p:xfrm>
        <a:graphic>
          <a:graphicData uri="http://schemas.openxmlformats.org/drawingml/2006/table">
            <a:tbl>
              <a:tblPr firstRow="1" firstCol="1" bandRow="1"/>
              <a:tblGrid>
                <a:gridCol w="2095500"/>
                <a:gridCol w="2095500"/>
              </a:tblGrid>
              <a:tr h="131797">
                <a:tc>
                  <a:txBody>
                    <a:bodyPr/>
                    <a:lstStyle/>
                    <a:p>
                      <a:pPr>
                        <a:spcAft>
                          <a:spcPts val="0"/>
                        </a:spcAft>
                      </a:pPr>
                      <a:r>
                        <a:rPr lang="en-US" sz="700" b="1" dirty="0">
                          <a:effectLst/>
                          <a:latin typeface="Calibri"/>
                        </a:rPr>
                        <a:t>Round 1</a:t>
                      </a:r>
                      <a:endParaRPr lang="en-US" sz="700" dirty="0">
                        <a:effectLst/>
                        <a:latin typeface="Calibri"/>
                      </a:endParaRPr>
                    </a:p>
                  </a:txBody>
                  <a:tcPr marL="45548" marR="4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700" b="1">
                          <a:effectLst/>
                          <a:latin typeface="Calibri"/>
                        </a:rPr>
                        <a:t>Round 2</a:t>
                      </a:r>
                      <a:endParaRPr lang="en-US" sz="700">
                        <a:effectLst/>
                        <a:latin typeface="Calibri"/>
                      </a:endParaRPr>
                    </a:p>
                  </a:txBody>
                  <a:tcPr marL="45548" marR="4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970">
                <a:tc>
                  <a:txBody>
                    <a:bodyPr/>
                    <a:lstStyle/>
                    <a:p>
                      <a:pPr marL="0" marR="0">
                        <a:lnSpc>
                          <a:spcPct val="115000"/>
                        </a:lnSpc>
                        <a:spcBef>
                          <a:spcPts val="0"/>
                        </a:spcBef>
                        <a:spcAft>
                          <a:spcPts val="0"/>
                        </a:spcAft>
                      </a:pPr>
                      <a:r>
                        <a:rPr lang="en-US" sz="700" b="1" u="sng" dirty="0">
                          <a:effectLst/>
                          <a:latin typeface="Calibri"/>
                          <a:ea typeface="Calibri"/>
                          <a:cs typeface="Times New Roman"/>
                        </a:rPr>
                        <a:t>Pre-Budget &amp; Departmental Process</a:t>
                      </a:r>
                      <a:endParaRPr lang="en-US" sz="7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Calibri"/>
                          <a:cs typeface="Times New Roman"/>
                        </a:rPr>
                        <a:t>  *Lead –  </a:t>
                      </a:r>
                      <a:r>
                        <a:rPr lang="en-US" sz="700" dirty="0" smtClean="0">
                          <a:effectLst/>
                          <a:latin typeface="Calibri"/>
                          <a:ea typeface="Calibri"/>
                          <a:cs typeface="Times New Roman"/>
                        </a:rPr>
                        <a:t>Pullara  </a:t>
                      </a:r>
                    </a:p>
                    <a:p>
                      <a:pPr marL="571500" marR="0">
                        <a:lnSpc>
                          <a:spcPct val="115000"/>
                        </a:lnSpc>
                        <a:spcBef>
                          <a:spcPts val="0"/>
                        </a:spcBef>
                        <a:spcAft>
                          <a:spcPts val="0"/>
                        </a:spcAft>
                      </a:pPr>
                      <a:r>
                        <a:rPr lang="en-US" sz="700" dirty="0" smtClean="0">
                          <a:effectLst/>
                          <a:latin typeface="Calibri"/>
                          <a:ea typeface="Calibri"/>
                          <a:cs typeface="Times New Roman"/>
                        </a:rPr>
                        <a:t>Vance, Reed, Lozo, Hobbs, Rice, Certain</a:t>
                      </a:r>
                    </a:p>
                    <a:p>
                      <a:pPr marL="571500" marR="0">
                        <a:lnSpc>
                          <a:spcPct val="115000"/>
                        </a:lnSpc>
                        <a:spcBef>
                          <a:spcPts val="0"/>
                        </a:spcBef>
                        <a:spcAft>
                          <a:spcPts val="0"/>
                        </a:spcAft>
                      </a:pPr>
                      <a:r>
                        <a:rPr lang="en-US" sz="700" dirty="0">
                          <a:effectLst/>
                          <a:latin typeface="Calibri"/>
                          <a:ea typeface="Calibri"/>
                          <a:cs typeface="Times New Roman"/>
                        </a:rPr>
                        <a:t> </a:t>
                      </a:r>
                    </a:p>
                  </a:txBody>
                  <a:tcPr marL="45548" marR="4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700" b="1" u="sng" dirty="0">
                          <a:effectLst/>
                          <a:latin typeface="Calibri"/>
                        </a:rPr>
                        <a:t>Revenue Projections</a:t>
                      </a:r>
                      <a:endParaRPr lang="en-US" sz="700" dirty="0">
                        <a:effectLst/>
                        <a:latin typeface="Calibri"/>
                      </a:endParaRPr>
                    </a:p>
                    <a:p>
                      <a:pPr>
                        <a:spcAft>
                          <a:spcPts val="0"/>
                        </a:spcAft>
                      </a:pPr>
                      <a:r>
                        <a:rPr lang="en-US" sz="700" dirty="0">
                          <a:effectLst/>
                          <a:latin typeface="Calibri"/>
                        </a:rPr>
                        <a:t>  *Lead – </a:t>
                      </a:r>
                      <a:r>
                        <a:rPr lang="en-US" sz="700" dirty="0" smtClean="0">
                          <a:effectLst/>
                          <a:latin typeface="Calibri"/>
                        </a:rPr>
                        <a:t>Murphy</a:t>
                      </a:r>
                      <a:endParaRPr lang="en-US" sz="700" dirty="0">
                        <a:effectLst/>
                        <a:latin typeface="Calibri"/>
                      </a:endParaRPr>
                    </a:p>
                    <a:p>
                      <a:pPr marL="560070" marR="0">
                        <a:spcBef>
                          <a:spcPts val="0"/>
                        </a:spcBef>
                        <a:spcAft>
                          <a:spcPts val="0"/>
                        </a:spcAft>
                      </a:pPr>
                      <a:r>
                        <a:rPr lang="en-US" sz="700" dirty="0">
                          <a:effectLst/>
                          <a:latin typeface="Calibri"/>
                        </a:rPr>
                        <a:t>Carballa, Seth, Hobbs, Pullara</a:t>
                      </a:r>
                    </a:p>
                  </a:txBody>
                  <a:tcPr marL="45548" marR="4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216">
                <a:tc>
                  <a:txBody>
                    <a:bodyPr/>
                    <a:lstStyle/>
                    <a:p>
                      <a:pPr>
                        <a:spcAft>
                          <a:spcPts val="0"/>
                        </a:spcAft>
                      </a:pPr>
                      <a:r>
                        <a:rPr lang="en-US" sz="700" b="1" u="sng">
                          <a:effectLst/>
                          <a:latin typeface="Calibri"/>
                        </a:rPr>
                        <a:t>Reports and Publishing</a:t>
                      </a:r>
                      <a:endParaRPr lang="en-US" sz="700">
                        <a:effectLst/>
                        <a:latin typeface="Calibri"/>
                      </a:endParaRPr>
                    </a:p>
                    <a:p>
                      <a:pPr>
                        <a:spcAft>
                          <a:spcPts val="0"/>
                        </a:spcAft>
                      </a:pPr>
                      <a:r>
                        <a:rPr lang="en-US" sz="700">
                          <a:effectLst/>
                          <a:latin typeface="Calibri"/>
                        </a:rPr>
                        <a:t>  *Lead – Waitman</a:t>
                      </a:r>
                    </a:p>
                    <a:p>
                      <a:pPr marL="571500" marR="0">
                        <a:spcBef>
                          <a:spcPts val="0"/>
                        </a:spcBef>
                        <a:spcAft>
                          <a:spcPts val="0"/>
                        </a:spcAft>
                      </a:pPr>
                      <a:r>
                        <a:rPr lang="en-US" sz="700">
                          <a:effectLst/>
                          <a:latin typeface="Calibri"/>
                        </a:rPr>
                        <a:t>Stanton, Murphy, Gobble, Herbert</a:t>
                      </a:r>
                    </a:p>
                    <a:p>
                      <a:pPr marL="571500" marR="0">
                        <a:spcBef>
                          <a:spcPts val="0"/>
                        </a:spcBef>
                        <a:spcAft>
                          <a:spcPts val="0"/>
                        </a:spcAft>
                      </a:pPr>
                      <a:r>
                        <a:rPr lang="en-US" sz="700">
                          <a:effectLst/>
                          <a:latin typeface="Calibri"/>
                        </a:rPr>
                        <a:t> </a:t>
                      </a:r>
                    </a:p>
                  </a:txBody>
                  <a:tcPr marL="45548" marR="4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700" b="1" u="sng" dirty="0">
                          <a:effectLst/>
                          <a:latin typeface="Calibri"/>
                        </a:rPr>
                        <a:t>Personnel Budgeting (HCP)</a:t>
                      </a:r>
                      <a:endParaRPr lang="en-US" sz="700" dirty="0">
                        <a:effectLst/>
                        <a:latin typeface="Calibri"/>
                      </a:endParaRPr>
                    </a:p>
                    <a:p>
                      <a:pPr>
                        <a:spcAft>
                          <a:spcPts val="0"/>
                        </a:spcAft>
                      </a:pPr>
                      <a:r>
                        <a:rPr lang="en-US" sz="700" dirty="0">
                          <a:effectLst/>
                          <a:latin typeface="Calibri"/>
                        </a:rPr>
                        <a:t>  *Lead – Vance</a:t>
                      </a:r>
                    </a:p>
                    <a:p>
                      <a:pPr marL="560070" marR="0">
                        <a:spcBef>
                          <a:spcPts val="0"/>
                        </a:spcBef>
                        <a:spcAft>
                          <a:spcPts val="0"/>
                        </a:spcAft>
                      </a:pPr>
                      <a:r>
                        <a:rPr lang="en-US" sz="700" dirty="0">
                          <a:effectLst/>
                          <a:latin typeface="Calibri"/>
                        </a:rPr>
                        <a:t>King, Hardeman, Tran, Reed</a:t>
                      </a:r>
                    </a:p>
                  </a:txBody>
                  <a:tcPr marL="45548" marR="4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216">
                <a:tc>
                  <a:txBody>
                    <a:bodyPr/>
                    <a:lstStyle/>
                    <a:p>
                      <a:pPr>
                        <a:spcAft>
                          <a:spcPts val="0"/>
                        </a:spcAft>
                      </a:pPr>
                      <a:r>
                        <a:rPr lang="en-US" sz="700" b="1" u="sng">
                          <a:effectLst/>
                          <a:latin typeface="Calibri"/>
                        </a:rPr>
                        <a:t>Technology &amp; System</a:t>
                      </a:r>
                      <a:endParaRPr lang="en-US" sz="700">
                        <a:effectLst/>
                        <a:latin typeface="Calibri"/>
                      </a:endParaRPr>
                    </a:p>
                    <a:p>
                      <a:pPr>
                        <a:spcAft>
                          <a:spcPts val="0"/>
                        </a:spcAft>
                      </a:pPr>
                      <a:r>
                        <a:rPr lang="en-US" sz="700">
                          <a:effectLst/>
                          <a:latin typeface="Calibri"/>
                        </a:rPr>
                        <a:t>  *Lead – Seth</a:t>
                      </a:r>
                    </a:p>
                    <a:p>
                      <a:pPr marL="514350" marR="0">
                        <a:spcBef>
                          <a:spcPts val="0"/>
                        </a:spcBef>
                        <a:spcAft>
                          <a:spcPts val="0"/>
                        </a:spcAft>
                      </a:pPr>
                      <a:r>
                        <a:rPr lang="en-US" sz="700">
                          <a:effectLst/>
                          <a:latin typeface="Calibri"/>
                        </a:rPr>
                        <a:t>Hardeman, Carballa, Tran, King</a:t>
                      </a:r>
                    </a:p>
                    <a:p>
                      <a:pPr marL="514350" marR="0">
                        <a:spcBef>
                          <a:spcPts val="0"/>
                        </a:spcBef>
                        <a:spcAft>
                          <a:spcPts val="0"/>
                        </a:spcAft>
                      </a:pPr>
                      <a:r>
                        <a:rPr lang="en-US" sz="700">
                          <a:effectLst/>
                          <a:latin typeface="Calibri"/>
                        </a:rPr>
                        <a:t> </a:t>
                      </a:r>
                    </a:p>
                  </a:txBody>
                  <a:tcPr marL="45548" marR="4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700" b="1" u="sng" dirty="0">
                          <a:effectLst/>
                          <a:latin typeface="Calibri"/>
                        </a:rPr>
                        <a:t>CIP Process</a:t>
                      </a:r>
                      <a:endParaRPr lang="en-US" sz="700" dirty="0">
                        <a:effectLst/>
                        <a:latin typeface="Calibri"/>
                      </a:endParaRPr>
                    </a:p>
                    <a:p>
                      <a:pPr>
                        <a:spcAft>
                          <a:spcPts val="0"/>
                        </a:spcAft>
                      </a:pPr>
                      <a:r>
                        <a:rPr lang="en-US" sz="700" dirty="0">
                          <a:effectLst/>
                          <a:latin typeface="Calibri"/>
                        </a:rPr>
                        <a:t>  *Lead – Stanton</a:t>
                      </a:r>
                    </a:p>
                    <a:p>
                      <a:pPr marL="560070" marR="0">
                        <a:spcBef>
                          <a:spcPts val="0"/>
                        </a:spcBef>
                        <a:spcAft>
                          <a:spcPts val="0"/>
                        </a:spcAft>
                      </a:pPr>
                      <a:r>
                        <a:rPr lang="en-US" sz="700" dirty="0">
                          <a:effectLst/>
                          <a:latin typeface="Calibri"/>
                        </a:rPr>
                        <a:t>Gobble, Herbert, Waitman, Lozo, Rice, Certain</a:t>
                      </a:r>
                    </a:p>
                  </a:txBody>
                  <a:tcPr marL="45548" marR="4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Content Placeholder 10"/>
          <p:cNvSpPr>
            <a:spLocks noGrp="1"/>
          </p:cNvSpPr>
          <p:nvPr>
            <p:ph sz="half" idx="2"/>
          </p:nvPr>
        </p:nvSpPr>
        <p:spPr>
          <a:xfrm>
            <a:off x="4648200" y="1752601"/>
            <a:ext cx="4038600" cy="1828799"/>
          </a:xfrm>
        </p:spPr>
        <p:txBody>
          <a:bodyPr>
            <a:normAutofit fontScale="55000" lnSpcReduction="20000"/>
          </a:bodyPr>
          <a:lstStyle/>
          <a:p>
            <a:pPr marL="0" indent="0" algn="ctr">
              <a:buNone/>
            </a:pPr>
            <a:r>
              <a:rPr lang="en-US" dirty="0" smtClean="0"/>
              <a:t>Agenda</a:t>
            </a:r>
            <a:endParaRPr lang="en-US" dirty="0"/>
          </a:p>
          <a:p>
            <a:r>
              <a:rPr lang="en-US" dirty="0"/>
              <a:t>8:30 am – Opening</a:t>
            </a:r>
          </a:p>
          <a:p>
            <a:r>
              <a:rPr lang="en-US" dirty="0"/>
              <a:t>8:45 am - 9:30 am Round 1 </a:t>
            </a:r>
          </a:p>
          <a:p>
            <a:r>
              <a:rPr lang="en-US" dirty="0"/>
              <a:t>9:30 am – 9:45 am Break</a:t>
            </a:r>
          </a:p>
          <a:p>
            <a:r>
              <a:rPr lang="en-US" dirty="0"/>
              <a:t>9:45 am – 10:30 am Round 2</a:t>
            </a:r>
          </a:p>
          <a:p>
            <a:r>
              <a:rPr lang="en-US" dirty="0"/>
              <a:t>10:30 am – 11:15 am Report out</a:t>
            </a:r>
          </a:p>
          <a:p>
            <a:r>
              <a:rPr lang="en-US" dirty="0"/>
              <a:t>11:15 am – 11:30 am Final </a:t>
            </a:r>
            <a:r>
              <a:rPr lang="en-US" dirty="0" smtClean="0"/>
              <a:t>Comments</a:t>
            </a:r>
          </a:p>
          <a:p>
            <a:pPr marL="0" indent="0">
              <a:buNone/>
            </a:pPr>
            <a:endParaRPr lang="en-US" dirty="0"/>
          </a:p>
          <a:p>
            <a:pPr marL="0" indent="0">
              <a:buNone/>
            </a:pPr>
            <a:endParaRPr lang="en-US" dirty="0"/>
          </a:p>
        </p:txBody>
      </p:sp>
      <p:sp>
        <p:nvSpPr>
          <p:cNvPr id="15" name="Content Placeholder 2"/>
          <p:cNvSpPr txBox="1">
            <a:spLocks/>
          </p:cNvSpPr>
          <p:nvPr/>
        </p:nvSpPr>
        <p:spPr>
          <a:xfrm>
            <a:off x="457200" y="1722437"/>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After Action Review</a:t>
            </a:r>
          </a:p>
          <a:p>
            <a:pPr lvl="1">
              <a:buFont typeface="Wingdings" panose="05000000000000000000" pitchFamily="2" charset="2"/>
              <a:buChar char="Ø"/>
            </a:pPr>
            <a:r>
              <a:rPr lang="en-US" dirty="0" smtClean="0"/>
              <a:t>Good, bad, and ugly</a:t>
            </a:r>
          </a:p>
          <a:p>
            <a:pPr lvl="1">
              <a:buFont typeface="Wingdings" panose="05000000000000000000" pitchFamily="2" charset="2"/>
              <a:buChar char="Ø"/>
            </a:pPr>
            <a:r>
              <a:rPr lang="en-US" dirty="0" smtClean="0">
                <a:solidFill>
                  <a:schemeClr val="tx2"/>
                </a:solidFill>
              </a:rPr>
              <a:t>Expand on what went right, fix what went wrong</a:t>
            </a:r>
          </a:p>
          <a:p>
            <a:pPr lvl="1">
              <a:buFont typeface="Wingdings" panose="05000000000000000000" pitchFamily="2" charset="2"/>
              <a:buChar char="Ø"/>
            </a:pPr>
            <a:r>
              <a:rPr lang="en-US" dirty="0" smtClean="0"/>
              <a:t>Do better next year</a:t>
            </a:r>
          </a:p>
          <a:p>
            <a:pPr lvl="1">
              <a:buFont typeface="Wingdings" panose="05000000000000000000" pitchFamily="2" charset="2"/>
              <a:buChar char="Ø"/>
            </a:pPr>
            <a:r>
              <a:rPr lang="en-US" dirty="0" smtClean="0">
                <a:solidFill>
                  <a:schemeClr val="tx2"/>
                </a:solidFill>
              </a:rPr>
              <a:t>Hold management accountable for improvements</a:t>
            </a:r>
          </a:p>
          <a:p>
            <a:pPr marL="0" indent="0">
              <a:buNone/>
            </a:pPr>
            <a:endParaRPr lang="en-US" dirty="0"/>
          </a:p>
        </p:txBody>
      </p:sp>
      <p:cxnSp>
        <p:nvCxnSpPr>
          <p:cNvPr id="6" name="Straight Connector 5"/>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31449E8-4DB8-4431-B69E-473F194888F3}" type="slidenum">
              <a:rPr lang="en-US" smtClean="0"/>
              <a:t>63</a:t>
            </a:fld>
            <a:endParaRPr lang="en-US"/>
          </a:p>
        </p:txBody>
      </p:sp>
    </p:spTree>
    <p:extLst>
      <p:ext uri="{BB962C8B-B14F-4D97-AF65-F5344CB8AC3E}">
        <p14:creationId xmlns:p14="http://schemas.microsoft.com/office/powerpoint/2010/main" val="23254073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Budget Book and the CAFR</a:t>
            </a:r>
            <a:endParaRPr lang="en-US" dirty="0">
              <a:solidFill>
                <a:schemeClr val="tx2"/>
              </a:solidFill>
            </a:endParaRPr>
          </a:p>
        </p:txBody>
      </p:sp>
      <p:sp>
        <p:nvSpPr>
          <p:cNvPr id="3" name="Content Placeholder 2"/>
          <p:cNvSpPr>
            <a:spLocks noGrp="1"/>
          </p:cNvSpPr>
          <p:nvPr>
            <p:ph idx="1"/>
          </p:nvPr>
        </p:nvSpPr>
        <p:spPr>
          <a:xfrm>
            <a:off x="457200" y="1722437"/>
            <a:ext cx="8229600" cy="4525963"/>
          </a:xfrm>
        </p:spPr>
        <p:txBody>
          <a:bodyPr/>
          <a:lstStyle/>
          <a:p>
            <a:r>
              <a:rPr lang="en-US" dirty="0" smtClean="0"/>
              <a:t>Consistent information between documents</a:t>
            </a:r>
          </a:p>
          <a:p>
            <a:r>
              <a:rPr lang="en-US" dirty="0" smtClean="0">
                <a:solidFill>
                  <a:schemeClr val="tx2"/>
                </a:solidFill>
              </a:rPr>
              <a:t>Budget books is more narrative in nature </a:t>
            </a:r>
          </a:p>
          <a:p>
            <a:r>
              <a:rPr lang="en-US" dirty="0" smtClean="0"/>
              <a:t>CAFR concentrates on schedules</a:t>
            </a:r>
          </a:p>
          <a:p>
            <a:r>
              <a:rPr lang="en-US" dirty="0" smtClean="0">
                <a:solidFill>
                  <a:schemeClr val="tx2"/>
                </a:solidFill>
              </a:rPr>
              <a:t>My preference – don’t use account structure numbers in the documents; use the names</a:t>
            </a:r>
            <a:endParaRPr lang="en-US" dirty="0">
              <a:solidFill>
                <a:schemeClr val="tx2"/>
              </a:solidFill>
            </a:endParaRP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64</a:t>
            </a:fld>
            <a:endParaRPr lang="en-US"/>
          </a:p>
        </p:txBody>
      </p:sp>
    </p:spTree>
    <p:extLst>
      <p:ext uri="{BB962C8B-B14F-4D97-AF65-F5344CB8AC3E}">
        <p14:creationId xmlns:p14="http://schemas.microsoft.com/office/powerpoint/2010/main" val="9422297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Odds and End</a:t>
            </a:r>
          </a:p>
        </p:txBody>
      </p:sp>
      <p:sp>
        <p:nvSpPr>
          <p:cNvPr id="3" name="Content Placeholder 2"/>
          <p:cNvSpPr>
            <a:spLocks noGrp="1"/>
          </p:cNvSpPr>
          <p:nvPr>
            <p:ph idx="1"/>
          </p:nvPr>
        </p:nvSpPr>
        <p:spPr>
          <a:xfrm>
            <a:off x="457200" y="1722437"/>
            <a:ext cx="8229600" cy="4525963"/>
          </a:xfrm>
        </p:spPr>
        <p:txBody>
          <a:bodyPr>
            <a:normAutofit/>
          </a:bodyPr>
          <a:lstStyle/>
          <a:p>
            <a:pPr>
              <a:spcBef>
                <a:spcPts val="0"/>
              </a:spcBef>
              <a:spcAft>
                <a:spcPts val="1200"/>
              </a:spcAft>
            </a:pPr>
            <a:r>
              <a:rPr lang="en-US" sz="3500" dirty="0"/>
              <a:t>Blue Book (GAAFR) </a:t>
            </a:r>
          </a:p>
          <a:p>
            <a:pPr lvl="1">
              <a:spcBef>
                <a:spcPts val="0"/>
              </a:spcBef>
              <a:spcAft>
                <a:spcPts val="1200"/>
              </a:spcAft>
              <a:buFont typeface="Wingdings" panose="05000000000000000000" pitchFamily="2" charset="2"/>
              <a:buChar char="Ø"/>
            </a:pPr>
            <a:r>
              <a:rPr lang="en-US" dirty="0"/>
              <a:t>Know it, use it</a:t>
            </a:r>
          </a:p>
          <a:p>
            <a:pPr lvl="1">
              <a:spcBef>
                <a:spcPts val="0"/>
              </a:spcBef>
              <a:spcAft>
                <a:spcPts val="1200"/>
              </a:spcAft>
              <a:buFont typeface="Wingdings" panose="05000000000000000000" pitchFamily="2" charset="2"/>
              <a:buChar char="Ø"/>
            </a:pPr>
            <a:r>
              <a:rPr lang="en-US" dirty="0"/>
              <a:t>Separate fact from folklore</a:t>
            </a:r>
          </a:p>
          <a:p>
            <a:pPr>
              <a:spcBef>
                <a:spcPts val="0"/>
              </a:spcBef>
              <a:spcAft>
                <a:spcPts val="1200"/>
              </a:spcAft>
            </a:pPr>
            <a:r>
              <a:rPr lang="en-US" dirty="0" smtClean="0">
                <a:solidFill>
                  <a:schemeClr val="tx2"/>
                </a:solidFill>
              </a:rPr>
              <a:t>Fiscal Transparency - Be aware of requirements</a:t>
            </a:r>
          </a:p>
          <a:p>
            <a:pPr lvl="1">
              <a:spcBef>
                <a:spcPts val="0"/>
              </a:spcBef>
              <a:spcAft>
                <a:spcPts val="1200"/>
              </a:spcAft>
              <a:buFont typeface="Wingdings" panose="05000000000000000000" pitchFamily="2" charset="2"/>
              <a:buChar char="Ø"/>
            </a:pPr>
            <a:r>
              <a:rPr lang="en-US" dirty="0" smtClean="0">
                <a:solidFill>
                  <a:schemeClr val="tx2"/>
                </a:solidFill>
              </a:rPr>
              <a:t>Posting of budgets on web sites</a:t>
            </a:r>
          </a:p>
          <a:p>
            <a:pPr lvl="1">
              <a:spcBef>
                <a:spcPts val="0"/>
              </a:spcBef>
              <a:spcAft>
                <a:spcPts val="1200"/>
              </a:spcAft>
              <a:buFont typeface="Wingdings" panose="05000000000000000000" pitchFamily="2" charset="2"/>
              <a:buChar char="Ø"/>
            </a:pPr>
            <a:r>
              <a:rPr lang="en-US" dirty="0" smtClean="0">
                <a:solidFill>
                  <a:schemeClr val="tx2"/>
                </a:solidFill>
              </a:rPr>
              <a:t>Posting of budget amendments on web sites</a:t>
            </a: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65</a:t>
            </a:fld>
            <a:endParaRPr lang="en-US"/>
          </a:p>
        </p:txBody>
      </p:sp>
    </p:spTree>
    <p:extLst>
      <p:ext uri="{BB962C8B-B14F-4D97-AF65-F5344CB8AC3E}">
        <p14:creationId xmlns:p14="http://schemas.microsoft.com/office/powerpoint/2010/main" val="1311602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Odds and End</a:t>
            </a:r>
            <a:endParaRPr lang="en-US" dirty="0">
              <a:solidFill>
                <a:schemeClr val="tx2"/>
              </a:solidFill>
            </a:endParaRPr>
          </a:p>
        </p:txBody>
      </p:sp>
      <p:sp>
        <p:nvSpPr>
          <p:cNvPr id="3" name="Content Placeholder 2"/>
          <p:cNvSpPr>
            <a:spLocks noGrp="1"/>
          </p:cNvSpPr>
          <p:nvPr>
            <p:ph idx="1"/>
          </p:nvPr>
        </p:nvSpPr>
        <p:spPr>
          <a:xfrm>
            <a:off x="457200" y="1722437"/>
            <a:ext cx="8229600" cy="4754563"/>
          </a:xfrm>
        </p:spPr>
        <p:txBody>
          <a:bodyPr>
            <a:normAutofit/>
          </a:bodyPr>
          <a:lstStyle/>
          <a:p>
            <a:pPr marL="0" indent="0">
              <a:buNone/>
            </a:pPr>
            <a:r>
              <a:rPr lang="en-US" sz="3500" dirty="0" smtClean="0"/>
              <a:t>Budget analyst</a:t>
            </a:r>
          </a:p>
          <a:p>
            <a:pPr lvl="1">
              <a:spcBef>
                <a:spcPts val="0"/>
              </a:spcBef>
              <a:spcAft>
                <a:spcPts val="600"/>
              </a:spcAft>
              <a:buFont typeface="Wingdings" panose="05000000000000000000" pitchFamily="2" charset="2"/>
              <a:buChar char="Ø"/>
            </a:pPr>
            <a:r>
              <a:rPr lang="en-US" dirty="0" smtClean="0">
                <a:solidFill>
                  <a:schemeClr val="tx2"/>
                </a:solidFill>
              </a:rPr>
              <a:t>Pursue Certified Government Finance Officer designation</a:t>
            </a:r>
          </a:p>
          <a:p>
            <a:pPr lvl="1">
              <a:spcBef>
                <a:spcPts val="0"/>
              </a:spcBef>
              <a:spcAft>
                <a:spcPts val="600"/>
              </a:spcAft>
              <a:buFont typeface="Wingdings" panose="05000000000000000000" pitchFamily="2" charset="2"/>
              <a:buChar char="Ø"/>
            </a:pPr>
            <a:r>
              <a:rPr lang="en-US" dirty="0" smtClean="0"/>
              <a:t>Be inquisitive</a:t>
            </a:r>
          </a:p>
          <a:p>
            <a:pPr lvl="1">
              <a:spcBef>
                <a:spcPts val="0"/>
              </a:spcBef>
              <a:spcAft>
                <a:spcPts val="600"/>
              </a:spcAft>
              <a:buFont typeface="Wingdings" panose="05000000000000000000" pitchFamily="2" charset="2"/>
              <a:buChar char="Ø"/>
            </a:pPr>
            <a:r>
              <a:rPr lang="en-US" dirty="0" smtClean="0">
                <a:solidFill>
                  <a:schemeClr val="tx2"/>
                </a:solidFill>
              </a:rPr>
              <a:t>Know you organization’s account structure</a:t>
            </a:r>
          </a:p>
          <a:p>
            <a:pPr lvl="1">
              <a:spcBef>
                <a:spcPts val="0"/>
              </a:spcBef>
              <a:spcAft>
                <a:spcPts val="600"/>
              </a:spcAft>
              <a:buFont typeface="Wingdings" panose="05000000000000000000" pitchFamily="2" charset="2"/>
              <a:buChar char="Ø"/>
            </a:pPr>
            <a:r>
              <a:rPr lang="en-US" dirty="0" smtClean="0"/>
              <a:t>Master your organization’s systems (financial, purchasing, budget)</a:t>
            </a:r>
          </a:p>
          <a:p>
            <a:pPr lvl="1">
              <a:spcBef>
                <a:spcPts val="0"/>
              </a:spcBef>
              <a:spcAft>
                <a:spcPts val="600"/>
              </a:spcAft>
              <a:buFont typeface="Wingdings" panose="05000000000000000000" pitchFamily="2" charset="2"/>
              <a:buChar char="Ø"/>
            </a:pPr>
            <a:r>
              <a:rPr lang="en-US" dirty="0" smtClean="0">
                <a:solidFill>
                  <a:schemeClr val="tx2"/>
                </a:solidFill>
              </a:rPr>
              <a:t>Push the envelope, ask why not</a:t>
            </a: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66</a:t>
            </a:fld>
            <a:endParaRPr lang="en-US"/>
          </a:p>
        </p:txBody>
      </p:sp>
    </p:spTree>
    <p:extLst>
      <p:ext uri="{BB962C8B-B14F-4D97-AF65-F5344CB8AC3E}">
        <p14:creationId xmlns:p14="http://schemas.microsoft.com/office/powerpoint/2010/main" val="11196547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Conclusion</a:t>
            </a:r>
            <a:endParaRPr lang="en-US"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a:spcBef>
                <a:spcPts val="0"/>
              </a:spcBef>
              <a:spcAft>
                <a:spcPts val="1200"/>
              </a:spcAft>
            </a:pPr>
            <a:r>
              <a:rPr lang="en-US" u="sng" dirty="0"/>
              <a:t>Building a Better Budget Document</a:t>
            </a:r>
            <a:r>
              <a:rPr lang="en-US" dirty="0"/>
              <a:t>, John </a:t>
            </a:r>
            <a:r>
              <a:rPr lang="en-US" dirty="0" smtClean="0"/>
              <a:t>Fishbein - </a:t>
            </a:r>
            <a:r>
              <a:rPr lang="en-US" dirty="0" smtClean="0">
                <a:hlinkClick r:id="rId2"/>
              </a:rPr>
              <a:t>http</a:t>
            </a:r>
            <a:r>
              <a:rPr lang="en-US" dirty="0">
                <a:hlinkClick r:id="rId2"/>
              </a:rPr>
              <a:t>://</a:t>
            </a:r>
            <a:r>
              <a:rPr lang="en-US" dirty="0" smtClean="0">
                <a:hlinkClick r:id="rId2"/>
              </a:rPr>
              <a:t>gfoa.org/building-better-budget-document-second-edition</a:t>
            </a:r>
            <a:endParaRPr lang="en-US" dirty="0" smtClean="0"/>
          </a:p>
          <a:p>
            <a:pPr>
              <a:spcBef>
                <a:spcPts val="0"/>
              </a:spcBef>
              <a:spcAft>
                <a:spcPts val="1200"/>
              </a:spcAft>
            </a:pPr>
            <a:r>
              <a:rPr lang="en-US" dirty="0" smtClean="0"/>
              <a:t>Local Government Financial </a:t>
            </a:r>
            <a:r>
              <a:rPr lang="en-US" dirty="0"/>
              <a:t>Information </a:t>
            </a:r>
            <a:r>
              <a:rPr lang="en-US" dirty="0" smtClean="0"/>
              <a:t>Handbook - </a:t>
            </a:r>
            <a:r>
              <a:rPr lang="en-US" dirty="0"/>
              <a:t>http://edr.state.fl.us/Content/local-government/reports/index.cfm#local-government</a:t>
            </a:r>
            <a:endParaRPr lang="en-US" dirty="0"/>
          </a:p>
          <a:p>
            <a:pPr>
              <a:spcBef>
                <a:spcPts val="0"/>
              </a:spcBef>
              <a:spcAft>
                <a:spcPts val="1200"/>
              </a:spcAft>
            </a:pPr>
            <a:r>
              <a:rPr lang="en-US" dirty="0" smtClean="0"/>
              <a:t>Department of </a:t>
            </a:r>
            <a:r>
              <a:rPr lang="en-US" dirty="0"/>
              <a:t>Revenue </a:t>
            </a:r>
            <a:r>
              <a:rPr lang="en-US" dirty="0" smtClean="0"/>
              <a:t>-</a:t>
            </a:r>
            <a:r>
              <a:rPr lang="en-US" dirty="0"/>
              <a:t>http</a:t>
            </a:r>
            <a:r>
              <a:rPr lang="en-US" dirty="0"/>
              <a:t>://dor.myflorida.com/</a:t>
            </a:r>
            <a:r>
              <a:rPr lang="en-US" dirty="0" err="1"/>
              <a:t>dor</a:t>
            </a:r>
            <a:r>
              <a:rPr lang="en-US" dirty="0"/>
              <a:t>/property/</a:t>
            </a:r>
            <a:r>
              <a:rPr lang="en-US" dirty="0" err="1"/>
              <a:t>cofficials</a:t>
            </a:r>
            <a:r>
              <a:rPr lang="en-US" dirty="0"/>
              <a:t>/</a:t>
            </a:r>
          </a:p>
          <a:p>
            <a:pPr>
              <a:spcBef>
                <a:spcPts val="0"/>
              </a:spcBef>
              <a:spcAft>
                <a:spcPts val="1200"/>
              </a:spcAft>
            </a:pPr>
            <a:r>
              <a:rPr lang="en-US" dirty="0" smtClean="0"/>
              <a:t>Any </a:t>
            </a:r>
            <a:r>
              <a:rPr lang="en-US" dirty="0" smtClean="0"/>
              <a:t>questions?</a:t>
            </a:r>
            <a:endParaRPr lang="en-US" dirty="0"/>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67</a:t>
            </a:fld>
            <a:endParaRPr lang="en-US"/>
          </a:p>
        </p:txBody>
      </p:sp>
    </p:spTree>
    <p:extLst>
      <p:ext uri="{BB962C8B-B14F-4D97-AF65-F5344CB8AC3E}">
        <p14:creationId xmlns:p14="http://schemas.microsoft.com/office/powerpoint/2010/main" val="2480120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Planning for the Next Budget Cycle</a:t>
            </a:r>
            <a:endParaRPr lang="en-US" dirty="0">
              <a:solidFill>
                <a:schemeClr val="tx2"/>
              </a:solidFill>
            </a:endParaRPr>
          </a:p>
        </p:txBody>
      </p:sp>
      <p:sp>
        <p:nvSpPr>
          <p:cNvPr id="3" name="Content Placeholder 2"/>
          <p:cNvSpPr>
            <a:spLocks noGrp="1"/>
          </p:cNvSpPr>
          <p:nvPr>
            <p:ph idx="1"/>
          </p:nvPr>
        </p:nvSpPr>
        <p:spPr>
          <a:xfrm>
            <a:off x="457200" y="1722437"/>
            <a:ext cx="8229600" cy="4525963"/>
          </a:xfrm>
        </p:spPr>
        <p:txBody>
          <a:bodyPr>
            <a:normAutofit/>
          </a:bodyPr>
          <a:lstStyle/>
          <a:p>
            <a:r>
              <a:rPr lang="en-US" dirty="0" smtClean="0"/>
              <a:t>Revenue projections</a:t>
            </a:r>
          </a:p>
          <a:p>
            <a:pPr lvl="1">
              <a:spcBef>
                <a:spcPts val="0"/>
              </a:spcBef>
              <a:spcAft>
                <a:spcPts val="1200"/>
              </a:spcAft>
              <a:buFont typeface="Wingdings" panose="05000000000000000000" pitchFamily="2" charset="2"/>
              <a:buChar char="Ø"/>
            </a:pPr>
            <a:r>
              <a:rPr lang="en-US" dirty="0" smtClean="0">
                <a:solidFill>
                  <a:schemeClr val="tx2"/>
                </a:solidFill>
              </a:rPr>
              <a:t>State revenue estimating conferences –edr.state.fl.us</a:t>
            </a:r>
          </a:p>
          <a:p>
            <a:pPr lvl="1">
              <a:spcBef>
                <a:spcPts val="0"/>
              </a:spcBef>
              <a:spcAft>
                <a:spcPts val="1200"/>
              </a:spcAft>
              <a:buFont typeface="Wingdings" panose="05000000000000000000" pitchFamily="2" charset="2"/>
              <a:buChar char="Ø"/>
            </a:pPr>
            <a:r>
              <a:rPr lang="en-US" dirty="0" smtClean="0"/>
              <a:t>Local Government Financial Information Handbook</a:t>
            </a:r>
          </a:p>
          <a:p>
            <a:pPr lvl="1">
              <a:spcBef>
                <a:spcPts val="0"/>
              </a:spcBef>
              <a:spcAft>
                <a:spcPts val="1200"/>
              </a:spcAft>
              <a:buFont typeface="Wingdings" panose="05000000000000000000" pitchFamily="2" charset="2"/>
              <a:buChar char="Ø"/>
            </a:pPr>
            <a:r>
              <a:rPr lang="en-US" dirty="0" smtClean="0">
                <a:solidFill>
                  <a:schemeClr val="tx2"/>
                </a:solidFill>
              </a:rPr>
              <a:t>Trend analysis</a:t>
            </a: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7</a:t>
            </a:fld>
            <a:endParaRPr lang="en-US"/>
          </a:p>
        </p:txBody>
      </p:sp>
    </p:spTree>
    <p:extLst>
      <p:ext uri="{BB962C8B-B14F-4D97-AF65-F5344CB8AC3E}">
        <p14:creationId xmlns:p14="http://schemas.microsoft.com/office/powerpoint/2010/main" val="2221281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Planning for the Next Budget Cycle</a:t>
            </a:r>
            <a:endParaRPr lang="en-US" dirty="0">
              <a:solidFill>
                <a:schemeClr val="tx2"/>
              </a:solidFill>
            </a:endParaRPr>
          </a:p>
        </p:txBody>
      </p:sp>
      <p:sp>
        <p:nvSpPr>
          <p:cNvPr id="3" name="Content Placeholder 2"/>
          <p:cNvSpPr>
            <a:spLocks noGrp="1"/>
          </p:cNvSpPr>
          <p:nvPr>
            <p:ph idx="1"/>
          </p:nvPr>
        </p:nvSpPr>
        <p:spPr>
          <a:xfrm>
            <a:off x="457200" y="1722437"/>
            <a:ext cx="8229600" cy="4525963"/>
          </a:xfrm>
        </p:spPr>
        <p:txBody>
          <a:bodyPr>
            <a:normAutofit lnSpcReduction="10000"/>
          </a:bodyPr>
          <a:lstStyle/>
          <a:p>
            <a:r>
              <a:rPr lang="en-US" dirty="0" smtClean="0"/>
              <a:t>Major events/leading indicators that will affect the upcoming budget</a:t>
            </a:r>
          </a:p>
          <a:p>
            <a:pPr lvl="1">
              <a:spcBef>
                <a:spcPts val="0"/>
              </a:spcBef>
              <a:spcAft>
                <a:spcPts val="1200"/>
              </a:spcAft>
            </a:pPr>
            <a:r>
              <a:rPr lang="en-US" dirty="0" smtClean="0">
                <a:solidFill>
                  <a:schemeClr val="tx2"/>
                </a:solidFill>
              </a:rPr>
              <a:t>Property taxes</a:t>
            </a:r>
          </a:p>
          <a:p>
            <a:pPr lvl="1">
              <a:spcBef>
                <a:spcPts val="0"/>
              </a:spcBef>
              <a:spcAft>
                <a:spcPts val="1200"/>
              </a:spcAft>
            </a:pPr>
            <a:r>
              <a:rPr lang="en-US" dirty="0" smtClean="0"/>
              <a:t>Legislation</a:t>
            </a:r>
          </a:p>
          <a:p>
            <a:pPr lvl="1">
              <a:spcBef>
                <a:spcPts val="0"/>
              </a:spcBef>
              <a:spcAft>
                <a:spcPts val="1200"/>
              </a:spcAft>
            </a:pPr>
            <a:r>
              <a:rPr lang="en-US" dirty="0" smtClean="0">
                <a:solidFill>
                  <a:schemeClr val="tx2"/>
                </a:solidFill>
              </a:rPr>
              <a:t>Health-care/pension costs</a:t>
            </a:r>
          </a:p>
          <a:p>
            <a:pPr lvl="1">
              <a:spcBef>
                <a:spcPts val="0"/>
              </a:spcBef>
              <a:spcAft>
                <a:spcPts val="1200"/>
              </a:spcAft>
            </a:pPr>
            <a:r>
              <a:rPr lang="en-US" dirty="0" smtClean="0"/>
              <a:t>Retirements/DROP</a:t>
            </a:r>
          </a:p>
          <a:p>
            <a:pPr lvl="1">
              <a:spcBef>
                <a:spcPts val="0"/>
              </a:spcBef>
              <a:spcAft>
                <a:spcPts val="1200"/>
              </a:spcAft>
            </a:pPr>
            <a:r>
              <a:rPr lang="en-US" dirty="0">
                <a:solidFill>
                  <a:schemeClr val="tx2"/>
                </a:solidFill>
              </a:rPr>
              <a:t>Collective bargaining </a:t>
            </a:r>
            <a:r>
              <a:rPr lang="en-US" dirty="0" smtClean="0">
                <a:solidFill>
                  <a:schemeClr val="tx2"/>
                </a:solidFill>
              </a:rPr>
              <a:t>agreements/compensation</a:t>
            </a:r>
            <a:endParaRPr lang="en-US" dirty="0">
              <a:solidFill>
                <a:schemeClr val="tx2"/>
              </a:solidFill>
            </a:endParaRPr>
          </a:p>
          <a:p>
            <a:r>
              <a:rPr lang="en-US" dirty="0" smtClean="0"/>
              <a:t>Chief executive officer’s guidance</a:t>
            </a:r>
          </a:p>
          <a:p>
            <a:endParaRPr lang="en-US" dirty="0">
              <a:solidFill>
                <a:schemeClr val="tx2"/>
              </a:solidFill>
            </a:endParaRPr>
          </a:p>
        </p:txBody>
      </p:sp>
      <p:cxnSp>
        <p:nvCxnSpPr>
          <p:cNvPr id="4" name="Straight Connector 3"/>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31449E8-4DB8-4431-B69E-473F194888F3}" type="slidenum">
              <a:rPr lang="en-US" smtClean="0"/>
              <a:t>8</a:t>
            </a:fld>
            <a:endParaRPr lang="en-US"/>
          </a:p>
        </p:txBody>
      </p:sp>
    </p:spTree>
    <p:extLst>
      <p:ext uri="{BB962C8B-B14F-4D97-AF65-F5344CB8AC3E}">
        <p14:creationId xmlns:p14="http://schemas.microsoft.com/office/powerpoint/2010/main" val="3573039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Monitoring Current Year Activities</a:t>
            </a:r>
            <a:endParaRPr lang="en-US" dirty="0">
              <a:solidFill>
                <a:schemeClr val="tx2"/>
              </a:solidFill>
            </a:endParaRPr>
          </a:p>
        </p:txBody>
      </p:sp>
      <p:sp>
        <p:nvSpPr>
          <p:cNvPr id="3" name="Content Placeholder 2"/>
          <p:cNvSpPr>
            <a:spLocks noGrp="1"/>
          </p:cNvSpPr>
          <p:nvPr>
            <p:ph sz="half" idx="1"/>
          </p:nvPr>
        </p:nvSpPr>
        <p:spPr>
          <a:xfrm>
            <a:off x="457200" y="1722437"/>
            <a:ext cx="4038600" cy="4525963"/>
          </a:xfrm>
        </p:spPr>
        <p:txBody>
          <a:bodyPr>
            <a:normAutofit/>
          </a:bodyPr>
          <a:lstStyle/>
          <a:p>
            <a:pPr>
              <a:spcBef>
                <a:spcPts val="0"/>
              </a:spcBef>
              <a:spcAft>
                <a:spcPts val="1200"/>
              </a:spcAft>
            </a:pPr>
            <a:r>
              <a:rPr lang="en-US" dirty="0" smtClean="0"/>
              <a:t>Report to </a:t>
            </a:r>
            <a:r>
              <a:rPr lang="en-US" dirty="0"/>
              <a:t>c</a:t>
            </a:r>
            <a:r>
              <a:rPr lang="en-US" dirty="0" smtClean="0"/>
              <a:t>hief executive </a:t>
            </a:r>
            <a:r>
              <a:rPr lang="en-US" dirty="0"/>
              <a:t>o</a:t>
            </a:r>
            <a:r>
              <a:rPr lang="en-US" dirty="0" smtClean="0"/>
              <a:t>fficer</a:t>
            </a:r>
            <a:endParaRPr lang="en-US" dirty="0" smtClean="0"/>
          </a:p>
          <a:p>
            <a:pPr>
              <a:spcBef>
                <a:spcPts val="0"/>
              </a:spcBef>
              <a:spcAft>
                <a:spcPts val="1200"/>
              </a:spcAft>
            </a:pPr>
            <a:r>
              <a:rPr lang="en-US" dirty="0" smtClean="0">
                <a:solidFill>
                  <a:schemeClr val="tx2"/>
                </a:solidFill>
              </a:rPr>
              <a:t>High level – major funds and departments</a:t>
            </a:r>
          </a:p>
          <a:p>
            <a:pPr>
              <a:spcBef>
                <a:spcPts val="0"/>
              </a:spcBef>
              <a:spcAft>
                <a:spcPts val="1200"/>
              </a:spcAft>
            </a:pPr>
            <a:r>
              <a:rPr lang="en-US" dirty="0" smtClean="0"/>
              <a:t>Identify problems and potential </a:t>
            </a:r>
            <a:r>
              <a:rPr lang="en-US" dirty="0" smtClean="0"/>
              <a:t>solutions</a:t>
            </a:r>
          </a:p>
          <a:p>
            <a:pPr>
              <a:spcBef>
                <a:spcPts val="0"/>
              </a:spcBef>
              <a:spcAft>
                <a:spcPts val="1200"/>
              </a:spcAft>
            </a:pPr>
            <a:r>
              <a:rPr lang="en-US" dirty="0">
                <a:solidFill>
                  <a:schemeClr val="tx2"/>
                </a:solidFill>
              </a:rPr>
              <a:t>This year’s performance effects next year’s </a:t>
            </a:r>
            <a:r>
              <a:rPr lang="en-US" dirty="0" smtClean="0">
                <a:solidFill>
                  <a:schemeClr val="tx2"/>
                </a:solidFill>
              </a:rPr>
              <a:t>budget</a:t>
            </a:r>
            <a:endParaRPr lang="en-US" dirty="0">
              <a:solidFill>
                <a:schemeClr val="tx2"/>
              </a:solidFill>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2576505151"/>
              </p:ext>
            </p:extLst>
          </p:nvPr>
        </p:nvGraphicFramePr>
        <p:xfrm>
          <a:off x="4953000" y="1752600"/>
          <a:ext cx="3335993" cy="4871666"/>
        </p:xfrm>
        <a:graphic>
          <a:graphicData uri="http://schemas.openxmlformats.org/drawingml/2006/table">
            <a:tbl>
              <a:tblPr/>
              <a:tblGrid>
                <a:gridCol w="78538"/>
                <a:gridCol w="132767"/>
                <a:gridCol w="230004"/>
                <a:gridCol w="230004"/>
                <a:gridCol w="119677"/>
                <a:gridCol w="179515"/>
                <a:gridCol w="385210"/>
                <a:gridCol w="119677"/>
                <a:gridCol w="119677"/>
                <a:gridCol w="344071"/>
                <a:gridCol w="230004"/>
                <a:gridCol w="179515"/>
                <a:gridCol w="632044"/>
                <a:gridCol w="179515"/>
                <a:gridCol w="175775"/>
              </a:tblGrid>
              <a:tr h="70027">
                <a:tc gridSpan="15">
                  <a:txBody>
                    <a:bodyPr/>
                    <a:lstStyle/>
                    <a:p>
                      <a:pPr algn="ctr" fontAlgn="ctr"/>
                      <a:r>
                        <a:rPr lang="en-US" sz="500" b="1" i="0" u="none" strike="noStrike">
                          <a:solidFill>
                            <a:srgbClr val="FFFFFF"/>
                          </a:solidFill>
                          <a:effectLst/>
                          <a:latin typeface="Arial"/>
                        </a:rPr>
                        <a:t>MONTHLY BUDGET ANALYSIS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7807">
                <a:tc>
                  <a:txBody>
                    <a:bodyPr/>
                    <a:lstStyle/>
                    <a:p>
                      <a:pPr algn="l" fontAlgn="b"/>
                      <a:endParaRPr lang="en-US" sz="400" b="1" i="1"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1" i="0" u="none" strike="noStrike">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gridSpan="7">
                  <a:txBody>
                    <a:bodyPr/>
                    <a:lstStyle/>
                    <a:p>
                      <a:pPr algn="r" fontAlgn="b"/>
                      <a:r>
                        <a:rPr lang="en-US" sz="400" b="1" i="0" u="none" strike="noStrike">
                          <a:solidFill>
                            <a:srgbClr val="000000"/>
                          </a:solidFill>
                          <a:effectLst/>
                          <a:latin typeface="Arial"/>
                        </a:rPr>
                        <a:t>General Fund and Utility Tax Fund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027">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r"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400" b="1" i="0" u="none" strike="noStrike">
                        <a:solidFill>
                          <a:srgbClr val="000000"/>
                        </a:solidFill>
                        <a:effectLst/>
                        <a:latin typeface="Arial"/>
                      </a:endParaRPr>
                    </a:p>
                  </a:txBody>
                  <a:tcPr marL="0" marR="0" marT="0" marB="0">
                    <a:lnL>
                      <a:noFill/>
                    </a:lnL>
                    <a:lnR>
                      <a:noFill/>
                    </a:lnR>
                    <a:lnT>
                      <a:noFill/>
                    </a:lnT>
                    <a:lnB>
                      <a:noFill/>
                    </a:lnB>
                  </a:tcPr>
                </a:tc>
              </a:tr>
              <a:tr h="70027">
                <a:tc gridSpan="7">
                  <a:txBody>
                    <a:bodyPr/>
                    <a:lstStyle/>
                    <a:p>
                      <a:pPr algn="l" fontAlgn="b"/>
                      <a:r>
                        <a:rPr lang="en-US" sz="400" b="1" i="0" u="sng" strike="noStrike">
                          <a:solidFill>
                            <a:srgbClr val="000000"/>
                          </a:solidFill>
                          <a:effectLst/>
                          <a:latin typeface="Arial"/>
                        </a:rPr>
                        <a:t>CURRENT YEAR (BUDGET VS. PROJECTIONS)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500" b="1" i="0" u="sng" strike="noStrike">
                        <a:solidFill>
                          <a:srgbClr val="000000"/>
                        </a:solidFill>
                        <a:effectLst/>
                        <a:latin typeface="Arial"/>
                      </a:endParaRPr>
                    </a:p>
                  </a:txBody>
                  <a:tcPr marL="0" marR="0" marT="0" marB="0">
                    <a:lnL>
                      <a:noFill/>
                    </a:lnL>
                    <a:lnR>
                      <a:noFill/>
                    </a:lnR>
                    <a:lnT>
                      <a:noFill/>
                    </a:lnT>
                    <a:lnB>
                      <a:noFill/>
                    </a:lnB>
                  </a:tcPr>
                </a:tc>
                <a:tc gridSpan="7">
                  <a:txBody>
                    <a:bodyPr/>
                    <a:lstStyle/>
                    <a:p>
                      <a:pPr algn="r" fontAlgn="b"/>
                      <a:r>
                        <a:rPr lang="en-US" sz="400" b="1" i="0" u="none" strike="noStrike">
                          <a:solidFill>
                            <a:srgbClr val="000000"/>
                          </a:solidFill>
                          <a:effectLst/>
                          <a:latin typeface="Arial"/>
                        </a:rPr>
                        <a:t>For the month ending March 2014</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027">
                <a:tc gridSpan="3">
                  <a:txBody>
                    <a:bodyPr/>
                    <a:lstStyle/>
                    <a:p>
                      <a:pPr algn="l" fontAlgn="t"/>
                      <a:r>
                        <a:rPr lang="en-US" sz="400" b="1" i="0" u="none" strike="noStrike">
                          <a:solidFill>
                            <a:srgbClr val="000000"/>
                          </a:solidFill>
                          <a:effectLst/>
                          <a:latin typeface="Arial"/>
                        </a:rPr>
                        <a:t>Revenue Drivers:</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87533">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300" b="1" i="0" u="sng" strike="noStrike">
                        <a:solidFill>
                          <a:srgbClr val="000000"/>
                        </a:solidFill>
                        <a:effectLst/>
                        <a:latin typeface="Arial"/>
                      </a:endParaRPr>
                    </a:p>
                  </a:txBody>
                  <a:tcPr marL="0" marR="0" marT="0" marB="0" anchor="ctr">
                    <a:lnL>
                      <a:noFill/>
                    </a:lnL>
                    <a:lnR>
                      <a:noFill/>
                    </a:lnR>
                    <a:lnT>
                      <a:noFill/>
                    </a:lnT>
                    <a:lnB>
                      <a:noFill/>
                    </a:lnB>
                  </a:tcPr>
                </a:tc>
                <a:tc>
                  <a:txBody>
                    <a:bodyPr/>
                    <a:lstStyle/>
                    <a:p>
                      <a:pPr algn="ctr" fontAlgn="ctr"/>
                      <a:endParaRPr lang="en-US" sz="300" b="1" i="0" u="sng" strike="noStrike">
                        <a:solidFill>
                          <a:srgbClr val="000000"/>
                        </a:solidFill>
                        <a:effectLst/>
                        <a:latin typeface="Arial"/>
                      </a:endParaRPr>
                    </a:p>
                  </a:txBody>
                  <a:tcPr marL="0" marR="0" marT="0" marB="0" anchor="ctr">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300" b="1" i="0" u="sng" strike="noStrike">
                        <a:solidFill>
                          <a:srgbClr val="000000"/>
                        </a:solidFill>
                        <a:effectLst/>
                        <a:latin typeface="Arial"/>
                      </a:endParaRPr>
                    </a:p>
                  </a:txBody>
                  <a:tcPr marL="0" marR="0" marT="0" marB="0" anchor="ctr">
                    <a:lnL>
                      <a:noFill/>
                    </a:lnL>
                    <a:lnR>
                      <a:noFill/>
                    </a:lnR>
                    <a:lnT>
                      <a:noFill/>
                    </a:lnT>
                    <a:lnB>
                      <a:noFill/>
                    </a:lnB>
                  </a:tcPr>
                </a:tc>
                <a:tc>
                  <a:txBody>
                    <a:bodyPr/>
                    <a:lstStyle/>
                    <a:p>
                      <a:pPr algn="ctr" fontAlgn="ctr"/>
                      <a:endParaRPr lang="en-US" sz="300" b="1" i="0" u="sng" strike="noStrike">
                        <a:solidFill>
                          <a:srgbClr val="000000"/>
                        </a:solidFill>
                        <a:effectLst/>
                        <a:latin typeface="Arial"/>
                      </a:endParaRPr>
                    </a:p>
                  </a:txBody>
                  <a:tcPr marL="0" marR="0" marT="0" marB="0" anchor="ctr">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400" b="1" i="0" u="none" strike="noStrike">
                          <a:solidFill>
                            <a:srgbClr val="000000"/>
                          </a:solidFill>
                          <a:effectLst/>
                          <a:latin typeface="Arial"/>
                        </a:rPr>
                        <a:t>100%</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t"/>
                      <a:r>
                        <a:rPr lang="en-US" sz="400" b="1" i="0" u="none" strike="noStrike">
                          <a:solidFill>
                            <a:srgbClr val="000000"/>
                          </a:solidFill>
                          <a:effectLst/>
                          <a:latin typeface="Arial"/>
                        </a:rPr>
                        <a:t>Property Taxes </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r>
                        <a:rPr lang="en-US" sz="400" b="1" i="0" u="none" strike="noStrike">
                          <a:solidFill>
                            <a:srgbClr val="000000"/>
                          </a:solidFill>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400" b="1" i="0" u="none" strike="noStrike">
                          <a:solidFill>
                            <a:srgbClr val="000000"/>
                          </a:solidFill>
                          <a:effectLst/>
                          <a:latin typeface="Arial"/>
                        </a:rPr>
                        <a:t>77%</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t"/>
                      <a:r>
                        <a:rPr lang="en-US" sz="400" b="1" i="0" u="none" strike="noStrike">
                          <a:solidFill>
                            <a:srgbClr val="000000"/>
                          </a:solidFill>
                          <a:effectLst/>
                          <a:latin typeface="Arial"/>
                        </a:rPr>
                        <a:t>Fines and Forefeits</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400" b="1" i="0" u="none" strike="noStrike">
                          <a:solidFill>
                            <a:srgbClr val="000000"/>
                          </a:solidFill>
                          <a:effectLst/>
                          <a:latin typeface="Arial"/>
                        </a:rPr>
                        <a:t>96%</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t"/>
                      <a:r>
                        <a:rPr lang="en-US" sz="400" b="1" i="0" u="none" strike="noStrike">
                          <a:solidFill>
                            <a:srgbClr val="000000"/>
                          </a:solidFill>
                          <a:effectLst/>
                          <a:latin typeface="Arial"/>
                        </a:rPr>
                        <a:t>Other Taxes</a:t>
                      </a:r>
                    </a:p>
                  </a:txBody>
                  <a:tcPr marL="0" marR="0" marT="0" marB="0">
                    <a:lnL>
                      <a:noFill/>
                    </a:lnL>
                    <a:lnR>
                      <a:noFill/>
                    </a:lnR>
                    <a:lnT>
                      <a:noFill/>
                    </a:lnT>
                    <a:lnB>
                      <a:noFill/>
                    </a:lnB>
                  </a:tcPr>
                </a:tc>
                <a:tc hMerge="1">
                  <a:txBody>
                    <a:bodyPr/>
                    <a:lstStyle/>
                    <a:p>
                      <a:endParaRPr lang="en-US"/>
                    </a:p>
                  </a:txBody>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r>
                        <a:rPr lang="en-US" sz="400" b="1" i="0" u="none" strike="noStrike">
                          <a:solidFill>
                            <a:srgbClr val="000000"/>
                          </a:solidFill>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400" b="1" i="0" u="none" strike="noStrike">
                          <a:solidFill>
                            <a:srgbClr val="000000"/>
                          </a:solidFill>
                          <a:effectLst/>
                          <a:latin typeface="Arial"/>
                        </a:rPr>
                        <a:t>77%</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t"/>
                      <a:r>
                        <a:rPr lang="en-US" sz="400" b="1" i="0" u="none" strike="noStrike">
                          <a:solidFill>
                            <a:srgbClr val="000000"/>
                          </a:solidFill>
                          <a:effectLst/>
                          <a:latin typeface="Arial"/>
                        </a:rPr>
                        <a:t>Miscellaneous Income</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r>
              <a:tr h="70027">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1" i="0" u="none" strike="noStrike">
                        <a:solidFill>
                          <a:srgbClr val="000000"/>
                        </a:solidFill>
                        <a:effectLst/>
                        <a:latin typeface="Arial"/>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400" b="1" i="0" u="none" strike="noStrike">
                          <a:solidFill>
                            <a:srgbClr val="000000"/>
                          </a:solidFill>
                          <a:effectLst/>
                          <a:latin typeface="Arial"/>
                        </a:rPr>
                        <a:t>96%</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400" b="1" i="0" u="none" strike="noStrike">
                          <a:solidFill>
                            <a:srgbClr val="000000"/>
                          </a:solidFill>
                          <a:effectLst/>
                          <a:latin typeface="Arial"/>
                        </a:rPr>
                        <a:t>Permits</a:t>
                      </a: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r>
                        <a:rPr lang="en-US" sz="400" b="1" i="0" u="none" strike="noStrike">
                          <a:solidFill>
                            <a:srgbClr val="000000"/>
                          </a:solidFill>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400" b="1" i="0" u="none" strike="noStrike">
                          <a:solidFill>
                            <a:srgbClr val="000000"/>
                          </a:solidFill>
                          <a:effectLst/>
                          <a:latin typeface="Arial"/>
                        </a:rPr>
                        <a:t>95%</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t"/>
                      <a:r>
                        <a:rPr lang="en-US" sz="400" b="1" i="0" u="none" strike="noStrike">
                          <a:solidFill>
                            <a:srgbClr val="000000"/>
                          </a:solidFill>
                          <a:effectLst/>
                          <a:latin typeface="Arial"/>
                        </a:rPr>
                        <a:t>Utility Tax - Electric</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0"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400" b="1" i="0" u="none" strike="noStrike">
                          <a:solidFill>
                            <a:srgbClr val="000000"/>
                          </a:solidFill>
                          <a:effectLst/>
                          <a:latin typeface="Arial"/>
                        </a:rPr>
                        <a:t>100%</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t"/>
                      <a:r>
                        <a:rPr lang="en-US" sz="400" b="1" i="0" u="none" strike="noStrike">
                          <a:solidFill>
                            <a:srgbClr val="000000"/>
                          </a:solidFill>
                          <a:effectLst/>
                          <a:latin typeface="Arial"/>
                        </a:rPr>
                        <a:t>Intergovernmental</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r>
                        <a:rPr lang="en-US" sz="400" b="1" i="0" u="none" strike="noStrike">
                          <a:solidFill>
                            <a:srgbClr val="000000"/>
                          </a:solidFill>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0"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400" b="1" i="0" u="none" strike="noStrike">
                          <a:solidFill>
                            <a:srgbClr val="000000"/>
                          </a:solidFill>
                          <a:effectLst/>
                          <a:latin typeface="Arial"/>
                        </a:rPr>
                        <a:t>98%</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t"/>
                      <a:r>
                        <a:rPr lang="en-US" sz="400" b="1" i="0" u="none" strike="noStrike">
                          <a:solidFill>
                            <a:srgbClr val="000000"/>
                          </a:solidFill>
                          <a:effectLst/>
                          <a:latin typeface="Arial"/>
                        </a:rPr>
                        <a:t>Utility Tax - Communication Svs</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400" b="1" i="0" u="none" strike="noStrike">
                          <a:solidFill>
                            <a:srgbClr val="000000"/>
                          </a:solidFill>
                          <a:effectLst/>
                          <a:latin typeface="Arial"/>
                        </a:rPr>
                        <a:t>99%</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t"/>
                      <a:r>
                        <a:rPr lang="en-US" sz="400" b="1" i="0" u="none" strike="noStrike">
                          <a:solidFill>
                            <a:srgbClr val="000000"/>
                          </a:solidFill>
                          <a:effectLst/>
                          <a:latin typeface="Arial"/>
                        </a:rPr>
                        <a:t>Charges for Services</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r>
                        <a:rPr lang="en-US" sz="400" b="1" i="0" u="none" strike="noStrike">
                          <a:solidFill>
                            <a:srgbClr val="000000"/>
                          </a:solidFill>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400" b="1" i="0" u="none" strike="noStrike">
                          <a:solidFill>
                            <a:srgbClr val="000000"/>
                          </a:solidFill>
                          <a:effectLst/>
                          <a:latin typeface="Arial"/>
                        </a:rPr>
                        <a:t>100%</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t"/>
                      <a:r>
                        <a:rPr lang="en-US" sz="400" b="1" i="0" u="none" strike="noStrike">
                          <a:solidFill>
                            <a:srgbClr val="000000"/>
                          </a:solidFill>
                          <a:effectLst/>
                          <a:latin typeface="Arial"/>
                        </a:rPr>
                        <a:t>Utility Tax - Water</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65650">
                <a:tc>
                  <a:txBody>
                    <a:bodyPr/>
                    <a:lstStyle/>
                    <a:p>
                      <a:pPr algn="l" fontAlgn="t"/>
                      <a:endParaRPr lang="en-US" sz="400" b="0" i="0" u="none" strike="noStrike">
                        <a:solidFill>
                          <a:srgbClr val="000000"/>
                        </a:solidFill>
                        <a:effectLst/>
                        <a:latin typeface="Arial"/>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gridSpan="10">
                  <a:txBody>
                    <a:bodyPr/>
                    <a:lstStyle/>
                    <a:p>
                      <a:pPr algn="ctr" fontAlgn="b"/>
                      <a:r>
                        <a:rPr lang="en-US" sz="400" b="0" i="0" u="none" strike="noStrike">
                          <a:solidFill>
                            <a:srgbClr val="000000"/>
                          </a:solidFill>
                          <a:effectLst/>
                          <a:latin typeface="Arial"/>
                        </a:rPr>
                        <a:t>Thresholds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400" b="0" i="0" u="none" strike="noStrike">
                        <a:solidFill>
                          <a:srgbClr val="000000"/>
                        </a:solidFill>
                        <a:effectLst/>
                        <a:latin typeface="Arial"/>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b"/>
                      <a:endParaRPr lang="en-US" sz="500" b="0" i="0" u="none" strike="noStrike">
                        <a:solidFill>
                          <a:srgbClr val="000000"/>
                        </a:solidFill>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sng" strike="noStrike">
                          <a:solidFill>
                            <a:srgbClr val="000000"/>
                          </a:solidFill>
                          <a:effectLst/>
                          <a:latin typeface="Arial"/>
                        </a:rPr>
                        <a:t>Rev</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400" b="1" i="0" u="sng" strike="noStrike">
                          <a:solidFill>
                            <a:srgbClr val="000000"/>
                          </a:solidFill>
                          <a:effectLst/>
                          <a:latin typeface="Arial"/>
                        </a:rPr>
                        <a:t>Exp</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3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3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sng" strike="noStrike">
                          <a:solidFill>
                            <a:srgbClr val="000000"/>
                          </a:solidFill>
                          <a:effectLst/>
                          <a:latin typeface="Arial"/>
                        </a:rPr>
                        <a:t>Rev/Exp</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3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3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sng" strike="noStrike">
                          <a:solidFill>
                            <a:srgbClr val="000000"/>
                          </a:solidFill>
                          <a:effectLst/>
                          <a:latin typeface="Arial"/>
                        </a:rPr>
                        <a:t>Rev</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400" b="1" i="0" u="sng" strike="noStrike">
                          <a:solidFill>
                            <a:srgbClr val="000000"/>
                          </a:solidFill>
                          <a:effectLst/>
                          <a:latin typeface="Arial"/>
                        </a:rPr>
                        <a:t>Exp</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r>
              <a:tr h="70027">
                <a:tc>
                  <a:txBody>
                    <a:bodyPr/>
                    <a:lstStyle/>
                    <a:p>
                      <a:pPr algn="l" fontAlgn="b"/>
                      <a:endParaRPr lang="en-US" sz="500" b="0" i="0" u="none" strike="noStrike">
                        <a:solidFill>
                          <a:srgbClr val="000000"/>
                        </a:solidFill>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400" b="0" i="0" u="none" strike="noStrike">
                          <a:solidFill>
                            <a:srgbClr val="000000"/>
                          </a:solidFill>
                          <a:effectLst/>
                          <a:latin typeface="Arial"/>
                        </a:rPr>
                        <a:t>&gt;100%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effectLst/>
                          <a:latin typeface="Arial"/>
                        </a:rPr>
                        <a:t>&lt;90%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effectLst/>
                          <a:latin typeface="Arial"/>
                        </a:rPr>
                        <a:t>90% - 100%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400" b="0" i="0" u="none" strike="noStrike">
                          <a:solidFill>
                            <a:srgbClr val="000000"/>
                          </a:solidFill>
                          <a:effectLst/>
                          <a:latin typeface="Arial"/>
                        </a:rPr>
                        <a:t>&lt; 90%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effectLst/>
                          <a:latin typeface="Arial"/>
                        </a:rPr>
                        <a:t> &gt; 100%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1" i="0" u="sng"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400" b="1" i="0" u="sng"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r>
              <a:tr h="70027">
                <a:tc>
                  <a:txBody>
                    <a:bodyPr/>
                    <a:lstStyle/>
                    <a:p>
                      <a:pPr algn="l" fontAlgn="b"/>
                      <a:endParaRPr lang="en-US" sz="5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r>
              <a:tr h="70027">
                <a:tc>
                  <a:txBody>
                    <a:bodyPr/>
                    <a:lstStyle/>
                    <a:p>
                      <a:pPr algn="l" fontAlgn="b"/>
                      <a:endParaRPr lang="en-US" sz="5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70027">
                <a:tc>
                  <a:txBody>
                    <a:bodyPr/>
                    <a:lstStyle/>
                    <a:p>
                      <a:pPr algn="l" fontAlgn="t"/>
                      <a:r>
                        <a:rPr lang="en-US" sz="500" b="0"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5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5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5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5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5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5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5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5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4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4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4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4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400" b="0" i="0" u="none" strike="noStrike">
                          <a:solidFill>
                            <a:srgbClr val="000000"/>
                          </a:solidFill>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t"/>
                      <a:r>
                        <a:rPr lang="en-US" sz="400" b="0" i="0" u="none" strike="noStrike">
                          <a:solidFill>
                            <a:srgbClr val="000000"/>
                          </a:solidFill>
                          <a:effectLst/>
                          <a:latin typeface="Arial"/>
                        </a:rPr>
                        <a:t>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r>
              <a:tr h="70027">
                <a:tc>
                  <a:txBody>
                    <a:bodyPr/>
                    <a:lstStyle/>
                    <a:p>
                      <a:pPr algn="l" fontAlgn="t"/>
                      <a:endParaRPr lang="en-US" sz="400" b="1"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r>
              <a:tr h="70027">
                <a:tc gridSpan="7">
                  <a:txBody>
                    <a:bodyPr/>
                    <a:lstStyle/>
                    <a:p>
                      <a:pPr algn="l" fontAlgn="b"/>
                      <a:r>
                        <a:rPr lang="en-US" sz="400" b="1" i="0" u="sng" strike="noStrike">
                          <a:solidFill>
                            <a:srgbClr val="000000"/>
                          </a:solidFill>
                          <a:effectLst/>
                          <a:latin typeface="Arial"/>
                        </a:rPr>
                        <a:t>CURRENT YEAR (BUDGET VS. PROJECTIONS)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500" b="1" i="0" u="sng"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sng"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r"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400" b="1" i="0" u="none" strike="noStrike">
                        <a:solidFill>
                          <a:srgbClr val="000000"/>
                        </a:solidFill>
                        <a:effectLst/>
                        <a:latin typeface="Arial"/>
                      </a:endParaRPr>
                    </a:p>
                  </a:txBody>
                  <a:tcPr marL="0" marR="0" marT="0" marB="0">
                    <a:lnL>
                      <a:noFill/>
                    </a:lnL>
                    <a:lnR>
                      <a:noFill/>
                    </a:lnR>
                    <a:lnT>
                      <a:noFill/>
                    </a:lnT>
                    <a:lnB>
                      <a:noFill/>
                    </a:lnB>
                  </a:tcPr>
                </a:tc>
              </a:tr>
              <a:tr h="70027">
                <a:tc gridSpan="3">
                  <a:txBody>
                    <a:bodyPr/>
                    <a:lstStyle/>
                    <a:p>
                      <a:pPr algn="l" fontAlgn="t"/>
                      <a:r>
                        <a:rPr lang="en-US" sz="400" b="1" i="0" u="none" strike="noStrike">
                          <a:solidFill>
                            <a:srgbClr val="000000"/>
                          </a:solidFill>
                          <a:effectLst/>
                          <a:latin typeface="Arial"/>
                        </a:rPr>
                        <a:t>Expense Drivers:</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300" b="1" i="0" u="sng" strike="noStrike">
                        <a:solidFill>
                          <a:srgbClr val="000000"/>
                        </a:solidFill>
                        <a:effectLst/>
                        <a:latin typeface="Arial"/>
                      </a:endParaRPr>
                    </a:p>
                  </a:txBody>
                  <a:tcPr marL="0" marR="0" marT="0" marB="0" anchor="ctr">
                    <a:lnL>
                      <a:noFill/>
                    </a:lnL>
                    <a:lnR>
                      <a:noFill/>
                    </a:lnR>
                    <a:lnT>
                      <a:noFill/>
                    </a:lnT>
                    <a:lnB>
                      <a:noFill/>
                    </a:lnB>
                  </a:tcPr>
                </a:tc>
                <a:tc>
                  <a:txBody>
                    <a:bodyPr/>
                    <a:lstStyle/>
                    <a:p>
                      <a:pPr algn="ctr" fontAlgn="ctr"/>
                      <a:endParaRPr lang="en-US" sz="300" b="1" i="0" u="sng" strike="noStrike">
                        <a:solidFill>
                          <a:srgbClr val="000000"/>
                        </a:solidFill>
                        <a:effectLst/>
                        <a:latin typeface="Arial"/>
                      </a:endParaRPr>
                    </a:p>
                  </a:txBody>
                  <a:tcPr marL="0" marR="0" marT="0" marB="0" anchor="ctr">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300" b="1" i="0" u="sng" strike="noStrike">
                        <a:solidFill>
                          <a:srgbClr val="000000"/>
                        </a:solidFill>
                        <a:effectLst/>
                        <a:latin typeface="Arial"/>
                      </a:endParaRPr>
                    </a:p>
                  </a:txBody>
                  <a:tcPr marL="0" marR="0" marT="0" marB="0" anchor="ctr">
                    <a:lnL>
                      <a:noFill/>
                    </a:lnL>
                    <a:lnR>
                      <a:noFill/>
                    </a:lnR>
                    <a:lnT>
                      <a:noFill/>
                    </a:lnT>
                    <a:lnB>
                      <a:noFill/>
                    </a:lnB>
                  </a:tcPr>
                </a:tc>
                <a:tc>
                  <a:txBody>
                    <a:bodyPr/>
                    <a:lstStyle/>
                    <a:p>
                      <a:pPr algn="ctr" fontAlgn="ctr"/>
                      <a:endParaRPr lang="en-US" sz="300" b="1" i="0" u="sng" strike="noStrike">
                        <a:solidFill>
                          <a:srgbClr val="000000"/>
                        </a:solidFill>
                        <a:effectLst/>
                        <a:latin typeface="Arial"/>
                      </a:endParaRPr>
                    </a:p>
                  </a:txBody>
                  <a:tcPr marL="0" marR="0" marT="0" marB="0" anchor="ctr">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400" b="1" i="0" u="none" strike="noStrike">
                          <a:solidFill>
                            <a:srgbClr val="000000"/>
                          </a:solidFill>
                          <a:effectLst/>
                          <a:latin typeface="Arial"/>
                        </a:rPr>
                        <a:t>98%</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400" b="1" i="0" u="none" strike="noStrike">
                          <a:solidFill>
                            <a:srgbClr val="000000"/>
                          </a:solidFill>
                          <a:effectLst/>
                          <a:latin typeface="Arial"/>
                        </a:rPr>
                        <a:t>Salaries</a:t>
                      </a: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r>
                        <a:rPr lang="en-US" sz="400" b="1" i="0" u="none" strike="noStrike">
                          <a:solidFill>
                            <a:srgbClr val="000000"/>
                          </a:solidFill>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400" b="1" i="0" u="none" strike="noStrike">
                          <a:solidFill>
                            <a:srgbClr val="000000"/>
                          </a:solidFill>
                          <a:effectLst/>
                          <a:latin typeface="Arial"/>
                        </a:rPr>
                        <a:t>93%</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t"/>
                      <a:r>
                        <a:rPr lang="en-US" sz="400" b="1" i="0" u="none" strike="noStrike">
                          <a:solidFill>
                            <a:srgbClr val="000000"/>
                          </a:solidFill>
                          <a:effectLst/>
                          <a:latin typeface="Arial"/>
                        </a:rPr>
                        <a:t>General Employees Pension</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400" b="1" i="0" u="none" strike="noStrike">
                          <a:solidFill>
                            <a:srgbClr val="000000"/>
                          </a:solidFill>
                          <a:effectLst/>
                          <a:latin typeface="Arial"/>
                        </a:rPr>
                        <a:t>111%</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400" b="1" i="0" u="none" strike="noStrike">
                          <a:solidFill>
                            <a:srgbClr val="000000"/>
                          </a:solidFill>
                          <a:effectLst/>
                          <a:latin typeface="Arial"/>
                        </a:rPr>
                        <a:t>Overtime</a:t>
                      </a: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r>
                        <a:rPr lang="en-US" sz="400" b="1" i="0" u="none" strike="noStrike">
                          <a:solidFill>
                            <a:srgbClr val="000000"/>
                          </a:solidFill>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400" b="1" i="0" u="none" strike="noStrike">
                          <a:solidFill>
                            <a:srgbClr val="000000"/>
                          </a:solidFill>
                          <a:effectLst/>
                          <a:latin typeface="Arial"/>
                        </a:rPr>
                        <a:t>94%</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400" b="1" i="0" u="none" strike="noStrike">
                          <a:solidFill>
                            <a:srgbClr val="000000"/>
                          </a:solidFill>
                          <a:effectLst/>
                          <a:latin typeface="Arial"/>
                        </a:rPr>
                        <a:t>Electric</a:t>
                      </a: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r>
              <a:tr h="70027">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124492">
                <a:tc>
                  <a:txBody>
                    <a:bodyPr/>
                    <a:lstStyle/>
                    <a:p>
                      <a:pPr algn="l" fontAlgn="t"/>
                      <a:endParaRPr lang="en-US" sz="400" b="1" i="0" u="none" strike="noStrike">
                        <a:solidFill>
                          <a:srgbClr val="000000"/>
                        </a:solidFill>
                        <a:effectLst/>
                        <a:latin typeface="Arial"/>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400" b="1" i="0" u="none" strike="noStrike">
                          <a:solidFill>
                            <a:srgbClr val="000000"/>
                          </a:solidFill>
                          <a:effectLst/>
                          <a:latin typeface="Arial"/>
                        </a:rPr>
                        <a:t>111%</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400" b="1" i="0" u="none" strike="noStrike">
                          <a:solidFill>
                            <a:srgbClr val="000000"/>
                          </a:solidFill>
                          <a:effectLst/>
                          <a:latin typeface="Arial"/>
                        </a:rPr>
                        <a:t>Other Pay</a:t>
                      </a: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r>
                        <a:rPr lang="en-US" sz="400" b="1" i="0" u="none" strike="noStrike">
                          <a:solidFill>
                            <a:srgbClr val="000000"/>
                          </a:solidFill>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400" b="1" i="0" u="none" strike="noStrike">
                          <a:solidFill>
                            <a:srgbClr val="000000"/>
                          </a:solidFill>
                          <a:effectLst/>
                          <a:latin typeface="Arial"/>
                        </a:rPr>
                        <a:t>94%</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400" b="1" i="0" u="none" strike="noStrike">
                          <a:solidFill>
                            <a:srgbClr val="000000"/>
                          </a:solidFill>
                          <a:effectLst/>
                          <a:latin typeface="Arial"/>
                        </a:rPr>
                        <a:t>Fuel</a:t>
                      </a: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300" b="0" i="0" u="none" strike="noStrike">
                        <a:solidFill>
                          <a:srgbClr val="000000"/>
                        </a:solidFill>
                        <a:effectLst/>
                        <a:latin typeface="Calibri"/>
                      </a:endParaRPr>
                    </a:p>
                  </a:txBody>
                  <a:tcPr marL="0" marR="0" marT="0" marB="0" anchor="ctr">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124492">
                <a:tc>
                  <a:txBody>
                    <a:bodyPr/>
                    <a:lstStyle/>
                    <a:p>
                      <a:pPr algn="l" fontAlgn="t"/>
                      <a:endParaRPr lang="en-US" sz="400" b="0" i="0" u="none" strike="noStrike">
                        <a:solidFill>
                          <a:srgbClr val="000000"/>
                        </a:solidFill>
                        <a:effectLst/>
                        <a:latin typeface="Arial"/>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400" b="1" i="0" u="none" strike="noStrike">
                          <a:solidFill>
                            <a:srgbClr val="000000"/>
                          </a:solidFill>
                          <a:effectLst/>
                          <a:latin typeface="Arial"/>
                        </a:rPr>
                        <a:t>97%</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t"/>
                      <a:r>
                        <a:rPr lang="en-US" sz="400" b="1" i="0" u="none" strike="noStrike">
                          <a:solidFill>
                            <a:srgbClr val="000000"/>
                          </a:solidFill>
                          <a:effectLst/>
                          <a:latin typeface="Arial"/>
                        </a:rPr>
                        <a:t>Other Benefits</a:t>
                      </a:r>
                    </a:p>
                  </a:txBody>
                  <a:tcPr marL="0" marR="0" marT="0" marB="0">
                    <a:lnL>
                      <a:noFill/>
                    </a:lnL>
                    <a:lnR>
                      <a:noFill/>
                    </a:lnR>
                    <a:lnT>
                      <a:noFill/>
                    </a:lnT>
                    <a:lnB>
                      <a:noFill/>
                    </a:lnB>
                  </a:tcPr>
                </a:tc>
                <a:tc hMerge="1">
                  <a:txBody>
                    <a:bodyPr/>
                    <a:lstStyle/>
                    <a:p>
                      <a:endParaRPr lang="en-US"/>
                    </a:p>
                  </a:txBody>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r>
                        <a:rPr lang="en-US" sz="400" b="1" i="0" u="none" strike="noStrike">
                          <a:solidFill>
                            <a:srgbClr val="000000"/>
                          </a:solidFill>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400" b="1" i="0" u="none" strike="noStrike">
                          <a:solidFill>
                            <a:srgbClr val="000000"/>
                          </a:solidFill>
                          <a:effectLst/>
                          <a:latin typeface="Arial"/>
                        </a:rPr>
                        <a:t>97%</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t"/>
                      <a:r>
                        <a:rPr lang="en-US" sz="400" b="1" i="0" u="none" strike="noStrike">
                          <a:solidFill>
                            <a:srgbClr val="000000"/>
                          </a:solidFill>
                          <a:effectLst/>
                          <a:latin typeface="Arial"/>
                        </a:rPr>
                        <a:t>Other Operating</a:t>
                      </a:r>
                    </a:p>
                  </a:txBody>
                  <a:tcPr marL="0" marR="0" marT="0" marB="0">
                    <a:lnL>
                      <a:noFill/>
                    </a:lnL>
                    <a:lnR>
                      <a:noFill/>
                    </a:lnR>
                    <a:lnT>
                      <a:noFill/>
                    </a:lnT>
                    <a:lnB>
                      <a:noFill/>
                    </a:lnB>
                  </a:tcPr>
                </a:tc>
                <a:tc hMerge="1">
                  <a:txBody>
                    <a:bodyPr/>
                    <a:lstStyle/>
                    <a:p>
                      <a:endParaRPr lang="en-US"/>
                    </a:p>
                  </a:txBody>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1"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r>
              <a:tr h="124492">
                <a:tc>
                  <a:txBody>
                    <a:bodyPr/>
                    <a:lstStyle/>
                    <a:p>
                      <a:pPr algn="l" fontAlgn="t"/>
                      <a:endParaRPr lang="en-US" sz="400" b="0" i="0" u="none" strike="noStrike">
                        <a:solidFill>
                          <a:srgbClr val="000000"/>
                        </a:solidFill>
                        <a:effectLst/>
                        <a:latin typeface="Arial"/>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500" b="1"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400" b="1" i="0" u="none" strike="noStrike">
                          <a:solidFill>
                            <a:srgbClr val="000000"/>
                          </a:solidFill>
                          <a:effectLst/>
                          <a:latin typeface="Arial"/>
                        </a:rPr>
                        <a:t>99%</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t"/>
                      <a:r>
                        <a:rPr lang="en-US" sz="400" b="1" i="0" u="none" strike="noStrike">
                          <a:solidFill>
                            <a:srgbClr val="000000"/>
                          </a:solidFill>
                          <a:effectLst/>
                          <a:latin typeface="Arial"/>
                        </a:rPr>
                        <a:t>Fire &amp; Police Pension</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ctr"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1"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5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4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400" b="0" i="0" u="none" strike="noStrike">
                        <a:solidFill>
                          <a:srgbClr val="000000"/>
                        </a:solidFill>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b"/>
                      <a:endParaRPr lang="en-US" sz="500" b="0" i="0" u="none" strike="noStrike">
                        <a:solidFill>
                          <a:srgbClr val="000000"/>
                        </a:solidFill>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10">
                  <a:txBody>
                    <a:bodyPr/>
                    <a:lstStyle/>
                    <a:p>
                      <a:pPr algn="ctr" fontAlgn="b"/>
                      <a:r>
                        <a:rPr lang="en-US" sz="400" b="0" i="0" u="none" strike="noStrike">
                          <a:solidFill>
                            <a:srgbClr val="000000"/>
                          </a:solidFill>
                          <a:effectLst/>
                          <a:latin typeface="Arial"/>
                        </a:rPr>
                        <a:t>Thresholds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4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r>
              <a:tr h="70027">
                <a:tc>
                  <a:txBody>
                    <a:bodyPr/>
                    <a:lstStyle/>
                    <a:p>
                      <a:pPr algn="l" fontAlgn="b"/>
                      <a:endParaRPr lang="en-US" sz="500" b="0" i="0" u="none" strike="noStrike">
                        <a:solidFill>
                          <a:srgbClr val="000000"/>
                        </a:solidFill>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sng" strike="noStrike">
                          <a:solidFill>
                            <a:srgbClr val="000000"/>
                          </a:solidFill>
                          <a:effectLst/>
                          <a:latin typeface="Arial"/>
                        </a:rPr>
                        <a:t>Rev</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400" b="1" i="0" u="sng" strike="noStrike">
                          <a:solidFill>
                            <a:srgbClr val="000000"/>
                          </a:solidFill>
                          <a:effectLst/>
                          <a:latin typeface="Arial"/>
                        </a:rPr>
                        <a:t>Exp</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3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3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sng" strike="noStrike">
                          <a:solidFill>
                            <a:srgbClr val="000000"/>
                          </a:solidFill>
                          <a:effectLst/>
                          <a:latin typeface="Arial"/>
                        </a:rPr>
                        <a:t>Rev/Exp</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3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3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sng" strike="noStrike">
                          <a:solidFill>
                            <a:srgbClr val="000000"/>
                          </a:solidFill>
                          <a:effectLst/>
                          <a:latin typeface="Arial"/>
                        </a:rPr>
                        <a:t>Rev</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400" b="1" i="0" u="sng" strike="noStrike">
                          <a:solidFill>
                            <a:srgbClr val="000000"/>
                          </a:solidFill>
                          <a:effectLst/>
                          <a:latin typeface="Arial"/>
                        </a:rPr>
                        <a:t>Exp</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400" b="1" i="0" u="sng"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r>
              <a:tr h="70027">
                <a:tc>
                  <a:txBody>
                    <a:bodyPr/>
                    <a:lstStyle/>
                    <a:p>
                      <a:pPr algn="l" fontAlgn="b"/>
                      <a:endParaRPr lang="en-US" sz="500" b="0" i="0" u="none" strike="noStrike">
                        <a:solidFill>
                          <a:srgbClr val="000000"/>
                        </a:solidFill>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400" b="0" i="0" u="none" strike="noStrike">
                          <a:solidFill>
                            <a:srgbClr val="000000"/>
                          </a:solidFill>
                          <a:effectLst/>
                          <a:latin typeface="Arial"/>
                        </a:rPr>
                        <a:t>&gt;100%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effectLst/>
                          <a:latin typeface="Arial"/>
                        </a:rPr>
                        <a:t>&lt;90%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effectLst/>
                          <a:latin typeface="Arial"/>
                        </a:rPr>
                        <a:t>90% - 100%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400" b="0" i="0" u="none" strike="noStrike">
                          <a:solidFill>
                            <a:srgbClr val="000000"/>
                          </a:solidFill>
                          <a:effectLst/>
                          <a:latin typeface="Arial"/>
                        </a:rPr>
                        <a:t>&lt; 90%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effectLst/>
                          <a:latin typeface="Arial"/>
                        </a:rPr>
                        <a:t> &gt; 100%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r>
              <a:tr h="70027">
                <a:tc>
                  <a:txBody>
                    <a:bodyPr/>
                    <a:lstStyle/>
                    <a:p>
                      <a:pPr algn="l" fontAlgn="b"/>
                      <a:endParaRPr lang="en-US" sz="5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400" b="0" i="0" u="none" strike="noStrike">
                        <a:solidFill>
                          <a:srgbClr val="000000"/>
                        </a:solidFill>
                        <a:effectLst/>
                        <a:latin typeface="Arial"/>
                      </a:endParaRPr>
                    </a:p>
                  </a:txBody>
                  <a:tcPr marL="0" marR="0" marT="0" marB="0" anchor="b">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r>
              <a:tr h="70027">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5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a:solidFill>
                          <a:srgbClr val="000000"/>
                        </a:solidFill>
                        <a:effectLst/>
                        <a:latin typeface="Arial"/>
                      </a:endParaRPr>
                    </a:p>
                  </a:txBody>
                  <a:tcPr marL="0" marR="0" marT="0" marB="0">
                    <a:lnL>
                      <a:noFill/>
                    </a:lnL>
                    <a:lnR>
                      <a:noFill/>
                    </a:lnR>
                    <a:lnT>
                      <a:noFill/>
                    </a:lnT>
                    <a:lnB>
                      <a:noFill/>
                    </a:lnB>
                  </a:tcPr>
                </a:tc>
                <a:tc>
                  <a:txBody>
                    <a:bodyPr/>
                    <a:lstStyle/>
                    <a:p>
                      <a:pPr algn="l" fontAlgn="t"/>
                      <a:endParaRPr lang="en-US" sz="400" b="0" i="0" u="none" strike="noStrike" dirty="0">
                        <a:solidFill>
                          <a:srgbClr val="000000"/>
                        </a:solidFill>
                        <a:effectLst/>
                        <a:latin typeface="Arial"/>
                      </a:endParaRPr>
                    </a:p>
                  </a:txBody>
                  <a:tcPr marL="0" marR="0" marT="0" marB="0">
                    <a:lnL>
                      <a:noFill/>
                    </a:lnL>
                    <a:lnR>
                      <a:noFill/>
                    </a:lnR>
                    <a:lnT>
                      <a:noFill/>
                    </a:lnT>
                    <a:lnB>
                      <a:noFill/>
                    </a:lnB>
                  </a:tcPr>
                </a:tc>
              </a:tr>
            </a:tbl>
          </a:graphicData>
        </a:graphic>
      </p:graphicFrame>
      <p:cxnSp>
        <p:nvCxnSpPr>
          <p:cNvPr id="6" name="Straight Connector 5"/>
          <p:cNvCxnSpPr/>
          <p:nvPr/>
        </p:nvCxnSpPr>
        <p:spPr>
          <a:xfrm>
            <a:off x="0" y="1600200"/>
            <a:ext cx="9144000" cy="0"/>
          </a:xfrm>
          <a:prstGeom prst="line">
            <a:avLst/>
          </a:prstGeom>
          <a:ln w="2540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31449E8-4DB8-4431-B69E-473F194888F3}" type="slidenum">
              <a:rPr lang="en-US" smtClean="0"/>
              <a:t>9</a:t>
            </a:fld>
            <a:endParaRPr lang="en-US"/>
          </a:p>
        </p:txBody>
      </p:sp>
    </p:spTree>
    <p:extLst>
      <p:ext uri="{BB962C8B-B14F-4D97-AF65-F5344CB8AC3E}">
        <p14:creationId xmlns:p14="http://schemas.microsoft.com/office/powerpoint/2010/main" val="2995203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1474</TotalTime>
  <Words>4388</Words>
  <Application>Microsoft Office PowerPoint</Application>
  <PresentationFormat>On-screen Show (4:3)</PresentationFormat>
  <Paragraphs>1113</Paragraphs>
  <Slides>67</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Office Theme</vt:lpstr>
      <vt:lpstr>Worksheet</vt:lpstr>
      <vt:lpstr>Microsoft Excel Worksheet</vt:lpstr>
      <vt:lpstr>Florida Government Finance Officers Association</vt:lpstr>
      <vt:lpstr>Agenda</vt:lpstr>
      <vt:lpstr>Agenda</vt:lpstr>
      <vt:lpstr>The Budget Office</vt:lpstr>
      <vt:lpstr>The Budget Office</vt:lpstr>
      <vt:lpstr>Planning for the Next Budget Cycle</vt:lpstr>
      <vt:lpstr>Planning for the Next Budget Cycle</vt:lpstr>
      <vt:lpstr>Planning for the Next Budget Cycle</vt:lpstr>
      <vt:lpstr>Monitoring Current Year Activities</vt:lpstr>
      <vt:lpstr>Monitoring Current Year Activities</vt:lpstr>
      <vt:lpstr>Monitoring Current Year Activities</vt:lpstr>
      <vt:lpstr>Monitoring Current Year Activities</vt:lpstr>
      <vt:lpstr>Monitoring Current Year Activities</vt:lpstr>
      <vt:lpstr>Monitoring Current Year Activities</vt:lpstr>
      <vt:lpstr>Budget Instructions</vt:lpstr>
      <vt:lpstr>Departmental Budget Preparation</vt:lpstr>
      <vt:lpstr>Departmental Budget Preparation</vt:lpstr>
      <vt:lpstr>Departmental Budget Preparation</vt:lpstr>
      <vt:lpstr>Departmental Budget Preparation</vt:lpstr>
      <vt:lpstr>Departmental Budget Preparation</vt:lpstr>
      <vt:lpstr>Capital Improvement Program</vt:lpstr>
      <vt:lpstr>Capital Improvement Program</vt:lpstr>
      <vt:lpstr>Capital Improvement Program</vt:lpstr>
      <vt:lpstr>Capital Improvement Program Changing the Community</vt:lpstr>
      <vt:lpstr>Capital Improvement Program Changing the Community</vt:lpstr>
      <vt:lpstr>Capital Improvement Program Capital Cash Flow Model</vt:lpstr>
      <vt:lpstr>Capital Improvement Program Capital Cash Flow Model</vt:lpstr>
      <vt:lpstr>Capital Improvement Program Capital Cash Flow Model</vt:lpstr>
      <vt:lpstr>Capital Improvement Program Sources and Use Statement</vt:lpstr>
      <vt:lpstr>Publishing the Budget Document</vt:lpstr>
      <vt:lpstr>Publishing the Budget Document</vt:lpstr>
      <vt:lpstr>Presentation to Legislative Bodies</vt:lpstr>
      <vt:lpstr>Truth in Millage Process</vt:lpstr>
      <vt:lpstr>What is TRIM?</vt:lpstr>
      <vt:lpstr>TRIM Key Processes</vt:lpstr>
      <vt:lpstr>TRIM Calendar </vt:lpstr>
      <vt:lpstr>TRIM Calendar (cont.)</vt:lpstr>
      <vt:lpstr>TRIM Calendar (cont.)</vt:lpstr>
      <vt:lpstr>TRIM Calendar (cont.)</vt:lpstr>
      <vt:lpstr>TRIM Calendar (cont.)</vt:lpstr>
      <vt:lpstr>TRIM Calendar (cont.)</vt:lpstr>
      <vt:lpstr>TRIM Calendar - Florida DOR</vt:lpstr>
      <vt:lpstr>Budget Hearings</vt:lpstr>
      <vt:lpstr>Budget Hearings (cont.)</vt:lpstr>
      <vt:lpstr>Budget Hearings (cont.)</vt:lpstr>
      <vt:lpstr>Budget Hearings (cont.)</vt:lpstr>
      <vt:lpstr>Budget Hearings (cont.)</vt:lpstr>
      <vt:lpstr>Advertisement Requirements</vt:lpstr>
      <vt:lpstr>Notice of Proposed Tax Increase Ad </vt:lpstr>
      <vt:lpstr>Notice of Proposed Tax Increase Ad </vt:lpstr>
      <vt:lpstr>Notice of Budget Hearing Ad</vt:lpstr>
      <vt:lpstr>Budget Summary Ad</vt:lpstr>
      <vt:lpstr>Budget Summary Ad (cont.)</vt:lpstr>
      <vt:lpstr>Budget Summary Ad (cont.)</vt:lpstr>
      <vt:lpstr>DOR TRIM Violations/Infractions</vt:lpstr>
      <vt:lpstr>Non-Compliance</vt:lpstr>
      <vt:lpstr>Uniform Method of Collection  (Non-Ad Ad Valorem Assessment)</vt:lpstr>
      <vt:lpstr>Uniform Method of Collection  (Non-Ad Ad Valorem Assessment)</vt:lpstr>
      <vt:lpstr>Uniform Method of Collection  (Non-Ad Ad Valorem Assessment)</vt:lpstr>
      <vt:lpstr>Uniform Method of Collection  (Non-Ad Ad Valorem Assessment)</vt:lpstr>
      <vt:lpstr>Uniform Method of Collection  (Non-Ad Ad Valorem Assessment)</vt:lpstr>
      <vt:lpstr>After the Budget</vt:lpstr>
      <vt:lpstr>After Action Review</vt:lpstr>
      <vt:lpstr>Budget Book and the CAFR</vt:lpstr>
      <vt:lpstr>Odds and End</vt:lpstr>
      <vt:lpstr>Odds and End</vt:lpstr>
      <vt:lpstr>Conclusion</vt:lpstr>
    </vt:vector>
  </TitlesOfParts>
  <Company>City of Tampa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Government Finance Officers Association</dc:title>
  <dc:creator>Michael Perry</dc:creator>
  <cp:lastModifiedBy>Michael Perry</cp:lastModifiedBy>
  <cp:revision>119</cp:revision>
  <dcterms:created xsi:type="dcterms:W3CDTF">2014-12-29T15:46:35Z</dcterms:created>
  <dcterms:modified xsi:type="dcterms:W3CDTF">2015-02-09T17:43:32Z</dcterms:modified>
</cp:coreProperties>
</file>