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7" r:id="rId3"/>
    <p:sldId id="362" r:id="rId4"/>
    <p:sldId id="363" r:id="rId5"/>
    <p:sldId id="364" r:id="rId6"/>
    <p:sldId id="365" r:id="rId7"/>
    <p:sldId id="325" r:id="rId8"/>
    <p:sldId id="326" r:id="rId9"/>
    <p:sldId id="327" r:id="rId10"/>
    <p:sldId id="328" r:id="rId11"/>
    <p:sldId id="341" r:id="rId12"/>
    <p:sldId id="331" r:id="rId13"/>
    <p:sldId id="342" r:id="rId14"/>
    <p:sldId id="335" r:id="rId15"/>
    <p:sldId id="343" r:id="rId16"/>
    <p:sldId id="336" r:id="rId17"/>
    <p:sldId id="358" r:id="rId18"/>
    <p:sldId id="356" r:id="rId19"/>
    <p:sldId id="337" r:id="rId20"/>
    <p:sldId id="344" r:id="rId21"/>
    <p:sldId id="366" r:id="rId22"/>
    <p:sldId id="367" r:id="rId23"/>
    <p:sldId id="368" r:id="rId24"/>
    <p:sldId id="369" r:id="rId25"/>
    <p:sldId id="370" r:id="rId26"/>
    <p:sldId id="346" r:id="rId27"/>
    <p:sldId id="347" r:id="rId28"/>
    <p:sldId id="359" r:id="rId29"/>
    <p:sldId id="354" r:id="rId30"/>
    <p:sldId id="355" r:id="rId31"/>
    <p:sldId id="361" r:id="rId32"/>
    <p:sldId id="339" r:id="rId33"/>
  </p:sldIdLst>
  <p:sldSz cx="9144000" cy="6858000" type="screen4x3"/>
  <p:notesSz cx="936942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eremy\Work\Fund_Expe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FMPTF </a:t>
            </a:r>
            <a:r>
              <a:rPr lang="en-US" b="1" baseline="0"/>
              <a:t> vs.  1.2%  vs.  2.0% in fees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Sheet5!$D$1</c:f>
              <c:strCache>
                <c:ptCount val="1"/>
                <c:pt idx="0">
                  <c:v>FMPTF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Sheet5!$C$2:$C$36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Sheet5!$D$2:$D$36</c:f>
              <c:numCache>
                <c:formatCode>_("$"* #,##0.00_);_("$"* \(#,##0.00\);_("$"* "-"??_);_(@_)</c:formatCode>
                <c:ptCount val="35"/>
                <c:pt idx="0">
                  <c:v>2514.3200000000002</c:v>
                </c:pt>
                <c:pt idx="1">
                  <c:v>5165.1675759999998</c:v>
                </c:pt>
                <c:pt idx="2">
                  <c:v>7959.9561753768003</c:v>
                </c:pt>
                <c:pt idx="3">
                  <c:v>10906.50179569976</c:v>
                </c:pt>
                <c:pt idx="4">
                  <c:v>14013.044843206257</c:v>
                </c:pt>
                <c:pt idx="5">
                  <c:v>17288.273178192354</c:v>
                </c:pt>
                <c:pt idx="6">
                  <c:v>20741.346411768198</c:v>
                </c:pt>
                <c:pt idx="7">
                  <c:v>24381.921521927212</c:v>
                </c:pt>
                <c:pt idx="8">
                  <c:v>28220.17986056786</c:v>
                </c:pt>
                <c:pt idx="9">
                  <c:v>32266.855626996694</c:v>
                </c:pt>
                <c:pt idx="10">
                  <c:v>36533.265887542613</c:v>
                </c:pt>
                <c:pt idx="11">
                  <c:v>41031.342225236178</c:v>
                </c:pt>
                <c:pt idx="12">
                  <c:v>45773.664108066499</c:v>
                </c:pt>
                <c:pt idx="13">
                  <c:v>50773.494069134511</c:v>
                </c:pt>
                <c:pt idx="14">
                  <c:v>56044.814797088518</c:v>
                </c:pt>
                <c:pt idx="15">
                  <c:v>61602.368240570424</c:v>
                </c:pt>
                <c:pt idx="16">
                  <c:v>67461.696836033399</c:v>
                </c:pt>
                <c:pt idx="17">
                  <c:v>73639.186974230019</c:v>
                </c:pt>
                <c:pt idx="18">
                  <c:v>80152.114826930716</c:v>
                </c:pt>
                <c:pt idx="19">
                  <c:v>87018.694662033056</c:v>
                </c:pt>
                <c:pt idx="20">
                  <c:v>94258.129782181451</c:v>
                </c:pt>
                <c:pt idx="21">
                  <c:v>101890.66622935391</c:v>
                </c:pt>
                <c:pt idx="22">
                  <c:v>109937.64940560784</c:v>
                </c:pt>
                <c:pt idx="23">
                  <c:v>118421.58376833235</c:v>
                </c:pt>
                <c:pt idx="24">
                  <c:v>127366.19576695279</c:v>
                </c:pt>
                <c:pt idx="25">
                  <c:v>136796.50019709833</c:v>
                </c:pt>
                <c:pt idx="26">
                  <c:v>146738.87015780076</c:v>
                </c:pt>
                <c:pt idx="27">
                  <c:v>157221.11080736935</c:v>
                </c:pt>
                <c:pt idx="28">
                  <c:v>168272.53712420951</c:v>
                </c:pt>
                <c:pt idx="29">
                  <c:v>179924.05589005409</c:v>
                </c:pt>
                <c:pt idx="30">
                  <c:v>192208.25212488402</c:v>
                </c:pt>
                <c:pt idx="31">
                  <c:v>205159.48021526521</c:v>
                </c:pt>
                <c:pt idx="32">
                  <c:v>218813.95999095411</c:v>
                </c:pt>
                <c:pt idx="33">
                  <c:v>233209.87801846291</c:v>
                </c:pt>
                <c:pt idx="34">
                  <c:v>248387.49439486544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3-4DC2-9CF0-C8C83DA4FB47}"/>
            </c:ext>
          </c:extLst>
        </c:ser>
        <c:ser>
          <c:idx val="1"/>
          <c:order val="1"/>
          <c:tx>
            <c:strRef>
              <c:f>Sheet5!$E$1</c:f>
              <c:strCache>
                <c:ptCount val="1"/>
                <c:pt idx="0">
                  <c:v>1.20%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Sheet5!$C$2:$C$36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Sheet5!$E$2:$E$36</c:f>
              <c:numCache>
                <c:formatCode>_("$"* #,##0.00_);_("$"* \(#,##0.00\);_("$"* "-"??_);_(@_)</c:formatCode>
                <c:ptCount val="35"/>
                <c:pt idx="0">
                  <c:v>2515.2000000000003</c:v>
                </c:pt>
                <c:pt idx="1">
                  <c:v>5151.1296000000011</c:v>
                </c:pt>
                <c:pt idx="2">
                  <c:v>7913.5838208000014</c:v>
                </c:pt>
                <c:pt idx="3">
                  <c:v>10808.635844198403</c:v>
                </c:pt>
                <c:pt idx="4">
                  <c:v>13842.650364719926</c:v>
                </c:pt>
                <c:pt idx="5">
                  <c:v>17022.297582226482</c:v>
                </c:pt>
                <c:pt idx="6">
                  <c:v>20354.567866173355</c:v>
                </c:pt>
                <c:pt idx="7">
                  <c:v>23846.787123749677</c:v>
                </c:pt>
                <c:pt idx="8">
                  <c:v>27506.632905689661</c:v>
                </c:pt>
                <c:pt idx="9">
                  <c:v>31342.151285162767</c:v>
                </c:pt>
                <c:pt idx="10">
                  <c:v>35361.774546850575</c:v>
                </c:pt>
                <c:pt idx="11">
                  <c:v>39574.339725099402</c:v>
                </c:pt>
                <c:pt idx="12">
                  <c:v>43989.108031904172</c:v>
                </c:pt>
                <c:pt idx="13">
                  <c:v>48615.785217435572</c:v>
                </c:pt>
                <c:pt idx="14">
                  <c:v>53464.542907872485</c:v>
                </c:pt>
                <c:pt idx="15">
                  <c:v>58546.040967450368</c:v>
                </c:pt>
                <c:pt idx="16">
                  <c:v>63871.450933887987</c:v>
                </c:pt>
                <c:pt idx="17">
                  <c:v>69452.480578714618</c:v>
                </c:pt>
                <c:pt idx="18">
                  <c:v>75301.399646492922</c:v>
                </c:pt>
                <c:pt idx="19">
                  <c:v>81431.066829524585</c:v>
                </c:pt>
                <c:pt idx="20">
                  <c:v>87854.95803734177</c:v>
                </c:pt>
                <c:pt idx="21">
                  <c:v>94587.19602313418</c:v>
                </c:pt>
                <c:pt idx="22">
                  <c:v>101642.58143224462</c:v>
                </c:pt>
                <c:pt idx="23">
                  <c:v>109036.62534099237</c:v>
                </c:pt>
                <c:pt idx="24">
                  <c:v>116785.58335736001</c:v>
                </c:pt>
                <c:pt idx="25">
                  <c:v>124906.49135851329</c:v>
                </c:pt>
                <c:pt idx="26">
                  <c:v>133417.20294372193</c:v>
                </c:pt>
                <c:pt idx="27">
                  <c:v>142336.4286850206</c:v>
                </c:pt>
                <c:pt idx="28">
                  <c:v>151683.77726190159</c:v>
                </c:pt>
                <c:pt idx="29">
                  <c:v>161479.79857047286</c:v>
                </c:pt>
                <c:pt idx="30">
                  <c:v>171746.02890185558</c:v>
                </c:pt>
                <c:pt idx="31">
                  <c:v>182505.03828914466</c:v>
                </c:pt>
                <c:pt idx="32">
                  <c:v>193780.48012702362</c:v>
                </c:pt>
                <c:pt idx="33">
                  <c:v>205597.14317312077</c:v>
                </c:pt>
                <c:pt idx="34">
                  <c:v>217981.00604543058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43-4DC2-9CF0-C8C83DA4FB47}"/>
            </c:ext>
          </c:extLst>
        </c:ser>
        <c:ser>
          <c:idx val="2"/>
          <c:order val="2"/>
          <c:tx>
            <c:strRef>
              <c:f>Sheet5!$F$1</c:f>
              <c:strCache>
                <c:ptCount val="1"/>
                <c:pt idx="0">
                  <c:v>2.00%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Sheet5!$C$2:$C$36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Sheet5!$F$2:$F$36</c:f>
              <c:numCache>
                <c:formatCode>_("$"* #,##0.00_);_("$"* \(#,##0.00\);_("$"* "-"??_);_(@_)</c:formatCode>
                <c:ptCount val="35"/>
                <c:pt idx="0">
                  <c:v>2496</c:v>
                </c:pt>
                <c:pt idx="1">
                  <c:v>5091.84</c:v>
                </c:pt>
                <c:pt idx="2">
                  <c:v>7791.5136000000002</c:v>
                </c:pt>
                <c:pt idx="3">
                  <c:v>10599.174144000001</c:v>
                </c:pt>
                <c:pt idx="4">
                  <c:v>13519.141109760001</c:v>
                </c:pt>
                <c:pt idx="5">
                  <c:v>16555.906754150401</c:v>
                </c:pt>
                <c:pt idx="6">
                  <c:v>19714.143024316418</c:v>
                </c:pt>
                <c:pt idx="7">
                  <c:v>22998.708745289074</c:v>
                </c:pt>
                <c:pt idx="8">
                  <c:v>26414.657095100636</c:v>
                </c:pt>
                <c:pt idx="9">
                  <c:v>29967.243378904663</c:v>
                </c:pt>
                <c:pt idx="10">
                  <c:v>33661.933114060848</c:v>
                </c:pt>
                <c:pt idx="11">
                  <c:v>37504.410438623287</c:v>
                </c:pt>
                <c:pt idx="12">
                  <c:v>41500.586856168222</c:v>
                </c:pt>
                <c:pt idx="13">
                  <c:v>45656.610330414951</c:v>
                </c:pt>
                <c:pt idx="14">
                  <c:v>49978.874743631553</c:v>
                </c:pt>
                <c:pt idx="15">
                  <c:v>54474.029733376818</c:v>
                </c:pt>
                <c:pt idx="16">
                  <c:v>59148.990922711891</c:v>
                </c:pt>
                <c:pt idx="17">
                  <c:v>64010.950559620367</c:v>
                </c:pt>
                <c:pt idx="18">
                  <c:v>69067.38858200518</c:v>
                </c:pt>
                <c:pt idx="19">
                  <c:v>74326.084125285386</c:v>
                </c:pt>
                <c:pt idx="20">
                  <c:v>79795.1274902968</c:v>
                </c:pt>
                <c:pt idx="21">
                  <c:v>85482.932589908669</c:v>
                </c:pt>
                <c:pt idx="22">
                  <c:v>91398.249893505024</c:v>
                </c:pt>
                <c:pt idx="23">
                  <c:v>97550.179889245235</c:v>
                </c:pt>
                <c:pt idx="24">
                  <c:v>103948.18708481504</c:v>
                </c:pt>
                <c:pt idx="25">
                  <c:v>110602.11456820765</c:v>
                </c:pt>
                <c:pt idx="26">
                  <c:v>117522.19915093595</c:v>
                </c:pt>
                <c:pt idx="27">
                  <c:v>124719.08711697339</c:v>
                </c:pt>
                <c:pt idx="28">
                  <c:v>132203.85060165232</c:v>
                </c:pt>
                <c:pt idx="29">
                  <c:v>139988.0046257184</c:v>
                </c:pt>
                <c:pt idx="30">
                  <c:v>148083.52481074713</c:v>
                </c:pt>
                <c:pt idx="31">
                  <c:v>156502.86580317703</c:v>
                </c:pt>
                <c:pt idx="32">
                  <c:v>165258.98043530411</c:v>
                </c:pt>
                <c:pt idx="33">
                  <c:v>174365.33965271627</c:v>
                </c:pt>
                <c:pt idx="34">
                  <c:v>183835.95323882494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43-4DC2-9CF0-C8C83DA4F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34640"/>
        <c:axId val="205635032"/>
      </c:lineChart>
      <c:catAx>
        <c:axId val="20563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35032"/>
        <c:crosses val="autoZero"/>
        <c:auto val="1"/>
        <c:lblAlgn val="ctr"/>
        <c:lblOffset val="100"/>
        <c:noMultiLvlLbl val="0"/>
      </c:catAx>
      <c:valAx>
        <c:axId val="20563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3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/>
              <a:t>What a $34,000 a year retirement could look like</a:t>
            </a:r>
          </a:p>
          <a:p>
            <a:pPr>
              <a:defRPr/>
            </a:pPr>
            <a:r>
              <a:rPr lang="en-US" b="1" i="0" baseline="0" dirty="0"/>
              <a:t>85% of pre-retirement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Sheet1!$N$4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8-4E4B-927F-6BCE69784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8-4E4B-927F-6BCE69784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8-4E4B-927F-6BCE69784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Sheet1!$M$5:$M$7</c:f>
              <c:strCache>
                <c:ptCount val="3"/>
                <c:pt idx="0">
                  <c:v>Social Security</c:v>
                </c:pt>
                <c:pt idx="1">
                  <c:v>Employer</c:v>
                </c:pt>
                <c:pt idx="2">
                  <c:v>You</c:v>
                </c:pt>
              </c:strCache>
            </c:strRef>
          </c:cat>
          <c:val>
            <c:numRef>
              <c:f>Sheet1!$N$5:$N$7</c:f>
              <c:numCache>
                <c:formatCode>_("$"* #,##0.00_);_("$"* \(#,##0.00\);_("$"* "-"??_);_(@_)</c:formatCode>
                <c:ptCount val="3"/>
                <c:pt idx="0">
                  <c:v>1335</c:v>
                </c:pt>
                <c:pt idx="1">
                  <c:v>1067</c:v>
                </c:pt>
                <c:pt idx="2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B8-4E4B-927F-6BCE69784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26462064773326"/>
          <c:y val="0.8616892680081657"/>
          <c:w val="0.48625812258207401"/>
          <c:h val="0.11053295421405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1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</a:t>
            </a:r>
            <a:r>
              <a:rPr lang="en-US" baseline="0"/>
              <a:t> your deferral amount gets you in retirement with a 6% return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$25/month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Sheet2!$A$2:$A$31</c:f>
              <c:numCache>
                <c:formatCode>_("$"* #,##0.00_);_("$"* \(#,##0.00\);_("$"* "-"??_);_(@_)</c:formatCode>
                <c:ptCount val="30"/>
                <c:pt idx="0">
                  <c:v>300</c:v>
                </c:pt>
                <c:pt idx="1">
                  <c:v>616.29</c:v>
                </c:pt>
                <c:pt idx="2">
                  <c:v>966.04454699999997</c:v>
                </c:pt>
                <c:pt idx="3">
                  <c:v>1334.7907659021</c:v>
                </c:pt>
                <c:pt idx="4">
                  <c:v>1723.5599044905841</c:v>
                </c:pt>
                <c:pt idx="5">
                  <c:v>2133.4392073044228</c:v>
                </c:pt>
                <c:pt idx="6">
                  <c:v>2565.5749562610531</c:v>
                </c:pt>
                <c:pt idx="7">
                  <c:v>3021.1756763860285</c:v>
                </c:pt>
                <c:pt idx="8">
                  <c:v>3501.5155156137898</c:v>
                </c:pt>
                <c:pt idx="9">
                  <c:v>4007.9378081116188</c:v>
                </c:pt>
                <c:pt idx="10">
                  <c:v>4541.8588310920804</c:v>
                </c:pt>
                <c:pt idx="11">
                  <c:v>5104.7717656203804</c:v>
                </c:pt>
                <c:pt idx="12">
                  <c:v>5698.2508724935669</c:v>
                </c:pt>
                <c:pt idx="13">
                  <c:v>6323.9558948699678</c:v>
                </c:pt>
                <c:pt idx="14">
                  <c:v>6983.6366999614074</c:v>
                </c:pt>
                <c:pt idx="15">
                  <c:v>7679.1381727693124</c:v>
                </c:pt>
                <c:pt idx="16">
                  <c:v>8412.4053755506866</c:v>
                </c:pt>
                <c:pt idx="17">
                  <c:v>9185.4889874430883</c:v>
                </c:pt>
                <c:pt idx="18">
                  <c:v>10000.551039461248</c:v>
                </c:pt>
                <c:pt idx="19">
                  <c:v>10859.870960903994</c:v>
                </c:pt>
                <c:pt idx="20">
                  <c:v>11765.851954081081</c:v>
                </c:pt>
                <c:pt idx="21">
                  <c:v>12721.027715187683</c:v>
                </c:pt>
                <c:pt idx="22">
                  <c:v>13728.069520122375</c:v>
                </c:pt>
                <c:pt idx="23">
                  <c:v>14789.79369506502</c:v>
                </c:pt>
                <c:pt idx="24">
                  <c:v>15909.169492707051</c:v>
                </c:pt>
                <c:pt idx="25">
                  <c:v>17089.327396161043</c:v>
                </c:pt>
                <c:pt idx="26">
                  <c:v>18333.567873772587</c:v>
                </c:pt>
                <c:pt idx="27">
                  <c:v>19645.370609318437</c:v>
                </c:pt>
                <c:pt idx="28">
                  <c:v>21028.404233404428</c:v>
                </c:pt>
                <c:pt idx="29">
                  <c:v>22486.536583278288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64-485C-A060-97E1289E5C7A}"/>
            </c:ext>
          </c:extLst>
        </c:ser>
        <c:ser>
          <c:idx val="1"/>
          <c:order val="1"/>
          <c:tx>
            <c:strRef>
              <c:f>Sheet2!$B$1</c:f>
              <c:strCache>
                <c:ptCount val="1"/>
                <c:pt idx="0">
                  <c:v>$50/month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Sheet2!$B$2:$B$31</c:f>
              <c:numCache>
                <c:formatCode>_("$"* #,##0.00_);_("$"* \(#,##0.00\);_("$"* "-"??_);_(@_)</c:formatCode>
                <c:ptCount val="30"/>
                <c:pt idx="0" formatCode="General">
                  <c:v>600</c:v>
                </c:pt>
                <c:pt idx="1">
                  <c:v>1232.58</c:v>
                </c:pt>
                <c:pt idx="2">
                  <c:v>1932.0890939999999</c:v>
                </c:pt>
                <c:pt idx="3">
                  <c:v>2669.5815318042</c:v>
                </c:pt>
                <c:pt idx="4">
                  <c:v>3447.1198089811683</c:v>
                </c:pt>
                <c:pt idx="5">
                  <c:v>4266.8784146088456</c:v>
                </c:pt>
                <c:pt idx="6">
                  <c:v>5131.1499125221062</c:v>
                </c:pt>
                <c:pt idx="7">
                  <c:v>6042.351352772057</c:v>
                </c:pt>
                <c:pt idx="8">
                  <c:v>7003.0310312275797</c:v>
                </c:pt>
                <c:pt idx="9">
                  <c:v>8015.8756162232376</c:v>
                </c:pt>
                <c:pt idx="10">
                  <c:v>9083.7176621841609</c:v>
                </c:pt>
                <c:pt idx="11">
                  <c:v>10209.543531240761</c:v>
                </c:pt>
                <c:pt idx="12">
                  <c:v>11396.501744987134</c:v>
                </c:pt>
                <c:pt idx="13">
                  <c:v>12647.911789739936</c:v>
                </c:pt>
                <c:pt idx="14">
                  <c:v>13967.273399922815</c:v>
                </c:pt>
                <c:pt idx="15">
                  <c:v>15358.276345538625</c:v>
                </c:pt>
                <c:pt idx="16">
                  <c:v>16824.810751101373</c:v>
                </c:pt>
                <c:pt idx="17">
                  <c:v>18370.977974886177</c:v>
                </c:pt>
                <c:pt idx="18">
                  <c:v>20001.102078922497</c:v>
                </c:pt>
                <c:pt idx="19">
                  <c:v>21719.741921807989</c:v>
                </c:pt>
                <c:pt idx="20">
                  <c:v>23531.703908162162</c:v>
                </c:pt>
                <c:pt idx="21">
                  <c:v>25442.055430375367</c:v>
                </c:pt>
                <c:pt idx="22">
                  <c:v>27456.139040244751</c:v>
                </c:pt>
                <c:pt idx="23">
                  <c:v>29579.58739013004</c:v>
                </c:pt>
                <c:pt idx="24">
                  <c:v>31818.338985414102</c:v>
                </c:pt>
                <c:pt idx="25">
                  <c:v>34178.654792322086</c:v>
                </c:pt>
                <c:pt idx="26">
                  <c:v>36667.135747545173</c:v>
                </c:pt>
                <c:pt idx="27">
                  <c:v>39290.741218636875</c:v>
                </c:pt>
                <c:pt idx="28">
                  <c:v>42056.808466808856</c:v>
                </c:pt>
                <c:pt idx="29">
                  <c:v>44973.073166556576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64-485C-A060-97E1289E5C7A}"/>
            </c:ext>
          </c:extLst>
        </c:ser>
        <c:ser>
          <c:idx val="2"/>
          <c:order val="2"/>
          <c:tx>
            <c:strRef>
              <c:f>Sheet2!$C$1</c:f>
              <c:strCache>
                <c:ptCount val="1"/>
                <c:pt idx="0">
                  <c:v>$100/month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Sheet2!$C$2:$C$31</c:f>
              <c:numCache>
                <c:formatCode>_("$"* #,##0.00_);_("$"* \(#,##0.00\);_("$"* "-"??_);_(@_)</c:formatCode>
                <c:ptCount val="30"/>
                <c:pt idx="0" formatCode="General">
                  <c:v>1200</c:v>
                </c:pt>
                <c:pt idx="1">
                  <c:v>2465.16</c:v>
                </c:pt>
                <c:pt idx="2">
                  <c:v>3864.1781879999999</c:v>
                </c:pt>
                <c:pt idx="3">
                  <c:v>5339.1630636084001</c:v>
                </c:pt>
                <c:pt idx="4">
                  <c:v>6894.2396179623365</c:v>
                </c:pt>
                <c:pt idx="5">
                  <c:v>8533.7568292176911</c:v>
                </c:pt>
                <c:pt idx="6">
                  <c:v>10262.299825044212</c:v>
                </c:pt>
                <c:pt idx="7">
                  <c:v>12084.702705544114</c:v>
                </c:pt>
                <c:pt idx="8">
                  <c:v>14006.062062455159</c:v>
                </c:pt>
                <c:pt idx="9">
                  <c:v>16031.751232446475</c:v>
                </c:pt>
                <c:pt idx="10">
                  <c:v>18167.435324368322</c:v>
                </c:pt>
                <c:pt idx="11">
                  <c:v>20419.087062481522</c:v>
                </c:pt>
                <c:pt idx="12">
                  <c:v>22793.003489974268</c:v>
                </c:pt>
                <c:pt idx="13">
                  <c:v>25295.823579479871</c:v>
                </c:pt>
                <c:pt idx="14">
                  <c:v>27934.54679984563</c:v>
                </c:pt>
                <c:pt idx="15">
                  <c:v>30716.55269107725</c:v>
                </c:pt>
                <c:pt idx="16">
                  <c:v>33649.621502202746</c:v>
                </c:pt>
                <c:pt idx="17">
                  <c:v>36741.955949772353</c:v>
                </c:pt>
                <c:pt idx="18">
                  <c:v>40002.204157844993</c:v>
                </c:pt>
                <c:pt idx="19">
                  <c:v>43439.483843615977</c:v>
                </c:pt>
                <c:pt idx="20">
                  <c:v>47063.407816324325</c:v>
                </c:pt>
                <c:pt idx="21">
                  <c:v>50884.110860750734</c:v>
                </c:pt>
                <c:pt idx="22">
                  <c:v>54912.278080489501</c:v>
                </c:pt>
                <c:pt idx="23">
                  <c:v>59159.17478026008</c:v>
                </c:pt>
                <c:pt idx="24">
                  <c:v>63636.677970828205</c:v>
                </c:pt>
                <c:pt idx="25">
                  <c:v>68357.309584644172</c:v>
                </c:pt>
                <c:pt idx="26">
                  <c:v>73334.271495090346</c:v>
                </c:pt>
                <c:pt idx="27">
                  <c:v>78581.482437273749</c:v>
                </c:pt>
                <c:pt idx="28">
                  <c:v>84113.616933617712</c:v>
                </c:pt>
                <c:pt idx="29">
                  <c:v>89946.146333113153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64-485C-A060-97E1289E5C7A}"/>
            </c:ext>
          </c:extLst>
        </c:ser>
        <c:ser>
          <c:idx val="3"/>
          <c:order val="3"/>
          <c:tx>
            <c:strRef>
              <c:f>Sheet2!$D$1</c:f>
              <c:strCache>
                <c:ptCount val="1"/>
                <c:pt idx="0">
                  <c:v>$250/month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Sheet2!$D$2:$D$31</c:f>
              <c:numCache>
                <c:formatCode>_("$"* #,##0.00_);_("$"* \(#,##0.00\);_("$"* "-"??_);_(@_)</c:formatCode>
                <c:ptCount val="30"/>
                <c:pt idx="0" formatCode="General">
                  <c:v>3000</c:v>
                </c:pt>
                <c:pt idx="1">
                  <c:v>6162.9</c:v>
                </c:pt>
                <c:pt idx="2">
                  <c:v>9660.4454700000006</c:v>
                </c:pt>
                <c:pt idx="3">
                  <c:v>13347.907659021001</c:v>
                </c:pt>
                <c:pt idx="4">
                  <c:v>17235.599044905841</c:v>
                </c:pt>
                <c:pt idx="5">
                  <c:v>21334.39207304423</c:v>
                </c:pt>
                <c:pt idx="6">
                  <c:v>25655.74956261053</c:v>
                </c:pt>
                <c:pt idx="7">
                  <c:v>30211.756763860281</c:v>
                </c:pt>
                <c:pt idx="8">
                  <c:v>35015.155156137895</c:v>
                </c:pt>
                <c:pt idx="9">
                  <c:v>40079.378081116185</c:v>
                </c:pt>
                <c:pt idx="10">
                  <c:v>45418.588310920793</c:v>
                </c:pt>
                <c:pt idx="11">
                  <c:v>51047.717656203793</c:v>
                </c:pt>
                <c:pt idx="12">
                  <c:v>56982.508724935658</c:v>
                </c:pt>
                <c:pt idx="13">
                  <c:v>63239.558948699669</c:v>
                </c:pt>
                <c:pt idx="14">
                  <c:v>69836.366999614067</c:v>
                </c:pt>
                <c:pt idx="15">
                  <c:v>76791.381727693108</c:v>
                </c:pt>
                <c:pt idx="16">
                  <c:v>84124.053755506844</c:v>
                </c:pt>
                <c:pt idx="17">
                  <c:v>91854.889874430868</c:v>
                </c:pt>
                <c:pt idx="18">
                  <c:v>100005.51039461247</c:v>
                </c:pt>
                <c:pt idx="19">
                  <c:v>108598.70960903993</c:v>
                </c:pt>
                <c:pt idx="20">
                  <c:v>117658.5195408108</c:v>
                </c:pt>
                <c:pt idx="21">
                  <c:v>127210.27715187683</c:v>
                </c:pt>
                <c:pt idx="22">
                  <c:v>137280.69520122375</c:v>
                </c:pt>
                <c:pt idx="23">
                  <c:v>147897.93695065018</c:v>
                </c:pt>
                <c:pt idx="24">
                  <c:v>159091.69492707049</c:v>
                </c:pt>
                <c:pt idx="25">
                  <c:v>170893.27396161042</c:v>
                </c:pt>
                <c:pt idx="26">
                  <c:v>183335.67873772586</c:v>
                </c:pt>
                <c:pt idx="27">
                  <c:v>196453.70609318439</c:v>
                </c:pt>
                <c:pt idx="28">
                  <c:v>210284.04233404429</c:v>
                </c:pt>
                <c:pt idx="29">
                  <c:v>224865.3658327829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64-485C-A060-97E1289E5C7A}"/>
            </c:ext>
          </c:extLst>
        </c:ser>
        <c:ser>
          <c:idx val="4"/>
          <c:order val="4"/>
          <c:tx>
            <c:strRef>
              <c:f>Sheet2!$E$1</c:f>
              <c:strCache>
                <c:ptCount val="1"/>
                <c:pt idx="0">
                  <c:v>$500/month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Sheet2!$E$2:$E$31</c:f>
              <c:numCache>
                <c:formatCode>_("$"* #,##0.00_);_("$"* \(#,##0.00\);_("$"* "-"??_);_(@_)</c:formatCode>
                <c:ptCount val="30"/>
                <c:pt idx="0" formatCode="General">
                  <c:v>6000</c:v>
                </c:pt>
                <c:pt idx="1">
                  <c:v>12325.8</c:v>
                </c:pt>
                <c:pt idx="2">
                  <c:v>19320.890940000001</c:v>
                </c:pt>
                <c:pt idx="3">
                  <c:v>26695.815318042001</c:v>
                </c:pt>
                <c:pt idx="4">
                  <c:v>34471.198089811682</c:v>
                </c:pt>
                <c:pt idx="5">
                  <c:v>42668.784146088459</c:v>
                </c:pt>
                <c:pt idx="6">
                  <c:v>51311.49912522106</c:v>
                </c:pt>
                <c:pt idx="7">
                  <c:v>60423.513527720563</c:v>
                </c:pt>
                <c:pt idx="8">
                  <c:v>70030.310312275789</c:v>
                </c:pt>
                <c:pt idx="9">
                  <c:v>80158.75616223237</c:v>
                </c:pt>
                <c:pt idx="10">
                  <c:v>90837.176621841587</c:v>
                </c:pt>
                <c:pt idx="11">
                  <c:v>102095.43531240759</c:v>
                </c:pt>
                <c:pt idx="12">
                  <c:v>113965.01744987132</c:v>
                </c:pt>
                <c:pt idx="13">
                  <c:v>126479.11789739934</c:v>
                </c:pt>
                <c:pt idx="14">
                  <c:v>139672.73399922813</c:v>
                </c:pt>
                <c:pt idx="15">
                  <c:v>153582.76345538622</c:v>
                </c:pt>
                <c:pt idx="16">
                  <c:v>168248.10751101369</c:v>
                </c:pt>
                <c:pt idx="17">
                  <c:v>183709.77974886174</c:v>
                </c:pt>
                <c:pt idx="18">
                  <c:v>200011.02078922495</c:v>
                </c:pt>
                <c:pt idx="19">
                  <c:v>217197.41921807986</c:v>
                </c:pt>
                <c:pt idx="20">
                  <c:v>235317.03908162159</c:v>
                </c:pt>
                <c:pt idx="21">
                  <c:v>254420.55430375366</c:v>
                </c:pt>
                <c:pt idx="22">
                  <c:v>274561.39040244749</c:v>
                </c:pt>
                <c:pt idx="23">
                  <c:v>295795.87390130037</c:v>
                </c:pt>
                <c:pt idx="24">
                  <c:v>318183.38985414099</c:v>
                </c:pt>
                <c:pt idx="25">
                  <c:v>341786.54792322085</c:v>
                </c:pt>
                <c:pt idx="26">
                  <c:v>366671.35747545172</c:v>
                </c:pt>
                <c:pt idx="27">
                  <c:v>392907.41218636878</c:v>
                </c:pt>
                <c:pt idx="28">
                  <c:v>420568.08466808859</c:v>
                </c:pt>
                <c:pt idx="29">
                  <c:v>449730.73166556581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64-485C-A060-97E1289E5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36992"/>
        <c:axId val="205637384"/>
      </c:lineChart>
      <c:catAx>
        <c:axId val="205636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37384"/>
        <c:crosses val="autoZero"/>
        <c:auto val="1"/>
        <c:lblAlgn val="ctr"/>
        <c:lblOffset val="100"/>
        <c:noMultiLvlLbl val="0"/>
      </c:catAx>
      <c:valAx>
        <c:axId val="20563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3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E47D7-D62A-4ACF-878C-0FCADC66B3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5E0EAB-CBB3-43B4-A603-DA0BE0AA4751}">
      <dgm:prSet/>
      <dgm:spPr/>
      <dgm:t>
        <a:bodyPr/>
        <a:lstStyle/>
        <a:p>
          <a:pPr rtl="0"/>
          <a:r>
            <a:rPr lang="en-US" dirty="0"/>
            <a:t>A) 5%</a:t>
          </a:r>
        </a:p>
      </dgm:t>
    </dgm:pt>
    <dgm:pt modelId="{A023C49E-8BCA-46A7-88DF-0498131D8E6C}" type="parTrans" cxnId="{45B16F92-100B-480C-94DE-B1F846E8E0C4}">
      <dgm:prSet/>
      <dgm:spPr/>
      <dgm:t>
        <a:bodyPr/>
        <a:lstStyle/>
        <a:p>
          <a:endParaRPr lang="en-US"/>
        </a:p>
      </dgm:t>
    </dgm:pt>
    <dgm:pt modelId="{B7B71EA8-3A12-47B4-A493-F9CAC9C381EB}" type="sibTrans" cxnId="{45B16F92-100B-480C-94DE-B1F846E8E0C4}">
      <dgm:prSet/>
      <dgm:spPr/>
      <dgm:t>
        <a:bodyPr/>
        <a:lstStyle/>
        <a:p>
          <a:endParaRPr lang="en-US"/>
        </a:p>
      </dgm:t>
    </dgm:pt>
    <dgm:pt modelId="{FEC9FF7E-705F-4977-A2EE-32FF8CC7E2E8}">
      <dgm:prSet/>
      <dgm:spPr/>
      <dgm:t>
        <a:bodyPr/>
        <a:lstStyle/>
        <a:p>
          <a:pPr rtl="0"/>
          <a:r>
            <a:rPr lang="en-US" dirty="0"/>
            <a:t>B) 10%</a:t>
          </a:r>
        </a:p>
      </dgm:t>
    </dgm:pt>
    <dgm:pt modelId="{95D959E7-17AB-4FC4-BFB4-78D430FFA365}" type="parTrans" cxnId="{079D7AB3-95DB-4D6B-A7F7-1C868A00544B}">
      <dgm:prSet/>
      <dgm:spPr/>
      <dgm:t>
        <a:bodyPr/>
        <a:lstStyle/>
        <a:p>
          <a:endParaRPr lang="en-US"/>
        </a:p>
      </dgm:t>
    </dgm:pt>
    <dgm:pt modelId="{2A85CB6E-11F0-42C0-9753-D09B0429E6BD}" type="sibTrans" cxnId="{079D7AB3-95DB-4D6B-A7F7-1C868A00544B}">
      <dgm:prSet/>
      <dgm:spPr/>
      <dgm:t>
        <a:bodyPr/>
        <a:lstStyle/>
        <a:p>
          <a:endParaRPr lang="en-US"/>
        </a:p>
      </dgm:t>
    </dgm:pt>
    <dgm:pt modelId="{7C36BC64-26E2-4017-8561-AE5642E3D250}">
      <dgm:prSet/>
      <dgm:spPr/>
      <dgm:t>
        <a:bodyPr/>
        <a:lstStyle/>
        <a:p>
          <a:pPr rtl="0"/>
          <a:r>
            <a:rPr lang="en-US" dirty="0"/>
            <a:t>C) 15%</a:t>
          </a:r>
        </a:p>
      </dgm:t>
    </dgm:pt>
    <dgm:pt modelId="{DDB8C131-7A02-4FE7-B239-0A225D8A9D28}" type="parTrans" cxnId="{5D45CAEB-DD59-4DFE-9D9F-914038704208}">
      <dgm:prSet/>
      <dgm:spPr/>
      <dgm:t>
        <a:bodyPr/>
        <a:lstStyle/>
        <a:p>
          <a:endParaRPr lang="en-US"/>
        </a:p>
      </dgm:t>
    </dgm:pt>
    <dgm:pt modelId="{CE62A634-4EC0-49E5-A609-5E6D69B9C16C}" type="sibTrans" cxnId="{5D45CAEB-DD59-4DFE-9D9F-914038704208}">
      <dgm:prSet/>
      <dgm:spPr/>
      <dgm:t>
        <a:bodyPr/>
        <a:lstStyle/>
        <a:p>
          <a:endParaRPr lang="en-US"/>
        </a:p>
      </dgm:t>
    </dgm:pt>
    <dgm:pt modelId="{1EE6220E-5DD8-47EC-A7DA-A126E7DD117F}">
      <dgm:prSet/>
      <dgm:spPr/>
      <dgm:t>
        <a:bodyPr/>
        <a:lstStyle/>
        <a:p>
          <a:pPr rtl="0"/>
          <a:r>
            <a:rPr lang="en-US" dirty="0"/>
            <a:t>D) 20%</a:t>
          </a:r>
        </a:p>
      </dgm:t>
    </dgm:pt>
    <dgm:pt modelId="{C4DE2F81-F903-466C-929E-38DD8FC16252}" type="parTrans" cxnId="{020E873D-F3BA-4C76-A848-6F6D6BB17766}">
      <dgm:prSet/>
      <dgm:spPr/>
      <dgm:t>
        <a:bodyPr/>
        <a:lstStyle/>
        <a:p>
          <a:endParaRPr lang="en-US"/>
        </a:p>
      </dgm:t>
    </dgm:pt>
    <dgm:pt modelId="{D1227131-7EDD-4D37-878F-EAAC75EAE2A3}" type="sibTrans" cxnId="{020E873D-F3BA-4C76-A848-6F6D6BB17766}">
      <dgm:prSet/>
      <dgm:spPr/>
      <dgm:t>
        <a:bodyPr/>
        <a:lstStyle/>
        <a:p>
          <a:endParaRPr lang="en-US"/>
        </a:p>
      </dgm:t>
    </dgm:pt>
    <dgm:pt modelId="{AE235E69-35B6-443D-AB92-4C311672191D}" type="pres">
      <dgm:prSet presAssocID="{F07E47D7-D62A-4ACF-878C-0FCADC66B3CF}" presName="linear" presStyleCnt="0">
        <dgm:presLayoutVars>
          <dgm:animLvl val="lvl"/>
          <dgm:resizeHandles val="exact"/>
        </dgm:presLayoutVars>
      </dgm:prSet>
      <dgm:spPr/>
    </dgm:pt>
    <dgm:pt modelId="{E1A7E72E-CB70-445A-9C36-C0189575E0F7}" type="pres">
      <dgm:prSet presAssocID="{DD5E0EAB-CBB3-43B4-A603-DA0BE0AA47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70B448-4010-4945-A017-6B45F333180E}" type="pres">
      <dgm:prSet presAssocID="{B7B71EA8-3A12-47B4-A493-F9CAC9C381EB}" presName="spacer" presStyleCnt="0"/>
      <dgm:spPr/>
    </dgm:pt>
    <dgm:pt modelId="{0D9C8BB2-DBCB-4383-A10E-9D4C8D3D8ED9}" type="pres">
      <dgm:prSet presAssocID="{FEC9FF7E-705F-4977-A2EE-32FF8CC7E2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17383B-B4F5-46E0-9FAD-BAAD1E29BB4C}" type="pres">
      <dgm:prSet presAssocID="{2A85CB6E-11F0-42C0-9753-D09B0429E6BD}" presName="spacer" presStyleCnt="0"/>
      <dgm:spPr/>
    </dgm:pt>
    <dgm:pt modelId="{7C584054-94EA-4184-8BA2-DD4C80104D11}" type="pres">
      <dgm:prSet presAssocID="{7C36BC64-26E2-4017-8561-AE5642E3D2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F9C8A3-DE7F-4516-88D3-D705CF2177AF}" type="pres">
      <dgm:prSet presAssocID="{CE62A634-4EC0-49E5-A609-5E6D69B9C16C}" presName="spacer" presStyleCnt="0"/>
      <dgm:spPr/>
    </dgm:pt>
    <dgm:pt modelId="{D37FCEB4-9A8A-4158-8F4C-1FD9432373AD}" type="pres">
      <dgm:prSet presAssocID="{1EE6220E-5DD8-47EC-A7DA-A126E7DD11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2A1538E-8612-490B-8441-C78C67C65789}" type="presOf" srcId="{FEC9FF7E-705F-4977-A2EE-32FF8CC7E2E8}" destId="{0D9C8BB2-DBCB-4383-A10E-9D4C8D3D8ED9}" srcOrd="0" destOrd="0" presId="urn:microsoft.com/office/officeart/2005/8/layout/vList2"/>
    <dgm:cxn modelId="{45B16F92-100B-480C-94DE-B1F846E8E0C4}" srcId="{F07E47D7-D62A-4ACF-878C-0FCADC66B3CF}" destId="{DD5E0EAB-CBB3-43B4-A603-DA0BE0AA4751}" srcOrd="0" destOrd="0" parTransId="{A023C49E-8BCA-46A7-88DF-0498131D8E6C}" sibTransId="{B7B71EA8-3A12-47B4-A493-F9CAC9C381EB}"/>
    <dgm:cxn modelId="{020E873D-F3BA-4C76-A848-6F6D6BB17766}" srcId="{F07E47D7-D62A-4ACF-878C-0FCADC66B3CF}" destId="{1EE6220E-5DD8-47EC-A7DA-A126E7DD117F}" srcOrd="3" destOrd="0" parTransId="{C4DE2F81-F903-466C-929E-38DD8FC16252}" sibTransId="{D1227131-7EDD-4D37-878F-EAAC75EAE2A3}"/>
    <dgm:cxn modelId="{079D7AB3-95DB-4D6B-A7F7-1C868A00544B}" srcId="{F07E47D7-D62A-4ACF-878C-0FCADC66B3CF}" destId="{FEC9FF7E-705F-4977-A2EE-32FF8CC7E2E8}" srcOrd="1" destOrd="0" parTransId="{95D959E7-17AB-4FC4-BFB4-78D430FFA365}" sibTransId="{2A85CB6E-11F0-42C0-9753-D09B0429E6BD}"/>
    <dgm:cxn modelId="{7C705914-305C-45DA-B3F8-EE36A1E27347}" type="presOf" srcId="{1EE6220E-5DD8-47EC-A7DA-A126E7DD117F}" destId="{D37FCEB4-9A8A-4158-8F4C-1FD9432373AD}" srcOrd="0" destOrd="0" presId="urn:microsoft.com/office/officeart/2005/8/layout/vList2"/>
    <dgm:cxn modelId="{0E3FA55C-A0A4-497B-84E3-CD789AAC3071}" type="presOf" srcId="{DD5E0EAB-CBB3-43B4-A603-DA0BE0AA4751}" destId="{E1A7E72E-CB70-445A-9C36-C0189575E0F7}" srcOrd="0" destOrd="0" presId="urn:microsoft.com/office/officeart/2005/8/layout/vList2"/>
    <dgm:cxn modelId="{FABE615D-F716-4FB6-8A68-F1317AA8570E}" type="presOf" srcId="{7C36BC64-26E2-4017-8561-AE5642E3D250}" destId="{7C584054-94EA-4184-8BA2-DD4C80104D11}" srcOrd="0" destOrd="0" presId="urn:microsoft.com/office/officeart/2005/8/layout/vList2"/>
    <dgm:cxn modelId="{44E22F5A-2742-45EC-AAC0-2A68F7C76809}" type="presOf" srcId="{F07E47D7-D62A-4ACF-878C-0FCADC66B3CF}" destId="{AE235E69-35B6-443D-AB92-4C311672191D}" srcOrd="0" destOrd="0" presId="urn:microsoft.com/office/officeart/2005/8/layout/vList2"/>
    <dgm:cxn modelId="{5D45CAEB-DD59-4DFE-9D9F-914038704208}" srcId="{F07E47D7-D62A-4ACF-878C-0FCADC66B3CF}" destId="{7C36BC64-26E2-4017-8561-AE5642E3D250}" srcOrd="2" destOrd="0" parTransId="{DDB8C131-7A02-4FE7-B239-0A225D8A9D28}" sibTransId="{CE62A634-4EC0-49E5-A609-5E6D69B9C16C}"/>
    <dgm:cxn modelId="{48992A51-067E-4EEA-92EB-09AA52970DDD}" type="presParOf" srcId="{AE235E69-35B6-443D-AB92-4C311672191D}" destId="{E1A7E72E-CB70-445A-9C36-C0189575E0F7}" srcOrd="0" destOrd="0" presId="urn:microsoft.com/office/officeart/2005/8/layout/vList2"/>
    <dgm:cxn modelId="{98F1D23A-7992-4C34-ADA5-B88103E11781}" type="presParOf" srcId="{AE235E69-35B6-443D-AB92-4C311672191D}" destId="{D170B448-4010-4945-A017-6B45F333180E}" srcOrd="1" destOrd="0" presId="urn:microsoft.com/office/officeart/2005/8/layout/vList2"/>
    <dgm:cxn modelId="{C32DEECD-6852-458A-94F8-989A8FAA1ED3}" type="presParOf" srcId="{AE235E69-35B6-443D-AB92-4C311672191D}" destId="{0D9C8BB2-DBCB-4383-A10E-9D4C8D3D8ED9}" srcOrd="2" destOrd="0" presId="urn:microsoft.com/office/officeart/2005/8/layout/vList2"/>
    <dgm:cxn modelId="{5C3F043D-A5F3-474A-A90E-C1BA0C7D2B0E}" type="presParOf" srcId="{AE235E69-35B6-443D-AB92-4C311672191D}" destId="{8D17383B-B4F5-46E0-9FAD-BAAD1E29BB4C}" srcOrd="3" destOrd="0" presId="urn:microsoft.com/office/officeart/2005/8/layout/vList2"/>
    <dgm:cxn modelId="{240549B2-8538-493B-82A7-624F56B00DF8}" type="presParOf" srcId="{AE235E69-35B6-443D-AB92-4C311672191D}" destId="{7C584054-94EA-4184-8BA2-DD4C80104D11}" srcOrd="4" destOrd="0" presId="urn:microsoft.com/office/officeart/2005/8/layout/vList2"/>
    <dgm:cxn modelId="{4BADB561-C760-4545-8439-2DD9250BBDF1}" type="presParOf" srcId="{AE235E69-35B6-443D-AB92-4C311672191D}" destId="{3DF9C8A3-DE7F-4516-88D3-D705CF2177AF}" srcOrd="5" destOrd="0" presId="urn:microsoft.com/office/officeart/2005/8/layout/vList2"/>
    <dgm:cxn modelId="{229984ED-386A-4EB1-8936-9D9B7056AF44}" type="presParOf" srcId="{AE235E69-35B6-443D-AB92-4C311672191D}" destId="{D37FCEB4-9A8A-4158-8F4C-1FD9432373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DDE9A-2A2D-4187-814E-020F76ACC9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610023-C66C-4808-A700-B8FCC21063C3}">
      <dgm:prSet/>
      <dgm:spPr/>
      <dgm:t>
        <a:bodyPr/>
        <a:lstStyle/>
        <a:p>
          <a:pPr rtl="0"/>
          <a:r>
            <a:rPr lang="en-US" dirty="0"/>
            <a:t>A)  $24,000</a:t>
          </a:r>
        </a:p>
      </dgm:t>
    </dgm:pt>
    <dgm:pt modelId="{AE25F323-DC05-4069-BF3A-8C53832AC1ED}" type="parTrans" cxnId="{4FEBD9CF-C269-4E6B-8D02-AE916DACA28B}">
      <dgm:prSet/>
      <dgm:spPr/>
      <dgm:t>
        <a:bodyPr/>
        <a:lstStyle/>
        <a:p>
          <a:endParaRPr lang="en-US"/>
        </a:p>
      </dgm:t>
    </dgm:pt>
    <dgm:pt modelId="{95CB1CBC-F1EE-414D-8D4F-FD0CBDA3A607}" type="sibTrans" cxnId="{4FEBD9CF-C269-4E6B-8D02-AE916DACA28B}">
      <dgm:prSet/>
      <dgm:spPr/>
      <dgm:t>
        <a:bodyPr/>
        <a:lstStyle/>
        <a:p>
          <a:endParaRPr lang="en-US"/>
        </a:p>
      </dgm:t>
    </dgm:pt>
    <dgm:pt modelId="{4903A8A4-B95E-4869-8EAB-0C59562B3876}">
      <dgm:prSet/>
      <dgm:spPr/>
      <dgm:t>
        <a:bodyPr/>
        <a:lstStyle/>
        <a:p>
          <a:pPr rtl="0"/>
          <a:r>
            <a:rPr lang="en-US" dirty="0"/>
            <a:t>B)  $18,000</a:t>
          </a:r>
        </a:p>
      </dgm:t>
    </dgm:pt>
    <dgm:pt modelId="{4838A559-8BDB-4E54-8633-82809EC93093}" type="parTrans" cxnId="{6BD1AA70-5433-4149-BAFB-4ADE452CEFDB}">
      <dgm:prSet/>
      <dgm:spPr/>
      <dgm:t>
        <a:bodyPr/>
        <a:lstStyle/>
        <a:p>
          <a:endParaRPr lang="en-US"/>
        </a:p>
      </dgm:t>
    </dgm:pt>
    <dgm:pt modelId="{26E6ED59-570C-41D6-93C5-0AC9A4C56F03}" type="sibTrans" cxnId="{6BD1AA70-5433-4149-BAFB-4ADE452CEFDB}">
      <dgm:prSet/>
      <dgm:spPr/>
      <dgm:t>
        <a:bodyPr/>
        <a:lstStyle/>
        <a:p>
          <a:endParaRPr lang="en-US"/>
        </a:p>
      </dgm:t>
    </dgm:pt>
    <dgm:pt modelId="{E7746C6B-861B-457D-B92E-A4612B8F5B85}">
      <dgm:prSet/>
      <dgm:spPr/>
      <dgm:t>
        <a:bodyPr/>
        <a:lstStyle/>
        <a:p>
          <a:pPr rtl="0"/>
          <a:r>
            <a:rPr lang="en-US" dirty="0"/>
            <a:t>C)  </a:t>
          </a:r>
          <a:r>
            <a:rPr lang="en-US"/>
            <a:t>$17,500</a:t>
          </a:r>
          <a:endParaRPr lang="en-US" dirty="0"/>
        </a:p>
      </dgm:t>
    </dgm:pt>
    <dgm:pt modelId="{50946516-4F3D-47AB-9A50-EB1AE781CB46}" type="parTrans" cxnId="{76FCD7BD-F509-496C-916F-5CCF8B1D0DD4}">
      <dgm:prSet/>
      <dgm:spPr/>
      <dgm:t>
        <a:bodyPr/>
        <a:lstStyle/>
        <a:p>
          <a:endParaRPr lang="en-US"/>
        </a:p>
      </dgm:t>
    </dgm:pt>
    <dgm:pt modelId="{3CE760DA-F14C-4730-8C40-A182E7959F32}" type="sibTrans" cxnId="{76FCD7BD-F509-496C-916F-5CCF8B1D0DD4}">
      <dgm:prSet/>
      <dgm:spPr/>
      <dgm:t>
        <a:bodyPr/>
        <a:lstStyle/>
        <a:p>
          <a:endParaRPr lang="en-US"/>
        </a:p>
      </dgm:t>
    </dgm:pt>
    <dgm:pt modelId="{E8486076-92CB-44E6-AC51-B9655587E0B8}">
      <dgm:prSet/>
      <dgm:spPr/>
      <dgm:t>
        <a:bodyPr/>
        <a:lstStyle/>
        <a:p>
          <a:pPr rtl="0"/>
          <a:r>
            <a:rPr lang="en-US" dirty="0"/>
            <a:t>D</a:t>
          </a:r>
          <a:r>
            <a:rPr lang="en-US"/>
            <a:t>)  $36,000</a:t>
          </a:r>
          <a:endParaRPr lang="en-US" dirty="0"/>
        </a:p>
      </dgm:t>
    </dgm:pt>
    <dgm:pt modelId="{120F4BC3-5522-4952-8F6C-5BE7430C2F99}" type="parTrans" cxnId="{F216CD76-06A6-45DC-887F-92ACC587E69A}">
      <dgm:prSet/>
      <dgm:spPr/>
      <dgm:t>
        <a:bodyPr/>
        <a:lstStyle/>
        <a:p>
          <a:endParaRPr lang="en-US"/>
        </a:p>
      </dgm:t>
    </dgm:pt>
    <dgm:pt modelId="{46F54850-EEF5-4AA9-9FEF-E6B1B504B55D}" type="sibTrans" cxnId="{F216CD76-06A6-45DC-887F-92ACC587E69A}">
      <dgm:prSet/>
      <dgm:spPr/>
      <dgm:t>
        <a:bodyPr/>
        <a:lstStyle/>
        <a:p>
          <a:endParaRPr lang="en-US"/>
        </a:p>
      </dgm:t>
    </dgm:pt>
    <dgm:pt modelId="{81A88784-4F32-4FA0-920A-53D12819523C}" type="pres">
      <dgm:prSet presAssocID="{5CEDDE9A-2A2D-4187-814E-020F76ACC946}" presName="linear" presStyleCnt="0">
        <dgm:presLayoutVars>
          <dgm:animLvl val="lvl"/>
          <dgm:resizeHandles val="exact"/>
        </dgm:presLayoutVars>
      </dgm:prSet>
      <dgm:spPr/>
    </dgm:pt>
    <dgm:pt modelId="{3ED677CE-2A94-42DB-A692-367CDF617C3D}" type="pres">
      <dgm:prSet presAssocID="{6E610023-C66C-4808-A700-B8FCC21063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DA300F-9875-4E53-97C4-B8F2B0D91BA2}" type="pres">
      <dgm:prSet presAssocID="{95CB1CBC-F1EE-414D-8D4F-FD0CBDA3A607}" presName="spacer" presStyleCnt="0"/>
      <dgm:spPr/>
    </dgm:pt>
    <dgm:pt modelId="{E1BFBD6D-E009-45DD-9A85-127BB9B57F2E}" type="pres">
      <dgm:prSet presAssocID="{4903A8A4-B95E-4869-8EAB-0C59562B38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0EC1AB-8A97-43BA-9CFD-9D025111F9D8}" type="pres">
      <dgm:prSet presAssocID="{26E6ED59-570C-41D6-93C5-0AC9A4C56F03}" presName="spacer" presStyleCnt="0"/>
      <dgm:spPr/>
    </dgm:pt>
    <dgm:pt modelId="{AB42B5D2-6589-41C4-97D8-7C4CC3A2321B}" type="pres">
      <dgm:prSet presAssocID="{E7746C6B-861B-457D-B92E-A4612B8F5B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C30479-AAA9-48E4-8EC8-1F29E183C513}" type="pres">
      <dgm:prSet presAssocID="{3CE760DA-F14C-4730-8C40-A182E7959F32}" presName="spacer" presStyleCnt="0"/>
      <dgm:spPr/>
    </dgm:pt>
    <dgm:pt modelId="{7B3EA5DC-F3C5-47FC-A6EF-35C214762FA1}" type="pres">
      <dgm:prSet presAssocID="{E8486076-92CB-44E6-AC51-B9655587E0B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AB96D3-A433-4E1D-95C8-3A0F64A84154}" type="presOf" srcId="{5CEDDE9A-2A2D-4187-814E-020F76ACC946}" destId="{81A88784-4F32-4FA0-920A-53D12819523C}" srcOrd="0" destOrd="0" presId="urn:microsoft.com/office/officeart/2005/8/layout/vList2"/>
    <dgm:cxn modelId="{EA5B532F-8E82-459A-AF3C-C7B8E118A5F8}" type="presOf" srcId="{6E610023-C66C-4808-A700-B8FCC21063C3}" destId="{3ED677CE-2A94-42DB-A692-367CDF617C3D}" srcOrd="0" destOrd="0" presId="urn:microsoft.com/office/officeart/2005/8/layout/vList2"/>
    <dgm:cxn modelId="{2B10ACA0-8941-4A7C-A1D4-9B6C1325CAB0}" type="presOf" srcId="{E7746C6B-861B-457D-B92E-A4612B8F5B85}" destId="{AB42B5D2-6589-41C4-97D8-7C4CC3A2321B}" srcOrd="0" destOrd="0" presId="urn:microsoft.com/office/officeart/2005/8/layout/vList2"/>
    <dgm:cxn modelId="{6BD1AA70-5433-4149-BAFB-4ADE452CEFDB}" srcId="{5CEDDE9A-2A2D-4187-814E-020F76ACC946}" destId="{4903A8A4-B95E-4869-8EAB-0C59562B3876}" srcOrd="1" destOrd="0" parTransId="{4838A559-8BDB-4E54-8633-82809EC93093}" sibTransId="{26E6ED59-570C-41D6-93C5-0AC9A4C56F03}"/>
    <dgm:cxn modelId="{F216CD76-06A6-45DC-887F-92ACC587E69A}" srcId="{5CEDDE9A-2A2D-4187-814E-020F76ACC946}" destId="{E8486076-92CB-44E6-AC51-B9655587E0B8}" srcOrd="3" destOrd="0" parTransId="{120F4BC3-5522-4952-8F6C-5BE7430C2F99}" sibTransId="{46F54850-EEF5-4AA9-9FEF-E6B1B504B55D}"/>
    <dgm:cxn modelId="{E3CFC847-82B2-4759-AC37-650C43188F4E}" type="presOf" srcId="{E8486076-92CB-44E6-AC51-B9655587E0B8}" destId="{7B3EA5DC-F3C5-47FC-A6EF-35C214762FA1}" srcOrd="0" destOrd="0" presId="urn:microsoft.com/office/officeart/2005/8/layout/vList2"/>
    <dgm:cxn modelId="{3E2211D6-8CB7-4485-9FDD-0517C03230B4}" type="presOf" srcId="{4903A8A4-B95E-4869-8EAB-0C59562B3876}" destId="{E1BFBD6D-E009-45DD-9A85-127BB9B57F2E}" srcOrd="0" destOrd="0" presId="urn:microsoft.com/office/officeart/2005/8/layout/vList2"/>
    <dgm:cxn modelId="{76FCD7BD-F509-496C-916F-5CCF8B1D0DD4}" srcId="{5CEDDE9A-2A2D-4187-814E-020F76ACC946}" destId="{E7746C6B-861B-457D-B92E-A4612B8F5B85}" srcOrd="2" destOrd="0" parTransId="{50946516-4F3D-47AB-9A50-EB1AE781CB46}" sibTransId="{3CE760DA-F14C-4730-8C40-A182E7959F32}"/>
    <dgm:cxn modelId="{4FEBD9CF-C269-4E6B-8D02-AE916DACA28B}" srcId="{5CEDDE9A-2A2D-4187-814E-020F76ACC946}" destId="{6E610023-C66C-4808-A700-B8FCC21063C3}" srcOrd="0" destOrd="0" parTransId="{AE25F323-DC05-4069-BF3A-8C53832AC1ED}" sibTransId="{95CB1CBC-F1EE-414D-8D4F-FD0CBDA3A607}"/>
    <dgm:cxn modelId="{8F32720F-D44B-4983-BD9C-8C8BA3A32026}" type="presParOf" srcId="{81A88784-4F32-4FA0-920A-53D12819523C}" destId="{3ED677CE-2A94-42DB-A692-367CDF617C3D}" srcOrd="0" destOrd="0" presId="urn:microsoft.com/office/officeart/2005/8/layout/vList2"/>
    <dgm:cxn modelId="{69DC8E74-33EE-4977-81E9-3DCC6109C89B}" type="presParOf" srcId="{81A88784-4F32-4FA0-920A-53D12819523C}" destId="{00DA300F-9875-4E53-97C4-B8F2B0D91BA2}" srcOrd="1" destOrd="0" presId="urn:microsoft.com/office/officeart/2005/8/layout/vList2"/>
    <dgm:cxn modelId="{210B1F96-2B80-44D0-B742-083572EFB275}" type="presParOf" srcId="{81A88784-4F32-4FA0-920A-53D12819523C}" destId="{E1BFBD6D-E009-45DD-9A85-127BB9B57F2E}" srcOrd="2" destOrd="0" presId="urn:microsoft.com/office/officeart/2005/8/layout/vList2"/>
    <dgm:cxn modelId="{9119DB2E-092D-460B-888A-33C658382349}" type="presParOf" srcId="{81A88784-4F32-4FA0-920A-53D12819523C}" destId="{000EC1AB-8A97-43BA-9CFD-9D025111F9D8}" srcOrd="3" destOrd="0" presId="urn:microsoft.com/office/officeart/2005/8/layout/vList2"/>
    <dgm:cxn modelId="{47D48198-685D-4B7D-A1A3-480C5B183812}" type="presParOf" srcId="{81A88784-4F32-4FA0-920A-53D12819523C}" destId="{AB42B5D2-6589-41C4-97D8-7C4CC3A2321B}" srcOrd="4" destOrd="0" presId="urn:microsoft.com/office/officeart/2005/8/layout/vList2"/>
    <dgm:cxn modelId="{15487424-CF88-4F68-BD7F-913D16062B8E}" type="presParOf" srcId="{81A88784-4F32-4FA0-920A-53D12819523C}" destId="{96C30479-AAA9-48E4-8EC8-1F29E183C513}" srcOrd="5" destOrd="0" presId="urn:microsoft.com/office/officeart/2005/8/layout/vList2"/>
    <dgm:cxn modelId="{FA274BE8-C4E9-450A-88BE-2581B23ACD6F}" type="presParOf" srcId="{81A88784-4F32-4FA0-920A-53D12819523C}" destId="{7B3EA5DC-F3C5-47FC-A6EF-35C214762F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7D7-D62A-4ACF-878C-0FCADC66B3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E0EAB-CBB3-43B4-A603-DA0BE0AA4751}">
      <dgm:prSet/>
      <dgm:spPr/>
      <dgm:t>
        <a:bodyPr/>
        <a:lstStyle/>
        <a:p>
          <a:pPr rtl="0"/>
          <a:r>
            <a:rPr lang="en-US" dirty="0"/>
            <a:t>A) 59 1/2</a:t>
          </a:r>
        </a:p>
      </dgm:t>
    </dgm:pt>
    <dgm:pt modelId="{A023C49E-8BCA-46A7-88DF-0498131D8E6C}" type="parTrans" cxnId="{45B16F92-100B-480C-94DE-B1F846E8E0C4}">
      <dgm:prSet/>
      <dgm:spPr/>
      <dgm:t>
        <a:bodyPr/>
        <a:lstStyle/>
        <a:p>
          <a:endParaRPr lang="en-US"/>
        </a:p>
      </dgm:t>
    </dgm:pt>
    <dgm:pt modelId="{B7B71EA8-3A12-47B4-A493-F9CAC9C381EB}" type="sibTrans" cxnId="{45B16F92-100B-480C-94DE-B1F846E8E0C4}">
      <dgm:prSet/>
      <dgm:spPr/>
      <dgm:t>
        <a:bodyPr/>
        <a:lstStyle/>
        <a:p>
          <a:endParaRPr lang="en-US"/>
        </a:p>
      </dgm:t>
    </dgm:pt>
    <dgm:pt modelId="{FEC9FF7E-705F-4977-A2EE-32FF8CC7E2E8}">
      <dgm:prSet/>
      <dgm:spPr/>
      <dgm:t>
        <a:bodyPr/>
        <a:lstStyle/>
        <a:p>
          <a:pPr rtl="0"/>
          <a:r>
            <a:rPr lang="en-US" dirty="0"/>
            <a:t>B) 62</a:t>
          </a:r>
        </a:p>
      </dgm:t>
    </dgm:pt>
    <dgm:pt modelId="{95D959E7-17AB-4FC4-BFB4-78D430FFA365}" type="parTrans" cxnId="{079D7AB3-95DB-4D6B-A7F7-1C868A00544B}">
      <dgm:prSet/>
      <dgm:spPr/>
      <dgm:t>
        <a:bodyPr/>
        <a:lstStyle/>
        <a:p>
          <a:endParaRPr lang="en-US"/>
        </a:p>
      </dgm:t>
    </dgm:pt>
    <dgm:pt modelId="{2A85CB6E-11F0-42C0-9753-D09B0429E6BD}" type="sibTrans" cxnId="{079D7AB3-95DB-4D6B-A7F7-1C868A00544B}">
      <dgm:prSet/>
      <dgm:spPr/>
      <dgm:t>
        <a:bodyPr/>
        <a:lstStyle/>
        <a:p>
          <a:endParaRPr lang="en-US"/>
        </a:p>
      </dgm:t>
    </dgm:pt>
    <dgm:pt modelId="{7C36BC64-26E2-4017-8561-AE5642E3D250}">
      <dgm:prSet/>
      <dgm:spPr/>
      <dgm:t>
        <a:bodyPr/>
        <a:lstStyle/>
        <a:p>
          <a:pPr rtl="0"/>
          <a:r>
            <a:rPr lang="en-US" dirty="0"/>
            <a:t>C) 67</a:t>
          </a:r>
        </a:p>
      </dgm:t>
    </dgm:pt>
    <dgm:pt modelId="{DDB8C131-7A02-4FE7-B239-0A225D8A9D28}" type="parTrans" cxnId="{5D45CAEB-DD59-4DFE-9D9F-914038704208}">
      <dgm:prSet/>
      <dgm:spPr/>
      <dgm:t>
        <a:bodyPr/>
        <a:lstStyle/>
        <a:p>
          <a:endParaRPr lang="en-US"/>
        </a:p>
      </dgm:t>
    </dgm:pt>
    <dgm:pt modelId="{CE62A634-4EC0-49E5-A609-5E6D69B9C16C}" type="sibTrans" cxnId="{5D45CAEB-DD59-4DFE-9D9F-914038704208}">
      <dgm:prSet/>
      <dgm:spPr/>
      <dgm:t>
        <a:bodyPr/>
        <a:lstStyle/>
        <a:p>
          <a:endParaRPr lang="en-US"/>
        </a:p>
      </dgm:t>
    </dgm:pt>
    <dgm:pt modelId="{1EE6220E-5DD8-47EC-A7DA-A126E7DD117F}">
      <dgm:prSet/>
      <dgm:spPr/>
      <dgm:t>
        <a:bodyPr/>
        <a:lstStyle/>
        <a:p>
          <a:pPr rtl="0"/>
          <a:r>
            <a:rPr lang="en-US" dirty="0"/>
            <a:t>D) 70 1/2</a:t>
          </a:r>
        </a:p>
      </dgm:t>
    </dgm:pt>
    <dgm:pt modelId="{C4DE2F81-F903-466C-929E-38DD8FC16252}" type="parTrans" cxnId="{020E873D-F3BA-4C76-A848-6F6D6BB17766}">
      <dgm:prSet/>
      <dgm:spPr/>
      <dgm:t>
        <a:bodyPr/>
        <a:lstStyle/>
        <a:p>
          <a:endParaRPr lang="en-US"/>
        </a:p>
      </dgm:t>
    </dgm:pt>
    <dgm:pt modelId="{D1227131-7EDD-4D37-878F-EAAC75EAE2A3}" type="sibTrans" cxnId="{020E873D-F3BA-4C76-A848-6F6D6BB17766}">
      <dgm:prSet/>
      <dgm:spPr/>
      <dgm:t>
        <a:bodyPr/>
        <a:lstStyle/>
        <a:p>
          <a:endParaRPr lang="en-US"/>
        </a:p>
      </dgm:t>
    </dgm:pt>
    <dgm:pt modelId="{AE235E69-35B6-443D-AB92-4C311672191D}" type="pres">
      <dgm:prSet presAssocID="{F07E47D7-D62A-4ACF-878C-0FCADC66B3CF}" presName="linear" presStyleCnt="0">
        <dgm:presLayoutVars>
          <dgm:animLvl val="lvl"/>
          <dgm:resizeHandles val="exact"/>
        </dgm:presLayoutVars>
      </dgm:prSet>
      <dgm:spPr/>
    </dgm:pt>
    <dgm:pt modelId="{E1A7E72E-CB70-445A-9C36-C0189575E0F7}" type="pres">
      <dgm:prSet presAssocID="{DD5E0EAB-CBB3-43B4-A603-DA0BE0AA47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70B448-4010-4945-A017-6B45F333180E}" type="pres">
      <dgm:prSet presAssocID="{B7B71EA8-3A12-47B4-A493-F9CAC9C381EB}" presName="spacer" presStyleCnt="0"/>
      <dgm:spPr/>
    </dgm:pt>
    <dgm:pt modelId="{0D9C8BB2-DBCB-4383-A10E-9D4C8D3D8ED9}" type="pres">
      <dgm:prSet presAssocID="{FEC9FF7E-705F-4977-A2EE-32FF8CC7E2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17383B-B4F5-46E0-9FAD-BAAD1E29BB4C}" type="pres">
      <dgm:prSet presAssocID="{2A85CB6E-11F0-42C0-9753-D09B0429E6BD}" presName="spacer" presStyleCnt="0"/>
      <dgm:spPr/>
    </dgm:pt>
    <dgm:pt modelId="{7C584054-94EA-4184-8BA2-DD4C80104D11}" type="pres">
      <dgm:prSet presAssocID="{7C36BC64-26E2-4017-8561-AE5642E3D2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F9C8A3-DE7F-4516-88D3-D705CF2177AF}" type="pres">
      <dgm:prSet presAssocID="{CE62A634-4EC0-49E5-A609-5E6D69B9C16C}" presName="spacer" presStyleCnt="0"/>
      <dgm:spPr/>
    </dgm:pt>
    <dgm:pt modelId="{D37FCEB4-9A8A-4158-8F4C-1FD9432373AD}" type="pres">
      <dgm:prSet presAssocID="{1EE6220E-5DD8-47EC-A7DA-A126E7DD11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B16F92-100B-480C-94DE-B1F846E8E0C4}" srcId="{F07E47D7-D62A-4ACF-878C-0FCADC66B3CF}" destId="{DD5E0EAB-CBB3-43B4-A603-DA0BE0AA4751}" srcOrd="0" destOrd="0" parTransId="{A023C49E-8BCA-46A7-88DF-0498131D8E6C}" sibTransId="{B7B71EA8-3A12-47B4-A493-F9CAC9C381EB}"/>
    <dgm:cxn modelId="{96EC89AA-1B0A-4FE2-9FD1-D933E5109739}" type="presOf" srcId="{DD5E0EAB-CBB3-43B4-A603-DA0BE0AA4751}" destId="{E1A7E72E-CB70-445A-9C36-C0189575E0F7}" srcOrd="0" destOrd="0" presId="urn:microsoft.com/office/officeart/2005/8/layout/vList2"/>
    <dgm:cxn modelId="{020E873D-F3BA-4C76-A848-6F6D6BB17766}" srcId="{F07E47D7-D62A-4ACF-878C-0FCADC66B3CF}" destId="{1EE6220E-5DD8-47EC-A7DA-A126E7DD117F}" srcOrd="3" destOrd="0" parTransId="{C4DE2F81-F903-466C-929E-38DD8FC16252}" sibTransId="{D1227131-7EDD-4D37-878F-EAAC75EAE2A3}"/>
    <dgm:cxn modelId="{079D7AB3-95DB-4D6B-A7F7-1C868A00544B}" srcId="{F07E47D7-D62A-4ACF-878C-0FCADC66B3CF}" destId="{FEC9FF7E-705F-4977-A2EE-32FF8CC7E2E8}" srcOrd="1" destOrd="0" parTransId="{95D959E7-17AB-4FC4-BFB4-78D430FFA365}" sibTransId="{2A85CB6E-11F0-42C0-9753-D09B0429E6BD}"/>
    <dgm:cxn modelId="{18123F78-8A17-481E-8F61-1787601BF10F}" type="presOf" srcId="{1EE6220E-5DD8-47EC-A7DA-A126E7DD117F}" destId="{D37FCEB4-9A8A-4158-8F4C-1FD9432373AD}" srcOrd="0" destOrd="0" presId="urn:microsoft.com/office/officeart/2005/8/layout/vList2"/>
    <dgm:cxn modelId="{59DB1FF8-3755-423C-82B2-110840C22471}" type="presOf" srcId="{FEC9FF7E-705F-4977-A2EE-32FF8CC7E2E8}" destId="{0D9C8BB2-DBCB-4383-A10E-9D4C8D3D8ED9}" srcOrd="0" destOrd="0" presId="urn:microsoft.com/office/officeart/2005/8/layout/vList2"/>
    <dgm:cxn modelId="{35D3A467-9119-4465-9B18-7BABF5473AB9}" type="presOf" srcId="{F07E47D7-D62A-4ACF-878C-0FCADC66B3CF}" destId="{AE235E69-35B6-443D-AB92-4C311672191D}" srcOrd="0" destOrd="0" presId="urn:microsoft.com/office/officeart/2005/8/layout/vList2"/>
    <dgm:cxn modelId="{5D45CAEB-DD59-4DFE-9D9F-914038704208}" srcId="{F07E47D7-D62A-4ACF-878C-0FCADC66B3CF}" destId="{7C36BC64-26E2-4017-8561-AE5642E3D250}" srcOrd="2" destOrd="0" parTransId="{DDB8C131-7A02-4FE7-B239-0A225D8A9D28}" sibTransId="{CE62A634-4EC0-49E5-A609-5E6D69B9C16C}"/>
    <dgm:cxn modelId="{F60AF724-22F9-43DD-A55D-26696BFE7970}" type="presOf" srcId="{7C36BC64-26E2-4017-8561-AE5642E3D250}" destId="{7C584054-94EA-4184-8BA2-DD4C80104D11}" srcOrd="0" destOrd="0" presId="urn:microsoft.com/office/officeart/2005/8/layout/vList2"/>
    <dgm:cxn modelId="{CC7DEE3B-2AAD-4033-A23F-559C49F2378C}" type="presParOf" srcId="{AE235E69-35B6-443D-AB92-4C311672191D}" destId="{E1A7E72E-CB70-445A-9C36-C0189575E0F7}" srcOrd="0" destOrd="0" presId="urn:microsoft.com/office/officeart/2005/8/layout/vList2"/>
    <dgm:cxn modelId="{C8C76D38-DD58-4DE5-8918-204844D28DFB}" type="presParOf" srcId="{AE235E69-35B6-443D-AB92-4C311672191D}" destId="{D170B448-4010-4945-A017-6B45F333180E}" srcOrd="1" destOrd="0" presId="urn:microsoft.com/office/officeart/2005/8/layout/vList2"/>
    <dgm:cxn modelId="{3BD696BC-D6BB-45E9-8B01-DA25E474A576}" type="presParOf" srcId="{AE235E69-35B6-443D-AB92-4C311672191D}" destId="{0D9C8BB2-DBCB-4383-A10E-9D4C8D3D8ED9}" srcOrd="2" destOrd="0" presId="urn:microsoft.com/office/officeart/2005/8/layout/vList2"/>
    <dgm:cxn modelId="{0A2A6F56-E59A-4082-B10D-FCF1C9269739}" type="presParOf" srcId="{AE235E69-35B6-443D-AB92-4C311672191D}" destId="{8D17383B-B4F5-46E0-9FAD-BAAD1E29BB4C}" srcOrd="3" destOrd="0" presId="urn:microsoft.com/office/officeart/2005/8/layout/vList2"/>
    <dgm:cxn modelId="{0DF56972-61AB-4CBB-917E-166B47A8B88F}" type="presParOf" srcId="{AE235E69-35B6-443D-AB92-4C311672191D}" destId="{7C584054-94EA-4184-8BA2-DD4C80104D11}" srcOrd="4" destOrd="0" presId="urn:microsoft.com/office/officeart/2005/8/layout/vList2"/>
    <dgm:cxn modelId="{F44EFD86-BDE3-49DF-8EB0-325F9E1B4F69}" type="presParOf" srcId="{AE235E69-35B6-443D-AB92-4C311672191D}" destId="{3DF9C8A3-DE7F-4516-88D3-D705CF2177AF}" srcOrd="5" destOrd="0" presId="urn:microsoft.com/office/officeart/2005/8/layout/vList2"/>
    <dgm:cxn modelId="{9CE6F029-A075-40E5-AC19-39D4E654ACE3}" type="presParOf" srcId="{AE235E69-35B6-443D-AB92-4C311672191D}" destId="{D37FCEB4-9A8A-4158-8F4C-1FD9432373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7E72E-CB70-445A-9C36-C0189575E0F7}">
      <dsp:nvSpPr>
        <dsp:cNvPr id="0" name=""/>
        <dsp:cNvSpPr/>
      </dsp:nvSpPr>
      <dsp:spPr>
        <a:xfrm>
          <a:off x="0" y="1451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A) 5%</a:t>
          </a:r>
        </a:p>
      </dsp:txBody>
      <dsp:txXfrm>
        <a:off x="50347" y="64858"/>
        <a:ext cx="8128906" cy="930660"/>
      </dsp:txXfrm>
    </dsp:sp>
    <dsp:sp modelId="{0D9C8BB2-DBCB-4383-A10E-9D4C8D3D8ED9}">
      <dsp:nvSpPr>
        <dsp:cNvPr id="0" name=""/>
        <dsp:cNvSpPr/>
      </dsp:nvSpPr>
      <dsp:spPr>
        <a:xfrm>
          <a:off x="0" y="116970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B) 10%</a:t>
          </a:r>
        </a:p>
      </dsp:txBody>
      <dsp:txXfrm>
        <a:off x="50347" y="1220053"/>
        <a:ext cx="8128906" cy="930660"/>
      </dsp:txXfrm>
    </dsp:sp>
    <dsp:sp modelId="{7C584054-94EA-4184-8BA2-DD4C80104D11}">
      <dsp:nvSpPr>
        <dsp:cNvPr id="0" name=""/>
        <dsp:cNvSpPr/>
      </dsp:nvSpPr>
      <dsp:spPr>
        <a:xfrm>
          <a:off x="0" y="232490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C) 15%</a:t>
          </a:r>
        </a:p>
      </dsp:txBody>
      <dsp:txXfrm>
        <a:off x="50347" y="2375248"/>
        <a:ext cx="8128906" cy="930660"/>
      </dsp:txXfrm>
    </dsp:sp>
    <dsp:sp modelId="{D37FCEB4-9A8A-4158-8F4C-1FD9432373AD}">
      <dsp:nvSpPr>
        <dsp:cNvPr id="0" name=""/>
        <dsp:cNvSpPr/>
      </dsp:nvSpPr>
      <dsp:spPr>
        <a:xfrm>
          <a:off x="0" y="348009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D) 20%</a:t>
          </a:r>
        </a:p>
      </dsp:txBody>
      <dsp:txXfrm>
        <a:off x="50347" y="3530443"/>
        <a:ext cx="8128906" cy="930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77CE-2A94-42DB-A692-367CDF617C3D}">
      <dsp:nvSpPr>
        <dsp:cNvPr id="0" name=""/>
        <dsp:cNvSpPr/>
      </dsp:nvSpPr>
      <dsp:spPr>
        <a:xfrm>
          <a:off x="0" y="1451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A)  $24,000</a:t>
          </a:r>
        </a:p>
      </dsp:txBody>
      <dsp:txXfrm>
        <a:off x="50347" y="64858"/>
        <a:ext cx="8128906" cy="930660"/>
      </dsp:txXfrm>
    </dsp:sp>
    <dsp:sp modelId="{E1BFBD6D-E009-45DD-9A85-127BB9B57F2E}">
      <dsp:nvSpPr>
        <dsp:cNvPr id="0" name=""/>
        <dsp:cNvSpPr/>
      </dsp:nvSpPr>
      <dsp:spPr>
        <a:xfrm>
          <a:off x="0" y="116970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B)  $18,000</a:t>
          </a:r>
        </a:p>
      </dsp:txBody>
      <dsp:txXfrm>
        <a:off x="50347" y="1220053"/>
        <a:ext cx="8128906" cy="930660"/>
      </dsp:txXfrm>
    </dsp:sp>
    <dsp:sp modelId="{AB42B5D2-6589-41C4-97D8-7C4CC3A2321B}">
      <dsp:nvSpPr>
        <dsp:cNvPr id="0" name=""/>
        <dsp:cNvSpPr/>
      </dsp:nvSpPr>
      <dsp:spPr>
        <a:xfrm>
          <a:off x="0" y="232490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C)  </a:t>
          </a:r>
          <a:r>
            <a:rPr lang="en-US" sz="4300" kern="1200"/>
            <a:t>$17,500</a:t>
          </a:r>
          <a:endParaRPr lang="en-US" sz="4300" kern="1200" dirty="0"/>
        </a:p>
      </dsp:txBody>
      <dsp:txXfrm>
        <a:off x="50347" y="2375248"/>
        <a:ext cx="8128906" cy="930660"/>
      </dsp:txXfrm>
    </dsp:sp>
    <dsp:sp modelId="{7B3EA5DC-F3C5-47FC-A6EF-35C214762FA1}">
      <dsp:nvSpPr>
        <dsp:cNvPr id="0" name=""/>
        <dsp:cNvSpPr/>
      </dsp:nvSpPr>
      <dsp:spPr>
        <a:xfrm>
          <a:off x="0" y="348009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</a:t>
          </a:r>
          <a:r>
            <a:rPr lang="en-US" sz="4300" kern="1200"/>
            <a:t>)  $36,000</a:t>
          </a:r>
          <a:endParaRPr lang="en-US" sz="4300" kern="1200" dirty="0"/>
        </a:p>
      </dsp:txBody>
      <dsp:txXfrm>
        <a:off x="50347" y="3530443"/>
        <a:ext cx="8128906" cy="93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7E72E-CB70-445A-9C36-C0189575E0F7}">
      <dsp:nvSpPr>
        <dsp:cNvPr id="0" name=""/>
        <dsp:cNvSpPr/>
      </dsp:nvSpPr>
      <dsp:spPr>
        <a:xfrm>
          <a:off x="0" y="1451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A) 59 1/2</a:t>
          </a:r>
        </a:p>
      </dsp:txBody>
      <dsp:txXfrm>
        <a:off x="50347" y="64858"/>
        <a:ext cx="8128906" cy="930660"/>
      </dsp:txXfrm>
    </dsp:sp>
    <dsp:sp modelId="{0D9C8BB2-DBCB-4383-A10E-9D4C8D3D8ED9}">
      <dsp:nvSpPr>
        <dsp:cNvPr id="0" name=""/>
        <dsp:cNvSpPr/>
      </dsp:nvSpPr>
      <dsp:spPr>
        <a:xfrm>
          <a:off x="0" y="116970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B) 62</a:t>
          </a:r>
        </a:p>
      </dsp:txBody>
      <dsp:txXfrm>
        <a:off x="50347" y="1220053"/>
        <a:ext cx="8128906" cy="930660"/>
      </dsp:txXfrm>
    </dsp:sp>
    <dsp:sp modelId="{7C584054-94EA-4184-8BA2-DD4C80104D11}">
      <dsp:nvSpPr>
        <dsp:cNvPr id="0" name=""/>
        <dsp:cNvSpPr/>
      </dsp:nvSpPr>
      <dsp:spPr>
        <a:xfrm>
          <a:off x="0" y="232490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C) 67</a:t>
          </a:r>
        </a:p>
      </dsp:txBody>
      <dsp:txXfrm>
        <a:off x="50347" y="2375248"/>
        <a:ext cx="8128906" cy="930660"/>
      </dsp:txXfrm>
    </dsp:sp>
    <dsp:sp modelId="{D37FCEB4-9A8A-4158-8F4C-1FD9432373AD}">
      <dsp:nvSpPr>
        <dsp:cNvPr id="0" name=""/>
        <dsp:cNvSpPr/>
      </dsp:nvSpPr>
      <dsp:spPr>
        <a:xfrm>
          <a:off x="0" y="348009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D) 70 1/2</a:t>
          </a:r>
        </a:p>
      </dsp:txBody>
      <dsp:txXfrm>
        <a:off x="50347" y="3530443"/>
        <a:ext cx="8128906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0492" cy="355829"/>
          </a:xfrm>
          <a:prstGeom prst="rect">
            <a:avLst/>
          </a:prstGeom>
        </p:spPr>
        <p:txBody>
          <a:bodyPr vert="horz" lIns="89035" tIns="44518" rIns="89035" bIns="445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6900" y="1"/>
            <a:ext cx="4060492" cy="355829"/>
          </a:xfrm>
          <a:prstGeom prst="rect">
            <a:avLst/>
          </a:prstGeom>
        </p:spPr>
        <p:txBody>
          <a:bodyPr vert="horz" lIns="89035" tIns="44518" rIns="89035" bIns="4451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647"/>
            <a:ext cx="4060492" cy="355828"/>
          </a:xfrm>
          <a:prstGeom prst="rect">
            <a:avLst/>
          </a:prstGeom>
        </p:spPr>
        <p:txBody>
          <a:bodyPr vert="horz" lIns="89035" tIns="44518" rIns="89035" bIns="445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900" y="6746647"/>
            <a:ext cx="4060492" cy="355828"/>
          </a:xfrm>
          <a:prstGeom prst="rect">
            <a:avLst/>
          </a:prstGeom>
        </p:spPr>
        <p:txBody>
          <a:bodyPr vert="horz" lIns="89035" tIns="44518" rIns="89035" bIns="44518" rtlCol="0" anchor="b"/>
          <a:lstStyle>
            <a:lvl1pPr algn="r">
              <a:defRPr sz="1200"/>
            </a:lvl1pPr>
          </a:lstStyle>
          <a:p>
            <a:fld id="{A9DF0A80-2B52-4280-9714-0D4361DC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86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0933" cy="355366"/>
          </a:xfrm>
          <a:prstGeom prst="rect">
            <a:avLst/>
          </a:prstGeom>
        </p:spPr>
        <p:txBody>
          <a:bodyPr vert="horz" lIns="92356" tIns="46178" rIns="92356" bIns="461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6374" y="0"/>
            <a:ext cx="4060933" cy="355366"/>
          </a:xfrm>
          <a:prstGeom prst="rect">
            <a:avLst/>
          </a:prstGeom>
        </p:spPr>
        <p:txBody>
          <a:bodyPr vert="horz" lIns="92356" tIns="46178" rIns="92356" bIns="461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31813"/>
            <a:ext cx="35528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6" tIns="46178" rIns="92356" bIns="461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791" y="3374162"/>
            <a:ext cx="7493844" cy="3195872"/>
          </a:xfrm>
          <a:prstGeom prst="rect">
            <a:avLst/>
          </a:prstGeom>
        </p:spPr>
        <p:txBody>
          <a:bodyPr vert="horz" lIns="92356" tIns="46178" rIns="92356" bIns="46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5896"/>
            <a:ext cx="4060933" cy="355366"/>
          </a:xfrm>
          <a:prstGeom prst="rect">
            <a:avLst/>
          </a:prstGeom>
        </p:spPr>
        <p:txBody>
          <a:bodyPr vert="horz" lIns="92356" tIns="46178" rIns="92356" bIns="461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6374" y="6745896"/>
            <a:ext cx="4060933" cy="355366"/>
          </a:xfrm>
          <a:prstGeom prst="rect">
            <a:avLst/>
          </a:prstGeom>
        </p:spPr>
        <p:txBody>
          <a:bodyPr vert="horz" lIns="92356" tIns="46178" rIns="92356" bIns="46178" rtlCol="0" anchor="b"/>
          <a:lstStyle>
            <a:lvl1pPr algn="r">
              <a:defRPr sz="1200"/>
            </a:lvl1pPr>
          </a:lstStyle>
          <a:p>
            <a:fld id="{81326C92-830E-4DC0-BF2F-80BC017DE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555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C92-830E-4DC0-BF2F-80BC017DE81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C92-830E-4DC0-BF2F-80BC017DE81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C92-830E-4DC0-BF2F-80BC017DE81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1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C92-830E-4DC0-BF2F-80BC017DE81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5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C92-830E-4DC0-BF2F-80BC017DE81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4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6C92-830E-4DC0-BF2F-80BC017DE81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19150"/>
            <a:ext cx="5791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981200" y="1752600"/>
            <a:ext cx="2819400" cy="38862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415B-9F88-47E9-B11E-C434D2356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41AF-D8BA-435B-A365-68A585F0BA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C log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295268" y="6019800"/>
            <a:ext cx="848732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4785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Florida Municipal Pension Trust Fund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8991600" cy="2895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Preparing for Retirement Using your 457(b) Deferred Compensation Plan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524000" y="31242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526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Administered by the Florida League of Cities, a not for profit corporation that is the official organization of municipal governments in Florida.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Multiple Layers of Oversight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Local Government Membership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Extensive Governmental Plan Knowledge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Economies of Scale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Enhanced Member Service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Lower Costs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b="1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47800" y="6096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Advantages of the FMPTF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6096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Oversight – Board of Trustees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526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6350"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The FMPTF is governed and supervised by a five member Board of Trustees made up of elected officials from municipalities participating in the fund. </a:t>
            </a:r>
          </a:p>
          <a:p>
            <a:pPr marL="227013" indent="-6350">
              <a:buClr>
                <a:schemeClr val="tx1"/>
              </a:buClr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Dominick </a:t>
            </a:r>
            <a:r>
              <a:rPr lang="en-US" sz="2400" dirty="0" err="1">
                <a:solidFill>
                  <a:srgbClr val="000000"/>
                </a:solidFill>
              </a:rPr>
              <a:t>Montanaro</a:t>
            </a:r>
            <a:r>
              <a:rPr lang="en-US" sz="2400" dirty="0">
                <a:solidFill>
                  <a:srgbClr val="000000"/>
                </a:solidFill>
              </a:rPr>
              <a:t> (Chair), Councilman, Satellite Beach</a:t>
            </a: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Robert Margolis (Vice Chair), Mayor, Wellington</a:t>
            </a: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Jack </a:t>
            </a:r>
            <a:r>
              <a:rPr lang="en-US" sz="2400" dirty="0" err="1">
                <a:solidFill>
                  <a:srgbClr val="000000"/>
                </a:solidFill>
              </a:rPr>
              <a:t>Nazario</a:t>
            </a:r>
            <a:r>
              <a:rPr lang="en-US" sz="2400" dirty="0">
                <a:solidFill>
                  <a:srgbClr val="000000"/>
                </a:solidFill>
              </a:rPr>
              <a:t>, Vice Mayor, </a:t>
            </a:r>
            <a:r>
              <a:rPr lang="en-US" sz="2400" dirty="0" err="1">
                <a:solidFill>
                  <a:srgbClr val="000000"/>
                </a:solidFill>
              </a:rPr>
              <a:t>Belleair</a:t>
            </a:r>
            <a:r>
              <a:rPr lang="en-US" sz="2400" dirty="0">
                <a:solidFill>
                  <a:srgbClr val="000000"/>
                </a:solidFill>
              </a:rPr>
              <a:t> Bluffs</a:t>
            </a: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Peter Noble, Councilman, Greenacres</a:t>
            </a: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Heyward H. Strong, Jr., Mayor Pro-Tem, Valparaiso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b="1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58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Oversight – Investment Advisory Committee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04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6350"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The Investment Advisory Committee is made of respected municipal officials, and advises the FMPTF Board of Trustees.</a:t>
            </a:r>
          </a:p>
          <a:p>
            <a:pPr marL="227013" indent="-6350">
              <a:buClr>
                <a:schemeClr val="tx1"/>
              </a:buClr>
              <a:buNone/>
              <a:defRPr/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00600" y="2244012"/>
            <a:ext cx="4267200" cy="3242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6350">
              <a:buClr>
                <a:schemeClr val="tx1"/>
              </a:buClr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900" dirty="0"/>
              <a:t>Christopher </a:t>
            </a:r>
            <a:r>
              <a:rPr lang="en-US" sz="1900" dirty="0" err="1"/>
              <a:t>McCullion</a:t>
            </a:r>
            <a:endParaRPr lang="en-US" sz="1900" dirty="0"/>
          </a:p>
          <a:p>
            <a:pPr marL="509778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1200" dirty="0"/>
              <a:t>	CFO, City of Orlando</a:t>
            </a:r>
          </a:p>
          <a:p>
            <a:pPr marL="509778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sz="1300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900" dirty="0"/>
              <a:t>Jane </a:t>
            </a:r>
            <a:r>
              <a:rPr lang="en-US" sz="1900" dirty="0" err="1"/>
              <a:t>Struder</a:t>
            </a:r>
            <a:endParaRPr lang="en-US" sz="19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200" dirty="0"/>
              <a:t>	Finance Director, City of Palm Beach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1400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900" dirty="0"/>
              <a:t>Bonnie Wise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200" dirty="0"/>
              <a:t>	Finance Director, Hillsborough County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900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900" dirty="0"/>
              <a:t>Darrel Thomas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200" dirty="0"/>
              <a:t>	Treasurer, City of Weston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900" dirty="0"/>
          </a:p>
          <a:p>
            <a:pPr marL="509778" lvl="1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sz="1300" dirty="0"/>
              <a:t>	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endParaRPr lang="en-US" sz="14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endParaRPr lang="en-US" sz="1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2214660"/>
            <a:ext cx="9067800" cy="3576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6350">
              <a:buClr>
                <a:schemeClr val="tx1"/>
              </a:buClr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dirty="0"/>
              <a:t>Chairman Robert “Bob” B. </a:t>
            </a:r>
            <a:r>
              <a:rPr lang="en-US" sz="2000" dirty="0" err="1"/>
              <a:t>Inzer</a:t>
            </a:r>
            <a:endParaRPr lang="en-US" sz="20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700" dirty="0"/>
              <a:t>	</a:t>
            </a:r>
            <a:r>
              <a:rPr lang="en-US" sz="1300" dirty="0"/>
              <a:t>Clerk of the Courts, Leon County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1000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dirty="0"/>
              <a:t>Linda Davidson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700" dirty="0"/>
              <a:t>	</a:t>
            </a:r>
            <a:r>
              <a:rPr lang="en-US" sz="1300" dirty="0"/>
              <a:t>Finance Director, Boca Raton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900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dirty="0"/>
              <a:t>William “Bill” Underwood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700" dirty="0"/>
              <a:t>	</a:t>
            </a:r>
            <a:r>
              <a:rPr lang="en-US" sz="1300" dirty="0"/>
              <a:t>Finance Director, Town of Loxahatchee Groves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900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dirty="0"/>
              <a:t>Francine </a:t>
            </a:r>
            <a:r>
              <a:rPr lang="en-US" sz="2000" dirty="0" err="1"/>
              <a:t>Ramalgia</a:t>
            </a:r>
            <a:endParaRPr lang="en-US" sz="20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700" dirty="0"/>
              <a:t>	</a:t>
            </a:r>
            <a:r>
              <a:rPr lang="en-US" sz="1300" dirty="0"/>
              <a:t>Assistant City Manager, City of Delray Beach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900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dirty="0"/>
              <a:t>Joseph </a:t>
            </a:r>
            <a:r>
              <a:rPr lang="en-US" sz="2000" dirty="0" err="1"/>
              <a:t>LoBello</a:t>
            </a:r>
            <a:endParaRPr lang="en-US" sz="20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r>
              <a:rPr lang="en-US" sz="1700" dirty="0"/>
              <a:t>	</a:t>
            </a:r>
            <a:r>
              <a:rPr lang="en-US" sz="1300" dirty="0"/>
              <a:t>Town Manager, Town of Juno Beach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900" dirty="0"/>
          </a:p>
          <a:p>
            <a:pPr marL="342900" lvl="1" indent="-3429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9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Clr>
                <a:schemeClr val="tx1"/>
              </a:buClr>
              <a:buNone/>
              <a:defRPr/>
            </a:pPr>
            <a:endParaRPr lang="en-US" sz="1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Oversight – Asset Consulting Group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04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6350"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Asset Consulting Group has over 40 years of investment consulting experience.</a:t>
            </a:r>
          </a:p>
          <a:p>
            <a:pPr marL="227013" indent="-6350">
              <a:buClr>
                <a:schemeClr val="tx1"/>
              </a:buClr>
              <a:buNone/>
              <a:defRPr/>
            </a:pPr>
            <a:endParaRPr lang="en-US" sz="1900" dirty="0">
              <a:solidFill>
                <a:srgbClr val="000000"/>
              </a:solidFill>
            </a:endParaRP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</a:rPr>
              <a:t>Conflict-free oversight </a:t>
            </a: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</a:rPr>
              <a:t>Quarterly monitoring reports posted on FLCretirement.com</a:t>
            </a:r>
          </a:p>
          <a:p>
            <a:pPr marL="457200" lvl="1" indent="-280988">
              <a:lnSpc>
                <a:spcPct val="110000"/>
              </a:lnSpc>
              <a:spcBef>
                <a:spcPts val="3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</a:rPr>
              <a:t>Detailed analysis of each fund’s performance</a:t>
            </a:r>
          </a:p>
          <a:p>
            <a:pPr marL="227013" indent="-6350">
              <a:buClr>
                <a:schemeClr val="tx1"/>
              </a:buClr>
              <a:buNone/>
              <a:defRPr/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2941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172200" y="6172200"/>
            <a:ext cx="335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Expense ratios as of 12/28/2009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32354"/>
              </p:ext>
            </p:extLst>
          </p:nvPr>
        </p:nvGraphicFramePr>
        <p:xfrm>
          <a:off x="228600" y="1524000"/>
          <a:ext cx="8686800" cy="4190992"/>
        </p:xfrm>
        <a:graphic>
          <a:graphicData uri="http://schemas.openxmlformats.org/drawingml/2006/table">
            <a:tbl>
              <a:tblPr/>
              <a:tblGrid>
                <a:gridCol w="160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3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 Class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Name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Symbol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 Ratio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Prime Money 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VMRXX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 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Mellon Stable Value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 symbol)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Intermediate-Term Bond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VBILX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Total Bond Market Index Adm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VBTLX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Long-term Treasury Adm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VUSUX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Inflation Protected Securities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VAIPX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Wellington Adm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VWENX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Windsor II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VWNAX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Institutional Index Inst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PrimeCap Adm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Small-cap Index Adm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 Atlanta Capital SMID-Cap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Plan Investments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172200" y="6172200"/>
            <a:ext cx="335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Expense ratios as of 12/28/2009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Plan Investments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1785"/>
              </p:ext>
            </p:extLst>
          </p:nvPr>
        </p:nvGraphicFramePr>
        <p:xfrm>
          <a:off x="228600" y="1447807"/>
          <a:ext cx="8686800" cy="4190992"/>
        </p:xfrm>
        <a:graphic>
          <a:graphicData uri="http://schemas.openxmlformats.org/drawingml/2006/table">
            <a:tbl>
              <a:tblPr/>
              <a:tblGrid>
                <a:gridCol w="160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9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 Class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Name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Symbol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 Ratio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Total International Stock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VTIAX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International Growth Adm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VWILX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International Value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VTRIX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Estate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REIT Adm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VGSLX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Retirement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VTINX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VTENX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VTXVX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VTWNX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VTTVX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VTHRX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VTTHX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VFORX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VTIVX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VFIFX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Vanguard Target Retirement 2055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VFFVX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0435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Plan Investments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If the investment choices sound scary, consider the Vanguard Target Retirement Funds.</a:t>
            </a: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Designed to “set it and forget it”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Rebalances, reallocates and diversifies on its own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Invested appropriately for your age and becomes more conservative as you grow closer to retirement</a:t>
            </a: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Target Funds Vs </a:t>
            </a:r>
            <a:b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Other Options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Account	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Fees are higher </a:t>
            </a:r>
          </a:p>
          <a:p>
            <a:pPr lvl="1"/>
            <a:r>
              <a:rPr lang="en-US" dirty="0"/>
              <a:t>40bps or more </a:t>
            </a:r>
          </a:p>
          <a:p>
            <a:pPr lvl="1"/>
            <a:r>
              <a:rPr lang="en-US" dirty="0"/>
              <a:t>Plus investment expense of possibly higher actively managed funds</a:t>
            </a:r>
          </a:p>
          <a:p>
            <a:r>
              <a:rPr lang="en-US" dirty="0"/>
              <a:t>Have to provide information about yourself</a:t>
            </a:r>
          </a:p>
          <a:p>
            <a:r>
              <a:rPr lang="en-US" dirty="0"/>
              <a:t>Should be a “complex investor”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Annuity or Guaranteed Account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Internal fees known as “spreads” inside account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Takes 5-10 years to liquidate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2.5%-4.5% return over a 15 to 30 year period really adequate to save for retirement?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407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Fees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Most plans have between one and three layers of fees. When reviewing providers, you should be looking at the overall cost of participation.</a:t>
            </a:r>
          </a:p>
          <a:p>
            <a:pPr marL="365760" indent="0">
              <a:buNone/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sz="19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FMPTF Plan Fees</a:t>
            </a: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19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 Provider</a:t>
            </a:r>
          </a:p>
          <a:p>
            <a:pPr marL="365760" indent="0">
              <a:buNone/>
              <a:defRPr/>
            </a:pPr>
            <a:endParaRPr lang="en-US" sz="19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0">
              <a:buNone/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Participant Fees	$16 per year		$0</a:t>
            </a:r>
          </a:p>
          <a:p>
            <a:pPr marL="365760" indent="0">
              <a:buNone/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Administration Fees	0.40% per year		$0</a:t>
            </a:r>
          </a:p>
          <a:p>
            <a:pPr marL="365760" indent="0">
              <a:buNone/>
              <a:defRPr/>
            </a:pPr>
            <a:r>
              <a:rPr lang="en-US" sz="1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Investment Expenses 	0.20% on average		1.20% on average</a:t>
            </a:r>
            <a:endParaRPr lang="en-US" sz="11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0">
              <a:buNone/>
              <a:defRPr/>
            </a:pPr>
            <a:r>
              <a:rPr lang="en-US" sz="11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365760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comparison of these two plans may not be clear until you assess the impact on an average participant account.</a:t>
            </a:r>
          </a:p>
          <a:p>
            <a:pPr marL="365760" indent="0"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0467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447800"/>
            <a:ext cx="9067800" cy="4572000"/>
          </a:xfrm>
        </p:spPr>
        <p:txBody>
          <a:bodyPr>
            <a:noAutofit/>
          </a:bodyPr>
          <a:lstStyle/>
          <a:p>
            <a:pPr marL="365760" indent="0">
              <a:buNone/>
              <a:defRPr/>
            </a:pPr>
            <a:r>
              <a:rPr lang="en-US" sz="1600" dirty="0"/>
              <a:t> Now review the impact of the quarterly fees on various participant account balances:</a:t>
            </a:r>
          </a:p>
          <a:p>
            <a:pPr marL="365760" indent="0">
              <a:buNone/>
              <a:defRPr/>
            </a:pPr>
            <a:endParaRPr lang="en-US" sz="1600" dirty="0"/>
          </a:p>
          <a:p>
            <a:pPr marL="365760" indent="0">
              <a:buNone/>
              <a:defRPr/>
            </a:pPr>
            <a:r>
              <a:rPr lang="en-US" sz="1600" b="1" dirty="0"/>
              <a:t>			</a:t>
            </a:r>
            <a:r>
              <a:rPr lang="en-US" sz="1600" b="1" u="sng" dirty="0"/>
              <a:t>FMPTF Plan Fees</a:t>
            </a:r>
            <a:r>
              <a:rPr lang="en-US" sz="1600" b="1" dirty="0"/>
              <a:t>		</a:t>
            </a:r>
            <a:r>
              <a:rPr lang="en-US" sz="1600" b="1" u="sng" dirty="0"/>
              <a:t>Example 1</a:t>
            </a:r>
            <a:r>
              <a:rPr lang="en-US" sz="1600" b="1" dirty="0"/>
              <a:t> 		</a:t>
            </a:r>
            <a:r>
              <a:rPr lang="en-US" sz="1600" b="1" u="sng" dirty="0"/>
              <a:t>Example 2</a:t>
            </a:r>
          </a:p>
          <a:p>
            <a:pPr marL="365760" indent="0">
              <a:buNone/>
              <a:defRPr/>
            </a:pPr>
            <a:r>
              <a:rPr lang="en-US" sz="1600" dirty="0"/>
              <a:t>Participant Fees		$16 per year		$0		$0</a:t>
            </a:r>
          </a:p>
          <a:p>
            <a:pPr marL="365760" indent="0">
              <a:buNone/>
              <a:defRPr/>
            </a:pPr>
            <a:r>
              <a:rPr lang="en-US" sz="1600" dirty="0"/>
              <a:t>Administration Fees	0.40% per year		$0		0.0% per year</a:t>
            </a:r>
          </a:p>
          <a:p>
            <a:pPr marL="365760" indent="0">
              <a:buNone/>
              <a:defRPr/>
            </a:pPr>
            <a:r>
              <a:rPr lang="en-US" sz="1600" dirty="0"/>
              <a:t>Investment Expenses	0.17% per year*		1.20% per year	2.00% per year</a:t>
            </a:r>
          </a:p>
          <a:p>
            <a:pPr marL="365760" indent="0">
              <a:buNone/>
              <a:defRPr/>
            </a:pPr>
            <a:r>
              <a:rPr lang="en-US" sz="1600" dirty="0"/>
              <a:t>		</a:t>
            </a:r>
          </a:p>
          <a:p>
            <a:pPr marL="365760" indent="0">
              <a:buNone/>
              <a:defRPr/>
            </a:pPr>
            <a:r>
              <a:rPr lang="en-US" sz="1600" dirty="0"/>
              <a:t>			</a:t>
            </a:r>
            <a:r>
              <a:rPr lang="en-US" sz="1600" b="1" u="sng" dirty="0"/>
              <a:t>FMPTF Fees</a:t>
            </a:r>
            <a:r>
              <a:rPr lang="en-US" sz="1600" dirty="0"/>
              <a:t>		</a:t>
            </a:r>
            <a:r>
              <a:rPr lang="en-US" sz="1600" b="1" u="sng" dirty="0"/>
              <a:t>Example 1 Fees</a:t>
            </a:r>
            <a:r>
              <a:rPr lang="en-US" sz="1600" dirty="0"/>
              <a:t>	</a:t>
            </a:r>
            <a:r>
              <a:rPr lang="en-US" sz="1600" b="1" u="sng" dirty="0"/>
              <a:t>Example 2 Fees</a:t>
            </a:r>
          </a:p>
          <a:p>
            <a:pPr marL="365760" indent="0">
              <a:buNone/>
              <a:defRPr/>
            </a:pPr>
            <a:r>
              <a:rPr lang="en-US" sz="1600" dirty="0"/>
              <a:t>$1,000 balance		$22			$12	 	$20</a:t>
            </a:r>
          </a:p>
          <a:p>
            <a:pPr marL="365760" indent="0">
              <a:buNone/>
              <a:defRPr/>
            </a:pPr>
            <a:r>
              <a:rPr lang="en-US" sz="1600" dirty="0"/>
              <a:t>$5,000 balance		$45			$60		$100</a:t>
            </a:r>
          </a:p>
          <a:p>
            <a:pPr marL="365760" indent="0">
              <a:buNone/>
              <a:defRPr/>
            </a:pPr>
            <a:r>
              <a:rPr lang="en-US" sz="1600" dirty="0"/>
              <a:t>$10,000 balance		$73			$120		$200</a:t>
            </a:r>
          </a:p>
          <a:p>
            <a:pPr marL="365760" indent="0">
              <a:buNone/>
              <a:defRPr/>
            </a:pPr>
            <a:r>
              <a:rPr lang="en-US" sz="1600" dirty="0"/>
              <a:t>$25,000 balance		$159			$300		$500</a:t>
            </a:r>
          </a:p>
          <a:p>
            <a:pPr marL="365760" indent="0">
              <a:buNone/>
              <a:defRPr/>
            </a:pPr>
            <a:r>
              <a:rPr lang="en-US" sz="1600" dirty="0"/>
              <a:t>$100,000 balance		$586			$1,200		$2,000</a:t>
            </a:r>
          </a:p>
          <a:p>
            <a:pPr marL="365760" indent="0">
              <a:buNone/>
              <a:defRPr/>
            </a:pPr>
            <a:r>
              <a:rPr lang="en-US" sz="1600" dirty="0"/>
              <a:t>$250,000 balance		$1,441			$3,000		$5,000</a:t>
            </a:r>
          </a:p>
          <a:p>
            <a:pPr marL="365760" indent="0"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0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				* Vanguard Funds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36576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36576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36576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36576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Fees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FMPTF?</a:t>
            </a:r>
          </a:p>
          <a:p>
            <a:r>
              <a:rPr lang="en-US" dirty="0"/>
              <a:t>How our program provides value</a:t>
            </a:r>
          </a:p>
          <a:p>
            <a:pPr lvl="1"/>
            <a:r>
              <a:rPr lang="en-US" dirty="0"/>
              <a:t>Oversight of Investments</a:t>
            </a:r>
          </a:p>
          <a:p>
            <a:pPr lvl="1"/>
            <a:r>
              <a:rPr lang="en-US" dirty="0"/>
              <a:t>Low Fees</a:t>
            </a:r>
          </a:p>
          <a:p>
            <a:r>
              <a:rPr lang="en-US" dirty="0"/>
              <a:t>Traditional vs Roth</a:t>
            </a:r>
          </a:p>
          <a:p>
            <a:r>
              <a:rPr lang="en-US" dirty="0"/>
              <a:t>Income Replacement</a:t>
            </a:r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76600"/>
            <a:ext cx="3280550" cy="18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341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20177"/>
              </p:ext>
            </p:extLst>
          </p:nvPr>
        </p:nvGraphicFramePr>
        <p:xfrm>
          <a:off x="228600" y="1436133"/>
          <a:ext cx="8610600" cy="382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257801"/>
            <a:ext cx="878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 a month, 6% return before fees =  $248,000 vs. $218,000 vs. $184,000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Fees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Traditional Vs Roth 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400" dirty="0"/>
              <a:t>Traditional also known as Pre-tax or Tax Deferred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400" dirty="0"/>
              <a:t>Roth is After-tax or Post Tax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400" dirty="0"/>
              <a:t>Roth generally is better if:</a:t>
            </a:r>
          </a:p>
          <a:p>
            <a:pPr marL="1021842" lvl="2">
              <a:lnSpc>
                <a:spcPct val="80000"/>
              </a:lnSpc>
              <a:spcBef>
                <a:spcPts val="324"/>
              </a:spcBef>
              <a:defRPr/>
            </a:pPr>
            <a:r>
              <a:rPr lang="en-US" sz="1800" dirty="0"/>
              <a:t>Contributions are larger</a:t>
            </a:r>
          </a:p>
          <a:p>
            <a:pPr marL="1021842" lvl="2">
              <a:lnSpc>
                <a:spcPct val="80000"/>
              </a:lnSpc>
              <a:spcBef>
                <a:spcPts val="324"/>
              </a:spcBef>
              <a:defRPr/>
            </a:pPr>
            <a:r>
              <a:rPr lang="en-US" sz="1800" dirty="0"/>
              <a:t>Start Roth earlier in your career</a:t>
            </a:r>
          </a:p>
          <a:p>
            <a:pPr marL="1021842" lvl="2">
              <a:lnSpc>
                <a:spcPct val="80000"/>
              </a:lnSpc>
              <a:spcBef>
                <a:spcPts val="324"/>
              </a:spcBef>
              <a:defRPr/>
            </a:pPr>
            <a:r>
              <a:rPr lang="en-US" sz="1800" dirty="0"/>
              <a:t>Know you are going to be in higher tax bracket in retirement (Most people are in the same or a lower income tax bracket in retirement)</a:t>
            </a:r>
          </a:p>
          <a:p>
            <a:pPr marL="1021842" lvl="2">
              <a:lnSpc>
                <a:spcPct val="80000"/>
              </a:lnSpc>
              <a:spcBef>
                <a:spcPts val="324"/>
              </a:spcBef>
              <a:defRPr/>
            </a:pPr>
            <a:endParaRPr lang="en-US" sz="1400" dirty="0"/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38739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Traditional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792" lvl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NOW: Pay no income taxes on contributions in working years</a:t>
            </a:r>
          </a:p>
          <a:p>
            <a:pPr marL="336042" lvl="1" indent="0">
              <a:lnSpc>
                <a:spcPct val="9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LATER: Pay taxes when you withdraw in retirement</a:t>
            </a:r>
          </a:p>
          <a:p>
            <a:pPr marL="336042" lvl="1" indent="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1800" dirty="0"/>
              <a:t>	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Money going in (contributions): Pre-tax contributions are deducted from your salary before taxes are taken. That can reduce your taxable income.</a:t>
            </a:r>
          </a:p>
          <a:p>
            <a:pPr marL="336042" lvl="1" indent="0">
              <a:lnSpc>
                <a:spcPct val="9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Earnings, if any: Are tax-deferred until withdrawn.</a:t>
            </a:r>
          </a:p>
          <a:p>
            <a:pPr marL="336042" lvl="1" indent="0">
              <a:lnSpc>
                <a:spcPct val="9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Money coming out (distributions): Distributions are taxable as current income when withdrawn. </a:t>
            </a:r>
          </a:p>
          <a:p>
            <a:pPr marL="336042" lvl="1" indent="0">
              <a:lnSpc>
                <a:spcPct val="9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Required minimum distributions (RMD): The IRS requires distributions to begin at  the later of age 70½ or retirement. </a:t>
            </a: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9927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Roth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8942" lvl="1" indent="-342900">
              <a:lnSpc>
                <a:spcPct val="8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NOW: Pay income taxes on contributions as you make them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 LATER: Withdraw Savings Tax Free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800" dirty="0"/>
              <a:t>	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Money going in (contributions): After-tax contributions are subject to federal     income tax withholding.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Earnings, if any: Are tax-free as long as certain qualifying conditions are met (see below)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Money coming out (distributions): Tax-free distributions, as long as you’ve satisfied the five-year holding period and are age 59 1/2 or older (assuming you have separated from service), disabled or deceased.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1800" dirty="0"/>
              <a:t>Required minimum distributions (RMD): The IRS requires distributions to begin at the later of age 70½ or retirement. However, you can roll over your Roth 457(b) to a Roth IRA, where minimum distributions are not required.</a:t>
            </a:r>
            <a:endParaRPr lang="en-US" sz="18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2088"/>
      </p:ext>
    </p:extLst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581247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endParaRPr lang="en-US" sz="2400" dirty="0"/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Leo (Age 45)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4636" y="2174875"/>
          <a:ext cx="4568825" cy="387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564">
                  <a:extLst>
                    <a:ext uri="{9D8B030D-6E8A-4147-A177-3AD203B41FA5}">
                      <a16:colId xmlns:a16="http://schemas.microsoft.com/office/drawing/2014/main" val="31345917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4485937"/>
                    </a:ext>
                  </a:extLst>
                </a:gridCol>
                <a:gridCol w="1250661">
                  <a:extLst>
                    <a:ext uri="{9D8B030D-6E8A-4147-A177-3AD203B41FA5}">
                      <a16:colId xmlns:a16="http://schemas.microsoft.com/office/drawing/2014/main" val="2973007782"/>
                    </a:ext>
                  </a:extLst>
                </a:gridCol>
              </a:tblGrid>
              <a:tr h="380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11038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Gross</a:t>
                      </a:r>
                      <a:r>
                        <a:rPr lang="en-US" baseline="0" dirty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3083"/>
                  </a:ext>
                </a:extLst>
              </a:tr>
              <a:tr h="569417">
                <a:tc>
                  <a:txBody>
                    <a:bodyPr/>
                    <a:lstStyle/>
                    <a:p>
                      <a:r>
                        <a:rPr lang="en-US" dirty="0"/>
                        <a:t>Annual Salary</a:t>
                      </a:r>
                      <a:r>
                        <a:rPr lang="en-US" baseline="0" dirty="0"/>
                        <a:t> able to save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81026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Taxes at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79547"/>
                  </a:ext>
                </a:extLst>
              </a:tr>
              <a:tr h="951135"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Yearly </a:t>
                      </a:r>
                      <a:r>
                        <a:rPr lang="en-US" dirty="0"/>
                        <a:t>Contribution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(total over 20 </a:t>
                      </a:r>
                      <a:r>
                        <a:rPr lang="en-US" baseline="0" dirty="0" err="1"/>
                        <a:t>yrs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660983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Value at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$378,900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276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Taxes at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-$56,800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32653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After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$322,100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8915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Lindsay (Age 25)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5" y="2174875"/>
          <a:ext cx="4498975" cy="399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975">
                  <a:extLst>
                    <a:ext uri="{9D8B030D-6E8A-4147-A177-3AD203B41FA5}">
                      <a16:colId xmlns:a16="http://schemas.microsoft.com/office/drawing/2014/main" val="158170929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73613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7633796"/>
                    </a:ext>
                  </a:extLst>
                </a:gridCol>
              </a:tblGrid>
              <a:tr h="3505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542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r>
                        <a:rPr lang="en-US" dirty="0"/>
                        <a:t>Gross</a:t>
                      </a:r>
                      <a:r>
                        <a:rPr lang="en-US" baseline="0" dirty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33414"/>
                  </a:ext>
                </a:extLst>
              </a:tr>
              <a:tr h="613448">
                <a:tc>
                  <a:txBody>
                    <a:bodyPr/>
                    <a:lstStyle/>
                    <a:p>
                      <a:r>
                        <a:rPr lang="en-US" dirty="0"/>
                        <a:t>Annual Salary</a:t>
                      </a:r>
                      <a:r>
                        <a:rPr lang="en-US" baseline="0" dirty="0"/>
                        <a:t> able to save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45528"/>
                  </a:ext>
                </a:extLst>
              </a:tr>
              <a:tr h="350542">
                <a:tc>
                  <a:txBody>
                    <a:bodyPr/>
                    <a:lstStyle/>
                    <a:p>
                      <a:r>
                        <a:rPr lang="en-US" dirty="0"/>
                        <a:t>Taxes at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04311"/>
                  </a:ext>
                </a:extLst>
              </a:tr>
              <a:tr h="876354"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Yearly </a:t>
                      </a:r>
                      <a:r>
                        <a:rPr lang="en-US" dirty="0"/>
                        <a:t>Contribution</a:t>
                      </a:r>
                      <a:r>
                        <a:rPr lang="en-US" baseline="0" dirty="0"/>
                        <a:t> (total over 40 </a:t>
                      </a:r>
                      <a:r>
                        <a:rPr lang="en-US" baseline="0" dirty="0" err="1"/>
                        <a:t>yrs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5778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r>
                        <a:rPr lang="en-US" dirty="0"/>
                        <a:t>Value at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$478,200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$358,700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40813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r>
                        <a:rPr lang="en-US" dirty="0"/>
                        <a:t>Taxes at 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-$159,500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55978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r>
                        <a:rPr lang="en-US" dirty="0"/>
                        <a:t>After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$318,700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$358,700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4527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26" y="401361"/>
            <a:ext cx="1197262" cy="1773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14" y="401361"/>
            <a:ext cx="1338262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076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             Continued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581247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endParaRPr lang="en-US" sz="2400" dirty="0"/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60" indent="0">
              <a:buNone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 (Age 50)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4637" y="2174875"/>
          <a:ext cx="4568826" cy="387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3">
                  <a:extLst>
                    <a:ext uri="{9D8B030D-6E8A-4147-A177-3AD203B41FA5}">
                      <a16:colId xmlns:a16="http://schemas.microsoft.com/office/drawing/2014/main" val="313459175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4485937"/>
                    </a:ext>
                  </a:extLst>
                </a:gridCol>
                <a:gridCol w="1403063">
                  <a:extLst>
                    <a:ext uri="{9D8B030D-6E8A-4147-A177-3AD203B41FA5}">
                      <a16:colId xmlns:a16="http://schemas.microsoft.com/office/drawing/2014/main" val="2973007782"/>
                    </a:ext>
                  </a:extLst>
                </a:gridCol>
              </a:tblGrid>
              <a:tr h="380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11038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Gross</a:t>
                      </a:r>
                      <a:r>
                        <a:rPr lang="en-US" baseline="0" dirty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3083"/>
                  </a:ext>
                </a:extLst>
              </a:tr>
              <a:tr h="569417">
                <a:tc>
                  <a:txBody>
                    <a:bodyPr/>
                    <a:lstStyle/>
                    <a:p>
                      <a:r>
                        <a:rPr lang="en-US" dirty="0"/>
                        <a:t>Annual Salary</a:t>
                      </a:r>
                      <a:r>
                        <a:rPr lang="en-US" baseline="0" dirty="0"/>
                        <a:t> able to save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81026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Taxes at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79547"/>
                  </a:ext>
                </a:extLst>
              </a:tr>
              <a:tr h="951135"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Yearly </a:t>
                      </a:r>
                      <a:r>
                        <a:rPr lang="en-US" dirty="0"/>
                        <a:t>Contribution</a:t>
                      </a:r>
                      <a:r>
                        <a:rPr lang="en-US" baseline="0" dirty="0"/>
                        <a:t> (total over 15 </a:t>
                      </a:r>
                      <a:r>
                        <a:rPr lang="en-US" baseline="0" dirty="0" err="1"/>
                        <a:t>yrs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660983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Value at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$576,617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$576,617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276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Taxes at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-$144,150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32653"/>
                  </a:ext>
                </a:extLst>
              </a:tr>
              <a:tr h="380454">
                <a:tc>
                  <a:txBody>
                    <a:bodyPr/>
                    <a:lstStyle/>
                    <a:p>
                      <a:r>
                        <a:rPr lang="en-US" dirty="0"/>
                        <a:t>After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$432,457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$576,617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8915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Courtney (Age 55)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4" y="2174876"/>
          <a:ext cx="4570413" cy="387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088">
                  <a:extLst>
                    <a:ext uri="{9D8B030D-6E8A-4147-A177-3AD203B41FA5}">
                      <a16:colId xmlns:a16="http://schemas.microsoft.com/office/drawing/2014/main" val="1581709293"/>
                    </a:ext>
                  </a:extLst>
                </a:gridCol>
                <a:gridCol w="1216288">
                  <a:extLst>
                    <a:ext uri="{9D8B030D-6E8A-4147-A177-3AD203B41FA5}">
                      <a16:colId xmlns:a16="http://schemas.microsoft.com/office/drawing/2014/main" val="2173613372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347633796"/>
                    </a:ext>
                  </a:extLst>
                </a:gridCol>
              </a:tblGrid>
              <a:tr h="377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542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en-US" dirty="0"/>
                        <a:t>Gross</a:t>
                      </a:r>
                      <a:r>
                        <a:rPr lang="en-US" baseline="0" dirty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33414"/>
                  </a:ext>
                </a:extLst>
              </a:tr>
              <a:tr h="661404">
                <a:tc>
                  <a:txBody>
                    <a:bodyPr/>
                    <a:lstStyle/>
                    <a:p>
                      <a:r>
                        <a:rPr lang="en-US" dirty="0"/>
                        <a:t>Annual Salary</a:t>
                      </a:r>
                      <a:r>
                        <a:rPr lang="en-US" baseline="0" dirty="0"/>
                        <a:t> able to save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45528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en-US" dirty="0"/>
                        <a:t>Taxes at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04311"/>
                  </a:ext>
                </a:extLst>
              </a:tr>
              <a:tr h="944863">
                <a:tc>
                  <a:txBody>
                    <a:bodyPr/>
                    <a:lstStyle/>
                    <a:p>
                      <a:r>
                        <a:rPr lang="en-US" dirty="0"/>
                        <a:t>Net</a:t>
                      </a:r>
                      <a:r>
                        <a:rPr lang="en-US" baseline="0" dirty="0"/>
                        <a:t> Yearly </a:t>
                      </a:r>
                      <a:r>
                        <a:rPr lang="en-US" dirty="0"/>
                        <a:t>Contribution</a:t>
                      </a:r>
                      <a:r>
                        <a:rPr lang="en-US" baseline="0" dirty="0"/>
                        <a:t> (total over 10 </a:t>
                      </a:r>
                      <a:r>
                        <a:rPr lang="en-US" baseline="0" dirty="0" err="1"/>
                        <a:t>yrs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5778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en-US" dirty="0"/>
                        <a:t>Value at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40813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en-US" dirty="0"/>
                        <a:t>Taxes at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-$20,400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55978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en-US" dirty="0"/>
                        <a:t>After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4527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88" y="267824"/>
            <a:ext cx="1271837" cy="1883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36" y="45005"/>
            <a:ext cx="1731864" cy="21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29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much do I need to save?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buNone/>
              <a:defRPr/>
            </a:pPr>
            <a:r>
              <a:rPr lang="en-US" sz="2600" dirty="0">
                <a:solidFill>
                  <a:srgbClr val="000000"/>
                </a:solidFill>
              </a:rPr>
              <a:t>Replacement of 80-100% of pre-retirement income?  </a:t>
            </a:r>
          </a:p>
          <a:p>
            <a:pPr marL="365760" indent="0">
              <a:buNone/>
              <a:defRPr/>
            </a:pPr>
            <a:r>
              <a:rPr lang="en-US" sz="2600" dirty="0">
                <a:solidFill>
                  <a:srgbClr val="000000"/>
                </a:solidFill>
              </a:rPr>
              <a:t>Maybe.  It depends on:  </a:t>
            </a:r>
          </a:p>
          <a:p>
            <a:pPr marL="365760" indent="0">
              <a:buClr>
                <a:schemeClr val="tx1"/>
              </a:buClr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100" dirty="0"/>
              <a:t>Age  - when will Social Security/Medicare kick in?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endParaRPr lang="en-US" sz="21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100" dirty="0"/>
              <a:t>Expenses – are the mortgage and cars paid off?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100" dirty="0"/>
              <a:t>Plans – travel, shopping, and adventure?  Or a quieter retirement?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100" dirty="0"/>
              <a:t>Life expectancy – 30-40 years in retirement?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b="1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much do I need to save?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buNone/>
              <a:defRPr/>
            </a:pPr>
            <a:r>
              <a:rPr lang="en-US" sz="2600" dirty="0">
                <a:solidFill>
                  <a:srgbClr val="000000"/>
                </a:solidFill>
              </a:rPr>
              <a:t>Your Retirement Team</a:t>
            </a:r>
          </a:p>
          <a:p>
            <a:pPr marL="365760" indent="0">
              <a:buClr>
                <a:schemeClr val="tx1"/>
              </a:buClr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  <a:p>
            <a:pPr marL="678942" lvl="1" indent="-342900">
              <a:lnSpc>
                <a:spcPct val="8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Social security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endParaRPr lang="en-US" sz="2100" dirty="0"/>
          </a:p>
          <a:p>
            <a:pPr marL="678942" lvl="1" indent="-342900">
              <a:lnSpc>
                <a:spcPct val="8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Employer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 		- 401(a) or Florida Retirement System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678942" lvl="1" indent="-342900">
              <a:lnSpc>
                <a:spcPct val="8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Home equity or Inheritance</a:t>
            </a:r>
          </a:p>
          <a:p>
            <a:pPr marL="678942" lvl="1" indent="-342900">
              <a:lnSpc>
                <a:spcPct val="8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endParaRPr lang="en-US" sz="2100" dirty="0"/>
          </a:p>
          <a:p>
            <a:pPr marL="678942" lvl="1" indent="-342900">
              <a:lnSpc>
                <a:spcPct val="8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You!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	- IRAs and 457(b)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	- Savings in a bank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678942" lvl="1" indent="-342900">
              <a:lnSpc>
                <a:spcPct val="8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/>
            </a:pPr>
            <a:endParaRPr lang="en-US" sz="2100" dirty="0"/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b="1" dirty="0">
                <a:solidFill>
                  <a:srgbClr val="000099"/>
                </a:solidFill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060302" cy="20468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much do I need to save?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100" dirty="0"/>
              <a:t>Social security</a:t>
            </a:r>
          </a:p>
          <a:p>
            <a:pPr marL="793242" lvl="2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700" dirty="0"/>
              <a:t>	- Average monthly benefit $1,335, but depends on many factors</a:t>
            </a:r>
          </a:p>
          <a:p>
            <a:pPr marL="793242" lvl="2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7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100" dirty="0"/>
              <a:t>Employer (FRS)</a:t>
            </a:r>
          </a:p>
          <a:p>
            <a:pPr marL="793242" lvl="2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 	</a:t>
            </a:r>
            <a:r>
              <a:rPr lang="en-US" sz="1700" dirty="0"/>
              <a:t>- Average final salary x years of service x 1.60% (for most)</a:t>
            </a:r>
          </a:p>
          <a:p>
            <a:pPr marL="793242" lvl="2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700" dirty="0"/>
              <a:t>	- Example $40,000 x 20 years x 1.6% = $12,800 annually ($1,067 per month)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en-US" sz="2100" dirty="0"/>
              <a:t>You!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	- $450 from your own investments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	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b="1" dirty="0">
                <a:solidFill>
                  <a:srgbClr val="000099"/>
                </a:solidFill>
              </a:rPr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038600" y="3505200"/>
          <a:ext cx="53054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4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much can I get?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Assuming a 6% return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600" dirty="0"/>
              <a:t>	$25/month = $22,000		$50/month = $45,000		$100/month = $90,000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600" dirty="0"/>
              <a:t>	$250/month = $225,000	$500/month = $450,000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0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793242" lvl="2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700" dirty="0"/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1933"/>
              </p:ext>
            </p:extLst>
          </p:nvPr>
        </p:nvGraphicFramePr>
        <p:xfrm>
          <a:off x="1133475" y="2362200"/>
          <a:ext cx="6953250" cy="362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Milliona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04801"/>
            <a:ext cx="7315200" cy="5821363"/>
          </a:xfrm>
        </p:spPr>
      </p:pic>
    </p:spTree>
    <p:extLst>
      <p:ext uri="{BB962C8B-B14F-4D97-AF65-F5344CB8AC3E}">
        <p14:creationId xmlns:p14="http://schemas.microsoft.com/office/powerpoint/2010/main" val="158449443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Is it worth it?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488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2100" dirty="0"/>
              <a:t>Assuming a 6% return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600" dirty="0"/>
              <a:t>	$25/month = $22,000		You put it $9,000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6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600" dirty="0"/>
              <a:t>	$50/month = $45,000		You put in $18,000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6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600" dirty="0"/>
              <a:t>	$100/month = $90,000	You put in $36,000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6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600" dirty="0"/>
              <a:t>	$250/month = $225,000	You put in $90,000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6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r>
              <a:rPr lang="en-US" sz="1600" dirty="0"/>
              <a:t>	$500/month = $450,000	You put in $180,000</a:t>
            </a:r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0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336042" lvl="1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2100" dirty="0"/>
          </a:p>
          <a:p>
            <a:pPr marL="793242" lvl="2" indent="0">
              <a:lnSpc>
                <a:spcPct val="80000"/>
              </a:lnSpc>
              <a:spcBef>
                <a:spcPts val="324"/>
              </a:spcBef>
              <a:buNone/>
              <a:defRPr/>
            </a:pPr>
            <a:endParaRPr lang="en-US" sz="1700" dirty="0"/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415B-9F88-47E9-B11E-C434D23560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1"/>
            <a:ext cx="5943600" cy="566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Start Early and Stop vs Starting Later</a:t>
            </a:r>
            <a:endParaRPr lang="en-US" sz="2400" dirty="0"/>
          </a:p>
        </p:txBody>
      </p:sp>
      <p:pic>
        <p:nvPicPr>
          <p:cNvPr id="9" name="Picture 8" descr="saveear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1" y="762000"/>
            <a:ext cx="6667500" cy="56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5058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Rodney Walton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Account Representative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813-340-7545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u="sng" dirty="0">
                <a:latin typeface="+mj-lt"/>
              </a:rPr>
              <a:t>rwalton@flcities.com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u="sng" dirty="0">
                <a:solidFill>
                  <a:srgbClr val="000000"/>
                </a:solidFill>
                <a:latin typeface="+mj-lt"/>
              </a:rPr>
              <a:t>www.flcretirement.com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Contact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much should we save, </a:t>
            </a:r>
            <a:b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per paycheck, towards retirement?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9460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 age 55, how much could you save per year </a:t>
            </a: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your 457(b) plan?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9979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      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 what age do Required Minimum Distributions start?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812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315200" cy="990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Florida Municipal Pension Trust Fund</a:t>
            </a:r>
            <a:endParaRPr lang="en-US" sz="36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95535"/>
            <a:ext cx="9067800" cy="526246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Established in 1983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Non-profit, tax-exempt entity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Collectively manages individually designed employee pension and OPEB plans of Florida municipalities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Provides professional and cost-effective retirement and other post employment benefit programs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Any agency or political subdivision in Florida may become a member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b="1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315200" cy="990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Current Membership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95535"/>
            <a:ext cx="9067800" cy="526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tx1"/>
              </a:buClr>
              <a:defRPr/>
            </a:pPr>
            <a:r>
              <a:rPr lang="en-US" sz="2400" dirty="0"/>
              <a:t>200 Plans</a:t>
            </a:r>
          </a:p>
          <a:p>
            <a:pPr marL="765810" lvl="1" indent="-256032">
              <a:buClr>
                <a:schemeClr val="tx1"/>
              </a:buClr>
              <a:defRPr/>
            </a:pPr>
            <a:r>
              <a:rPr lang="en-US" sz="2000" dirty="0"/>
              <a:t>136 	Defined Contribution and Deferred Compensation</a:t>
            </a:r>
          </a:p>
          <a:p>
            <a:pPr marL="765810" lvl="1" indent="-256032">
              <a:buClr>
                <a:schemeClr val="tx1"/>
              </a:buClr>
              <a:defRPr/>
            </a:pPr>
            <a:r>
              <a:rPr lang="en-US" sz="2000" dirty="0"/>
              <a:t>13	OPEB</a:t>
            </a:r>
          </a:p>
          <a:p>
            <a:pPr marL="765810" lvl="1" indent="-256032">
              <a:buClr>
                <a:schemeClr val="tx1"/>
              </a:buClr>
              <a:defRPr/>
            </a:pPr>
            <a:r>
              <a:rPr lang="en-US" sz="2000" dirty="0"/>
              <a:t>49 	Defined Benefit</a:t>
            </a:r>
          </a:p>
          <a:p>
            <a:pPr marL="177800" indent="0">
              <a:buClr>
                <a:schemeClr val="tx1"/>
              </a:buClr>
              <a:defRPr/>
            </a:pPr>
            <a:r>
              <a:rPr lang="en-US" sz="2400" dirty="0"/>
              <a:t>  Over 5,000 Participants</a:t>
            </a:r>
          </a:p>
          <a:p>
            <a:pPr marL="177800" indent="0">
              <a:buClr>
                <a:schemeClr val="tx1"/>
              </a:buClr>
              <a:defRPr/>
            </a:pPr>
            <a:r>
              <a:rPr lang="en-US" sz="2400" dirty="0"/>
              <a:t>  $580,000,000 in assets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b="1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6096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Current 401 &amp; 457 Membership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41AF-D8BA-435B-A365-68A585F0BA5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52231"/>
              </p:ext>
            </p:extLst>
          </p:nvPr>
        </p:nvGraphicFramePr>
        <p:xfrm>
          <a:off x="228600" y="1295400"/>
          <a:ext cx="87630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Avon Park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Estero Fire District General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Labelle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Sanibel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Belle Isle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Flagler County Sheriff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Live Oak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Sarasota Bay Est Program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Belleair Beach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Florida Atlantic Research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Longwood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SCR Wastewater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Belleair Bluffs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Fort White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Macclenny Housing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Sebring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Broward MPO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Green Cove Springs Police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Malone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South Indian WCD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Bushnell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Greenacres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Marianna General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South Pasadena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Callaway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Greenwood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Marianna Health &amp; Rehab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South Seminole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Cape Canaveral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Gulf Breeze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Mcintosh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Southern Manatee Fire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Cedar 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High Springs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Mexico Beach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Space Florida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Cedar Key Sewer &amp; Water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Holly Hill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Micanopy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Springfield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Cinco Bayou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Cottondale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Mulberry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St. Leo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50" dirty="0"/>
                        <a:t>Clermont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County Line Drainage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Oakland Park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St. Marks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Cottondale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Daytona Beach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Oldsmar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Tampa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County Line Drainage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Daytona Beach Shores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Pahokee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Umatilla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Daytona Beach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Dunnellon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Panama City Port Authority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Valparaiso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Daytona Beach Shores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Eagle Lake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Penney Farms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Welaka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Dunnellon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Eatonville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Plant City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Wellington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Eagle Lake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Emerald Coast Utilities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Ponce Inlet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Wewahitchka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Eatonville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Jupiter Inlet District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Redington Beach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Winter Garden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Emerald Coast Utilities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Keys Energy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Redington Shores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Zolfo Springs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25216</TotalTime>
  <Words>1480</Words>
  <Application>Microsoft Office PowerPoint</Application>
  <PresentationFormat>On-screen Show (4:3)</PresentationFormat>
  <Paragraphs>605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Florida Municipal Pension Trust Fund</vt:lpstr>
      <vt:lpstr>Agenda</vt:lpstr>
      <vt:lpstr>PowerPoint Presentation</vt:lpstr>
      <vt:lpstr>How much should we save,  per paycheck, towards retirement?</vt:lpstr>
      <vt:lpstr>    At age 55, how much could you save per year  in your 457(b) plan?</vt:lpstr>
      <vt:lpstr>          At what age do Required Minimum Distributions start?</vt:lpstr>
      <vt:lpstr>Florida Municipal Pension Trust Fund</vt:lpstr>
      <vt:lpstr>Current Membership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Funds Vs  Other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Early and Stop vs Starting Later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Florida’s Cities and the League</dc:title>
  <dc:creator>ltipton</dc:creator>
  <cp:lastModifiedBy>Karen Pastula</cp:lastModifiedBy>
  <cp:revision>238</cp:revision>
  <cp:lastPrinted>2016-01-05T03:09:53Z</cp:lastPrinted>
  <dcterms:created xsi:type="dcterms:W3CDTF">2011-03-01T19:50:20Z</dcterms:created>
  <dcterms:modified xsi:type="dcterms:W3CDTF">2017-01-11T20:33:17Z</dcterms:modified>
</cp:coreProperties>
</file>