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53" r:id="rId2"/>
    <p:sldId id="355" r:id="rId3"/>
    <p:sldId id="383" r:id="rId4"/>
    <p:sldId id="409" r:id="rId5"/>
    <p:sldId id="410" r:id="rId6"/>
    <p:sldId id="384" r:id="rId7"/>
    <p:sldId id="411" r:id="rId8"/>
    <p:sldId id="412" r:id="rId9"/>
    <p:sldId id="413" r:id="rId10"/>
    <p:sldId id="414" r:id="rId11"/>
    <p:sldId id="415" r:id="rId12"/>
    <p:sldId id="416" r:id="rId13"/>
    <p:sldId id="425" r:id="rId14"/>
    <p:sldId id="426" r:id="rId15"/>
    <p:sldId id="417" r:id="rId16"/>
    <p:sldId id="418" r:id="rId17"/>
    <p:sldId id="389" r:id="rId18"/>
    <p:sldId id="391" r:id="rId19"/>
    <p:sldId id="420" r:id="rId20"/>
    <p:sldId id="421" r:id="rId21"/>
    <p:sldId id="422" r:id="rId22"/>
    <p:sldId id="423" r:id="rId23"/>
    <p:sldId id="424" r:id="rId24"/>
    <p:sldId id="278"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3537" autoAdjust="0"/>
  </p:normalViewPr>
  <p:slideViewPr>
    <p:cSldViewPr>
      <p:cViewPr varScale="1">
        <p:scale>
          <a:sx n="80" d="100"/>
          <a:sy n="80" d="100"/>
        </p:scale>
        <p:origin x="1326" y="96"/>
      </p:cViewPr>
      <p:guideLst>
        <p:guide orient="horz" pos="2160"/>
        <p:guide pos="2880"/>
      </p:guideLst>
    </p:cSldViewPr>
  </p:slideViewPr>
  <p:outlineViewPr>
    <p:cViewPr>
      <p:scale>
        <a:sx n="33" d="100"/>
        <a:sy n="33" d="100"/>
      </p:scale>
      <p:origin x="6" y="1800"/>
    </p:cViewPr>
  </p:outlineViewPr>
  <p:notesTextViewPr>
    <p:cViewPr>
      <p:scale>
        <a:sx n="1" d="1"/>
        <a:sy n="1" d="1"/>
      </p:scale>
      <p:origin x="0" y="0"/>
    </p:cViewPr>
  </p:notesTextViewPr>
  <p:notesViewPr>
    <p:cSldViewPr>
      <p:cViewPr varScale="1">
        <p:scale>
          <a:sx n="48" d="100"/>
          <a:sy n="48" d="100"/>
        </p:scale>
        <p:origin x="261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09A96EE4-35A4-4DB5-A8E9-B0AF38503A85}" type="datetimeFigureOut">
              <a:rPr lang="en-US" smtClean="0"/>
              <a:t>10/20/17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9EB3C7F-07DD-4371-BA67-5FC2B6CF88BA}" type="slidenum">
              <a:rPr lang="en-US" smtClean="0"/>
              <a:t>‹#›</a:t>
            </a:fld>
            <a:endParaRPr lang="en-US"/>
          </a:p>
        </p:txBody>
      </p:sp>
    </p:spTree>
    <p:extLst>
      <p:ext uri="{BB962C8B-B14F-4D97-AF65-F5344CB8AC3E}">
        <p14:creationId xmlns:p14="http://schemas.microsoft.com/office/powerpoint/2010/main" val="177545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7" tIns="48324" rIns="96647" bIns="48324" rtlCol="0"/>
          <a:lstStyle>
            <a:lvl1pPr algn="l">
              <a:defRPr sz="12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7" tIns="48324" rIns="96647" bIns="48324" rtlCol="0"/>
          <a:lstStyle>
            <a:lvl1pPr algn="r">
              <a:defRPr sz="1200"/>
            </a:lvl1pPr>
          </a:lstStyle>
          <a:p>
            <a:fld id="{D1324BFB-911A-46FA-80AF-C08AAD08F69E}" type="datetimeFigureOut">
              <a:rPr lang="en-US" smtClean="0"/>
              <a:t>10/20/17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200"/>
            </a:lvl1pPr>
          </a:lstStyle>
          <a:p>
            <a:fld id="{9D16A5A9-C7EA-42D4-B210-E204E0420364}" type="slidenum">
              <a:rPr lang="en-US" smtClean="0"/>
              <a:t>‹#›</a:t>
            </a:fld>
            <a:endParaRPr lang="en-US" dirty="0"/>
          </a:p>
        </p:txBody>
      </p:sp>
    </p:spTree>
    <p:extLst>
      <p:ext uri="{BB962C8B-B14F-4D97-AF65-F5344CB8AC3E}">
        <p14:creationId xmlns:p14="http://schemas.microsoft.com/office/powerpoint/2010/main" val="42836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a:noFill/>
        </p:spPr>
      </p:sp>
      <p:sp>
        <p:nvSpPr>
          <p:cNvPr id="18434" name="Rectangle 3"/>
          <p:cNvSpPr>
            <a:spLocks noGrp="1"/>
          </p:cNvSpPr>
          <p:nvPr>
            <p:ph type="body" idx="1"/>
          </p:nvPr>
        </p:nvSpPr>
        <p:spPr>
          <a:noFill/>
        </p:spPr>
        <p:txBody>
          <a:bodyPr/>
          <a:lstStyle/>
          <a:p>
            <a:endParaRPr lang="en-US" altLang="en-US" baseline="0" dirty="0" smtClean="0">
              <a:ea typeface="ＭＳ Ｐゴシック"/>
              <a:cs typeface="ＭＳ Ｐゴシック"/>
            </a:endParaRPr>
          </a:p>
        </p:txBody>
      </p:sp>
    </p:spTree>
    <p:extLst>
      <p:ext uri="{BB962C8B-B14F-4D97-AF65-F5344CB8AC3E}">
        <p14:creationId xmlns:p14="http://schemas.microsoft.com/office/powerpoint/2010/main" val="2378271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2666" y="2082800"/>
            <a:ext cx="8026400" cy="508000"/>
          </a:xfrm>
        </p:spPr>
        <p:txBody>
          <a:bodyPr>
            <a:normAutofit/>
          </a:bodyPr>
          <a:lstStyle>
            <a:lvl1pPr marL="0" indent="0" algn="r">
              <a:buNone/>
              <a:defRPr sz="15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 y="1743290"/>
            <a:ext cx="9143505" cy="22475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bwMode="auto">
          <a:xfrm>
            <a:off x="238" y="4058627"/>
            <a:ext cx="9143505" cy="9144"/>
          </a:xfrm>
          <a:prstGeom prst="rect">
            <a:avLst/>
          </a:prstGeom>
          <a:solidFill>
            <a:srgbClr val="003F5F"/>
          </a:solidFill>
          <a:ln w="635" cap="flat" cmpd="sng" algn="ctr">
            <a:noFill/>
            <a:prstDash val="solid"/>
            <a:round/>
            <a:headEnd type="none" w="med" len="med"/>
            <a:tailEnd type="none" w="med" len="med"/>
          </a:ln>
          <a:effectLst>
            <a:glow rad="50800">
              <a:srgbClr val="003F5F">
                <a:alpha val="30000"/>
              </a:srgbClr>
            </a:glow>
          </a:effectLst>
        </p:spPr>
        <p:txBody>
          <a:bodyPr vert="horz" wrap="square" lIns="91440" tIns="91440" rIns="91440" bIns="91440" numCol="1" rtlCol="0" anchor="ctr" anchorCtr="0" compatLnSpc="1">
            <a:prstTxWarp prst="textNoShape">
              <a:avLst/>
            </a:prstTxWarp>
            <a:spAutoFit/>
          </a:bodyPr>
          <a:ls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pPr algn="ctr" defTabSz="914400" eaLnBrk="0" fontAlgn="base" hangingPunct="0">
              <a:lnSpc>
                <a:spcPct val="55000"/>
              </a:lnSpc>
              <a:spcBef>
                <a:spcPct val="0"/>
              </a:spcBef>
              <a:spcAft>
                <a:spcPct val="0"/>
              </a:spcAft>
            </a:pPr>
            <a:endParaRPr lang="en-US" sz="2400" baseline="-25000" dirty="0">
              <a:solidFill>
                <a:srgbClr val="9D8954"/>
              </a:solidFill>
              <a:latin typeface="Arial" pitchFamily="-109" charset="0"/>
              <a:ea typeface="ＭＳ Ｐゴシック" pitchFamily="-109" charset="-128"/>
              <a:cs typeface="ＭＳ Ｐゴシック" pitchFamily="-109" charset="-128"/>
            </a:endParaRPr>
          </a:p>
        </p:txBody>
      </p:sp>
      <p:sp>
        <p:nvSpPr>
          <p:cNvPr id="10" name="Rectangle 9"/>
          <p:cNvSpPr/>
          <p:nvPr userDrawn="1"/>
        </p:nvSpPr>
        <p:spPr bwMode="auto">
          <a:xfrm>
            <a:off x="238" y="1666184"/>
            <a:ext cx="9143505" cy="9144"/>
          </a:xfrm>
          <a:prstGeom prst="rect">
            <a:avLst/>
          </a:prstGeom>
          <a:solidFill>
            <a:srgbClr val="003F5F"/>
          </a:solidFill>
          <a:ln w="635" cap="flat" cmpd="sng" algn="ctr">
            <a:noFill/>
            <a:prstDash val="solid"/>
            <a:round/>
            <a:headEnd type="none" w="med" len="med"/>
            <a:tailEnd type="none" w="med" len="med"/>
          </a:ln>
          <a:effectLst>
            <a:glow rad="50800">
              <a:srgbClr val="003F5F">
                <a:alpha val="30000"/>
              </a:srgbClr>
            </a:glow>
          </a:effectLst>
        </p:spPr>
        <p:txBody>
          <a:bodyPr vert="horz" wrap="square" lIns="91440" tIns="91440" rIns="91440" bIns="91440" numCol="1" rtlCol="0" anchor="ctr" anchorCtr="0" compatLnSpc="1">
            <a:prstTxWarp prst="textNoShape">
              <a:avLst/>
            </a:prstTxWarp>
            <a:spAutoFit/>
          </a:bodyPr>
          <a:ls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pPr algn="ctr" defTabSz="914400" eaLnBrk="0" fontAlgn="base" hangingPunct="0">
              <a:lnSpc>
                <a:spcPct val="55000"/>
              </a:lnSpc>
              <a:spcBef>
                <a:spcPct val="0"/>
              </a:spcBef>
              <a:spcAft>
                <a:spcPct val="0"/>
              </a:spcAft>
            </a:pPr>
            <a:endParaRPr lang="en-US" sz="2400" baseline="-25000" dirty="0">
              <a:solidFill>
                <a:srgbClr val="9D8954"/>
              </a:solidFill>
              <a:latin typeface="Arial" pitchFamily="-109" charset="0"/>
              <a:ea typeface="ＭＳ Ｐゴシック" pitchFamily="-109" charset="-128"/>
              <a:cs typeface="ＭＳ Ｐゴシック" pitchFamily="-109" charset="-128"/>
            </a:endParaRPr>
          </a:p>
        </p:txBody>
      </p:sp>
      <p:sp>
        <p:nvSpPr>
          <p:cNvPr id="14" name="Rectangle 13"/>
          <p:cNvSpPr/>
          <p:nvPr userDrawn="1"/>
        </p:nvSpPr>
        <p:spPr>
          <a:xfrm>
            <a:off x="-1" y="-85725"/>
            <a:ext cx="9144001" cy="1460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254" y="219827"/>
            <a:ext cx="2121243" cy="784860"/>
          </a:xfrm>
          <a:prstGeom prst="rect">
            <a:avLst/>
          </a:prstGeom>
        </p:spPr>
      </p:pic>
    </p:spTree>
    <p:extLst>
      <p:ext uri="{BB962C8B-B14F-4D97-AF65-F5344CB8AC3E}">
        <p14:creationId xmlns:p14="http://schemas.microsoft.com/office/powerpoint/2010/main" val="341173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2CC14A-BFF9-4E53-9906-147F62FEAEF1}"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fld id="{F280BDFA-F734-456C-96E4-4D26DBE14A71}" type="datetime1">
              <a:rPr lang="en-US"/>
              <a:pPr>
                <a:defRPr/>
              </a:pPr>
              <a:t>10/20/17</a:t>
            </a:fld>
            <a:endParaRPr lang="en-US" dirty="0"/>
          </a:p>
        </p:txBody>
      </p:sp>
    </p:spTree>
    <p:extLst>
      <p:ext uri="{BB962C8B-B14F-4D97-AF65-F5344CB8AC3E}">
        <p14:creationId xmlns:p14="http://schemas.microsoft.com/office/powerpoint/2010/main" val="236512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itle Placeholder 1"/>
          <p:cNvSpPr txBox="1">
            <a:spLocks/>
          </p:cNvSpPr>
          <p:nvPr userDrawn="1"/>
        </p:nvSpPr>
        <p:spPr>
          <a:xfrm>
            <a:off x="2870200" y="414338"/>
            <a:ext cx="5935663" cy="406400"/>
          </a:xfrm>
          <a:prstGeom prst="rect">
            <a:avLst/>
          </a:prstGeom>
        </p:spPr>
        <p:txBody>
          <a:bodyPr anchor="ctr">
            <a:normAutofit/>
          </a:bodyPr>
          <a:lstStyle/>
          <a:p>
            <a:pPr algn="r" defTabSz="457200">
              <a:spcBef>
                <a:spcPct val="0"/>
              </a:spcBef>
              <a:defRPr/>
            </a:pPr>
            <a:r>
              <a:rPr lang="en-US" sz="1600" cap="all" dirty="0">
                <a:solidFill>
                  <a:srgbClr val="FFFFFF"/>
                </a:solidFill>
                <a:latin typeface="Arial"/>
                <a:ea typeface="+mj-ea"/>
                <a:cs typeface="Arial"/>
              </a:rPr>
              <a:t>SLIDE TITLE RT. JUST. 16 PT. ARIAL CAPS</a:t>
            </a:r>
          </a:p>
        </p:txBody>
      </p:sp>
      <p:sp>
        <p:nvSpPr>
          <p:cNvPr id="2" name="Vertical Title 1"/>
          <p:cNvSpPr>
            <a:spLocks noGrp="1"/>
          </p:cNvSpPr>
          <p:nvPr>
            <p:ph type="title" orient="vert"/>
          </p:nvPr>
        </p:nvSpPr>
        <p:spPr>
          <a:xfrm>
            <a:off x="6629400" y="1083733"/>
            <a:ext cx="2057400" cy="504243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83733"/>
            <a:ext cx="6019800" cy="504243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833D9C2-6627-4279-9AA1-2383819ABCB2}" type="datetime1">
              <a:rPr lang="en-US"/>
              <a:pPr>
                <a:defRPr/>
              </a:pPr>
              <a:t>10/20/17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DBECE4E-EEA7-4B27-A2B4-D7092F1E16BC}" type="slidenum">
              <a:rPr lang="en-US"/>
              <a:pPr>
                <a:defRPr/>
              </a:pPr>
              <a:t>‹#›</a:t>
            </a:fld>
            <a:endParaRPr lang="en-US" dirty="0"/>
          </a:p>
        </p:txBody>
      </p:sp>
    </p:spTree>
    <p:extLst>
      <p:ext uri="{BB962C8B-B14F-4D97-AF65-F5344CB8AC3E}">
        <p14:creationId xmlns:p14="http://schemas.microsoft.com/office/powerpoint/2010/main" val="433822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F62F134-3E7B-48A8-94E5-366F8CF7AFFD}" type="slidenum">
              <a:rPr lang="en-US"/>
              <a:pPr>
                <a:defRPr/>
              </a:pPr>
              <a:t>‹#›</a:t>
            </a:fld>
            <a:endParaRPr lang="en-US" dirty="0"/>
          </a:p>
        </p:txBody>
      </p:sp>
      <p:sp>
        <p:nvSpPr>
          <p:cNvPr id="3" name="Date Placeholder 3"/>
          <p:cNvSpPr>
            <a:spLocks noGrp="1"/>
          </p:cNvSpPr>
          <p:nvPr>
            <p:ph type="dt" sz="half" idx="11"/>
          </p:nvPr>
        </p:nvSpPr>
        <p:spPr/>
        <p:txBody>
          <a:bodyPr/>
          <a:lstStyle>
            <a:lvl1pPr>
              <a:defRPr/>
            </a:lvl1pPr>
          </a:lstStyle>
          <a:p>
            <a:pPr>
              <a:defRPr/>
            </a:pPr>
            <a:fld id="{F4B95750-D687-4DBE-BF7B-D6D5A09E27D3}" type="datetime1">
              <a:rPr lang="en-US"/>
              <a:pPr>
                <a:defRPr/>
              </a:pPr>
              <a:t>10/20/17</a:t>
            </a:fld>
            <a:endParaRPr lang="en-US" dirty="0"/>
          </a:p>
        </p:txBody>
      </p:sp>
    </p:spTree>
    <p:extLst>
      <p:ext uri="{BB962C8B-B14F-4D97-AF65-F5344CB8AC3E}">
        <p14:creationId xmlns:p14="http://schemas.microsoft.com/office/powerpoint/2010/main" val="1499558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0200" y="414338"/>
            <a:ext cx="5935663" cy="40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D29F74E-10A3-43B3-BA2B-6C10FB2AAF66}"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fld id="{F4FB1D69-44D3-4928-A4EC-83FA230DFA22}" type="datetime1">
              <a:rPr lang="en-US"/>
              <a:pPr>
                <a:defRPr/>
              </a:pPr>
              <a:t>10/20/17</a:t>
            </a:fld>
            <a:endParaRPr lang="en-US" dirty="0"/>
          </a:p>
        </p:txBody>
      </p:sp>
    </p:spTree>
    <p:extLst>
      <p:ext uri="{BB962C8B-B14F-4D97-AF65-F5344CB8AC3E}">
        <p14:creationId xmlns:p14="http://schemas.microsoft.com/office/powerpoint/2010/main" val="164295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9E46EBD-E869-43CF-B15F-1BB99E2EE036}"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fld id="{070A103A-71F0-4067-BD34-4CFF7A84FFD0}" type="datetime1">
              <a:rPr lang="en-US"/>
              <a:pPr>
                <a:defRPr/>
              </a:pPr>
              <a:t>10/20/17</a:t>
            </a:fld>
            <a:endParaRPr lang="en-US" dirty="0"/>
          </a:p>
        </p:txBody>
      </p:sp>
    </p:spTree>
    <p:extLst>
      <p:ext uri="{BB962C8B-B14F-4D97-AF65-F5344CB8AC3E}">
        <p14:creationId xmlns:p14="http://schemas.microsoft.com/office/powerpoint/2010/main" val="288423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Placeholder 1"/>
          <p:cNvSpPr txBox="1">
            <a:spLocks/>
          </p:cNvSpPr>
          <p:nvPr userDrawn="1"/>
        </p:nvSpPr>
        <p:spPr>
          <a:xfrm>
            <a:off x="2870200" y="414338"/>
            <a:ext cx="5935663" cy="406400"/>
          </a:xfrm>
          <a:prstGeom prst="rect">
            <a:avLst/>
          </a:prstGeom>
        </p:spPr>
        <p:txBody>
          <a:bodyPr anchor="ctr">
            <a:normAutofit/>
          </a:bodyPr>
          <a:lstStyle/>
          <a:p>
            <a:pPr algn="r" defTabSz="457200">
              <a:spcBef>
                <a:spcPct val="0"/>
              </a:spcBef>
              <a:defRPr/>
            </a:pPr>
            <a:r>
              <a:rPr lang="en-US" sz="1600" cap="all" dirty="0">
                <a:solidFill>
                  <a:srgbClr val="FFFFFF"/>
                </a:solidFill>
                <a:latin typeface="Arial"/>
                <a:ea typeface="+mj-ea"/>
                <a:cs typeface="Arial"/>
              </a:rPr>
              <a:t>SLIDE TITLE RT. JUST. 16 PT. ARIAL CAPS</a:t>
            </a: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9557AD-EE10-4560-8C75-46BDBC6948F6}" type="datetime1">
              <a:rPr lang="en-US"/>
              <a:pPr>
                <a:defRPr/>
              </a:pPr>
              <a:t>10/20/17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4E3C6E8-F365-4132-A89F-5E02DA980B2D}" type="slidenum">
              <a:rPr lang="en-US"/>
              <a:pPr>
                <a:defRPr/>
              </a:pPr>
              <a:t>‹#›</a:t>
            </a:fld>
            <a:endParaRPr lang="en-US" dirty="0"/>
          </a:p>
        </p:txBody>
      </p:sp>
    </p:spTree>
    <p:extLst>
      <p:ext uri="{BB962C8B-B14F-4D97-AF65-F5344CB8AC3E}">
        <p14:creationId xmlns:p14="http://schemas.microsoft.com/office/powerpoint/2010/main" val="73261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6AE55B2-5D22-4CA0-BD5A-A8D98DA59D42}"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fld id="{DE303ACA-EDD9-45D3-B376-8EF9204730E6}" type="datetime1">
              <a:rPr lang="en-US"/>
              <a:pPr>
                <a:defRPr/>
              </a:pPr>
              <a:t>10/20/17</a:t>
            </a:fld>
            <a:endParaRPr lang="en-US" dirty="0"/>
          </a:p>
        </p:txBody>
      </p:sp>
    </p:spTree>
    <p:extLst>
      <p:ext uri="{BB962C8B-B14F-4D97-AF65-F5344CB8AC3E}">
        <p14:creationId xmlns:p14="http://schemas.microsoft.com/office/powerpoint/2010/main" val="318773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340E3BF9-623D-4C50-9F18-271680342E49}" type="slidenum">
              <a:rPr lang="en-US"/>
              <a:pPr>
                <a:defRPr/>
              </a:pPr>
              <a:t>‹#›</a:t>
            </a:fld>
            <a:endParaRPr lang="en-US" dirty="0"/>
          </a:p>
        </p:txBody>
      </p:sp>
      <p:sp>
        <p:nvSpPr>
          <p:cNvPr id="8" name="Date Placeholder 3"/>
          <p:cNvSpPr>
            <a:spLocks noGrp="1"/>
          </p:cNvSpPr>
          <p:nvPr>
            <p:ph type="dt" sz="half" idx="11"/>
          </p:nvPr>
        </p:nvSpPr>
        <p:spPr/>
        <p:txBody>
          <a:bodyPr/>
          <a:lstStyle>
            <a:lvl1pPr>
              <a:defRPr/>
            </a:lvl1pPr>
          </a:lstStyle>
          <a:p>
            <a:pPr>
              <a:defRPr/>
            </a:pPr>
            <a:fld id="{7BA364D9-A1AD-4282-A463-D0CDE6E8EA37}" type="datetime1">
              <a:rPr lang="en-US"/>
              <a:pPr>
                <a:defRPr/>
              </a:pPr>
              <a:t>10/20/17</a:t>
            </a:fld>
            <a:endParaRPr lang="en-US" dirty="0"/>
          </a:p>
        </p:txBody>
      </p:sp>
    </p:spTree>
    <p:extLst>
      <p:ext uri="{BB962C8B-B14F-4D97-AF65-F5344CB8AC3E}">
        <p14:creationId xmlns:p14="http://schemas.microsoft.com/office/powerpoint/2010/main" val="230178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249599D-68A2-4E90-99A9-492C2A5FF599}"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fld id="{9A9DBB4F-CE67-4333-A393-DE68EF38093D}" type="datetime1">
              <a:rPr lang="en-US"/>
              <a:pPr>
                <a:defRPr/>
              </a:pPr>
              <a:t>10/20/17</a:t>
            </a:fld>
            <a:endParaRPr lang="en-US" dirty="0"/>
          </a:p>
        </p:txBody>
      </p:sp>
    </p:spTree>
    <p:extLst>
      <p:ext uri="{BB962C8B-B14F-4D97-AF65-F5344CB8AC3E}">
        <p14:creationId xmlns:p14="http://schemas.microsoft.com/office/powerpoint/2010/main" val="244341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237FD2B1-8AB4-45EE-B2F6-4BEDCF39C58D}"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fld id="{D46AE6AD-9974-44EC-890F-0A42D3E6ED8E}" type="datetime1">
              <a:rPr lang="en-US"/>
              <a:pPr>
                <a:defRPr/>
              </a:pPr>
              <a:t>10/20/17</a:t>
            </a:fld>
            <a:endParaRPr lang="en-US" dirty="0"/>
          </a:p>
        </p:txBody>
      </p:sp>
    </p:spTree>
    <p:extLst>
      <p:ext uri="{BB962C8B-B14F-4D97-AF65-F5344CB8AC3E}">
        <p14:creationId xmlns:p14="http://schemas.microsoft.com/office/powerpoint/2010/main" val="2434003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D06574-9790-4183-B51D-915C47B01255}" type="slidenum">
              <a:rPr lang="en-US"/>
              <a:pPr>
                <a:defRPr/>
              </a:pPr>
              <a:t>‹#›</a:t>
            </a:fld>
            <a:endParaRPr lang="en-US" dirty="0"/>
          </a:p>
        </p:txBody>
      </p:sp>
      <p:sp>
        <p:nvSpPr>
          <p:cNvPr id="6" name="Date Placeholder 3"/>
          <p:cNvSpPr>
            <a:spLocks noGrp="1"/>
          </p:cNvSpPr>
          <p:nvPr>
            <p:ph type="dt" sz="half" idx="11"/>
          </p:nvPr>
        </p:nvSpPr>
        <p:spPr/>
        <p:txBody>
          <a:bodyPr/>
          <a:lstStyle>
            <a:lvl1pPr>
              <a:defRPr/>
            </a:lvl1pPr>
          </a:lstStyle>
          <a:p>
            <a:pPr>
              <a:defRPr/>
            </a:pPr>
            <a:fld id="{34660515-65F2-4806-BD22-CA0E5A7575D8}" type="datetime1">
              <a:rPr lang="en-US"/>
              <a:pPr>
                <a:defRPr/>
              </a:pPr>
              <a:t>10/20/17</a:t>
            </a:fld>
            <a:endParaRPr lang="en-US" dirty="0"/>
          </a:p>
        </p:txBody>
      </p:sp>
    </p:spTree>
    <p:extLst>
      <p:ext uri="{BB962C8B-B14F-4D97-AF65-F5344CB8AC3E}">
        <p14:creationId xmlns:p14="http://schemas.microsoft.com/office/powerpoint/2010/main" val="45363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Placeholder 1"/>
          <p:cNvSpPr txBox="1">
            <a:spLocks/>
          </p:cNvSpPr>
          <p:nvPr userDrawn="1"/>
        </p:nvSpPr>
        <p:spPr>
          <a:xfrm>
            <a:off x="2870200" y="414338"/>
            <a:ext cx="5935663" cy="406400"/>
          </a:xfrm>
          <a:prstGeom prst="rect">
            <a:avLst/>
          </a:prstGeom>
        </p:spPr>
        <p:txBody>
          <a:bodyPr anchor="ctr">
            <a:normAutofit/>
          </a:bodyPr>
          <a:lstStyle/>
          <a:p>
            <a:pPr algn="r" defTabSz="457200">
              <a:spcBef>
                <a:spcPct val="0"/>
              </a:spcBef>
              <a:defRPr/>
            </a:pPr>
            <a:r>
              <a:rPr lang="en-US" sz="1600" cap="all" dirty="0">
                <a:solidFill>
                  <a:srgbClr val="FFFFFF"/>
                </a:solidFill>
                <a:latin typeface="Arial"/>
                <a:ea typeface="+mj-ea"/>
                <a:cs typeface="Arial"/>
              </a:rPr>
              <a:t>SLIDE TITLE RT. JUST. 16 PT. ARIAL CAPS</a:t>
            </a: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17600"/>
            <a:ext cx="5486400" cy="3609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985B524-7CC5-41C6-9AC1-76AE8BF885B6}" type="datetime1">
              <a:rPr lang="en-US"/>
              <a:pPr>
                <a:defRPr/>
              </a:pPr>
              <a:t>10/20/17</a:t>
            </a:fld>
            <a:endParaRPr lang="en-US" dirty="0"/>
          </a:p>
        </p:txBody>
      </p:sp>
      <p:sp>
        <p:nvSpPr>
          <p:cNvPr id="7" name="Slide Number Placeholder 5"/>
          <p:cNvSpPr>
            <a:spLocks noGrp="1"/>
          </p:cNvSpPr>
          <p:nvPr>
            <p:ph type="sldNum" sz="quarter" idx="11"/>
          </p:nvPr>
        </p:nvSpPr>
        <p:spPr/>
        <p:txBody>
          <a:bodyPr/>
          <a:lstStyle>
            <a:lvl1pPr>
              <a:defRPr/>
            </a:lvl1pPr>
          </a:lstStyle>
          <a:p>
            <a:pPr>
              <a:defRPr/>
            </a:pPr>
            <a:fld id="{9D3DE8BE-D4EE-470E-A203-2A2D7278E7F8}" type="slidenum">
              <a:rPr lang="en-US"/>
              <a:pPr>
                <a:defRPr/>
              </a:pPr>
              <a:t>‹#›</a:t>
            </a:fld>
            <a:endParaRPr lang="en-US" dirty="0"/>
          </a:p>
        </p:txBody>
      </p:sp>
    </p:spTree>
    <p:extLst>
      <p:ext uri="{BB962C8B-B14F-4D97-AF65-F5344CB8AC3E}">
        <p14:creationId xmlns:p14="http://schemas.microsoft.com/office/powerpoint/2010/main" val="192872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 name="Slide Number Placeholder 5"/>
          <p:cNvSpPr>
            <a:spLocks noGrp="1"/>
          </p:cNvSpPr>
          <p:nvPr>
            <p:ph type="sldNum" sz="quarter" idx="4"/>
          </p:nvPr>
        </p:nvSpPr>
        <p:spPr>
          <a:xfrm>
            <a:off x="6553200" y="64579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800">
                <a:solidFill>
                  <a:srgbClr val="99B2BF"/>
                </a:solidFill>
                <a:latin typeface="Calibri" pitchFamily="34" charset="0"/>
                <a:ea typeface="ＭＳ Ｐゴシック" pitchFamily="-110" charset="-128"/>
                <a:cs typeface="+mn-cs"/>
              </a:defRPr>
            </a:lvl1pPr>
          </a:lstStyle>
          <a:p>
            <a:pPr defTabSz="457200" fontAlgn="base">
              <a:spcBef>
                <a:spcPct val="0"/>
              </a:spcBef>
              <a:spcAft>
                <a:spcPct val="0"/>
              </a:spcAft>
              <a:defRPr/>
            </a:pPr>
            <a:fld id="{6EF7F1A9-947B-4244-8576-FEF3FB8CC1F1}" type="slidenum">
              <a:rPr lang="en-US"/>
              <a:pPr defTabSz="457200" fontAlgn="base">
                <a:spcBef>
                  <a:spcPct val="0"/>
                </a:spcBef>
                <a:spcAft>
                  <a:spcPct val="0"/>
                </a:spcAft>
                <a:defRPr/>
              </a:pPr>
              <a:t>‹#›</a:t>
            </a:fld>
            <a:endParaRPr lang="en-US" dirty="0"/>
          </a:p>
        </p:txBody>
      </p:sp>
      <p:sp>
        <p:nvSpPr>
          <p:cNvPr id="14" name="Date Placeholder 3"/>
          <p:cNvSpPr>
            <a:spLocks noGrp="1"/>
          </p:cNvSpPr>
          <p:nvPr>
            <p:ph type="dt" sz="half" idx="2"/>
          </p:nvPr>
        </p:nvSpPr>
        <p:spPr>
          <a:xfrm>
            <a:off x="292100"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sz="800">
                <a:solidFill>
                  <a:srgbClr val="99B2BF"/>
                </a:solidFill>
                <a:latin typeface="Calibri" pitchFamily="34" charset="0"/>
                <a:ea typeface="ＭＳ Ｐゴシック" pitchFamily="-110" charset="-128"/>
                <a:cs typeface="+mn-cs"/>
              </a:defRPr>
            </a:lvl1pPr>
          </a:lstStyle>
          <a:p>
            <a:pPr defTabSz="457200" fontAlgn="base">
              <a:spcBef>
                <a:spcPct val="0"/>
              </a:spcBef>
              <a:spcAft>
                <a:spcPct val="0"/>
              </a:spcAft>
              <a:defRPr/>
            </a:pPr>
            <a:fld id="{C0E55D9C-FF2B-4342-B2FB-3136B70B0033}" type="datetime1">
              <a:rPr lang="en-US"/>
              <a:pPr defTabSz="457200" fontAlgn="base">
                <a:spcBef>
                  <a:spcPct val="0"/>
                </a:spcBef>
                <a:spcAft>
                  <a:spcPct val="0"/>
                </a:spcAft>
                <a:defRPr/>
              </a:pPr>
              <a:t>10/20/17</a:t>
            </a:fld>
            <a:endParaRPr lang="en-US"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1080655"/>
          </a:xfrm>
          <a:prstGeom prst="rect">
            <a:avLst/>
          </a:prstGeom>
        </p:spPr>
      </p:pic>
    </p:spTree>
    <p:extLst>
      <p:ext uri="{BB962C8B-B14F-4D97-AF65-F5344CB8AC3E}">
        <p14:creationId xmlns:p14="http://schemas.microsoft.com/office/powerpoint/2010/main" val="3541392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p:txStyles>
    <p:titleStyle>
      <a:lvl1pPr algn="r" defTabSz="457200" rtl="0" eaLnBrk="0" fontAlgn="base" hangingPunct="0">
        <a:spcBef>
          <a:spcPct val="0"/>
        </a:spcBef>
        <a:spcAft>
          <a:spcPct val="0"/>
        </a:spcAft>
        <a:defRPr sz="1600" kern="1200" cap="all">
          <a:solidFill>
            <a:schemeClr val="bg1"/>
          </a:solidFill>
          <a:latin typeface="Arial"/>
          <a:ea typeface="ＭＳ Ｐゴシック" charset="-128"/>
          <a:cs typeface="Arial"/>
        </a:defRPr>
      </a:lvl1pPr>
      <a:lvl2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2pPr>
      <a:lvl3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3pPr>
      <a:lvl4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4pPr>
      <a:lvl5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5pPr>
      <a:lvl6pPr marL="457200" algn="r" defTabSz="457200" rtl="0" fontAlgn="base">
        <a:spcBef>
          <a:spcPct val="0"/>
        </a:spcBef>
        <a:spcAft>
          <a:spcPct val="0"/>
        </a:spcAft>
        <a:defRPr sz="1600">
          <a:solidFill>
            <a:schemeClr val="bg1"/>
          </a:solidFill>
          <a:latin typeface="Arial" charset="0"/>
          <a:ea typeface="ＭＳ Ｐゴシック" charset="-128"/>
        </a:defRPr>
      </a:lvl6pPr>
      <a:lvl7pPr marL="914400" algn="r" defTabSz="457200" rtl="0" fontAlgn="base">
        <a:spcBef>
          <a:spcPct val="0"/>
        </a:spcBef>
        <a:spcAft>
          <a:spcPct val="0"/>
        </a:spcAft>
        <a:defRPr sz="1600">
          <a:solidFill>
            <a:schemeClr val="bg1"/>
          </a:solidFill>
          <a:latin typeface="Arial" charset="0"/>
          <a:ea typeface="ＭＳ Ｐゴシック" charset="-128"/>
        </a:defRPr>
      </a:lvl7pPr>
      <a:lvl8pPr marL="1371600" algn="r" defTabSz="457200" rtl="0" fontAlgn="base">
        <a:spcBef>
          <a:spcPct val="0"/>
        </a:spcBef>
        <a:spcAft>
          <a:spcPct val="0"/>
        </a:spcAft>
        <a:defRPr sz="1600">
          <a:solidFill>
            <a:schemeClr val="bg1"/>
          </a:solidFill>
          <a:latin typeface="Arial" charset="0"/>
          <a:ea typeface="ＭＳ Ｐゴシック" charset="-128"/>
        </a:defRPr>
      </a:lvl8pPr>
      <a:lvl9pPr marL="1828800" algn="r" defTabSz="457200" rtl="0" fontAlgn="base">
        <a:spcBef>
          <a:spcPct val="0"/>
        </a:spcBef>
        <a:spcAft>
          <a:spcPct val="0"/>
        </a:spcAft>
        <a:defRPr sz="1600">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04800" y="4267200"/>
            <a:ext cx="6629400" cy="1523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US" altLang="en-US" sz="2400" dirty="0" smtClean="0">
              <a:solidFill>
                <a:srgbClr val="003F5F"/>
              </a:solidFill>
              <a:latin typeface="Arial" pitchFamily="34" charset="0"/>
              <a:ea typeface="ＭＳ Ｐゴシック"/>
              <a:cs typeface="Arial" pitchFamily="34" charset="0"/>
            </a:endParaRPr>
          </a:p>
          <a:p>
            <a:pPr fontAlgn="base">
              <a:spcBef>
                <a:spcPct val="0"/>
              </a:spcBef>
              <a:spcAft>
                <a:spcPct val="0"/>
              </a:spcAft>
            </a:pPr>
            <a:endParaRPr lang="en-US" altLang="en-US" sz="2400" dirty="0">
              <a:solidFill>
                <a:srgbClr val="003F5F"/>
              </a:solidFill>
              <a:latin typeface="Arial" pitchFamily="34" charset="0"/>
              <a:ea typeface="ＭＳ Ｐゴシック"/>
              <a:cs typeface="Arial" pitchFamily="34" charset="0"/>
            </a:endParaRPr>
          </a:p>
          <a:p>
            <a:pPr fontAlgn="base">
              <a:spcBef>
                <a:spcPct val="0"/>
              </a:spcBef>
              <a:spcAft>
                <a:spcPct val="0"/>
              </a:spcAft>
            </a:pPr>
            <a:r>
              <a:rPr lang="en-US" altLang="en-US" sz="2000" b="1" dirty="0">
                <a:solidFill>
                  <a:srgbClr val="003F5F"/>
                </a:solidFill>
                <a:latin typeface="Century Gothic" panose="020B0502020202020204" pitchFamily="34" charset="0"/>
                <a:ea typeface="ＭＳ Ｐゴシック"/>
                <a:cs typeface="Arial" pitchFamily="34" charset="0"/>
              </a:rPr>
              <a:t>BANKING SERVICES</a:t>
            </a:r>
          </a:p>
          <a:p>
            <a:pPr fontAlgn="base">
              <a:spcBef>
                <a:spcPct val="0"/>
              </a:spcBef>
              <a:spcAft>
                <a:spcPct val="0"/>
              </a:spcAft>
            </a:pPr>
            <a:r>
              <a:rPr lang="en-US" altLang="en-US" sz="2000" dirty="0">
                <a:solidFill>
                  <a:srgbClr val="003F5F"/>
                </a:solidFill>
                <a:latin typeface="Century Gothic" panose="020B0502020202020204" pitchFamily="34" charset="0"/>
                <a:ea typeface="ＭＳ Ｐゴシック"/>
                <a:cs typeface="Arial" pitchFamily="34" charset="0"/>
              </a:rPr>
              <a:t>HOW TO MANAGE &amp; MAXIMIZE YOUR LOCAL BANKING </a:t>
            </a:r>
            <a:r>
              <a:rPr lang="en-US" altLang="en-US" sz="2000" dirty="0" smtClean="0">
                <a:solidFill>
                  <a:srgbClr val="003F5F"/>
                </a:solidFill>
                <a:latin typeface="Century Gothic" panose="020B0502020202020204" pitchFamily="34" charset="0"/>
                <a:ea typeface="ＭＳ Ｐゴシック"/>
                <a:cs typeface="Arial" pitchFamily="34" charset="0"/>
              </a:rPr>
              <a:t>RELATIONSHIPS &amp; IMPROVE YOUR INVESTMENT PORTFOLIO</a:t>
            </a:r>
            <a:endParaRPr lang="en-US" altLang="en-US" sz="2000" dirty="0">
              <a:solidFill>
                <a:srgbClr val="003F5F"/>
              </a:solidFill>
              <a:latin typeface="Century Gothic" panose="020B0502020202020204" pitchFamily="34" charset="0"/>
              <a:ea typeface="ＭＳ Ｐゴシック"/>
              <a:cs typeface="Arial" pitchFamily="34" charset="0"/>
            </a:endParaRPr>
          </a:p>
          <a:p>
            <a:pPr fontAlgn="base">
              <a:spcBef>
                <a:spcPct val="0"/>
              </a:spcBef>
              <a:spcAft>
                <a:spcPct val="0"/>
              </a:spcAft>
            </a:pPr>
            <a:endParaRPr lang="en-US" altLang="en-US" dirty="0">
              <a:solidFill>
                <a:srgbClr val="407288"/>
              </a:solidFill>
              <a:latin typeface="Arial" pitchFamily="34" charset="0"/>
              <a:ea typeface="ＭＳ Ｐゴシック"/>
              <a:cs typeface="Arial" pitchFamily="34" charset="0"/>
            </a:endParaRPr>
          </a:p>
          <a:p>
            <a:pPr fontAlgn="base">
              <a:spcBef>
                <a:spcPct val="0"/>
              </a:spcBef>
              <a:spcAft>
                <a:spcPct val="0"/>
              </a:spcAft>
            </a:pPr>
            <a:endParaRPr lang="en-US" altLang="en-US" dirty="0">
              <a:solidFill>
                <a:srgbClr val="407288"/>
              </a:solidFill>
              <a:latin typeface="Arial" pitchFamily="34" charset="0"/>
              <a:ea typeface="ＭＳ Ｐゴシック"/>
              <a:cs typeface="Arial" pitchFamily="34" charset="0"/>
            </a:endParaRPr>
          </a:p>
          <a:p>
            <a:pPr algn="ctr" fontAlgn="base">
              <a:spcBef>
                <a:spcPct val="0"/>
              </a:spcBef>
              <a:spcAft>
                <a:spcPct val="0"/>
              </a:spcAft>
            </a:pPr>
            <a:endParaRPr lang="en-US" altLang="en-US" dirty="0">
              <a:solidFill>
                <a:srgbClr val="2F2B20"/>
              </a:solidFill>
              <a:latin typeface="Arial" pitchFamily="34" charset="0"/>
              <a:ea typeface="ＭＳ Ｐゴシック"/>
              <a:cs typeface="Arial" pitchFamily="34" charset="0"/>
            </a:endParaRPr>
          </a:p>
        </p:txBody>
      </p:sp>
      <p:sp>
        <p:nvSpPr>
          <p:cNvPr id="9" name="Text Box 4"/>
          <p:cNvSpPr txBox="1">
            <a:spLocks noChangeArrowheads="1"/>
          </p:cNvSpPr>
          <p:nvPr/>
        </p:nvSpPr>
        <p:spPr bwMode="auto">
          <a:xfrm>
            <a:off x="5791200" y="6397836"/>
            <a:ext cx="3002478" cy="261598"/>
          </a:xfrm>
          <a:prstGeom prst="rect">
            <a:avLst/>
          </a:prstGeom>
          <a:noFill/>
          <a:ln w="9525">
            <a:noFill/>
            <a:miter lim="800000"/>
            <a:headEnd/>
            <a:tailEnd/>
          </a:ln>
          <a:effectLst/>
        </p:spPr>
        <p:txBody>
          <a:bodyPr wrap="square" lIns="91429" tIns="45714" rIns="91429" bIns="45714">
            <a:spAutoFit/>
          </a:bodyPr>
          <a:lstStyle/>
          <a:p>
            <a:pPr algn="r" defTabSz="457200" fontAlgn="base">
              <a:spcBef>
                <a:spcPct val="0"/>
              </a:spcBef>
              <a:spcAft>
                <a:spcPct val="0"/>
              </a:spcAft>
              <a:defRPr/>
            </a:pPr>
            <a:r>
              <a:rPr lang="en-US" altLang="en-US" sz="1100" dirty="0" smtClean="0">
                <a:solidFill>
                  <a:srgbClr val="34657F"/>
                </a:solidFill>
                <a:latin typeface="Arial" pitchFamily="34" charset="0"/>
                <a:ea typeface="ＭＳ Ｐゴシック"/>
                <a:cs typeface="Arial" pitchFamily="34" charset="0"/>
              </a:rPr>
              <a:t>October 23, 2017</a:t>
            </a:r>
            <a:endParaRPr lang="en-US" altLang="en-US" sz="1100" dirty="0">
              <a:solidFill>
                <a:srgbClr val="34657F"/>
              </a:solidFill>
              <a:latin typeface="MS PGothic" pitchFamily="34" charset="-128"/>
              <a:ea typeface="ＭＳ Ｐゴシック"/>
              <a:cs typeface="Arial" pitchFamily="34" charset="0"/>
            </a:endParaRPr>
          </a:p>
        </p:txBody>
      </p:sp>
      <p:sp>
        <p:nvSpPr>
          <p:cNvPr id="6" name="TextBox 5"/>
          <p:cNvSpPr txBox="1"/>
          <p:nvPr/>
        </p:nvSpPr>
        <p:spPr>
          <a:xfrm>
            <a:off x="6200775" y="4690408"/>
            <a:ext cx="2648194" cy="1938992"/>
          </a:xfrm>
          <a:prstGeom prst="rect">
            <a:avLst/>
          </a:prstGeom>
          <a:noFill/>
        </p:spPr>
        <p:txBody>
          <a:bodyPr wrap="square" rtlCol="0">
            <a:spAutoFit/>
          </a:bodyPr>
          <a:lstStyle/>
          <a:p>
            <a:pPr algn="r"/>
            <a:r>
              <a:rPr lang="en-US" sz="1200" b="1" dirty="0">
                <a:solidFill>
                  <a:srgbClr val="003F5F"/>
                </a:solidFill>
              </a:rPr>
              <a:t>RENE’ O’DAY</a:t>
            </a:r>
          </a:p>
          <a:p>
            <a:pPr algn="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Vice President, Sales &amp; Relationship Manager–Florida</a:t>
            </a:r>
          </a:p>
          <a:p>
            <a:pPr algn="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FL SAFE | PMA Financial Network, Inc.</a:t>
            </a:r>
          </a:p>
          <a:p>
            <a:pPr algn="r"/>
            <a:endParaRPr lang="en-US" sz="1200" spc="-60" dirty="0">
              <a:solidFill>
                <a:srgbClr val="34657F"/>
              </a:solidFill>
            </a:endParaRPr>
          </a:p>
          <a:p>
            <a:pPr algn="r"/>
            <a:r>
              <a:rPr lang="en-US" sz="12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Clayton R. Meng, CPA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Finance Director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Clay County Board of County Commissioners</a:t>
            </a:r>
          </a:p>
          <a:p>
            <a:endParaRPr lang="en-US" sz="1200" b="1" dirty="0" smtClean="0">
              <a:solidFill>
                <a:srgbClr val="003F5F"/>
              </a:solidFill>
            </a:endParaRPr>
          </a:p>
        </p:txBody>
      </p:sp>
    </p:spTree>
    <p:extLst>
      <p:ext uri="{BB962C8B-B14F-4D97-AF65-F5344CB8AC3E}">
        <p14:creationId xmlns:p14="http://schemas.microsoft.com/office/powerpoint/2010/main" val="4271028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10</a:t>
            </a:fld>
            <a:endParaRPr lang="en-US" dirty="0"/>
          </a:p>
        </p:txBody>
      </p:sp>
      <p:sp>
        <p:nvSpPr>
          <p:cNvPr id="8" name="Content Placeholder 2"/>
          <p:cNvSpPr txBox="1">
            <a:spLocks/>
          </p:cNvSpPr>
          <p:nvPr/>
        </p:nvSpPr>
        <p:spPr>
          <a:xfrm>
            <a:off x="533400" y="1295400"/>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600"/>
              </a:spcAft>
              <a:buClr>
                <a:srgbClr val="8DC63F"/>
              </a:buClr>
              <a:buSzPct val="70000"/>
              <a:buNone/>
            </a:pPr>
            <a:r>
              <a:rPr lang="en-US" sz="2800" dirty="0">
                <a:latin typeface="Calibri"/>
                <a:cs typeface="Arial" panose="020B0604020202020204" pitchFamily="34" charset="0"/>
              </a:rPr>
              <a:t>Maximize Through Performance</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Evaluate specific analyzed services on a cost/benefit basis</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FDIC Assessment Fees? </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Remote Deposit versus Lockbox?</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Cash Concentration instead of Cash Vault Services?</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Wire bond payments instead of ACH?</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Competitive Earnings Credit?</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It is important that you look beyond the standard package offered, choose the right service package for you</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Various service needs can be bundled together, or </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Can be separate with different providers</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Understanding your business, economic and political environment determines the services provided by your banking relationship</a:t>
            </a:r>
          </a:p>
          <a:p>
            <a:pPr marL="742950" lvl="2" indent="-342900" defTabSz="914400">
              <a:spcAft>
                <a:spcPts val="0"/>
              </a:spcAft>
              <a:buClr>
                <a:srgbClr val="8DC63F"/>
              </a:buClr>
              <a:buSzPct val="70000"/>
              <a:buFont typeface="Courier New" panose="02070309020205020404" pitchFamily="49" charset="0"/>
              <a:buChar char="o"/>
            </a:pPr>
            <a:endParaRPr lang="en-US" sz="1800" dirty="0">
              <a:latin typeface="Calibri"/>
              <a:cs typeface="Arial" panose="020B0604020202020204" pitchFamily="34" charset="0"/>
            </a:endParaRPr>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Maximize your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banking </a:t>
            </a:r>
            <a:r>
              <a:rPr lang="en-US" sz="1800" dirty="0">
                <a:latin typeface="Century Gothic" panose="020B0502020202020204" pitchFamily="34" charset="0"/>
              </a:rPr>
              <a:t>relationship</a:t>
            </a:r>
          </a:p>
        </p:txBody>
      </p:sp>
    </p:spTree>
    <p:extLst>
      <p:ext uri="{BB962C8B-B14F-4D97-AF65-F5344CB8AC3E}">
        <p14:creationId xmlns:p14="http://schemas.microsoft.com/office/powerpoint/2010/main" val="30244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11</a:t>
            </a:fld>
            <a:endParaRPr lang="en-US" dirty="0"/>
          </a:p>
        </p:txBody>
      </p:sp>
      <p:sp>
        <p:nvSpPr>
          <p:cNvPr id="8" name="Content Placeholder 2"/>
          <p:cNvSpPr txBox="1">
            <a:spLocks/>
          </p:cNvSpPr>
          <p:nvPr/>
        </p:nvSpPr>
        <p:spPr>
          <a:xfrm>
            <a:off x="533400" y="1295400"/>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600"/>
              </a:spcAft>
              <a:buClr>
                <a:srgbClr val="8DC63F"/>
              </a:buClr>
              <a:buSzPct val="70000"/>
              <a:buNone/>
            </a:pPr>
            <a:r>
              <a:rPr lang="en-US" sz="2800" dirty="0">
                <a:latin typeface="Calibri"/>
                <a:cs typeface="Arial" panose="020B0604020202020204" pitchFamily="34" charset="0"/>
              </a:rPr>
              <a:t>The Request for Proposal (RFP) helps establish your banking relationship</a:t>
            </a:r>
          </a:p>
          <a:p>
            <a:pPr defTabSz="914400">
              <a:spcAft>
                <a:spcPts val="600"/>
              </a:spcAft>
              <a:buClr>
                <a:srgbClr val="8DC63F"/>
              </a:buClr>
              <a:buSzPct val="70000"/>
              <a:buFont typeface="Arial" panose="020B0604020202020204" pitchFamily="34" charset="0"/>
              <a:buChar char="•"/>
            </a:pPr>
            <a:r>
              <a:rPr lang="en-US" sz="2000" dirty="0">
                <a:latin typeface="Calibri"/>
                <a:cs typeface="Arial" panose="020B0604020202020204" pitchFamily="34" charset="0"/>
              </a:rPr>
              <a:t>It is a recommended best practice by the Government Finance Officer’s Association (GFOA)</a:t>
            </a:r>
          </a:p>
          <a:p>
            <a:pPr defTabSz="914400">
              <a:spcAft>
                <a:spcPts val="600"/>
              </a:spcAft>
              <a:buClr>
                <a:srgbClr val="8DC63F"/>
              </a:buClr>
              <a:buSzPct val="70000"/>
              <a:buFont typeface="Arial" panose="020B0604020202020204" pitchFamily="34" charset="0"/>
              <a:buChar char="•"/>
            </a:pPr>
            <a:r>
              <a:rPr lang="en-US" sz="2000" dirty="0">
                <a:latin typeface="Calibri"/>
                <a:cs typeface="Arial" panose="020B0604020202020204" pitchFamily="34" charset="0"/>
              </a:rPr>
              <a:t>Provides the basis for the services that will be provided</a:t>
            </a:r>
          </a:p>
          <a:p>
            <a:pPr defTabSz="914400">
              <a:spcAft>
                <a:spcPts val="600"/>
              </a:spcAft>
              <a:buClr>
                <a:srgbClr val="8DC63F"/>
              </a:buClr>
              <a:buSzPct val="70000"/>
              <a:buFont typeface="Arial" panose="020B0604020202020204" pitchFamily="34" charset="0"/>
              <a:buChar char="•"/>
            </a:pPr>
            <a:r>
              <a:rPr lang="en-US" sz="2000" dirty="0">
                <a:latin typeface="Calibri"/>
                <a:cs typeface="Arial" panose="020B0604020202020204" pitchFamily="34" charset="0"/>
              </a:rPr>
              <a:t>The RFP will set the stage for your relationship</a:t>
            </a:r>
          </a:p>
          <a:p>
            <a:pPr defTabSz="914400">
              <a:spcAft>
                <a:spcPts val="600"/>
              </a:spcAft>
              <a:buClr>
                <a:srgbClr val="8DC63F"/>
              </a:buClr>
              <a:buSzPct val="70000"/>
              <a:buFont typeface="Arial" panose="020B0604020202020204" pitchFamily="34" charset="0"/>
              <a:buChar char="•"/>
            </a:pPr>
            <a:r>
              <a:rPr lang="en-US" sz="2000" dirty="0">
                <a:latin typeface="Calibri"/>
                <a:cs typeface="Arial" panose="020B0604020202020204" pitchFamily="34" charset="0"/>
              </a:rPr>
              <a:t>Understanding your business is as important as understanding the business services the bank will provide you</a:t>
            </a:r>
          </a:p>
          <a:p>
            <a:pPr defTabSz="914400">
              <a:spcAft>
                <a:spcPts val="600"/>
              </a:spcAft>
              <a:buClr>
                <a:srgbClr val="8DC63F"/>
              </a:buClr>
              <a:buSzPct val="70000"/>
              <a:buFont typeface="Arial" panose="020B0604020202020204" pitchFamily="34" charset="0"/>
              <a:buChar char="•"/>
            </a:pPr>
            <a:r>
              <a:rPr lang="en-US" sz="2000" dirty="0">
                <a:latin typeface="Calibri"/>
                <a:cs typeface="Arial" panose="020B0604020202020204" pitchFamily="34" charset="0"/>
              </a:rPr>
              <a:t>The banking services contract will establish the banking relationship</a:t>
            </a:r>
          </a:p>
          <a:p>
            <a:pPr defTabSz="914400">
              <a:spcAft>
                <a:spcPts val="600"/>
              </a:spcAft>
              <a:buClr>
                <a:srgbClr val="8DC63F"/>
              </a:buClr>
              <a:buSzPct val="70000"/>
              <a:buFont typeface="Arial" panose="020B0604020202020204" pitchFamily="34" charset="0"/>
              <a:buChar char="•"/>
            </a:pPr>
            <a:r>
              <a:rPr lang="en-US" sz="2000" dirty="0">
                <a:latin typeface="Calibri"/>
                <a:cs typeface="Arial" panose="020B0604020202020204" pitchFamily="34" charset="0"/>
              </a:rPr>
              <a:t>Meeting routinely with your relationship manager/banker will keep the lines of communication open and provide opportunities for cost savings through the use of new products</a:t>
            </a:r>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Maximize your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banking </a:t>
            </a:r>
            <a:r>
              <a:rPr lang="en-US" sz="1800" dirty="0">
                <a:latin typeface="Century Gothic" panose="020B0502020202020204" pitchFamily="34" charset="0"/>
              </a:rPr>
              <a:t>relationship</a:t>
            </a:r>
          </a:p>
        </p:txBody>
      </p:sp>
    </p:spTree>
    <p:extLst>
      <p:ext uri="{BB962C8B-B14F-4D97-AF65-F5344CB8AC3E}">
        <p14:creationId xmlns:p14="http://schemas.microsoft.com/office/powerpoint/2010/main" val="4283708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12</a:t>
            </a:fld>
            <a:endParaRPr lang="en-US" dirty="0"/>
          </a:p>
        </p:txBody>
      </p:sp>
      <p:sp>
        <p:nvSpPr>
          <p:cNvPr id="8" name="Content Placeholder 2"/>
          <p:cNvSpPr txBox="1">
            <a:spLocks/>
          </p:cNvSpPr>
          <p:nvPr/>
        </p:nvSpPr>
        <p:spPr>
          <a:xfrm>
            <a:off x="533400" y="1295400"/>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600"/>
              </a:spcAft>
              <a:buClr>
                <a:srgbClr val="8DC63F"/>
              </a:buClr>
              <a:buSzPct val="70000"/>
              <a:buNone/>
            </a:pPr>
            <a:r>
              <a:rPr lang="en-US" sz="2800" dirty="0">
                <a:latin typeface="Calibri"/>
                <a:cs typeface="Arial" panose="020B0604020202020204" pitchFamily="34" charset="0"/>
              </a:rPr>
              <a:t>Utilize Cash Flow Analysis to Maximize Interest Income </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There is more to money management than simply shopping for investments. Cash Flow Analysis should map out such items as payroll and accounts payable dates and amounts, and debt schedules.  </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An accurate cash flow plan</a:t>
            </a:r>
            <a:r>
              <a:rPr lang="en-US" sz="2400" dirty="0" smtClean="0">
                <a:latin typeface="Calibri"/>
                <a:cs typeface="Arial" panose="020B0604020202020204" pitchFamily="34" charset="0"/>
              </a:rPr>
              <a:t>:</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Helps meet all liabilities with a maturity</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Invest longer to take advantage of higher rates</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Plan for cash shortfalls</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Identify long-term investment potential</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Maximize interest income</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An intelligently built investment schedule that seeks to capitalize on the yield curve benefits of longer-term investing</a:t>
            </a:r>
          </a:p>
          <a:p>
            <a:pPr marL="742950" lvl="2" indent="-342900" defTabSz="914400">
              <a:spcAft>
                <a:spcPts val="0"/>
              </a:spcAft>
              <a:buClr>
                <a:srgbClr val="8DC63F"/>
              </a:buClr>
              <a:buSzPct val="70000"/>
              <a:buFont typeface="Courier New" panose="02070309020205020404" pitchFamily="49" charset="0"/>
              <a:buChar char="o"/>
            </a:pPr>
            <a:endParaRPr lang="en-US" sz="1800" dirty="0">
              <a:latin typeface="Calibri"/>
              <a:cs typeface="Arial" panose="020B0604020202020204" pitchFamily="34" charset="0"/>
            </a:endParaRPr>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Maximize your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banking </a:t>
            </a:r>
            <a:r>
              <a:rPr lang="en-US" sz="1800" dirty="0">
                <a:latin typeface="Century Gothic" panose="020B0502020202020204" pitchFamily="34" charset="0"/>
              </a:rPr>
              <a:t>relationship</a:t>
            </a:r>
          </a:p>
        </p:txBody>
      </p:sp>
    </p:spTree>
    <p:extLst>
      <p:ext uri="{BB962C8B-B14F-4D97-AF65-F5344CB8AC3E}">
        <p14:creationId xmlns:p14="http://schemas.microsoft.com/office/powerpoint/2010/main" val="2709158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70" y="1219200"/>
            <a:ext cx="884793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13</a:t>
            </a:fld>
            <a:endParaRPr lang="en-US" dirty="0"/>
          </a:p>
        </p:txBody>
      </p:sp>
      <p:sp>
        <p:nvSpPr>
          <p:cNvPr id="4" name="Title 1"/>
          <p:cNvSpPr>
            <a:spLocks noGrp="1"/>
          </p:cNvSpPr>
          <p:nvPr>
            <p:ph type="title"/>
          </p:nvPr>
        </p:nvSpPr>
        <p:spPr>
          <a:xfrm>
            <a:off x="3886200" y="304800"/>
            <a:ext cx="4967626" cy="523677"/>
          </a:xfrm>
        </p:spPr>
        <p:txBody>
          <a:bodyPr/>
          <a:lstStyle/>
          <a:p>
            <a:r>
              <a:rPr lang="en-US" sz="1800" dirty="0" smtClean="0">
                <a:latin typeface="Century Gothic" panose="020B0502020202020204" pitchFamily="34" charset="0"/>
              </a:rPr>
              <a:t>SAMPLE </a:t>
            </a:r>
            <a:br>
              <a:rPr lang="en-US" sz="1800" dirty="0" smtClean="0">
                <a:latin typeface="Century Gothic" panose="020B0502020202020204" pitchFamily="34" charset="0"/>
              </a:rPr>
            </a:br>
            <a:r>
              <a:rPr lang="en-US" sz="1800" dirty="0" smtClean="0">
                <a:latin typeface="Century Gothic" panose="020B0502020202020204" pitchFamily="34" charset="0"/>
              </a:rPr>
              <a:t>INVESTMENT Strategy</a:t>
            </a:r>
            <a:endParaRPr lang="en-US" sz="1800" dirty="0">
              <a:latin typeface="Century Gothic" panose="020B0502020202020204" pitchFamily="34" charset="0"/>
            </a:endParaRPr>
          </a:p>
        </p:txBody>
      </p:sp>
    </p:spTree>
    <p:extLst>
      <p:ext uri="{BB962C8B-B14F-4D97-AF65-F5344CB8AC3E}">
        <p14:creationId xmlns:p14="http://schemas.microsoft.com/office/powerpoint/2010/main" val="2912963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884793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14</a:t>
            </a:fld>
            <a:endParaRPr lang="en-US" dirty="0"/>
          </a:p>
        </p:txBody>
      </p:sp>
      <p:sp>
        <p:nvSpPr>
          <p:cNvPr id="6" name="Title 1"/>
          <p:cNvSpPr txBox="1">
            <a:spLocks/>
          </p:cNvSpPr>
          <p:nvPr/>
        </p:nvSpPr>
        <p:spPr>
          <a:xfrm>
            <a:off x="3886200" y="304800"/>
            <a:ext cx="4967626" cy="523677"/>
          </a:xfrm>
          <a:prstGeom prst="rect">
            <a:avLst/>
          </a:prstGeom>
        </p:spPr>
        <p:txBody>
          <a:bodyPr/>
          <a:lstStyle>
            <a:lvl1pPr algn="r" defTabSz="457200" rtl="0" eaLnBrk="0" fontAlgn="base" hangingPunct="0">
              <a:spcBef>
                <a:spcPct val="0"/>
              </a:spcBef>
              <a:spcAft>
                <a:spcPct val="0"/>
              </a:spcAft>
              <a:defRPr sz="1600" kern="1200" cap="all">
                <a:solidFill>
                  <a:schemeClr val="bg1"/>
                </a:solidFill>
                <a:latin typeface="Arial"/>
                <a:ea typeface="ＭＳ Ｐゴシック" charset="-128"/>
                <a:cs typeface="Arial"/>
              </a:defRPr>
            </a:lvl1pPr>
            <a:lvl2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2pPr>
            <a:lvl3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3pPr>
            <a:lvl4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4pPr>
            <a:lvl5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5pPr>
            <a:lvl6pPr marL="457200" algn="r" defTabSz="457200" rtl="0" fontAlgn="base">
              <a:spcBef>
                <a:spcPct val="0"/>
              </a:spcBef>
              <a:spcAft>
                <a:spcPct val="0"/>
              </a:spcAft>
              <a:defRPr sz="1600">
                <a:solidFill>
                  <a:schemeClr val="bg1"/>
                </a:solidFill>
                <a:latin typeface="Arial" charset="0"/>
                <a:ea typeface="ＭＳ Ｐゴシック" charset="-128"/>
              </a:defRPr>
            </a:lvl6pPr>
            <a:lvl7pPr marL="914400" algn="r" defTabSz="457200" rtl="0" fontAlgn="base">
              <a:spcBef>
                <a:spcPct val="0"/>
              </a:spcBef>
              <a:spcAft>
                <a:spcPct val="0"/>
              </a:spcAft>
              <a:defRPr sz="1600">
                <a:solidFill>
                  <a:schemeClr val="bg1"/>
                </a:solidFill>
                <a:latin typeface="Arial" charset="0"/>
                <a:ea typeface="ＭＳ Ｐゴシック" charset="-128"/>
              </a:defRPr>
            </a:lvl7pPr>
            <a:lvl8pPr marL="1371600" algn="r" defTabSz="457200" rtl="0" fontAlgn="base">
              <a:spcBef>
                <a:spcPct val="0"/>
              </a:spcBef>
              <a:spcAft>
                <a:spcPct val="0"/>
              </a:spcAft>
              <a:defRPr sz="1600">
                <a:solidFill>
                  <a:schemeClr val="bg1"/>
                </a:solidFill>
                <a:latin typeface="Arial" charset="0"/>
                <a:ea typeface="ＭＳ Ｐゴシック" charset="-128"/>
              </a:defRPr>
            </a:lvl8pPr>
            <a:lvl9pPr marL="1828800" algn="r" defTabSz="457200" rtl="0" fontAlgn="base">
              <a:spcBef>
                <a:spcPct val="0"/>
              </a:spcBef>
              <a:spcAft>
                <a:spcPct val="0"/>
              </a:spcAft>
              <a:defRPr sz="1600">
                <a:solidFill>
                  <a:schemeClr val="bg1"/>
                </a:solidFill>
                <a:latin typeface="Arial" charset="0"/>
                <a:ea typeface="ＭＳ Ｐゴシック" charset="-128"/>
              </a:defRPr>
            </a:lvl9pPr>
          </a:lstStyle>
          <a:p>
            <a:r>
              <a:rPr lang="en-US" sz="1800" smtClean="0">
                <a:latin typeface="Century Gothic" panose="020B0502020202020204" pitchFamily="34" charset="0"/>
              </a:rPr>
              <a:t>SAMPLE </a:t>
            </a:r>
            <a:br>
              <a:rPr lang="en-US" sz="1800" smtClean="0">
                <a:latin typeface="Century Gothic" panose="020B0502020202020204" pitchFamily="34" charset="0"/>
              </a:rPr>
            </a:br>
            <a:r>
              <a:rPr lang="en-US" sz="1800" smtClean="0">
                <a:latin typeface="Century Gothic" panose="020B0502020202020204" pitchFamily="34" charset="0"/>
              </a:rPr>
              <a:t>INVESTMENT Strategy</a:t>
            </a:r>
            <a:endParaRPr lang="en-US" sz="1800" dirty="0">
              <a:latin typeface="Century Gothic" panose="020B0502020202020204" pitchFamily="34" charset="0"/>
            </a:endParaRPr>
          </a:p>
        </p:txBody>
      </p:sp>
    </p:spTree>
    <p:extLst>
      <p:ext uri="{BB962C8B-B14F-4D97-AF65-F5344CB8AC3E}">
        <p14:creationId xmlns:p14="http://schemas.microsoft.com/office/powerpoint/2010/main" val="139213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15</a:t>
            </a:fld>
            <a:endParaRPr lang="en-US" dirty="0"/>
          </a:p>
        </p:txBody>
      </p:sp>
      <p:sp>
        <p:nvSpPr>
          <p:cNvPr id="8" name="Content Placeholder 2"/>
          <p:cNvSpPr txBox="1">
            <a:spLocks/>
          </p:cNvSpPr>
          <p:nvPr/>
        </p:nvSpPr>
        <p:spPr>
          <a:xfrm>
            <a:off x="533400" y="1506974"/>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600"/>
              </a:spcAft>
              <a:buClr>
                <a:srgbClr val="8DC63F"/>
              </a:buClr>
              <a:buSzPct val="70000"/>
              <a:buNone/>
            </a:pPr>
            <a:r>
              <a:rPr lang="en-US" sz="2800" dirty="0">
                <a:latin typeface="Calibri"/>
                <a:cs typeface="Arial" panose="020B0604020202020204" pitchFamily="34" charset="0"/>
              </a:rPr>
              <a:t>Historic cash flow data ultimately provides a complete and reliable picture from which investment decisions are based</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Review cash-based historical monthly data by fund</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Determining trends</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Isolating anomalies</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Incorporating specific information (e.g., A/P cycle, payroll cycle, summer payroll, debt schedules, calendar, etc.) to ensure the plan is as accurate as possible</a:t>
            </a:r>
          </a:p>
          <a:p>
            <a:pPr marL="742950" lvl="2" indent="-342900" defTabSz="914400">
              <a:spcAft>
                <a:spcPts val="0"/>
              </a:spcAft>
              <a:buClr>
                <a:srgbClr val="8DC63F"/>
              </a:buClr>
              <a:buSzPct val="70000"/>
              <a:buFont typeface="Courier New" panose="02070309020205020404" pitchFamily="49" charset="0"/>
              <a:buChar char="o"/>
            </a:pPr>
            <a:endParaRPr lang="en-US" sz="1800" dirty="0">
              <a:latin typeface="Calibri"/>
              <a:cs typeface="Arial" panose="020B0604020202020204" pitchFamily="34" charset="0"/>
            </a:endParaRPr>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Maximize your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banking </a:t>
            </a:r>
            <a:r>
              <a:rPr lang="en-US" sz="1800" dirty="0">
                <a:latin typeface="Century Gothic" panose="020B0502020202020204" pitchFamily="34" charset="0"/>
              </a:rPr>
              <a:t>relationship</a:t>
            </a:r>
          </a:p>
        </p:txBody>
      </p:sp>
    </p:spTree>
    <p:extLst>
      <p:ext uri="{BB962C8B-B14F-4D97-AF65-F5344CB8AC3E}">
        <p14:creationId xmlns:p14="http://schemas.microsoft.com/office/powerpoint/2010/main" val="101848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16</a:t>
            </a:fld>
            <a:endParaRPr lang="en-US" dirty="0"/>
          </a:p>
        </p:txBody>
      </p:sp>
      <p:sp>
        <p:nvSpPr>
          <p:cNvPr id="8" name="Content Placeholder 2"/>
          <p:cNvSpPr txBox="1">
            <a:spLocks/>
          </p:cNvSpPr>
          <p:nvPr/>
        </p:nvSpPr>
        <p:spPr>
          <a:xfrm>
            <a:off x="533400" y="1506974"/>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600"/>
              </a:spcAft>
              <a:buClr>
                <a:srgbClr val="8DC63F"/>
              </a:buClr>
              <a:buSzPct val="70000"/>
              <a:buNone/>
            </a:pPr>
            <a:r>
              <a:rPr lang="en-US" sz="2800" dirty="0">
                <a:latin typeface="Calibri"/>
                <a:cs typeface="Arial" panose="020B0604020202020204" pitchFamily="34" charset="0"/>
              </a:rPr>
              <a:t>Maximizing return on investment starts with reviewing and managing core operating and banking relationships, touching key aspects such as:</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Risk Management	</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Navigating market changes</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Understanding Cash Flows and future needs</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Liquidity management</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Acting as a </a:t>
            </a:r>
            <a:r>
              <a:rPr lang="en-US" sz="2400" dirty="0" smtClean="0">
                <a:latin typeface="Calibri"/>
                <a:cs typeface="Arial" panose="020B0604020202020204" pitchFamily="34" charset="0"/>
              </a:rPr>
              <a:t>Fiduciary</a:t>
            </a:r>
            <a:endParaRPr lang="en-US" sz="2400" dirty="0">
              <a:latin typeface="Calibri"/>
              <a:cs typeface="Arial" panose="020B0604020202020204" pitchFamily="34" charset="0"/>
            </a:endParaRPr>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Maximize your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banking </a:t>
            </a:r>
            <a:r>
              <a:rPr lang="en-US" sz="1800" dirty="0">
                <a:latin typeface="Century Gothic" panose="020B0502020202020204" pitchFamily="34" charset="0"/>
              </a:rPr>
              <a:t>relationship</a:t>
            </a:r>
          </a:p>
        </p:txBody>
      </p:sp>
    </p:spTree>
    <p:extLst>
      <p:ext uri="{BB962C8B-B14F-4D97-AF65-F5344CB8AC3E}">
        <p14:creationId xmlns:p14="http://schemas.microsoft.com/office/powerpoint/2010/main" val="2373343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17</a:t>
            </a:fld>
            <a:endParaRPr lang="en-US" dirty="0"/>
          </a:p>
        </p:txBody>
      </p:sp>
      <p:sp>
        <p:nvSpPr>
          <p:cNvPr id="6" name="Content Placeholder 1"/>
          <p:cNvSpPr txBox="1">
            <a:spLocks/>
          </p:cNvSpPr>
          <p:nvPr/>
        </p:nvSpPr>
        <p:spPr>
          <a:xfrm>
            <a:off x="381000" y="1447800"/>
            <a:ext cx="8305800" cy="49530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lnSpc>
                <a:spcPct val="90000"/>
              </a:lnSpc>
              <a:buClr>
                <a:srgbClr val="8DC63F"/>
              </a:buClr>
              <a:buFontTx/>
              <a:buChar char="•"/>
            </a:pPr>
            <a:r>
              <a:rPr lang="en-US" sz="2400" kern="0" dirty="0">
                <a:latin typeface="Calibri"/>
                <a:cs typeface="Calibri" panose="020F0502020204030204" pitchFamily="34" charset="0"/>
              </a:rPr>
              <a:t>RENE’ </a:t>
            </a:r>
            <a:r>
              <a:rPr lang="en-US" sz="2400" kern="0" dirty="0" smtClean="0">
                <a:latin typeface="Calibri"/>
                <a:cs typeface="Calibri" panose="020F0502020204030204" pitchFamily="34" charset="0"/>
              </a:rPr>
              <a:t>O’DAY | </a:t>
            </a:r>
            <a:r>
              <a:rPr lang="en-US" sz="2000" kern="0" dirty="0">
                <a:latin typeface="Calibri"/>
                <a:cs typeface="Calibri" panose="020F0502020204030204" pitchFamily="34" charset="0"/>
              </a:rPr>
              <a:t>Vice President, Sales and Relationship </a:t>
            </a:r>
            <a:r>
              <a:rPr lang="en-US" sz="2000" kern="0" dirty="0" smtClean="0">
                <a:latin typeface="Calibri"/>
                <a:cs typeface="Calibri" panose="020F0502020204030204" pitchFamily="34" charset="0"/>
              </a:rPr>
              <a:t>Manager – Florida</a:t>
            </a:r>
            <a:endParaRPr lang="en-US" sz="2000" kern="0" dirty="0">
              <a:latin typeface="Calibri"/>
              <a:cs typeface="Calibri" panose="020F0502020204030204" pitchFamily="34" charset="0"/>
            </a:endParaRPr>
          </a:p>
          <a:p>
            <a:pPr marL="0" indent="0" defTabSz="914400">
              <a:lnSpc>
                <a:spcPct val="90000"/>
              </a:lnSpc>
              <a:buClr>
                <a:srgbClr val="8DC63F"/>
              </a:buClr>
              <a:buNone/>
            </a:pPr>
            <a:r>
              <a:rPr lang="en-US" sz="1200" kern="0" dirty="0">
                <a:latin typeface="Calibri"/>
                <a:cs typeface="Calibri" panose="020F0502020204030204" pitchFamily="34" charset="0"/>
              </a:rPr>
              <a:t>          Tel: (407) 797-8228 | Email: roday@pmanetwork.com</a:t>
            </a:r>
          </a:p>
          <a:p>
            <a:pPr marL="0" indent="0" defTabSz="914400">
              <a:lnSpc>
                <a:spcPct val="90000"/>
              </a:lnSpc>
              <a:buClr>
                <a:srgbClr val="8DC63F"/>
              </a:buClr>
              <a:buNone/>
            </a:pPr>
            <a:endParaRPr lang="en-US" sz="1200" kern="0" dirty="0">
              <a:latin typeface="Calibri"/>
              <a:cs typeface="Calibri" panose="020F0502020204030204" pitchFamily="34" charset="0"/>
            </a:endParaRPr>
          </a:p>
          <a:p>
            <a:pPr marL="0" indent="0" defTabSz="914400">
              <a:lnSpc>
                <a:spcPct val="90000"/>
              </a:lnSpc>
              <a:buClr>
                <a:srgbClr val="8DC63F"/>
              </a:buClr>
              <a:buNone/>
            </a:pPr>
            <a:endParaRPr lang="en-US" sz="2400" kern="0" dirty="0">
              <a:latin typeface="Calibri"/>
              <a:cs typeface="Calibri" panose="020F0502020204030204" pitchFamily="34" charset="0"/>
            </a:endParaRPr>
          </a:p>
          <a:p>
            <a:pPr defTabSz="914400">
              <a:lnSpc>
                <a:spcPct val="90000"/>
              </a:lnSpc>
              <a:buClr>
                <a:srgbClr val="8DC63F"/>
              </a:buClr>
              <a:buFontTx/>
              <a:buChar char="•"/>
            </a:pPr>
            <a:endParaRPr lang="en-US" sz="2400" kern="0" dirty="0" smtClean="0">
              <a:latin typeface="Calibri"/>
              <a:cs typeface="Calibri" panose="020F0502020204030204" pitchFamily="34" charset="0"/>
            </a:endParaRPr>
          </a:p>
          <a:p>
            <a:pPr marL="0" indent="0" algn="just">
              <a:lnSpc>
                <a:spcPct val="150000"/>
              </a:lnSpc>
              <a:buFont typeface="Arial" charset="0"/>
              <a:buNone/>
            </a:pPr>
            <a:r>
              <a:rPr lang="en-US" sz="1400" dirty="0" smtClean="0">
                <a:latin typeface="Calibri" panose="020F0502020204030204" pitchFamily="34" charset="0"/>
                <a:ea typeface="ＭＳ Ｐゴシック"/>
                <a:cs typeface="Calibri" panose="020F0502020204030204" pitchFamily="34" charset="0"/>
              </a:rPr>
              <a:t>	</a:t>
            </a:r>
          </a:p>
          <a:p>
            <a:pPr>
              <a:buClr>
                <a:srgbClr val="92D050"/>
              </a:buClr>
            </a:pPr>
            <a:endParaRPr lang="en-US" sz="1400" dirty="0">
              <a:latin typeface="Calibri" panose="020F0502020204030204" pitchFamily="34" charset="0"/>
              <a:ea typeface="ＭＳ Ｐゴシック"/>
              <a:cs typeface="Calibri" panose="020F0502020204030204" pitchFamily="34" charset="0"/>
            </a:endParaRPr>
          </a:p>
        </p:txBody>
      </p:sp>
      <p:sp>
        <p:nvSpPr>
          <p:cNvPr id="7" name="Rectangle 6"/>
          <p:cNvSpPr/>
          <p:nvPr/>
        </p:nvSpPr>
        <p:spPr>
          <a:xfrm>
            <a:off x="304800" y="1981200"/>
            <a:ext cx="8305800" cy="3541932"/>
          </a:xfrm>
          <a:prstGeom prst="rect">
            <a:avLst/>
          </a:prstGeom>
        </p:spPr>
        <p:txBody>
          <a:bodyPr wrap="square">
            <a:spAutoFit/>
          </a:bodyPr>
          <a:lstStyle/>
          <a:p>
            <a:pPr lvl="1" algn="just" defTabSz="457200" eaLnBrk="0" fontAlgn="base" hangingPunct="0">
              <a:lnSpc>
                <a:spcPct val="150000"/>
              </a:lnSpc>
              <a:spcAft>
                <a:spcPct val="0"/>
              </a:spcAft>
              <a:buSzPct val="80000"/>
            </a:pPr>
            <a:r>
              <a:rPr lang="en-US" sz="1600" i="1" dirty="0">
                <a:solidFill>
                  <a:srgbClr val="003F5F"/>
                </a:solidFill>
                <a:latin typeface="Calibri" panose="020F0502020204030204" pitchFamily="34" charset="0"/>
                <a:ea typeface="ＭＳ Ｐゴシック" charset="-128"/>
                <a:cs typeface="Calibri" panose="020F0502020204030204" pitchFamily="34" charset="0"/>
              </a:rPr>
              <a:t>FL SAFE </a:t>
            </a:r>
            <a:r>
              <a:rPr lang="en-US" sz="1600" dirty="0">
                <a:solidFill>
                  <a:srgbClr val="003F5F"/>
                </a:solidFill>
                <a:latin typeface="Calibri" panose="020F0502020204030204" pitchFamily="34" charset="0"/>
                <a:ea typeface="ＭＳ Ｐゴシック" charset="-128"/>
                <a:cs typeface="Calibri" panose="020F0502020204030204" pitchFamily="34" charset="0"/>
              </a:rPr>
              <a:t>|</a:t>
            </a:r>
            <a:r>
              <a:rPr lang="en-US" sz="1600" i="1" dirty="0">
                <a:solidFill>
                  <a:srgbClr val="003F5F"/>
                </a:solidFill>
                <a:latin typeface="Calibri" panose="020F0502020204030204" pitchFamily="34" charset="0"/>
                <a:ea typeface="ＭＳ Ｐゴシック" charset="-128"/>
                <a:cs typeface="Calibri" panose="020F0502020204030204" pitchFamily="34" charset="0"/>
              </a:rPr>
              <a:t> PMA Financial Network, Inc</a:t>
            </a:r>
            <a:r>
              <a:rPr lang="en-US" sz="1600" i="1" dirty="0" smtClean="0">
                <a:solidFill>
                  <a:srgbClr val="003F5F"/>
                </a:solidFill>
                <a:latin typeface="Calibri" panose="020F0502020204030204" pitchFamily="34" charset="0"/>
                <a:ea typeface="ＭＳ Ｐゴシック" charset="-128"/>
                <a:cs typeface="Calibri" panose="020F0502020204030204" pitchFamily="34" charset="0"/>
              </a:rPr>
              <a:t>. </a:t>
            </a:r>
            <a:r>
              <a:rPr lang="en-US" sz="1600" dirty="0" smtClean="0">
                <a:solidFill>
                  <a:srgbClr val="003F5F"/>
                </a:solidFill>
                <a:latin typeface="Calibri" panose="020F0502020204030204" pitchFamily="34" charset="0"/>
                <a:ea typeface="ＭＳ Ｐゴシック" charset="-128"/>
                <a:cs typeface="Calibri" panose="020F0502020204030204" pitchFamily="34" charset="0"/>
              </a:rPr>
              <a:t>|</a:t>
            </a:r>
            <a:r>
              <a:rPr lang="en-US" sz="1600" i="1" dirty="0" smtClean="0">
                <a:solidFill>
                  <a:srgbClr val="003F5F"/>
                </a:solidFill>
                <a:latin typeface="Calibri" panose="020F0502020204030204" pitchFamily="34" charset="0"/>
                <a:ea typeface="ＭＳ Ｐゴシック" charset="-128"/>
                <a:cs typeface="Calibri" panose="020F0502020204030204" pitchFamily="34" charset="0"/>
              </a:rPr>
              <a:t> </a:t>
            </a:r>
            <a:r>
              <a:rPr lang="en-US" sz="1600" i="1" dirty="0">
                <a:solidFill>
                  <a:srgbClr val="003F5F"/>
                </a:solidFill>
                <a:latin typeface="Calibri" panose="020F0502020204030204" pitchFamily="34" charset="0"/>
                <a:ea typeface="ＭＳ Ｐゴシック" charset="-128"/>
                <a:cs typeface="Calibri" panose="020F0502020204030204" pitchFamily="34" charset="0"/>
              </a:rPr>
              <a:t>PMA Securities, Inc.</a:t>
            </a:r>
          </a:p>
          <a:p>
            <a:pPr lvl="1" algn="just" defTabSz="457200" eaLnBrk="0" fontAlgn="base" hangingPunct="0">
              <a:lnSpc>
                <a:spcPct val="150000"/>
              </a:lnSpc>
              <a:spcBef>
                <a:spcPts val="800"/>
              </a:spcBef>
              <a:spcAft>
                <a:spcPct val="0"/>
              </a:spcAft>
              <a:buSzPct val="80000"/>
            </a:pPr>
            <a:r>
              <a:rPr lang="en-US" sz="1400" dirty="0">
                <a:solidFill>
                  <a:srgbClr val="003F5F"/>
                </a:solidFill>
                <a:latin typeface="Calibri" panose="020F0502020204030204" pitchFamily="34" charset="0"/>
                <a:ea typeface="ＭＳ Ｐゴシック"/>
                <a:cs typeface="Calibri" panose="020F0502020204030204" pitchFamily="34" charset="0"/>
              </a:rPr>
              <a:t>Rene’ joined the firm in 2015 and is responsible for all sales and marketing efforts of FL SAFE/PMA products and services in Florida for PMA’s participants, prospects and clients. She is a proven Relationship Manager specializing in government banking, finance and investment services. </a:t>
            </a:r>
          </a:p>
          <a:p>
            <a:pPr lvl="1" algn="just" defTabSz="457200" eaLnBrk="0" fontAlgn="base" hangingPunct="0">
              <a:lnSpc>
                <a:spcPct val="150000"/>
              </a:lnSpc>
              <a:spcBef>
                <a:spcPts val="800"/>
              </a:spcBef>
              <a:spcAft>
                <a:spcPct val="0"/>
              </a:spcAft>
              <a:buSzPct val="80000"/>
            </a:pPr>
            <a:r>
              <a:rPr lang="en-US" sz="1400" dirty="0" smtClean="0">
                <a:solidFill>
                  <a:srgbClr val="003F5F"/>
                </a:solidFill>
                <a:latin typeface="Calibri" panose="020F0502020204030204" pitchFamily="34" charset="0"/>
                <a:ea typeface="ＭＳ Ｐゴシック"/>
                <a:cs typeface="Calibri" panose="020F0502020204030204" pitchFamily="34" charset="0"/>
              </a:rPr>
              <a:t>During </a:t>
            </a:r>
            <a:r>
              <a:rPr lang="en-US" sz="1400" dirty="0">
                <a:solidFill>
                  <a:srgbClr val="003F5F"/>
                </a:solidFill>
                <a:latin typeface="Calibri" panose="020F0502020204030204" pitchFamily="34" charset="0"/>
                <a:ea typeface="ＭＳ Ｐゴシック"/>
                <a:cs typeface="Calibri" panose="020F0502020204030204" pitchFamily="34" charset="0"/>
              </a:rPr>
              <a:t>her over 28 years in the Florida market, Rene’ has held various operating leadership positions within the banking industry, working with various sized banking institutions specific to Treasury Management products and services, as well as bank internal operation positions. She is a native Floridian, is active with the Florida Government Finance Officers Association (FGFOA), the Association of Financial Professionals (AFP), Women in Leadership and has a passion for Florida’s Economic Development. Rene’ holds Series 6 and 7 FINRA licenses.</a:t>
            </a:r>
          </a:p>
        </p:txBody>
      </p:sp>
      <p:sp>
        <p:nvSpPr>
          <p:cNvPr id="5" name="Title 1"/>
          <p:cNvSpPr>
            <a:spLocks noGrp="1"/>
          </p:cNvSpPr>
          <p:nvPr>
            <p:ph type="title"/>
          </p:nvPr>
        </p:nvSpPr>
        <p:spPr>
          <a:xfrm>
            <a:off x="3886200" y="466923"/>
            <a:ext cx="4967626" cy="523677"/>
          </a:xfrm>
        </p:spPr>
        <p:txBody>
          <a:bodyPr/>
          <a:lstStyle/>
          <a:p>
            <a:r>
              <a:rPr lang="en-US" sz="1800" dirty="0" smtClean="0">
                <a:latin typeface="Century Gothic" panose="020B0502020202020204" pitchFamily="34" charset="0"/>
              </a:rPr>
              <a:t>APPENDIX</a:t>
            </a:r>
            <a:endParaRPr lang="en-US" sz="1800" dirty="0">
              <a:latin typeface="Century Gothic" panose="020B0502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867400"/>
            <a:ext cx="1362273" cy="457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5775960"/>
            <a:ext cx="846676" cy="548640"/>
          </a:xfrm>
          <a:prstGeom prst="rect">
            <a:avLst/>
          </a:prstGeom>
        </p:spPr>
      </p:pic>
    </p:spTree>
    <p:extLst>
      <p:ext uri="{BB962C8B-B14F-4D97-AF65-F5344CB8AC3E}">
        <p14:creationId xmlns:p14="http://schemas.microsoft.com/office/powerpoint/2010/main" val="3016255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18</a:t>
            </a:fld>
            <a:endParaRPr lang="en-US" dirty="0"/>
          </a:p>
        </p:txBody>
      </p:sp>
      <p:sp>
        <p:nvSpPr>
          <p:cNvPr id="4" name="Date Placeholder 3"/>
          <p:cNvSpPr>
            <a:spLocks noGrp="1"/>
          </p:cNvSpPr>
          <p:nvPr>
            <p:ph type="dt" sz="half" idx="11"/>
          </p:nvPr>
        </p:nvSpPr>
        <p:spPr/>
        <p:txBody>
          <a:bodyPr/>
          <a:lstStyle/>
          <a:p>
            <a:pPr>
              <a:defRPr/>
            </a:pPr>
            <a:fld id="{D46AE6AD-9974-44EC-890F-0A42D3E6ED8E}" type="datetime1">
              <a:rPr lang="en-US" smtClean="0"/>
              <a:pPr>
                <a:defRPr/>
              </a:pPr>
              <a:t>10/20/17</a:t>
            </a:fld>
            <a:endParaRPr lang="en-US" dirty="0"/>
          </a:p>
        </p:txBody>
      </p:sp>
      <p:cxnSp>
        <p:nvCxnSpPr>
          <p:cNvPr id="5" name="Straight Connector 4"/>
          <p:cNvCxnSpPr/>
          <p:nvPr/>
        </p:nvCxnSpPr>
        <p:spPr>
          <a:xfrm>
            <a:off x="910647" y="3213868"/>
            <a:ext cx="7391400" cy="0"/>
          </a:xfrm>
          <a:prstGeom prst="line">
            <a:avLst/>
          </a:prstGeom>
          <a:noFill/>
          <a:ln w="25400" cap="flat" cmpd="sng" algn="ctr">
            <a:solidFill>
              <a:srgbClr val="003F5F"/>
            </a:solidFill>
            <a:prstDash val="solid"/>
          </a:ln>
          <a:effectLst>
            <a:outerShdw blurRad="40000" dist="20000" dir="5400000" rotWithShape="0">
              <a:srgbClr val="000000">
                <a:alpha val="38000"/>
              </a:srgbClr>
            </a:outerShdw>
          </a:effectLst>
        </p:spPr>
      </p:cxnSp>
      <p:sp>
        <p:nvSpPr>
          <p:cNvPr id="6" name="Title 1"/>
          <p:cNvSpPr txBox="1">
            <a:spLocks/>
          </p:cNvSpPr>
          <p:nvPr/>
        </p:nvSpPr>
        <p:spPr>
          <a:xfrm>
            <a:off x="720147" y="2438400"/>
            <a:ext cx="7772400" cy="609600"/>
          </a:xfrm>
          <a:prstGeom prst="rect">
            <a:avLst/>
          </a:prstGeom>
        </p:spPr>
        <p:txBody>
          <a:bodyPr/>
          <a:lstStyle>
            <a:lvl1pPr marL="342900" indent="-342900" algn="r" defTabSz="457200" rtl="0" eaLnBrk="0" fontAlgn="base" hangingPunct="0">
              <a:spcBef>
                <a:spcPct val="0"/>
              </a:spcBef>
              <a:spcAft>
                <a:spcPct val="0"/>
              </a:spcAft>
              <a:buClr>
                <a:srgbClr val="8DC63F"/>
              </a:buClr>
              <a:buFont typeface="Arial" charset="0"/>
              <a:buChar char="•"/>
              <a:defRPr sz="1600" kern="1200" cap="all">
                <a:solidFill>
                  <a:schemeClr val="bg1"/>
                </a:solidFill>
                <a:latin typeface="Arial"/>
                <a:ea typeface="ＭＳ Ｐゴシック" charset="-128"/>
                <a:cs typeface="Arial"/>
              </a:defRPr>
            </a:lvl1pPr>
            <a:lvl2pPr marL="742950" indent="-285750" algn="r" defTabSz="457200" rtl="0" eaLnBrk="0" fontAlgn="base" hangingPunct="0">
              <a:spcBef>
                <a:spcPct val="0"/>
              </a:spcBef>
              <a:spcAft>
                <a:spcPct val="0"/>
              </a:spcAft>
              <a:buClr>
                <a:srgbClr val="8DC63F"/>
              </a:buClr>
              <a:buFont typeface="Arial" charset="0"/>
              <a:buChar char="–"/>
              <a:defRPr sz="1600" kern="1200">
                <a:solidFill>
                  <a:schemeClr val="bg1"/>
                </a:solidFill>
                <a:latin typeface="Arial" charset="0"/>
                <a:ea typeface="ＭＳ Ｐゴシック" charset="-128"/>
                <a:cs typeface="Arial" charset="0"/>
              </a:defRPr>
            </a:lvl2pPr>
            <a:lvl3pPr marL="1143000" indent="-228600" algn="r" defTabSz="457200" rtl="0" eaLnBrk="0" fontAlgn="base" hangingPunct="0">
              <a:spcBef>
                <a:spcPct val="0"/>
              </a:spcBef>
              <a:spcAft>
                <a:spcPct val="0"/>
              </a:spcAft>
              <a:buClr>
                <a:srgbClr val="8DC63F"/>
              </a:buClr>
              <a:buFont typeface="Arial" charset="0"/>
              <a:buChar char="•"/>
              <a:defRPr sz="1600" kern="1200">
                <a:solidFill>
                  <a:schemeClr val="bg1"/>
                </a:solidFill>
                <a:latin typeface="Arial" charset="0"/>
                <a:ea typeface="ＭＳ Ｐゴシック" charset="-128"/>
                <a:cs typeface="Arial" charset="0"/>
              </a:defRPr>
            </a:lvl3pPr>
            <a:lvl4pPr marL="1600200" indent="-228600" algn="r" defTabSz="457200" rtl="0" eaLnBrk="0" fontAlgn="base" hangingPunct="0">
              <a:spcBef>
                <a:spcPct val="0"/>
              </a:spcBef>
              <a:spcAft>
                <a:spcPct val="0"/>
              </a:spcAft>
              <a:buClr>
                <a:srgbClr val="8DC63F"/>
              </a:buClr>
              <a:buFont typeface="Arial" charset="0"/>
              <a:buChar char="–"/>
              <a:defRPr sz="1600" kern="1200">
                <a:solidFill>
                  <a:schemeClr val="bg1"/>
                </a:solidFill>
                <a:latin typeface="Arial" charset="0"/>
                <a:ea typeface="ＭＳ Ｐゴシック" charset="-128"/>
                <a:cs typeface="Arial" charset="0"/>
              </a:defRPr>
            </a:lvl4pPr>
            <a:lvl5pPr marL="2057400" indent="-228600" algn="r" defTabSz="457200" rtl="0" eaLnBrk="0" fontAlgn="base" hangingPunct="0">
              <a:spcBef>
                <a:spcPct val="0"/>
              </a:spcBef>
              <a:spcAft>
                <a:spcPct val="0"/>
              </a:spcAft>
              <a:buClr>
                <a:srgbClr val="8DC63F"/>
              </a:buClr>
              <a:buFont typeface="Arial" charset="0"/>
              <a:buChar char="»"/>
              <a:defRPr sz="1600" kern="1200">
                <a:solidFill>
                  <a:schemeClr val="bg1"/>
                </a:solidFill>
                <a:latin typeface="Arial" charset="0"/>
                <a:ea typeface="ＭＳ Ｐゴシック" charset="-128"/>
                <a:cs typeface="Arial" charset="0"/>
              </a:defRPr>
            </a:lvl5pPr>
            <a:lvl6pPr marL="457200" indent="-228600" algn="r" defTabSz="457200" rtl="0" eaLnBrk="1" fontAlgn="base" latinLnBrk="0" hangingPunct="1">
              <a:spcBef>
                <a:spcPct val="0"/>
              </a:spcBef>
              <a:spcAft>
                <a:spcPct val="0"/>
              </a:spcAft>
              <a:buFont typeface="Arial"/>
              <a:buChar char="•"/>
              <a:defRPr sz="1600" kern="1200">
                <a:solidFill>
                  <a:schemeClr val="bg1"/>
                </a:solidFill>
                <a:latin typeface="Arial" charset="0"/>
                <a:ea typeface="ＭＳ Ｐゴシック" charset="-128"/>
                <a:cs typeface="+mn-cs"/>
              </a:defRPr>
            </a:lvl6pPr>
            <a:lvl7pPr marL="914400" indent="-228600" algn="r" defTabSz="457200" rtl="0" eaLnBrk="1" fontAlgn="base" latinLnBrk="0" hangingPunct="1">
              <a:spcBef>
                <a:spcPct val="0"/>
              </a:spcBef>
              <a:spcAft>
                <a:spcPct val="0"/>
              </a:spcAft>
              <a:buFont typeface="Arial"/>
              <a:buChar char="•"/>
              <a:defRPr sz="1600" kern="1200">
                <a:solidFill>
                  <a:schemeClr val="bg1"/>
                </a:solidFill>
                <a:latin typeface="Arial" charset="0"/>
                <a:ea typeface="ＭＳ Ｐゴシック" charset="-128"/>
                <a:cs typeface="+mn-cs"/>
              </a:defRPr>
            </a:lvl7pPr>
            <a:lvl8pPr marL="1371600" indent="-228600" algn="r" defTabSz="457200" rtl="0" eaLnBrk="1" fontAlgn="base" latinLnBrk="0" hangingPunct="1">
              <a:spcBef>
                <a:spcPct val="0"/>
              </a:spcBef>
              <a:spcAft>
                <a:spcPct val="0"/>
              </a:spcAft>
              <a:buFont typeface="Arial"/>
              <a:buChar char="•"/>
              <a:defRPr sz="1600" kern="1200">
                <a:solidFill>
                  <a:schemeClr val="bg1"/>
                </a:solidFill>
                <a:latin typeface="Arial" charset="0"/>
                <a:ea typeface="ＭＳ Ｐゴシック" charset="-128"/>
                <a:cs typeface="+mn-cs"/>
              </a:defRPr>
            </a:lvl8pPr>
            <a:lvl9pPr marL="1828800" indent="-228600" algn="r" defTabSz="457200" rtl="0" eaLnBrk="1" fontAlgn="base" latinLnBrk="0" hangingPunct="1">
              <a:spcBef>
                <a:spcPct val="0"/>
              </a:spcBef>
              <a:spcAft>
                <a:spcPct val="0"/>
              </a:spcAft>
              <a:buFont typeface="Arial"/>
              <a:buChar char="•"/>
              <a:defRPr sz="1600" kern="1200">
                <a:solidFill>
                  <a:schemeClr val="bg1"/>
                </a:solidFill>
                <a:latin typeface="Arial" charset="0"/>
                <a:ea typeface="ＭＳ Ｐゴシック" charset="-128"/>
                <a:cs typeface="+mn-cs"/>
              </a:defRPr>
            </a:lvl9pPr>
          </a:lstStyle>
          <a:p>
            <a:pPr marL="0" indent="0" algn="ctr">
              <a:buNone/>
              <a:defRPr/>
            </a:pPr>
            <a:r>
              <a:rPr lang="en-US" sz="3200" dirty="0">
                <a:solidFill>
                  <a:srgbClr val="003F5F"/>
                </a:solidFill>
                <a:latin typeface="Century Gothic" panose="020B0502020202020204" pitchFamily="34" charset="0"/>
              </a:rPr>
              <a:t>SAMPLE </a:t>
            </a:r>
            <a:r>
              <a:rPr lang="en-US" sz="3200" dirty="0" smtClean="0">
                <a:solidFill>
                  <a:srgbClr val="003F5F"/>
                </a:solidFill>
                <a:latin typeface="Century Gothic" panose="020B0502020202020204" pitchFamily="34" charset="0"/>
              </a:rPr>
              <a:t>QPD </a:t>
            </a:r>
            <a:r>
              <a:rPr lang="en-US" sz="3200" dirty="0">
                <a:solidFill>
                  <a:srgbClr val="003F5F"/>
                </a:solidFill>
                <a:latin typeface="Century Gothic" panose="020B0502020202020204" pitchFamily="34" charset="0"/>
              </a:rPr>
              <a:t>MATERIAL</a:t>
            </a:r>
          </a:p>
          <a:p>
            <a:pPr algn="ctr">
              <a:defRPr/>
            </a:pPr>
            <a:endParaRPr lang="en-US" sz="2800" cap="none" dirty="0" smtClean="0">
              <a:solidFill>
                <a:srgbClr val="003F5F"/>
              </a:solidFill>
            </a:endParaRPr>
          </a:p>
        </p:txBody>
      </p:sp>
      <p:sp>
        <p:nvSpPr>
          <p:cNvPr id="7" name="Title 1"/>
          <p:cNvSpPr>
            <a:spLocks noGrp="1"/>
          </p:cNvSpPr>
          <p:nvPr>
            <p:ph type="title"/>
          </p:nvPr>
        </p:nvSpPr>
        <p:spPr>
          <a:xfrm>
            <a:off x="3886200" y="466923"/>
            <a:ext cx="4967626" cy="523677"/>
          </a:xfrm>
        </p:spPr>
        <p:txBody>
          <a:bodyPr/>
          <a:lstStyle/>
          <a:p>
            <a:r>
              <a:rPr lang="en-US" sz="1800" dirty="0" smtClean="0">
                <a:latin typeface="Century Gothic" panose="020B0502020202020204" pitchFamily="34" charset="0"/>
              </a:rPr>
              <a:t>APPENDIX</a:t>
            </a:r>
            <a:endParaRPr lang="en-US" sz="1800" dirty="0">
              <a:latin typeface="Century Gothic" panose="020B0502020202020204" pitchFamily="34" charset="0"/>
            </a:endParaRPr>
          </a:p>
        </p:txBody>
      </p:sp>
    </p:spTree>
    <p:extLst>
      <p:ext uri="{BB962C8B-B14F-4D97-AF65-F5344CB8AC3E}">
        <p14:creationId xmlns:p14="http://schemas.microsoft.com/office/powerpoint/2010/main" val="3169972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19</a:t>
            </a:fld>
            <a:endParaRPr lang="en-US" dirty="0"/>
          </a:p>
        </p:txBody>
      </p:sp>
      <p:sp>
        <p:nvSpPr>
          <p:cNvPr id="8" name="Content Placeholder 2"/>
          <p:cNvSpPr txBox="1">
            <a:spLocks/>
          </p:cNvSpPr>
          <p:nvPr/>
        </p:nvSpPr>
        <p:spPr>
          <a:xfrm>
            <a:off x="533400" y="1506974"/>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spcAft>
                <a:spcPts val="600"/>
              </a:spcAft>
              <a:buClr>
                <a:srgbClr val="8DC63F"/>
              </a:buClr>
              <a:buSzPct val="70000"/>
              <a:buFont typeface="Arial" panose="020B0604020202020204" pitchFamily="34" charset="0"/>
              <a:buChar char="•"/>
            </a:pPr>
            <a:r>
              <a:rPr lang="en-US" sz="2400" dirty="0" smtClean="0">
                <a:latin typeface="Calibri"/>
                <a:cs typeface="Arial" panose="020B0604020202020204" pitchFamily="34" charset="0"/>
              </a:rPr>
              <a:t>In </a:t>
            </a:r>
            <a:r>
              <a:rPr lang="en-US" sz="2400" dirty="0">
                <a:latin typeface="Calibri"/>
                <a:cs typeface="Arial" panose="020B0604020202020204" pitchFamily="34" charset="0"/>
              </a:rPr>
              <a:t>Florida, Banking Services must be with a Qualified Public Depository Bank pursuant F.S. </a:t>
            </a:r>
            <a:r>
              <a:rPr lang="en-US" sz="2400" dirty="0" smtClean="0">
                <a:latin typeface="Calibri"/>
                <a:cs typeface="Arial" panose="020B0604020202020204" pitchFamily="34" charset="0"/>
              </a:rPr>
              <a:t>280.02</a:t>
            </a:r>
            <a:endParaRPr lang="en-US" sz="2400" dirty="0">
              <a:latin typeface="Calibri"/>
              <a:cs typeface="Arial" panose="020B0604020202020204" pitchFamily="34" charset="0"/>
            </a:endParaRP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What is a Qualified Public Depository:</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Florida Statutes 280</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Collateral backing bank's obligation to pay in addition to bank's own credit standing</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“Joint and Several” support agreement among banks</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State puts responsibility on you to have original collateral</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Letter on file (see Appendix)</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Trust but verify</a:t>
            </a:r>
          </a:p>
          <a:p>
            <a:pPr marL="742950" lvl="2" indent="-342900" defTabSz="914400">
              <a:spcAft>
                <a:spcPts val="0"/>
              </a:spcAft>
              <a:buClr>
                <a:srgbClr val="8DC63F"/>
              </a:buClr>
              <a:buSzPct val="70000"/>
              <a:buFont typeface="Courier New" panose="02070309020205020404" pitchFamily="49" charset="0"/>
              <a:buChar char="o"/>
            </a:pPr>
            <a:endParaRPr lang="en-US" sz="1800" dirty="0">
              <a:latin typeface="Calibri"/>
              <a:cs typeface="Arial" panose="020B0604020202020204" pitchFamily="34" charset="0"/>
            </a:endParaRPr>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Qualified public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depository </a:t>
            </a:r>
            <a:r>
              <a:rPr lang="en-US" sz="1800" dirty="0">
                <a:latin typeface="Century Gothic" panose="020B0502020202020204" pitchFamily="34" charset="0"/>
              </a:rPr>
              <a:t>information</a:t>
            </a:r>
          </a:p>
        </p:txBody>
      </p:sp>
    </p:spTree>
    <p:extLst>
      <p:ext uri="{BB962C8B-B14F-4D97-AF65-F5344CB8AC3E}">
        <p14:creationId xmlns:p14="http://schemas.microsoft.com/office/powerpoint/2010/main" val="282533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2</a:t>
            </a:fld>
            <a:endParaRPr lang="en-US" dirty="0"/>
          </a:p>
        </p:txBody>
      </p:sp>
      <p:sp>
        <p:nvSpPr>
          <p:cNvPr id="9" name="Title 1"/>
          <p:cNvSpPr>
            <a:spLocks noGrp="1"/>
          </p:cNvSpPr>
          <p:nvPr>
            <p:ph type="title"/>
          </p:nvPr>
        </p:nvSpPr>
        <p:spPr>
          <a:xfrm>
            <a:off x="3886200" y="538914"/>
            <a:ext cx="4967626" cy="523677"/>
          </a:xfrm>
        </p:spPr>
        <p:txBody>
          <a:bodyPr/>
          <a:lstStyle/>
          <a:p>
            <a:r>
              <a:rPr lang="en-US" sz="1800" dirty="0">
                <a:latin typeface="Century Gothic" panose="020B0502020202020204" pitchFamily="34" charset="0"/>
              </a:rPr>
              <a:t>Manage and Maximize</a:t>
            </a:r>
          </a:p>
        </p:txBody>
      </p:sp>
      <p:sp>
        <p:nvSpPr>
          <p:cNvPr id="5" name="Content Placeholder 1"/>
          <p:cNvSpPr txBox="1">
            <a:spLocks/>
          </p:cNvSpPr>
          <p:nvPr/>
        </p:nvSpPr>
        <p:spPr>
          <a:xfrm>
            <a:off x="457199" y="1333499"/>
            <a:ext cx="8348133" cy="41090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eaLnBrk="1" hangingPunct="1">
              <a:spcBef>
                <a:spcPts val="0"/>
              </a:spcBef>
              <a:spcAft>
                <a:spcPts val="0"/>
              </a:spcAft>
              <a:buClr>
                <a:srgbClr val="8DC63F"/>
              </a:buClr>
              <a:buSzPct val="100000"/>
              <a:buFont typeface="Arial" charset="0"/>
              <a:buNone/>
            </a:pPr>
            <a:r>
              <a:rPr lang="en-US" sz="2400" dirty="0">
                <a:latin typeface="Century Gothic" panose="020B0502020202020204" pitchFamily="34" charset="0"/>
                <a:ea typeface="+mn-ea"/>
                <a:cs typeface="Arial" panose="020B0604020202020204" pitchFamily="34" charset="0"/>
              </a:rPr>
              <a:t>An enhanced bank structure is one </a:t>
            </a:r>
            <a:endParaRPr lang="en-US" sz="2400" dirty="0" smtClean="0">
              <a:latin typeface="Century Gothic" panose="020B0502020202020204" pitchFamily="34" charset="0"/>
              <a:ea typeface="+mn-ea"/>
              <a:cs typeface="Arial" panose="020B0604020202020204" pitchFamily="34" charset="0"/>
            </a:endParaRPr>
          </a:p>
          <a:p>
            <a:pPr marL="0" indent="0" algn="ctr" defTabSz="914400" eaLnBrk="1" hangingPunct="1">
              <a:spcBef>
                <a:spcPts val="0"/>
              </a:spcBef>
              <a:spcAft>
                <a:spcPts val="0"/>
              </a:spcAft>
              <a:buClr>
                <a:srgbClr val="8DC63F"/>
              </a:buClr>
              <a:buSzPct val="100000"/>
              <a:buFont typeface="Arial" charset="0"/>
              <a:buNone/>
            </a:pPr>
            <a:r>
              <a:rPr lang="en-US" sz="2400" dirty="0" smtClean="0">
                <a:latin typeface="Century Gothic" panose="020B0502020202020204" pitchFamily="34" charset="0"/>
                <a:ea typeface="+mn-ea"/>
                <a:cs typeface="Arial" panose="020B0604020202020204" pitchFamily="34" charset="0"/>
              </a:rPr>
              <a:t>key </a:t>
            </a:r>
            <a:r>
              <a:rPr lang="en-US" sz="2400" dirty="0">
                <a:latin typeface="Century Gothic" panose="020B0502020202020204" pitchFamily="34" charset="0"/>
                <a:ea typeface="+mn-ea"/>
                <a:cs typeface="Arial" panose="020B0604020202020204" pitchFamily="34" charset="0"/>
              </a:rPr>
              <a:t>to treasury efficiency</a:t>
            </a:r>
          </a:p>
          <a:p>
            <a:pPr marL="0" indent="0">
              <a:buFont typeface="Arial" charset="0"/>
              <a:buNone/>
            </a:pPr>
            <a:endParaRPr lang="en-US" sz="1000" dirty="0" smtClean="0"/>
          </a:p>
          <a:p>
            <a:pPr defTabSz="914400">
              <a:spcAft>
                <a:spcPts val="0"/>
              </a:spcAft>
              <a:buClr>
                <a:srgbClr val="8DC63F"/>
              </a:buClr>
              <a:buSzPct val="100000"/>
              <a:buFont typeface="Arial" panose="020B0604020202020204" pitchFamily="34" charset="0"/>
              <a:buChar char="•"/>
            </a:pPr>
            <a:r>
              <a:rPr lang="en-US" sz="2400" dirty="0">
                <a:latin typeface="+mj-lt"/>
                <a:ea typeface="+mn-ea"/>
                <a:cs typeface="Arial" panose="020B0604020202020204" pitchFamily="34" charset="0"/>
              </a:rPr>
              <a:t>Inefficient bank account structures lead to excess costs, wasted time, errors and more complicated oversight </a:t>
            </a:r>
          </a:p>
          <a:p>
            <a:pPr defTabSz="914400">
              <a:spcAft>
                <a:spcPts val="0"/>
              </a:spcAft>
              <a:buClr>
                <a:srgbClr val="8DC63F"/>
              </a:buClr>
              <a:buSzPct val="100000"/>
              <a:buFont typeface="Arial" panose="020B0604020202020204" pitchFamily="34" charset="0"/>
              <a:buChar char="•"/>
            </a:pPr>
            <a:endParaRPr lang="en-US" sz="2400" dirty="0">
              <a:latin typeface="+mj-lt"/>
              <a:ea typeface="+mn-ea"/>
              <a:cs typeface="Arial" panose="020B0604020202020204" pitchFamily="34" charset="0"/>
            </a:endParaRPr>
          </a:p>
          <a:p>
            <a:pPr defTabSz="914400">
              <a:spcAft>
                <a:spcPts val="0"/>
              </a:spcAft>
              <a:buClr>
                <a:srgbClr val="8DC63F"/>
              </a:buClr>
              <a:buSzPct val="100000"/>
              <a:buFont typeface="Arial" panose="020B0604020202020204" pitchFamily="34" charset="0"/>
              <a:buChar char="•"/>
            </a:pPr>
            <a:r>
              <a:rPr lang="en-US" sz="2400" dirty="0">
                <a:latin typeface="+mj-lt"/>
                <a:ea typeface="+mn-ea"/>
                <a:cs typeface="Arial" panose="020B0604020202020204" pitchFamily="34" charset="0"/>
              </a:rPr>
              <a:t>Unnecessary accounts result in more monthly bank statements to be reconciled and more account analyses to be scrutinized</a:t>
            </a:r>
          </a:p>
          <a:p>
            <a:pPr>
              <a:buFont typeface="Arial" panose="020B0604020202020204" pitchFamily="34" charset="0"/>
              <a:buChar char="•"/>
            </a:pPr>
            <a:endParaRPr lang="en-US" sz="1000" dirty="0" smtClean="0"/>
          </a:p>
          <a:p>
            <a:pPr marL="742950" lvl="2" indent="-342900" defTabSz="914400">
              <a:spcAft>
                <a:spcPts val="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Balances accumulating inefficiently</a:t>
            </a:r>
          </a:p>
          <a:p>
            <a:pPr marL="742950" lvl="2" indent="-342900" defTabSz="914400">
              <a:spcAft>
                <a:spcPts val="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Bank account administration and control responsibilities expand</a:t>
            </a:r>
          </a:p>
        </p:txBody>
      </p:sp>
    </p:spTree>
    <p:extLst>
      <p:ext uri="{BB962C8B-B14F-4D97-AF65-F5344CB8AC3E}">
        <p14:creationId xmlns:p14="http://schemas.microsoft.com/office/powerpoint/2010/main" val="2693492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20</a:t>
            </a:fld>
            <a:endParaRPr lang="en-US" dirty="0"/>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Active qualified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public </a:t>
            </a:r>
            <a:r>
              <a:rPr lang="en-US" sz="1800" dirty="0">
                <a:latin typeface="Century Gothic" panose="020B0502020202020204" pitchFamily="34" charset="0"/>
              </a:rPr>
              <a:t>depository</a:t>
            </a:r>
          </a:p>
        </p:txBody>
      </p:sp>
      <p:pic>
        <p:nvPicPr>
          <p:cNvPr id="5" name="Content Placeholder 4" descr="Collateral Management - Program Administration - Active Qualified Public Depository List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47800"/>
            <a:ext cx="6267156" cy="5029200"/>
          </a:xfrm>
          <a:prstGeom prst="rect">
            <a:avLst/>
          </a:prstGeom>
          <a:noFill/>
          <a:ln>
            <a:noFill/>
          </a:ln>
        </p:spPr>
      </p:pic>
    </p:spTree>
    <p:extLst>
      <p:ext uri="{BB962C8B-B14F-4D97-AF65-F5344CB8AC3E}">
        <p14:creationId xmlns:p14="http://schemas.microsoft.com/office/powerpoint/2010/main" val="880135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21</a:t>
            </a:fld>
            <a:endParaRPr lang="en-US" dirty="0"/>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Public identification &amp; acknowledgement form</a:t>
            </a:r>
          </a:p>
        </p:txBody>
      </p:sp>
      <p:pic>
        <p:nvPicPr>
          <p:cNvPr id="6" name="Picture 5"/>
          <p:cNvPicPr>
            <a:picLocks noChangeAspect="1"/>
          </p:cNvPicPr>
          <p:nvPr/>
        </p:nvPicPr>
        <p:blipFill>
          <a:blip r:embed="rId2"/>
          <a:stretch>
            <a:fillRect/>
          </a:stretch>
        </p:blipFill>
        <p:spPr>
          <a:xfrm>
            <a:off x="2408087" y="1219200"/>
            <a:ext cx="4068913" cy="5486400"/>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95415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22</a:t>
            </a:fld>
            <a:endParaRPr lang="en-US" dirty="0"/>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Public depositor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annual </a:t>
            </a:r>
            <a:r>
              <a:rPr lang="en-US" sz="1800" dirty="0">
                <a:latin typeface="Century Gothic" panose="020B0502020202020204" pitchFamily="34" charset="0"/>
              </a:rPr>
              <a:t>report filing</a:t>
            </a:r>
          </a:p>
        </p:txBody>
      </p:sp>
      <p:graphicFrame>
        <p:nvGraphicFramePr>
          <p:cNvPr id="2" name="Object 1"/>
          <p:cNvGraphicFramePr>
            <a:graphicFrameLocks noChangeAspect="1"/>
          </p:cNvGraphicFramePr>
          <p:nvPr>
            <p:extLst>
              <p:ext uri="{D42A27DB-BD31-4B8C-83A1-F6EECF244321}">
                <p14:modId xmlns:p14="http://schemas.microsoft.com/office/powerpoint/2010/main" val="2874219741"/>
              </p:ext>
            </p:extLst>
          </p:nvPr>
        </p:nvGraphicFramePr>
        <p:xfrm>
          <a:off x="76200" y="1447800"/>
          <a:ext cx="4822825" cy="4806950"/>
        </p:xfrm>
        <a:graphic>
          <a:graphicData uri="http://schemas.openxmlformats.org/presentationml/2006/ole">
            <mc:AlternateContent xmlns:mc="http://schemas.openxmlformats.org/markup-compatibility/2006">
              <mc:Choice xmlns:v="urn:schemas-microsoft-com:vml" Requires="v">
                <p:oleObj spid="_x0000_s1042" name="Acrobat Document" r:id="rId3" imgW="7779960" imgH="10050480" progId="Acrobat.Document.DC">
                  <p:embed/>
                </p:oleObj>
              </mc:Choice>
              <mc:Fallback>
                <p:oleObj name="Acrobat Document" r:id="rId3" imgW="7779960" imgH="10050480" progId="Acrobat.Document.DC">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447800"/>
                        <a:ext cx="482282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84748086"/>
              </p:ext>
            </p:extLst>
          </p:nvPr>
        </p:nvGraphicFramePr>
        <p:xfrm>
          <a:off x="4608513" y="1447800"/>
          <a:ext cx="4529137" cy="4502150"/>
        </p:xfrm>
        <a:graphic>
          <a:graphicData uri="http://schemas.openxmlformats.org/presentationml/2006/ole">
            <mc:AlternateContent xmlns:mc="http://schemas.openxmlformats.org/markup-compatibility/2006">
              <mc:Choice xmlns:v="urn:schemas-microsoft-com:vml" Requires="v">
                <p:oleObj spid="_x0000_s1043" name="Acrobat Document" r:id="rId5" imgW="7779960" imgH="10050480" progId="Acrobat.Document.DC">
                  <p:embed/>
                </p:oleObj>
              </mc:Choice>
              <mc:Fallback>
                <p:oleObj name="Acrobat Document" r:id="rId5" imgW="7779960" imgH="10050480" progId="Acrobat.Document.DC">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513" y="1447800"/>
                        <a:ext cx="4529137"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5289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23</a:t>
            </a:fld>
            <a:endParaRPr lang="en-US" dirty="0"/>
          </a:p>
        </p:txBody>
      </p:sp>
      <p:sp>
        <p:nvSpPr>
          <p:cNvPr id="4" name="Title 1"/>
          <p:cNvSpPr>
            <a:spLocks noGrp="1"/>
          </p:cNvSpPr>
          <p:nvPr>
            <p:ph type="title"/>
          </p:nvPr>
        </p:nvSpPr>
        <p:spPr>
          <a:xfrm>
            <a:off x="3886200" y="304800"/>
            <a:ext cx="4967626" cy="523677"/>
          </a:xfrm>
        </p:spPr>
        <p:txBody>
          <a:bodyPr/>
          <a:lstStyle/>
          <a:p>
            <a:r>
              <a:rPr lang="en-US" sz="1800" dirty="0">
                <a:latin typeface="Century Gothic" panose="020B0502020202020204" pitchFamily="34" charset="0"/>
              </a:rPr>
              <a:t>Public depositor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annual </a:t>
            </a:r>
            <a:r>
              <a:rPr lang="en-US" sz="1800" dirty="0">
                <a:latin typeface="Century Gothic" panose="020B0502020202020204" pitchFamily="34" charset="0"/>
              </a:rPr>
              <a:t>report filing</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2438" y="1179195"/>
            <a:ext cx="4371385"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216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24</a:t>
            </a:fld>
            <a:endParaRPr lang="en-US" dirty="0"/>
          </a:p>
        </p:txBody>
      </p:sp>
      <p:sp>
        <p:nvSpPr>
          <p:cNvPr id="5" name="Title 1"/>
          <p:cNvSpPr txBox="1">
            <a:spLocks/>
          </p:cNvSpPr>
          <p:nvPr/>
        </p:nvSpPr>
        <p:spPr>
          <a:xfrm>
            <a:off x="249326" y="2133600"/>
            <a:ext cx="2209800" cy="571500"/>
          </a:xfrm>
          <a:prstGeom prst="rect">
            <a:avLst/>
          </a:prstGeom>
        </p:spPr>
        <p:txBody>
          <a:bodyPr/>
          <a:lstStyle>
            <a:lvl1pPr algn="l" rtl="0" eaLnBrk="0" fontAlgn="base" hangingPunct="0">
              <a:spcBef>
                <a:spcPct val="0"/>
              </a:spcBef>
              <a:spcAft>
                <a:spcPct val="0"/>
              </a:spcAft>
              <a:defRPr sz="2400">
                <a:solidFill>
                  <a:schemeClr val="bg1"/>
                </a:solidFill>
                <a:latin typeface="Chalet" panose="02000603030000020004" pitchFamily="2"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r>
              <a:rPr lang="en-US" dirty="0" smtClean="0">
                <a:solidFill>
                  <a:srgbClr val="003F5F"/>
                </a:solidFill>
                <a:latin typeface="Arial" pitchFamily="34" charset="0"/>
                <a:ea typeface="ＭＳ Ｐゴシック"/>
                <a:cs typeface="Arial" pitchFamily="34" charset="0"/>
              </a:rPr>
              <a:t>Disclaimer</a:t>
            </a:r>
            <a:endParaRPr lang="en-US" dirty="0">
              <a:solidFill>
                <a:srgbClr val="003F5F"/>
              </a:solidFill>
              <a:latin typeface="Arial" pitchFamily="34" charset="0"/>
              <a:ea typeface="ＭＳ Ｐゴシック"/>
              <a:cs typeface="Arial" pitchFamily="34" charset="0"/>
            </a:endParaRPr>
          </a:p>
        </p:txBody>
      </p:sp>
      <p:sp>
        <p:nvSpPr>
          <p:cNvPr id="8" name="Rectangle 3"/>
          <p:cNvSpPr>
            <a:spLocks noChangeArrowheads="1"/>
          </p:cNvSpPr>
          <p:nvPr/>
        </p:nvSpPr>
        <p:spPr bwMode="auto">
          <a:xfrm>
            <a:off x="277812" y="2628900"/>
            <a:ext cx="848518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tabLst>
                <a:tab pos="7943850" algn="r"/>
              </a:tabLst>
              <a:defRPr sz="3200">
                <a:solidFill>
                  <a:srgbClr val="003F5F"/>
                </a:solidFill>
                <a:latin typeface="Arial" charset="0"/>
                <a:ea typeface="ＭＳ Ｐゴシック" pitchFamily="34" charset="-128"/>
                <a:cs typeface="Arial" charset="0"/>
              </a:defRPr>
            </a:lvl1pPr>
            <a:lvl2pPr marL="742950" indent="-285750" defTabSz="457200" eaLnBrk="0" hangingPunct="0">
              <a:spcBef>
                <a:spcPct val="20000"/>
              </a:spcBef>
              <a:buFont typeface="Arial" charset="0"/>
              <a:buChar char="–"/>
              <a:tabLst>
                <a:tab pos="7943850" algn="r"/>
              </a:tabLst>
              <a:defRPr sz="2800">
                <a:solidFill>
                  <a:srgbClr val="003F5F"/>
                </a:solidFill>
                <a:latin typeface="Arial" charset="0"/>
                <a:ea typeface="ＭＳ Ｐゴシック" pitchFamily="34" charset="-128"/>
                <a:cs typeface="Arial" charset="0"/>
              </a:defRPr>
            </a:lvl2pPr>
            <a:lvl3pPr marL="1143000" indent="-228600" defTabSz="457200" eaLnBrk="0" hangingPunct="0">
              <a:spcBef>
                <a:spcPct val="20000"/>
              </a:spcBef>
              <a:buFont typeface="Arial" charset="0"/>
              <a:buChar char="•"/>
              <a:tabLst>
                <a:tab pos="7943850" algn="r"/>
              </a:tabLst>
              <a:defRPr sz="2400">
                <a:solidFill>
                  <a:srgbClr val="003F5F"/>
                </a:solidFill>
                <a:latin typeface="Arial" charset="0"/>
                <a:ea typeface="ＭＳ Ｐゴシック" pitchFamily="34" charset="-128"/>
                <a:cs typeface="Arial" charset="0"/>
              </a:defRPr>
            </a:lvl3pPr>
            <a:lvl4pPr marL="1600200" indent="-228600" defTabSz="457200" eaLnBrk="0" hangingPunct="0">
              <a:spcBef>
                <a:spcPct val="20000"/>
              </a:spcBef>
              <a:buFont typeface="Arial" charset="0"/>
              <a:buChar char="–"/>
              <a:tabLst>
                <a:tab pos="7943850" algn="r"/>
              </a:tabLst>
              <a:defRPr sz="2000">
                <a:solidFill>
                  <a:srgbClr val="003F5F"/>
                </a:solidFill>
                <a:latin typeface="Arial" charset="0"/>
                <a:ea typeface="ＭＳ Ｐゴシック" pitchFamily="34" charset="-128"/>
                <a:cs typeface="Arial" charset="0"/>
              </a:defRPr>
            </a:lvl4pPr>
            <a:lvl5pPr marL="2057400" indent="-228600" defTabSz="457200" eaLnBrk="0" hangingPunct="0">
              <a:spcBef>
                <a:spcPct val="20000"/>
              </a:spcBef>
              <a:buFont typeface="Arial" charset="0"/>
              <a:buChar char="»"/>
              <a:tabLst>
                <a:tab pos="7943850" algn="r"/>
              </a:tabLst>
              <a:defRPr sz="2000">
                <a:solidFill>
                  <a:srgbClr val="003F5F"/>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tabLst>
                <a:tab pos="7943850" algn="r"/>
              </a:tabLst>
              <a:defRPr sz="2000">
                <a:solidFill>
                  <a:srgbClr val="003F5F"/>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tabLst>
                <a:tab pos="7943850" algn="r"/>
              </a:tabLst>
              <a:defRPr sz="2000">
                <a:solidFill>
                  <a:srgbClr val="003F5F"/>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tabLst>
                <a:tab pos="7943850" algn="r"/>
              </a:tabLst>
              <a:defRPr sz="2000">
                <a:solidFill>
                  <a:srgbClr val="003F5F"/>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tabLst>
                <a:tab pos="7943850" algn="r"/>
              </a:tabLst>
              <a:defRPr sz="2000">
                <a:solidFill>
                  <a:srgbClr val="003F5F"/>
                </a:solidFill>
                <a:latin typeface="Arial" charset="0"/>
                <a:ea typeface="ＭＳ Ｐゴシック" pitchFamily="34" charset="-128"/>
                <a:cs typeface="Arial" charset="0"/>
              </a:defRPr>
            </a:lvl9pPr>
          </a:lstStyle>
          <a:p>
            <a:pPr marL="0" defTabSz="914400" eaLnBrk="1" hangingPunct="1">
              <a:buNone/>
            </a:pPr>
            <a:r>
              <a:rPr lang="en-US" altLang="en-US" sz="900" i="1" dirty="0">
                <a:latin typeface="Calibri" panose="020F0502020204030204" pitchFamily="34" charset="0"/>
                <a:cs typeface="Calibri" panose="020F0502020204030204" pitchFamily="34" charset="0"/>
              </a:rPr>
              <a:t>The information contained herein is solely intended to suggest/discuss potentially applicable financing applications and is not intended to be a specific buy/sell recommendation, nor is it an official confirmation of terms.  Any terms discussed herein are preliminary until confirmed in a definitive written agreement.</a:t>
            </a:r>
          </a:p>
          <a:p>
            <a:pPr marL="0" defTabSz="914400" eaLnBrk="1" hangingPunct="1">
              <a:buNone/>
            </a:pPr>
            <a:endParaRPr lang="en-US" altLang="en-US" sz="900" i="1" dirty="0">
              <a:latin typeface="Calibri" panose="020F0502020204030204" pitchFamily="34" charset="0"/>
              <a:cs typeface="Calibri" panose="020F0502020204030204" pitchFamily="34" charset="0"/>
            </a:endParaRPr>
          </a:p>
          <a:p>
            <a:pPr marL="0" defTabSz="914400" eaLnBrk="1" hangingPunct="1">
              <a:buNone/>
            </a:pPr>
            <a:r>
              <a:rPr lang="en-US" altLang="en-US" sz="900" i="1" dirty="0">
                <a:latin typeface="Calibri" panose="020F0502020204030204" pitchFamily="34" charset="0"/>
                <a:cs typeface="Calibri" panose="020F0502020204030204" pitchFamily="34" charset="0"/>
              </a:rPr>
              <a:t>	The analysis or information presented herein is based upon hypothetical projections and/or past performance that have certain limitations. No representation is made that it is accurate or complete or that any results indicated will be achieved.  In no way is past performance indicative of future results.  Changes to any prices, levels, or assumptions contained herein may have a material impact on results.  Any estimates or assumptions contained herein represent our best judgment as of the date indicated and are subject to change without notice.  Examples are merely representative and are not meant to be all-inclusive.</a:t>
            </a:r>
          </a:p>
          <a:p>
            <a:pPr marL="0" defTabSz="914400" eaLnBrk="1" hangingPunct="1">
              <a:buNone/>
            </a:pPr>
            <a:endParaRPr lang="en-US" altLang="en-US" sz="900" i="1" dirty="0">
              <a:latin typeface="Calibri" panose="020F0502020204030204" pitchFamily="34" charset="0"/>
              <a:cs typeface="Calibri" panose="020F0502020204030204" pitchFamily="34" charset="0"/>
            </a:endParaRPr>
          </a:p>
          <a:p>
            <a:pPr marL="0" defTabSz="914400" eaLnBrk="1" hangingPunct="1">
              <a:buNone/>
            </a:pPr>
            <a:r>
              <a:rPr lang="en-US" altLang="en-US" sz="900" i="1" dirty="0">
                <a:latin typeface="Calibri" panose="020F0502020204030204" pitchFamily="34" charset="0"/>
                <a:cs typeface="Calibri" panose="020F0502020204030204" pitchFamily="34" charset="0"/>
              </a:rPr>
              <a:t>	The information set forth herein was gathered from sources which we believe, but do not guarantee, to be accurate. Neither the information, nor any options expressed, constitute a solicitation by us for purposes of sale or purchase of any securities or commodities. Investment/financing decisions by market participants should not be based on this information.</a:t>
            </a:r>
          </a:p>
          <a:p>
            <a:pPr marL="0" defTabSz="914400" eaLnBrk="1" hangingPunct="1">
              <a:buNone/>
            </a:pPr>
            <a:endParaRPr lang="en-US" altLang="en-US" sz="900" i="1" dirty="0">
              <a:latin typeface="Calibri" panose="020F0502020204030204" pitchFamily="34" charset="0"/>
              <a:cs typeface="Calibri" panose="020F0502020204030204" pitchFamily="34" charset="0"/>
            </a:endParaRPr>
          </a:p>
          <a:p>
            <a:pPr marL="0" defTabSz="914400" eaLnBrk="1" hangingPunct="1">
              <a:buNone/>
            </a:pPr>
            <a:r>
              <a:rPr lang="en-US" altLang="en-US" sz="900" i="1" dirty="0">
                <a:latin typeface="Calibri" panose="020F0502020204030204" pitchFamily="34" charset="0"/>
                <a:cs typeface="Calibri" panose="020F0502020204030204" pitchFamily="34" charset="0"/>
              </a:rPr>
              <a:t>	You should consider certain economic risks (and other legal, tax, and accounting consequences) prior to entering into any type of transaction with Prudent Man Advisors, Inc.  Our analyses are not and do not purport to be appraisals of the assets, or business of any entity.   PMA makes no representations herein as to the actual value which may be received in connection with a transaction nor the legal, tax, or accounting effects of consummating a transaction.  PMA  cannot be relied upon to provide legal, tax, or accounting advice. You should seek out independent and qualified legal, tax, and accounting advice from outside sources.</a:t>
            </a:r>
          </a:p>
          <a:p>
            <a:pPr marL="0" defTabSz="914400" eaLnBrk="1" hangingPunct="1">
              <a:buNone/>
            </a:pPr>
            <a:endParaRPr lang="en-US" altLang="en-US" sz="900" i="1" dirty="0">
              <a:latin typeface="Calibri" panose="020F0502020204030204" pitchFamily="34" charset="0"/>
              <a:cs typeface="Calibri" panose="020F0502020204030204" pitchFamily="34" charset="0"/>
            </a:endParaRPr>
          </a:p>
          <a:p>
            <a:pPr marL="0" defTabSz="914400" eaLnBrk="1" hangingPunct="1">
              <a:buNone/>
            </a:pPr>
            <a:r>
              <a:rPr lang="en-US" altLang="en-US" sz="900" i="1" dirty="0">
                <a:latin typeface="Calibri" panose="020F0502020204030204" pitchFamily="34" charset="0"/>
                <a:cs typeface="Calibri" panose="020F0502020204030204" pitchFamily="34" charset="0"/>
              </a:rPr>
              <a:t>	Securities, public finance and institutional brokerage services are offered through PMA Securities, Inc. PMA Securities, Inc. is a broker-dealer and municipal advisor registered with the SEC and MSRB, and is a member of FINRA and SIPC. Prudent Man Advisors, Inc., an SEC registered investment adviser, provides investment advisory services to separately managed accounts and local government investment pools. All other products and services are provided by PMA Financial Network, Inc. PMA Financial Network, Inc., PMA Securities, Inc. and Prudent Man Advisors (collectively "PMA") are under common ownership. Securities and public finance services offered through PMA Securities, Inc. are available in CA, CO, FL, GA, IL, IN, IA, KS, MI, MN, MO, NE, OH, OK, PA, SD, TX and WI. This document is not an offer of services available in any state other than those listed above, has been prepared for informational and educational purposes and does not constitute a solicitation to purchase or sell securities, which may be done only after client suitability is reviewed and determined. For additional information please visit the website at www.pmanetwork.com.</a:t>
            </a:r>
          </a:p>
          <a:p>
            <a:pPr marL="0" defTabSz="914400" eaLnBrk="1" hangingPunct="1">
              <a:buNone/>
            </a:pPr>
            <a:endParaRPr lang="en-US" altLang="en-US" sz="900" i="1" dirty="0">
              <a:latin typeface="Calibri" panose="020F0502020204030204" pitchFamily="34" charset="0"/>
              <a:cs typeface="Calibri" panose="020F0502020204030204" pitchFamily="34" charset="0"/>
            </a:endParaRPr>
          </a:p>
          <a:p>
            <a:pPr marL="0" defTabSz="914400" eaLnBrk="1" hangingPunct="1">
              <a:buNone/>
            </a:pPr>
            <a:r>
              <a:rPr lang="en-US" altLang="en-US" sz="900" i="1" dirty="0" smtClean="0">
                <a:latin typeface="Calibri" panose="020F0502020204030204" pitchFamily="34" charset="0"/>
                <a:cs typeface="Calibri" panose="020F0502020204030204" pitchFamily="34" charset="0"/>
              </a:rPr>
              <a:t>© 2017 </a:t>
            </a:r>
            <a:r>
              <a:rPr lang="en-US" altLang="en-US" sz="900" i="1" dirty="0">
                <a:latin typeface="Calibri" panose="020F0502020204030204" pitchFamily="34" charset="0"/>
                <a:cs typeface="Calibri" panose="020F0502020204030204" pitchFamily="34" charset="0"/>
              </a:rPr>
              <a:t>PMA Financial Network, Inc., PMA Securities, Inc. and Prudent Man Advisors, </a:t>
            </a:r>
            <a:r>
              <a:rPr lang="en-US" altLang="en-US" sz="900" i="1" dirty="0" smtClean="0">
                <a:latin typeface="Calibri" panose="020F0502020204030204" pitchFamily="34" charset="0"/>
                <a:cs typeface="Calibri" panose="020F0502020204030204" pitchFamily="34" charset="0"/>
              </a:rPr>
              <a:t>Inc., </a:t>
            </a:r>
            <a:r>
              <a:rPr lang="en-US" altLang="en-US" sz="900" i="1" dirty="0">
                <a:latin typeface="Calibri" panose="020F0502020204030204" pitchFamily="34" charset="0"/>
                <a:cs typeface="Calibri" panose="020F0502020204030204" pitchFamily="34" charset="0"/>
              </a:rPr>
              <a:t>Inc. All rights reserved. For institutional use only.</a:t>
            </a:r>
          </a:p>
          <a:p>
            <a:pPr algn="just">
              <a:lnSpc>
                <a:spcPct val="90000"/>
              </a:lnSpc>
              <a:buFont typeface="Arial" charset="0"/>
              <a:buNone/>
            </a:pPr>
            <a:endParaRPr lang="en-US" altLang="en-US" sz="900" dirty="0"/>
          </a:p>
        </p:txBody>
      </p:sp>
    </p:spTree>
    <p:extLst>
      <p:ext uri="{BB962C8B-B14F-4D97-AF65-F5344CB8AC3E}">
        <p14:creationId xmlns:p14="http://schemas.microsoft.com/office/powerpoint/2010/main" val="1979849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3</a:t>
            </a:fld>
            <a:endParaRPr lang="en-US" dirty="0"/>
          </a:p>
        </p:txBody>
      </p:sp>
      <p:sp>
        <p:nvSpPr>
          <p:cNvPr id="8" name="Content Placeholder 2"/>
          <p:cNvSpPr txBox="1">
            <a:spLocks/>
          </p:cNvSpPr>
          <p:nvPr/>
        </p:nvSpPr>
        <p:spPr>
          <a:xfrm>
            <a:off x="533400" y="1600200"/>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600"/>
              </a:spcAft>
              <a:buClr>
                <a:srgbClr val="8DC63F"/>
              </a:buClr>
              <a:buSzPct val="70000"/>
              <a:buNone/>
            </a:pPr>
            <a:r>
              <a:rPr lang="en-US" sz="2400" dirty="0">
                <a:latin typeface="Calibri"/>
                <a:cs typeface="Arial" panose="020B0604020202020204" pitchFamily="34" charset="0"/>
              </a:rPr>
              <a:t>Challenging economic environments underscore the importance of your banking relationship</a:t>
            </a:r>
          </a:p>
          <a:p>
            <a:pPr defTabSz="914400">
              <a:spcAft>
                <a:spcPts val="600"/>
              </a:spcAft>
              <a:buClr>
                <a:srgbClr val="8DC63F"/>
              </a:buClr>
              <a:buSzPct val="70000"/>
              <a:buFont typeface="Arial" panose="020B0604020202020204" pitchFamily="34" charset="0"/>
              <a:buChar char="•"/>
            </a:pPr>
            <a:r>
              <a:rPr lang="en-US" sz="2800" dirty="0">
                <a:latin typeface="Calibri"/>
                <a:cs typeface="Arial" panose="020B0604020202020204" pitchFamily="34" charset="0"/>
              </a:rPr>
              <a:t>Risk management</a:t>
            </a: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Assure your bank is a QPD and that all funds are properly collateralized in accordance with Chapter 280</a:t>
            </a: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Don’t let the low interest rate environment lure you into undue risk</a:t>
            </a: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Set controls that correspond and are in compliance with your </a:t>
            </a:r>
            <a:r>
              <a:rPr lang="en-US" sz="2000" dirty="0" smtClean="0">
                <a:latin typeface="Calibri"/>
                <a:cs typeface="Arial" panose="020B0604020202020204" pitchFamily="34" charset="0"/>
              </a:rPr>
              <a:t>policy</a:t>
            </a:r>
          </a:p>
          <a:p>
            <a:pPr marL="1200150" lvl="3" indent="-342900" defTabSz="914400">
              <a:spcAft>
                <a:spcPts val="600"/>
              </a:spcAft>
              <a:buClr>
                <a:srgbClr val="8DC63F"/>
              </a:buClr>
              <a:buSzPct val="70000"/>
              <a:buFont typeface="Wingdings" panose="05000000000000000000" pitchFamily="2" charset="2"/>
              <a:buChar char="§"/>
            </a:pPr>
            <a:r>
              <a:rPr lang="en-US" sz="1600" dirty="0">
                <a:latin typeface="Calibri"/>
                <a:cs typeface="Arial" panose="020B0604020202020204" pitchFamily="34" charset="0"/>
              </a:rPr>
              <a:t>Internal payment controls (depending upon payment type</a:t>
            </a:r>
            <a:r>
              <a:rPr lang="en-US" sz="1600" dirty="0" smtClean="0">
                <a:latin typeface="Calibri"/>
                <a:cs typeface="Arial" panose="020B0604020202020204" pitchFamily="34" charset="0"/>
              </a:rPr>
              <a:t>)</a:t>
            </a: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Limit Counterparties to a specifically stated list and understand how these relationships correspond with your banking institution.</a:t>
            </a:r>
          </a:p>
          <a:p>
            <a:pPr marL="1200150" lvl="3" indent="-342900" defTabSz="914400">
              <a:spcAft>
                <a:spcPts val="0"/>
              </a:spcAft>
              <a:buClr>
                <a:srgbClr val="8DC63F"/>
              </a:buClr>
              <a:buSzPct val="70000"/>
              <a:buFont typeface="Wingdings" panose="05000000000000000000" pitchFamily="2" charset="2"/>
              <a:buChar char="§"/>
            </a:pPr>
            <a:endParaRPr lang="en-US" sz="1600" dirty="0">
              <a:latin typeface="Calibri"/>
              <a:cs typeface="Arial" panose="020B0604020202020204" pitchFamily="34" charset="0"/>
            </a:endParaRPr>
          </a:p>
          <a:p>
            <a:pPr marL="742950" lvl="2" indent="-342900" defTabSz="914400">
              <a:spcAft>
                <a:spcPts val="0"/>
              </a:spcAft>
              <a:buClr>
                <a:srgbClr val="8DC63F"/>
              </a:buClr>
              <a:buSzPct val="70000"/>
              <a:buFont typeface="Courier New" panose="02070309020205020404" pitchFamily="49" charset="0"/>
              <a:buChar char="o"/>
            </a:pPr>
            <a:endParaRPr lang="en-US" sz="1600" dirty="0">
              <a:latin typeface="Calibri"/>
              <a:cs typeface="Arial" panose="020B0604020202020204" pitchFamily="34" charset="0"/>
            </a:endParaRPr>
          </a:p>
        </p:txBody>
      </p:sp>
      <p:sp>
        <p:nvSpPr>
          <p:cNvPr id="9" name="Title 1"/>
          <p:cNvSpPr>
            <a:spLocks noGrp="1"/>
          </p:cNvSpPr>
          <p:nvPr>
            <p:ph type="title"/>
          </p:nvPr>
        </p:nvSpPr>
        <p:spPr>
          <a:xfrm>
            <a:off x="3886200" y="314523"/>
            <a:ext cx="4967626" cy="523677"/>
          </a:xfrm>
        </p:spPr>
        <p:txBody>
          <a:bodyPr/>
          <a:lstStyle/>
          <a:p>
            <a:r>
              <a:rPr lang="en-US" sz="1800" dirty="0">
                <a:latin typeface="Century Gothic" panose="020B0502020202020204" pitchFamily="34" charset="0"/>
              </a:rPr>
              <a:t>Review your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banking </a:t>
            </a:r>
            <a:r>
              <a:rPr lang="en-US" sz="1800" dirty="0">
                <a:latin typeface="Century Gothic" panose="020B0502020202020204" pitchFamily="34" charset="0"/>
              </a:rPr>
              <a:t>relationship</a:t>
            </a:r>
          </a:p>
        </p:txBody>
      </p:sp>
    </p:spTree>
    <p:extLst>
      <p:ext uri="{BB962C8B-B14F-4D97-AF65-F5344CB8AC3E}">
        <p14:creationId xmlns:p14="http://schemas.microsoft.com/office/powerpoint/2010/main" val="408483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4</a:t>
            </a:fld>
            <a:endParaRPr lang="en-US" dirty="0"/>
          </a:p>
        </p:txBody>
      </p:sp>
      <p:sp>
        <p:nvSpPr>
          <p:cNvPr id="8" name="Content Placeholder 2"/>
          <p:cNvSpPr txBox="1">
            <a:spLocks/>
          </p:cNvSpPr>
          <p:nvPr/>
        </p:nvSpPr>
        <p:spPr>
          <a:xfrm>
            <a:off x="533400" y="1600200"/>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spcAft>
                <a:spcPts val="600"/>
              </a:spcAft>
              <a:buClr>
                <a:srgbClr val="8DC63F"/>
              </a:buClr>
              <a:buSzPct val="70000"/>
              <a:buFont typeface="Arial" panose="020B0604020202020204" pitchFamily="34" charset="0"/>
              <a:buChar char="•"/>
            </a:pPr>
            <a:r>
              <a:rPr lang="en-US" sz="2800" dirty="0">
                <a:latin typeface="Calibri"/>
                <a:cs typeface="Arial" panose="020B0604020202020204" pitchFamily="34" charset="0"/>
              </a:rPr>
              <a:t>Liquidity</a:t>
            </a: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Timely account reconciliation</a:t>
            </a: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Cash forecasting </a:t>
            </a: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Improve cash flow by speeding the cash conversion cycle</a:t>
            </a:r>
          </a:p>
          <a:p>
            <a:pPr marL="1200150" lvl="3" indent="-342900" defTabSz="914400">
              <a:spcAft>
                <a:spcPts val="0"/>
              </a:spcAft>
              <a:buClr>
                <a:srgbClr val="8DC63F"/>
              </a:buClr>
              <a:buSzPct val="70000"/>
              <a:buFont typeface="Wingdings" panose="05000000000000000000" pitchFamily="2" charset="2"/>
              <a:buChar char="§"/>
            </a:pPr>
            <a:endParaRPr lang="en-US" sz="1600" dirty="0">
              <a:latin typeface="Calibri"/>
              <a:cs typeface="Arial" panose="020B0604020202020204" pitchFamily="34" charset="0"/>
            </a:endParaRPr>
          </a:p>
          <a:p>
            <a:pPr defTabSz="914400">
              <a:spcAft>
                <a:spcPts val="600"/>
              </a:spcAft>
              <a:buClr>
                <a:srgbClr val="8DC63F"/>
              </a:buClr>
              <a:buSzPct val="70000"/>
              <a:buFont typeface="Arial" panose="020B0604020202020204" pitchFamily="34" charset="0"/>
              <a:buChar char="•"/>
            </a:pPr>
            <a:r>
              <a:rPr lang="en-US" sz="2800" dirty="0">
                <a:latin typeface="Calibri"/>
                <a:cs typeface="Arial" panose="020B0604020202020204" pitchFamily="34" charset="0"/>
              </a:rPr>
              <a:t>Transaction management </a:t>
            </a: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Fully automated</a:t>
            </a: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Electronic payments may be easier to manage against fraud</a:t>
            </a:r>
          </a:p>
          <a:p>
            <a:pPr marL="742950" lvl="2" indent="-342900" defTabSz="914400">
              <a:spcAft>
                <a:spcPts val="0"/>
              </a:spcAft>
              <a:buClr>
                <a:srgbClr val="8DC63F"/>
              </a:buClr>
              <a:buSzPct val="70000"/>
              <a:buFont typeface="Courier New" panose="02070309020205020404" pitchFamily="49" charset="0"/>
              <a:buChar char="o"/>
            </a:pPr>
            <a:endParaRPr lang="en-US" sz="1600" dirty="0">
              <a:latin typeface="Calibri"/>
              <a:cs typeface="Arial" panose="020B0604020202020204" pitchFamily="34" charset="0"/>
            </a:endParaRPr>
          </a:p>
        </p:txBody>
      </p:sp>
      <p:sp>
        <p:nvSpPr>
          <p:cNvPr id="9" name="Title 1"/>
          <p:cNvSpPr>
            <a:spLocks noGrp="1"/>
          </p:cNvSpPr>
          <p:nvPr>
            <p:ph type="title"/>
          </p:nvPr>
        </p:nvSpPr>
        <p:spPr>
          <a:xfrm>
            <a:off x="3886200" y="314523"/>
            <a:ext cx="4967626" cy="523677"/>
          </a:xfrm>
        </p:spPr>
        <p:txBody>
          <a:bodyPr/>
          <a:lstStyle/>
          <a:p>
            <a:r>
              <a:rPr lang="en-US" sz="1800" dirty="0">
                <a:latin typeface="Century Gothic" panose="020B0502020202020204" pitchFamily="34" charset="0"/>
              </a:rPr>
              <a:t>Review your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banking </a:t>
            </a:r>
            <a:r>
              <a:rPr lang="en-US" sz="1800" dirty="0">
                <a:latin typeface="Century Gothic" panose="020B0502020202020204" pitchFamily="34" charset="0"/>
              </a:rPr>
              <a:t>relationship</a:t>
            </a:r>
          </a:p>
        </p:txBody>
      </p:sp>
    </p:spTree>
    <p:extLst>
      <p:ext uri="{BB962C8B-B14F-4D97-AF65-F5344CB8AC3E}">
        <p14:creationId xmlns:p14="http://schemas.microsoft.com/office/powerpoint/2010/main" val="3373504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5</a:t>
            </a:fld>
            <a:endParaRPr lang="en-US" dirty="0"/>
          </a:p>
        </p:txBody>
      </p:sp>
      <p:sp>
        <p:nvSpPr>
          <p:cNvPr id="8" name="Content Placeholder 2"/>
          <p:cNvSpPr txBox="1">
            <a:spLocks/>
          </p:cNvSpPr>
          <p:nvPr/>
        </p:nvSpPr>
        <p:spPr>
          <a:xfrm>
            <a:off x="457200" y="1600200"/>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Strong internal and IT controls on all programs, data files and devices related to customers and employees information to ensure privacy and prevent unauthorized use, including network security to protect data files from internal and external threats.</a:t>
            </a:r>
          </a:p>
          <a:p>
            <a:pPr marL="742950" lvl="2" indent="-342900" defTabSz="914400">
              <a:spcAft>
                <a:spcPts val="600"/>
              </a:spcAft>
              <a:buClr>
                <a:srgbClr val="8DC63F"/>
              </a:buClr>
              <a:buSzPct val="70000"/>
              <a:buFont typeface="Courier New" panose="02070309020205020404" pitchFamily="49" charset="0"/>
              <a:buChar char="o"/>
            </a:pPr>
            <a:endParaRPr lang="en-US" sz="2000" dirty="0">
              <a:latin typeface="Calibri"/>
              <a:cs typeface="Arial" panose="020B0604020202020204" pitchFamily="34" charset="0"/>
            </a:endParaRPr>
          </a:p>
          <a:p>
            <a:pPr marL="742950" lvl="2" indent="-342900" defTabSz="914400">
              <a:spcAft>
                <a:spcPts val="600"/>
              </a:spcAft>
              <a:buClr>
                <a:srgbClr val="8DC63F"/>
              </a:buClr>
              <a:buSzPct val="70000"/>
              <a:buFont typeface="Courier New" panose="02070309020205020404" pitchFamily="49" charset="0"/>
              <a:buChar char="o"/>
            </a:pPr>
            <a:r>
              <a:rPr lang="en-US" sz="2000" dirty="0">
                <a:latin typeface="Calibri"/>
                <a:cs typeface="Arial" panose="020B0604020202020204" pitchFamily="34" charset="0"/>
              </a:rPr>
              <a:t>Strong segregations of duties, including dual control for the establishment of templates and the authorization of transactions, establishment of dollar limits for authorized personnel and the establishment and use of passwords, PINS and secure authentication for authorized personnel to initiate transactions.</a:t>
            </a:r>
          </a:p>
          <a:p>
            <a:pPr marL="1200150" lvl="3" indent="-342900" defTabSz="914400">
              <a:spcAft>
                <a:spcPts val="0"/>
              </a:spcAft>
              <a:buClr>
                <a:srgbClr val="8DC63F"/>
              </a:buClr>
              <a:buSzPct val="70000"/>
              <a:buFont typeface="Wingdings" panose="05000000000000000000" pitchFamily="2" charset="2"/>
              <a:buChar char="§"/>
            </a:pPr>
            <a:endParaRPr lang="en-US" sz="1600" dirty="0">
              <a:latin typeface="Calibri"/>
              <a:cs typeface="Arial" panose="020B0604020202020204" pitchFamily="34" charset="0"/>
            </a:endParaRPr>
          </a:p>
        </p:txBody>
      </p:sp>
      <p:sp>
        <p:nvSpPr>
          <p:cNvPr id="9" name="Title 1"/>
          <p:cNvSpPr>
            <a:spLocks noGrp="1"/>
          </p:cNvSpPr>
          <p:nvPr>
            <p:ph type="title"/>
          </p:nvPr>
        </p:nvSpPr>
        <p:spPr>
          <a:xfrm>
            <a:off x="3886200" y="314523"/>
            <a:ext cx="4967626" cy="523677"/>
          </a:xfrm>
        </p:spPr>
        <p:txBody>
          <a:bodyPr/>
          <a:lstStyle/>
          <a:p>
            <a:r>
              <a:rPr lang="en-US" sz="1800" dirty="0">
                <a:latin typeface="Century Gothic" panose="020B0502020202020204" pitchFamily="34" charset="0"/>
              </a:rPr>
              <a:t>Review your </a:t>
            </a:r>
            <a:r>
              <a:rPr lang="en-US" sz="1800" dirty="0" smtClean="0">
                <a:latin typeface="Century Gothic" panose="020B0502020202020204" pitchFamily="34" charset="0"/>
              </a:rPr>
              <a:t/>
            </a:r>
            <a:br>
              <a:rPr lang="en-US" sz="1800" dirty="0" smtClean="0">
                <a:latin typeface="Century Gothic" panose="020B0502020202020204" pitchFamily="34" charset="0"/>
              </a:rPr>
            </a:br>
            <a:r>
              <a:rPr lang="en-US" sz="1800" dirty="0" smtClean="0">
                <a:latin typeface="Century Gothic" panose="020B0502020202020204" pitchFamily="34" charset="0"/>
              </a:rPr>
              <a:t>banking </a:t>
            </a:r>
            <a:r>
              <a:rPr lang="en-US" sz="1800" dirty="0">
                <a:latin typeface="Century Gothic" panose="020B0502020202020204" pitchFamily="34" charset="0"/>
              </a:rPr>
              <a:t>relationship</a:t>
            </a:r>
          </a:p>
        </p:txBody>
      </p:sp>
    </p:spTree>
    <p:extLst>
      <p:ext uri="{BB962C8B-B14F-4D97-AF65-F5344CB8AC3E}">
        <p14:creationId xmlns:p14="http://schemas.microsoft.com/office/powerpoint/2010/main" val="2461767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6</a:t>
            </a:fld>
            <a:endParaRPr lang="en-US" dirty="0"/>
          </a:p>
        </p:txBody>
      </p:sp>
      <p:sp>
        <p:nvSpPr>
          <p:cNvPr id="8" name="Content Placeholder 2"/>
          <p:cNvSpPr txBox="1">
            <a:spLocks/>
          </p:cNvSpPr>
          <p:nvPr/>
        </p:nvSpPr>
        <p:spPr>
          <a:xfrm>
            <a:off x="533400" y="1371600"/>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600"/>
              </a:spcAft>
              <a:buClr>
                <a:srgbClr val="8DC63F"/>
              </a:buClr>
              <a:buSzPct val="70000"/>
              <a:buNone/>
            </a:pPr>
            <a:r>
              <a:rPr lang="en-US" sz="2800" dirty="0">
                <a:latin typeface="Calibri"/>
                <a:cs typeface="Arial" panose="020B0604020202020204" pitchFamily="34" charset="0"/>
              </a:rPr>
              <a:t>Manage Your Banking Relationship </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Keep current on products, services and exposures with the bank</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Create policies and procedures covering all activities or interactions with your bank</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Keep current with your analysis fees and accuracy to your usage of the services</a:t>
            </a:r>
          </a:p>
          <a:p>
            <a:pPr marL="742950" lvl="2" indent="-342900" defTabSz="914400">
              <a:spcAft>
                <a:spcPts val="0"/>
              </a:spcAft>
              <a:buClr>
                <a:srgbClr val="8DC63F"/>
              </a:buClr>
              <a:buSzPct val="70000"/>
              <a:buFont typeface="Courier New" panose="02070309020205020404" pitchFamily="49" charset="0"/>
              <a:buChar char="o"/>
            </a:pPr>
            <a:r>
              <a:rPr lang="en-US" sz="1800" dirty="0">
                <a:latin typeface="Calibri"/>
                <a:cs typeface="Arial" panose="020B0604020202020204" pitchFamily="34" charset="0"/>
              </a:rPr>
              <a:t>Review current Earnings Credit offerings.  As rates increase, ECR and interest income on excess funds may need adjusting. </a:t>
            </a:r>
            <a:endParaRPr lang="en-US" sz="1800" dirty="0" smtClean="0">
              <a:latin typeface="Calibri"/>
              <a:cs typeface="Arial" panose="020B0604020202020204" pitchFamily="34" charset="0"/>
            </a:endParaRPr>
          </a:p>
          <a:p>
            <a:pPr marL="1200150" lvl="3" indent="-342900" defTabSz="914400">
              <a:spcAft>
                <a:spcPts val="600"/>
              </a:spcAft>
              <a:buClr>
                <a:srgbClr val="8DC63F"/>
              </a:buClr>
              <a:buSzPct val="70000"/>
              <a:buFont typeface="Wingdings" panose="05000000000000000000" pitchFamily="2" charset="2"/>
              <a:buChar char="§"/>
            </a:pPr>
            <a:r>
              <a:rPr lang="en-US" sz="1600" dirty="0">
                <a:latin typeface="Calibri"/>
                <a:cs typeface="Arial" panose="020B0604020202020204" pitchFamily="34" charset="0"/>
              </a:rPr>
              <a:t>A higher ECR may allow for a lower compensating balance.  Excess funds can be swept into higher interest earning vehicles that fit into your Investment Policy </a:t>
            </a:r>
          </a:p>
          <a:p>
            <a:pPr marL="1200150" lvl="3" indent="-342900" defTabSz="914400">
              <a:spcAft>
                <a:spcPts val="600"/>
              </a:spcAft>
              <a:buClr>
                <a:srgbClr val="8DC63F"/>
              </a:buClr>
              <a:buSzPct val="70000"/>
              <a:buFont typeface="Wingdings" panose="05000000000000000000" pitchFamily="2" charset="2"/>
              <a:buChar char="§"/>
            </a:pPr>
            <a:r>
              <a:rPr lang="en-US" sz="1600" dirty="0">
                <a:latin typeface="Calibri"/>
                <a:cs typeface="Arial" panose="020B0604020202020204" pitchFamily="34" charset="0"/>
              </a:rPr>
              <a:t>Keep current with the bank’s financial condition and banks’ credit ratings</a:t>
            </a:r>
          </a:p>
          <a:p>
            <a:pPr marL="1200150" lvl="3" indent="-342900" defTabSz="914400">
              <a:spcAft>
                <a:spcPts val="600"/>
              </a:spcAft>
              <a:buClr>
                <a:srgbClr val="8DC63F"/>
              </a:buClr>
              <a:buSzPct val="70000"/>
              <a:buFont typeface="Wingdings" panose="05000000000000000000" pitchFamily="2" charset="2"/>
              <a:buChar char="§"/>
            </a:pPr>
            <a:r>
              <a:rPr lang="en-US" sz="1600" dirty="0">
                <a:latin typeface="Calibri"/>
                <a:cs typeface="Arial" panose="020B0604020202020204" pitchFamily="34" charset="0"/>
              </a:rPr>
              <a:t>Maintain frequent relationship reviews with your Relationship Manager</a:t>
            </a:r>
          </a:p>
          <a:p>
            <a:pPr marL="742950" lvl="2" indent="-342900" defTabSz="914400">
              <a:spcAft>
                <a:spcPts val="0"/>
              </a:spcAft>
              <a:buClr>
                <a:srgbClr val="8DC63F"/>
              </a:buClr>
              <a:buSzPct val="70000"/>
              <a:buFont typeface="Courier New" panose="02070309020205020404" pitchFamily="49" charset="0"/>
              <a:buChar char="o"/>
            </a:pPr>
            <a:endParaRPr lang="en-US" sz="1800" dirty="0">
              <a:latin typeface="Calibri"/>
              <a:cs typeface="Arial" panose="020B0604020202020204" pitchFamily="34" charset="0"/>
            </a:endParaRPr>
          </a:p>
        </p:txBody>
      </p:sp>
      <p:sp>
        <p:nvSpPr>
          <p:cNvPr id="4" name="Title 1"/>
          <p:cNvSpPr>
            <a:spLocks noGrp="1"/>
          </p:cNvSpPr>
          <p:nvPr>
            <p:ph type="title"/>
          </p:nvPr>
        </p:nvSpPr>
        <p:spPr>
          <a:xfrm>
            <a:off x="3886200" y="466923"/>
            <a:ext cx="4967626" cy="523677"/>
          </a:xfrm>
        </p:spPr>
        <p:txBody>
          <a:bodyPr/>
          <a:lstStyle/>
          <a:p>
            <a:r>
              <a:rPr lang="en-US" sz="1800" dirty="0" smtClean="0">
                <a:latin typeface="Century Gothic" panose="020B0502020202020204" pitchFamily="34" charset="0"/>
              </a:rPr>
              <a:t>MANAGE THE relationship</a:t>
            </a:r>
            <a:endParaRPr lang="en-US" sz="1800" dirty="0">
              <a:latin typeface="Century Gothic" panose="020B0502020202020204" pitchFamily="34" charset="0"/>
            </a:endParaRPr>
          </a:p>
        </p:txBody>
      </p:sp>
    </p:spTree>
    <p:extLst>
      <p:ext uri="{BB962C8B-B14F-4D97-AF65-F5344CB8AC3E}">
        <p14:creationId xmlns:p14="http://schemas.microsoft.com/office/powerpoint/2010/main" val="3505246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7</a:t>
            </a:fld>
            <a:endParaRPr lang="en-US" dirty="0"/>
          </a:p>
        </p:txBody>
      </p:sp>
      <p:sp>
        <p:nvSpPr>
          <p:cNvPr id="8" name="Content Placeholder 2"/>
          <p:cNvSpPr txBox="1">
            <a:spLocks/>
          </p:cNvSpPr>
          <p:nvPr/>
        </p:nvSpPr>
        <p:spPr>
          <a:xfrm>
            <a:off x="533400" y="1371600"/>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600"/>
              </a:spcAft>
              <a:buClr>
                <a:srgbClr val="8DC63F"/>
              </a:buClr>
              <a:buSzPct val="70000"/>
              <a:buNone/>
            </a:pPr>
            <a:r>
              <a:rPr lang="en-US" sz="2800" dirty="0">
                <a:latin typeface="Calibri"/>
                <a:cs typeface="Arial" panose="020B0604020202020204" pitchFamily="34" charset="0"/>
              </a:rPr>
              <a:t>Manage Your Banking Relationship Through Routinely Scheduled Relationship Reviews</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The most valued aspect of your banking relationship is to make sure the bank continuously understands your business  and operations</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Assures your needs are being met by addressing any concerns or issues</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Discuss market changes relating to Earnings Credit or account structure changes to better fit your current needs and contain cost </a:t>
            </a:r>
          </a:p>
        </p:txBody>
      </p:sp>
      <p:sp>
        <p:nvSpPr>
          <p:cNvPr id="4" name="Title 1"/>
          <p:cNvSpPr>
            <a:spLocks noGrp="1"/>
          </p:cNvSpPr>
          <p:nvPr>
            <p:ph type="title"/>
          </p:nvPr>
        </p:nvSpPr>
        <p:spPr>
          <a:xfrm>
            <a:off x="3886200" y="466923"/>
            <a:ext cx="4967626" cy="523677"/>
          </a:xfrm>
        </p:spPr>
        <p:txBody>
          <a:bodyPr/>
          <a:lstStyle/>
          <a:p>
            <a:r>
              <a:rPr lang="en-US" sz="1800" dirty="0" smtClean="0">
                <a:latin typeface="Century Gothic" panose="020B0502020202020204" pitchFamily="34" charset="0"/>
              </a:rPr>
              <a:t>MANAGE THE relationship</a:t>
            </a:r>
            <a:endParaRPr lang="en-US" sz="1800" dirty="0">
              <a:latin typeface="Century Gothic" panose="020B0502020202020204" pitchFamily="34" charset="0"/>
            </a:endParaRPr>
          </a:p>
        </p:txBody>
      </p:sp>
    </p:spTree>
    <p:extLst>
      <p:ext uri="{BB962C8B-B14F-4D97-AF65-F5344CB8AC3E}">
        <p14:creationId xmlns:p14="http://schemas.microsoft.com/office/powerpoint/2010/main" val="2251845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8</a:t>
            </a:fld>
            <a:endParaRPr lang="en-US" dirty="0"/>
          </a:p>
        </p:txBody>
      </p:sp>
      <p:sp>
        <p:nvSpPr>
          <p:cNvPr id="8" name="Content Placeholder 2"/>
          <p:cNvSpPr txBox="1">
            <a:spLocks/>
          </p:cNvSpPr>
          <p:nvPr/>
        </p:nvSpPr>
        <p:spPr>
          <a:xfrm>
            <a:off x="533400" y="1583174"/>
            <a:ext cx="8179676" cy="43604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Update staff to any Treasury Management product enhancements to better manage the day to day duties and minimize fraud risk</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Address any line item pricing concerns or ways to better manage cash flows</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Update bank on any staff or board changes</a:t>
            </a:r>
          </a:p>
          <a:p>
            <a:pPr defTabSz="914400">
              <a:spcAft>
                <a:spcPts val="600"/>
              </a:spcAft>
              <a:buClr>
                <a:srgbClr val="8DC63F"/>
              </a:buClr>
              <a:buSzPct val="70000"/>
              <a:buFont typeface="Arial" panose="020B0604020202020204" pitchFamily="34" charset="0"/>
              <a:buChar char="•"/>
            </a:pPr>
            <a:r>
              <a:rPr lang="en-US" sz="2400" dirty="0">
                <a:latin typeface="Calibri"/>
                <a:cs typeface="Arial" panose="020B0604020202020204" pitchFamily="34" charset="0"/>
              </a:rPr>
              <a:t>Make sure your Relationship Manager understands your audit reporting needs and their importance</a:t>
            </a:r>
          </a:p>
        </p:txBody>
      </p:sp>
      <p:sp>
        <p:nvSpPr>
          <p:cNvPr id="4" name="Title 1"/>
          <p:cNvSpPr>
            <a:spLocks noGrp="1"/>
          </p:cNvSpPr>
          <p:nvPr>
            <p:ph type="title"/>
          </p:nvPr>
        </p:nvSpPr>
        <p:spPr>
          <a:xfrm>
            <a:off x="3886200" y="466923"/>
            <a:ext cx="4967626" cy="523677"/>
          </a:xfrm>
        </p:spPr>
        <p:txBody>
          <a:bodyPr/>
          <a:lstStyle/>
          <a:p>
            <a:r>
              <a:rPr lang="en-US" sz="1800" dirty="0" smtClean="0">
                <a:latin typeface="Century Gothic" panose="020B0502020202020204" pitchFamily="34" charset="0"/>
              </a:rPr>
              <a:t>MANAGE THE relationship</a:t>
            </a:r>
            <a:endParaRPr lang="en-US" sz="1800" dirty="0">
              <a:latin typeface="Century Gothic" panose="020B0502020202020204" pitchFamily="34" charset="0"/>
            </a:endParaRPr>
          </a:p>
        </p:txBody>
      </p:sp>
    </p:spTree>
    <p:extLst>
      <p:ext uri="{BB962C8B-B14F-4D97-AF65-F5344CB8AC3E}">
        <p14:creationId xmlns:p14="http://schemas.microsoft.com/office/powerpoint/2010/main" val="1447962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37FD2B1-8AB4-45EE-B2F6-4BEDCF39C58D}" type="slidenum">
              <a:rPr lang="en-US" smtClean="0"/>
              <a:pPr>
                <a:defRPr/>
              </a:pPr>
              <a:t>9</a:t>
            </a:fld>
            <a:endParaRPr lang="en-US" dirty="0"/>
          </a:p>
        </p:txBody>
      </p:sp>
      <p:sp>
        <p:nvSpPr>
          <p:cNvPr id="8" name="Content Placeholder 2"/>
          <p:cNvSpPr txBox="1">
            <a:spLocks/>
          </p:cNvSpPr>
          <p:nvPr/>
        </p:nvSpPr>
        <p:spPr>
          <a:xfrm>
            <a:off x="533400" y="1583174"/>
            <a:ext cx="8179676" cy="13886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003F5F"/>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003F5F"/>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003F5F"/>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003F5F"/>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Aft>
                <a:spcPts val="600"/>
              </a:spcAft>
              <a:buClr>
                <a:srgbClr val="8DC63F"/>
              </a:buClr>
              <a:buSzPct val="70000"/>
              <a:buNone/>
            </a:pPr>
            <a:r>
              <a:rPr lang="en-US" sz="2000" dirty="0">
                <a:latin typeface="Calibri"/>
                <a:cs typeface="Arial" panose="020B0604020202020204" pitchFamily="34" charset="0"/>
              </a:rPr>
              <a:t>The GFOA recommends that state and local governments should perform cost/benefit analysis, implement safeguards and routinely evaluate opportunities to make and receive electronic payments that are suitable for their specific needs for the following:</a:t>
            </a:r>
          </a:p>
        </p:txBody>
      </p:sp>
      <p:sp>
        <p:nvSpPr>
          <p:cNvPr id="4" name="Title 1"/>
          <p:cNvSpPr>
            <a:spLocks noGrp="1"/>
          </p:cNvSpPr>
          <p:nvPr>
            <p:ph type="title"/>
          </p:nvPr>
        </p:nvSpPr>
        <p:spPr>
          <a:xfrm>
            <a:off x="3886200" y="466923"/>
            <a:ext cx="4967626" cy="523677"/>
          </a:xfrm>
        </p:spPr>
        <p:txBody>
          <a:bodyPr/>
          <a:lstStyle/>
          <a:p>
            <a:r>
              <a:rPr lang="en-US" sz="1800" dirty="0" smtClean="0">
                <a:latin typeface="Century Gothic" panose="020B0502020202020204" pitchFamily="34" charset="0"/>
              </a:rPr>
              <a:t>MANAGE THE relationship</a:t>
            </a:r>
            <a:endParaRPr lang="en-US" sz="1800" dirty="0">
              <a:latin typeface="Century Gothic" panose="020B0502020202020204" pitchFamily="34" charset="0"/>
            </a:endParaRPr>
          </a:p>
        </p:txBody>
      </p:sp>
      <p:sp>
        <p:nvSpPr>
          <p:cNvPr id="5" name="TextBox 4"/>
          <p:cNvSpPr txBox="1"/>
          <p:nvPr/>
        </p:nvSpPr>
        <p:spPr>
          <a:xfrm>
            <a:off x="5778587" y="3048000"/>
            <a:ext cx="3365413" cy="3379387"/>
          </a:xfrm>
          <a:prstGeom prst="rect">
            <a:avLst/>
          </a:prstGeom>
          <a:noFill/>
        </p:spPr>
        <p:txBody>
          <a:bodyPr wrap="square" rtlCol="0">
            <a:spAutoFit/>
          </a:bodyPr>
          <a:lstStyle/>
          <a:p>
            <a:pPr>
              <a:buClr>
                <a:srgbClr val="8DC63F"/>
              </a:buClr>
            </a:pPr>
            <a:r>
              <a:rPr lang="en-US" sz="2400" dirty="0">
                <a:solidFill>
                  <a:srgbClr val="003F5F"/>
                </a:solidFill>
                <a:latin typeface="Century Gothic" panose="020B0502020202020204" pitchFamily="34" charset="0"/>
                <a:cs typeface="Arial" panose="020B0604020202020204" pitchFamily="34" charset="0"/>
              </a:rPr>
              <a:t>Collections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Utility payments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Tax payments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License payments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Grant payments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Tuition payments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Traffic tickets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Other receipts</a:t>
            </a:r>
          </a:p>
        </p:txBody>
      </p:sp>
      <p:sp>
        <p:nvSpPr>
          <p:cNvPr id="6" name="TextBox 5"/>
          <p:cNvSpPr txBox="1"/>
          <p:nvPr/>
        </p:nvSpPr>
        <p:spPr>
          <a:xfrm>
            <a:off x="990600" y="3056974"/>
            <a:ext cx="4566464" cy="3480953"/>
          </a:xfrm>
          <a:prstGeom prst="rect">
            <a:avLst/>
          </a:prstGeom>
          <a:noFill/>
        </p:spPr>
        <p:txBody>
          <a:bodyPr wrap="square" rtlCol="0">
            <a:spAutoFit/>
          </a:bodyPr>
          <a:lstStyle/>
          <a:p>
            <a:pPr>
              <a:buClr>
                <a:srgbClr val="8DC63F"/>
              </a:buClr>
            </a:pPr>
            <a:r>
              <a:rPr lang="en-US" sz="2400" dirty="0">
                <a:solidFill>
                  <a:srgbClr val="003F5F"/>
                </a:solidFill>
                <a:latin typeface="Century Gothic" panose="020B0502020202020204" pitchFamily="34" charset="0"/>
                <a:cs typeface="Arial" panose="020B0604020202020204" pitchFamily="34" charset="0"/>
              </a:rPr>
              <a:t>Disbursements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Payroll and retirement payments</a:t>
            </a:r>
          </a:p>
          <a:p>
            <a:pPr marL="800100" lvl="2" indent="-342900" eaLnBrk="0" fontAlgn="base" hangingPunct="0">
              <a:spcBef>
                <a:spcPct val="20000"/>
              </a:spcBef>
              <a:spcAft>
                <a:spcPts val="600"/>
              </a:spcAft>
              <a:buClr>
                <a:srgbClr val="8DC63F"/>
              </a:buClr>
              <a:buSzPct val="65000"/>
              <a:buFont typeface="Courier New" panose="02070309020205020404" pitchFamily="49" charset="0"/>
              <a:buChar char="o"/>
            </a:pPr>
            <a:r>
              <a:rPr lang="en-US" dirty="0">
                <a:solidFill>
                  <a:srgbClr val="003F5F"/>
                </a:solidFill>
                <a:latin typeface="Calibri"/>
                <a:ea typeface="ＭＳ Ｐゴシック" charset="-128"/>
                <a:cs typeface="Arial" panose="020B0604020202020204" pitchFamily="34" charset="0"/>
              </a:rPr>
              <a:t>Emergency procedures available</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Expense reimbursements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Vendor payments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Social benefits and child support payments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Intergovernmental payments</a:t>
            </a:r>
          </a:p>
          <a:p>
            <a:pPr marL="342900" lvl="1" indent="-342900" eaLnBrk="0" fontAlgn="base" hangingPunct="0">
              <a:spcBef>
                <a:spcPct val="20000"/>
              </a:spcBef>
              <a:spcAft>
                <a:spcPts val="600"/>
              </a:spcAft>
              <a:buClr>
                <a:srgbClr val="8DC63F"/>
              </a:buClr>
              <a:buSzPct val="70000"/>
              <a:buFont typeface="Arial" panose="020B0604020202020204" pitchFamily="34" charset="0"/>
              <a:buChar char="•"/>
            </a:pPr>
            <a:r>
              <a:rPr lang="en-US" dirty="0">
                <a:solidFill>
                  <a:srgbClr val="003F5F"/>
                </a:solidFill>
                <a:latin typeface="Calibri"/>
                <a:ea typeface="ＭＳ Ｐゴシック" charset="-128"/>
                <a:cs typeface="Arial" panose="020B0604020202020204" pitchFamily="34" charset="0"/>
              </a:rPr>
              <a:t>Other recurring payments</a:t>
            </a:r>
          </a:p>
          <a:p>
            <a:pPr marL="742950" lvl="1" indent="-285750">
              <a:buClr>
                <a:srgbClr val="8DC63F"/>
              </a:buClr>
              <a:buFont typeface="Arial" panose="020B0604020202020204" pitchFamily="34" charset="0"/>
              <a:buChar char="•"/>
            </a:pPr>
            <a:endParaRPr lang="en-US" sz="1000" dirty="0">
              <a:solidFill>
                <a:srgbClr val="003F5F"/>
              </a:solidFill>
            </a:endParaRPr>
          </a:p>
        </p:txBody>
      </p:sp>
    </p:spTree>
    <p:extLst>
      <p:ext uri="{BB962C8B-B14F-4D97-AF65-F5344CB8AC3E}">
        <p14:creationId xmlns:p14="http://schemas.microsoft.com/office/powerpoint/2010/main" val="2628887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12776</TotalTime>
  <Words>1327</Words>
  <Application>Microsoft Office PowerPoint</Application>
  <PresentationFormat>On-screen Show (4:3)</PresentationFormat>
  <Paragraphs>187</Paragraphs>
  <Slides>24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MS PGothic</vt:lpstr>
      <vt:lpstr>MS PGothic</vt:lpstr>
      <vt:lpstr>Arial</vt:lpstr>
      <vt:lpstr>Calibri</vt:lpstr>
      <vt:lpstr>Century Gothic</vt:lpstr>
      <vt:lpstr>Courier New</vt:lpstr>
      <vt:lpstr>Times New Roman</vt:lpstr>
      <vt:lpstr>Wingdings</vt:lpstr>
      <vt:lpstr>1_Office Theme</vt:lpstr>
      <vt:lpstr>Acrobat Document</vt:lpstr>
      <vt:lpstr>PowerPoint Presentation</vt:lpstr>
      <vt:lpstr>Manage and Maximize</vt:lpstr>
      <vt:lpstr>Review your  banking relationship</vt:lpstr>
      <vt:lpstr>Review your  banking relationship</vt:lpstr>
      <vt:lpstr>Review your  banking relationship</vt:lpstr>
      <vt:lpstr>MANAGE THE relationship</vt:lpstr>
      <vt:lpstr>MANAGE THE relationship</vt:lpstr>
      <vt:lpstr>MANAGE THE relationship</vt:lpstr>
      <vt:lpstr>MANAGE THE relationship</vt:lpstr>
      <vt:lpstr>Maximize your  banking relationship</vt:lpstr>
      <vt:lpstr>Maximize your  banking relationship</vt:lpstr>
      <vt:lpstr>Maximize your  banking relationship</vt:lpstr>
      <vt:lpstr>SAMPLE  INVESTMENT Strategy</vt:lpstr>
      <vt:lpstr>PowerPoint Presentation</vt:lpstr>
      <vt:lpstr>Maximize your  banking relationship</vt:lpstr>
      <vt:lpstr>Maximize your  banking relationship</vt:lpstr>
      <vt:lpstr>APPENDIX</vt:lpstr>
      <vt:lpstr>APPENDIX</vt:lpstr>
      <vt:lpstr>Qualified public  depository information</vt:lpstr>
      <vt:lpstr>Active qualified  public depository</vt:lpstr>
      <vt:lpstr>Public identification &amp; acknowledgement form</vt:lpstr>
      <vt:lpstr>Public depositor  annual report filing</vt:lpstr>
      <vt:lpstr>Public depositor  annual report filing</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Orseske</dc:creator>
  <cp:lastModifiedBy>Rene O'Day</cp:lastModifiedBy>
  <cp:revision>341</cp:revision>
  <cp:lastPrinted>2015-02-03T14:03:28Z</cp:lastPrinted>
  <dcterms:created xsi:type="dcterms:W3CDTF">2013-11-19T13:13:13Z</dcterms:created>
  <dcterms:modified xsi:type="dcterms:W3CDTF">2017-10-20T18:40:05Z</dcterms:modified>
</cp:coreProperties>
</file>