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09F3A5A-655D-4F88-9D2D-DB2A00F29906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4660"/>
  </p:normalViewPr>
  <p:slideViewPr>
    <p:cSldViewPr snapToGrid="0">
      <p:cViewPr>
        <p:scale>
          <a:sx n="60" d="100"/>
          <a:sy n="60" d="100"/>
        </p:scale>
        <p:origin x="2406" y="-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3873-AA92-4EE0-862F-DC22F1AC090C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0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C3D9-190B-4147-B0C0-867222BEB88E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0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7C869-C672-4AD9-AD97-ED958D3A9597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2778-10BE-4E33-AAAA-16D1839A420C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25D5-00B8-459D-99C4-FFFAD672F5FA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AE5FF-C52D-45AD-9BE9-6AF94BF0887B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5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121-A870-4DFF-AB23-78DAC317FF8D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8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B0547-E322-4E88-97C5-DB07E848A7B1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0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3AC6-868E-49AD-9432-B85ED9CA8F58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2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06C7-0094-4CA1-86B4-A63757610096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1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DE7A-BB4D-4034-B238-E117884BBDFF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1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23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D90C2-2802-4CC8-BC4F-14C805F5B388}" type="datetime9">
              <a:rPr lang="en-US" smtClean="0"/>
              <a:t>6/11/2019 7:27:46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512-5593-479A-B040-4AFF0B156E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7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D388F52-D447-40AB-BC95-6D9774B30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66880"/>
              </p:ext>
            </p:extLst>
          </p:nvPr>
        </p:nvGraphicFramePr>
        <p:xfrm>
          <a:off x="-2" y="1090290"/>
          <a:ext cx="6857998" cy="12170464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3428999">
                  <a:extLst>
                    <a:ext uri="{9D8B030D-6E8A-4147-A177-3AD203B41FA5}">
                      <a16:colId xmlns:a16="http://schemas.microsoft.com/office/drawing/2014/main" val="3025774182"/>
                    </a:ext>
                  </a:extLst>
                </a:gridCol>
                <a:gridCol w="3428999">
                  <a:extLst>
                    <a:ext uri="{9D8B030D-6E8A-4147-A177-3AD203B41FA5}">
                      <a16:colId xmlns:a16="http://schemas.microsoft.com/office/drawing/2014/main" val="2187743822"/>
                    </a:ext>
                  </a:extLst>
                </a:gridCol>
              </a:tblGrid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(100) Andrews Technology: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(223) Point &amp; Pay</a:t>
                      </a:r>
                      <a:r>
                        <a:rPr lang="en-US" sz="1050" dirty="0"/>
                        <a:t>: $50</a:t>
                      </a:r>
                      <a:r>
                        <a:rPr lang="en-US" sz="1050" baseline="0" dirty="0"/>
                        <a:t> Amazon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Schatzman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Tracy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958423"/>
                  </a:ext>
                </a:extLst>
              </a:tr>
              <a:tr h="2559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(101) Wells Fargo</a:t>
                      </a:r>
                      <a:r>
                        <a:rPr lang="en-US" sz="1050" dirty="0"/>
                        <a:t>: Cookie</a:t>
                      </a:r>
                      <a:r>
                        <a:rPr lang="en-US" sz="1050" baseline="0" dirty="0"/>
                        <a:t> Jar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D’Angelo,</a:t>
                      </a:r>
                      <a:r>
                        <a:rPr lang="en-US" sz="1050" b="0" baseline="0" dirty="0"/>
                        <a:t> Sandra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(301) Automated Merchant Systems</a:t>
                      </a:r>
                      <a:r>
                        <a:rPr lang="en-US" sz="1050" dirty="0"/>
                        <a:t>: $100</a:t>
                      </a:r>
                      <a:r>
                        <a:rPr lang="en-US" sz="1050" baseline="0" dirty="0"/>
                        <a:t> AMEX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Scott,</a:t>
                      </a:r>
                      <a:r>
                        <a:rPr lang="en-US" sz="1050" b="0" baseline="0" dirty="0"/>
                        <a:t> Clark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56378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(102) MassMutual</a:t>
                      </a:r>
                      <a:r>
                        <a:rPr lang="en-US" sz="1050" dirty="0"/>
                        <a:t>: Amazon</a:t>
                      </a:r>
                      <a:r>
                        <a:rPr lang="en-US" sz="1050" baseline="0" dirty="0"/>
                        <a:t> Fire Stick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Sheffield,</a:t>
                      </a:r>
                      <a:r>
                        <a:rPr lang="en-US" sz="1050" b="0" baseline="0" dirty="0"/>
                        <a:t> Alicia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(302) CentralSquare Tech.</a:t>
                      </a:r>
                      <a:r>
                        <a:rPr lang="en-US" sz="1050" dirty="0"/>
                        <a:t>: $50</a:t>
                      </a:r>
                      <a:r>
                        <a:rPr lang="en-US" sz="1050" baseline="0" dirty="0"/>
                        <a:t> Amazon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Alves,</a:t>
                      </a:r>
                      <a:r>
                        <a:rPr lang="en-US" sz="1050" b="0" baseline="0" dirty="0"/>
                        <a:t> Emily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127706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(103) Fitch Ratings</a:t>
                      </a:r>
                      <a:r>
                        <a:rPr lang="en-US" sz="1050" dirty="0"/>
                        <a:t>: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(303) BOLTON</a:t>
                      </a:r>
                      <a:r>
                        <a:rPr lang="en-US" sz="1050" dirty="0"/>
                        <a:t>: Auto</a:t>
                      </a:r>
                      <a:r>
                        <a:rPr lang="en-US" sz="1050" baseline="0" dirty="0"/>
                        <a:t> Dash Cam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Senne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Linda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92955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(104) Zions Bancorporation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(304) Gray CPA Consulting</a:t>
                      </a:r>
                      <a:r>
                        <a:rPr lang="en-US" sz="1050" dirty="0"/>
                        <a:t>: $50</a:t>
                      </a:r>
                      <a:r>
                        <a:rPr lang="en-US" sz="1050" baseline="0" dirty="0"/>
                        <a:t> Visa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Scott,</a:t>
                      </a:r>
                      <a:r>
                        <a:rPr lang="en-US" sz="1050" b="0" baseline="0" dirty="0"/>
                        <a:t> Janice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42911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(105) SAP Concur</a:t>
                      </a:r>
                      <a:r>
                        <a:rPr lang="en-US" sz="1050" dirty="0"/>
                        <a:t>: Amazon</a:t>
                      </a:r>
                      <a:r>
                        <a:rPr lang="en-US" sz="1050" baseline="0" dirty="0"/>
                        <a:t> Echo Shell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Gray, Melba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(305) Prudential</a:t>
                      </a:r>
                      <a:r>
                        <a:rPr lang="en-US" sz="1050" dirty="0"/>
                        <a:t>: Amazon</a:t>
                      </a:r>
                      <a:r>
                        <a:rPr lang="en-US" sz="1050" baseline="0" dirty="0"/>
                        <a:t> Echo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Cooley</a:t>
                      </a:r>
                      <a:r>
                        <a:rPr lang="en-US" sz="1050" b="0" baseline="0" dirty="0"/>
                        <a:t>, Donna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05874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(107) IntegraConnent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(306) CliftonLarsonAllen</a:t>
                      </a:r>
                      <a:r>
                        <a:rPr lang="en-US" sz="1050" dirty="0"/>
                        <a:t>: </a:t>
                      </a:r>
                      <a:r>
                        <a:rPr lang="en-US" sz="1050" dirty="0" err="1"/>
                        <a:t>Corkcicle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Hinds,</a:t>
                      </a:r>
                      <a:r>
                        <a:rPr lang="en-US" sz="1050" b="0" baseline="0" dirty="0"/>
                        <a:t> Venus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833921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(109) SageView Advisory Group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Wine Basket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Cousins,</a:t>
                      </a:r>
                      <a:r>
                        <a:rPr lang="en-US" sz="1050" b="0" baseline="0" dirty="0"/>
                        <a:t> Donna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(307) OpenGov</a:t>
                      </a:r>
                      <a:r>
                        <a:rPr lang="en-US" sz="1050" dirty="0"/>
                        <a:t>: $25</a:t>
                      </a:r>
                      <a:r>
                        <a:rPr lang="en-US" sz="1050" baseline="0" dirty="0"/>
                        <a:t> Starbucks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Romans,</a:t>
                      </a:r>
                      <a:r>
                        <a:rPr lang="en-US" sz="1050" b="0" baseline="0" dirty="0"/>
                        <a:t> Richard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98600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(111) Moody’s Investors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Svcs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(308) Water Walker Investments</a:t>
                      </a:r>
                      <a:r>
                        <a:rPr lang="en-US" sz="1050" dirty="0"/>
                        <a:t>: (2)</a:t>
                      </a:r>
                      <a:r>
                        <a:rPr lang="en-US" sz="1050" baseline="0" dirty="0"/>
                        <a:t> $50 Visa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Francis,</a:t>
                      </a:r>
                      <a:r>
                        <a:rPr lang="en-US" sz="1050" b="0" baseline="0" dirty="0"/>
                        <a:t> Shai &amp; Wilson, Tammy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92087"/>
                  </a:ext>
                </a:extLst>
              </a:tr>
              <a:tr h="4152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(115) Rehmann</a:t>
                      </a:r>
                      <a:r>
                        <a:rPr lang="en-US" sz="1050" dirty="0"/>
                        <a:t>: Yeti</a:t>
                      </a:r>
                      <a:r>
                        <a:rPr lang="en-US" sz="1050" baseline="0" dirty="0"/>
                        <a:t> Cooler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Regan,</a:t>
                      </a:r>
                      <a:r>
                        <a:rPr lang="en-US" sz="1050" b="0" baseline="0" dirty="0"/>
                        <a:t> Rosanne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(309) Purvis, Gray &amp; Company</a:t>
                      </a:r>
                      <a:r>
                        <a:rPr lang="en-US" sz="1050" dirty="0"/>
                        <a:t>: Amazon</a:t>
                      </a:r>
                      <a:r>
                        <a:rPr lang="en-US" sz="1050" baseline="0" dirty="0"/>
                        <a:t> Echo Plus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Crawford,</a:t>
                      </a:r>
                      <a:r>
                        <a:rPr lang="en-US" sz="1050" b="0" baseline="0" dirty="0"/>
                        <a:t> Robert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07703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(117) Sawgrass Asset Mgmt: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(314) Mauldin &amp; Jenkins</a:t>
                      </a:r>
                      <a:r>
                        <a:rPr lang="en-US" sz="1050" dirty="0"/>
                        <a:t>: Wine</a:t>
                      </a:r>
                      <a:r>
                        <a:rPr lang="en-US" sz="1050" baseline="0" dirty="0"/>
                        <a:t> Set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Ackerman,</a:t>
                      </a:r>
                      <a:r>
                        <a:rPr lang="en-US" sz="1050" b="0" baseline="0" dirty="0"/>
                        <a:t> William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391052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(200) Cherry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Bekaert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$50 AMEX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Davis,</a:t>
                      </a:r>
                      <a:r>
                        <a:rPr lang="en-US" sz="1050" b="0" baseline="0" dirty="0"/>
                        <a:t> Cindy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(316) American Data Group</a:t>
                      </a:r>
                      <a:r>
                        <a:rPr lang="en-US" sz="1050" dirty="0"/>
                        <a:t>: (2)</a:t>
                      </a:r>
                      <a:r>
                        <a:rPr lang="en-US" sz="1050" baseline="0" dirty="0"/>
                        <a:t> $50 Gift Card(s)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McLellan,</a:t>
                      </a:r>
                      <a:r>
                        <a:rPr lang="en-US" sz="1050" b="0" baseline="0" dirty="0"/>
                        <a:t> Yvette &amp; Hinds, Venus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66137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(201, 300) TD Bank</a:t>
                      </a:r>
                      <a:r>
                        <a:rPr lang="en-US" sz="1050" dirty="0"/>
                        <a:t>: Beach</a:t>
                      </a:r>
                      <a:r>
                        <a:rPr lang="en-US" sz="1050" baseline="0" dirty="0"/>
                        <a:t> Towels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Regan,</a:t>
                      </a:r>
                      <a:r>
                        <a:rPr lang="en-US" sz="1050" b="0" baseline="0" dirty="0"/>
                        <a:t> Rosanne; Price, Jeffrey; </a:t>
                      </a:r>
                      <a:r>
                        <a:rPr lang="en-US" sz="1050" b="0" baseline="0" dirty="0" err="1"/>
                        <a:t>Luciani</a:t>
                      </a:r>
                      <a:r>
                        <a:rPr lang="en-US" sz="1050" b="0" baseline="0" dirty="0"/>
                        <a:t>, Valarie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(317) MSL CPAs &amp; Advisors</a:t>
                      </a:r>
                      <a:r>
                        <a:rPr lang="en-US" sz="1050" dirty="0"/>
                        <a:t>: </a:t>
                      </a:r>
                      <a:r>
                        <a:rPr lang="en-US" sz="1050" dirty="0" err="1"/>
                        <a:t>Sonos</a:t>
                      </a:r>
                      <a:r>
                        <a:rPr lang="en-US" sz="1050" baseline="0" dirty="0"/>
                        <a:t> Play One Speaker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Gillis,</a:t>
                      </a:r>
                      <a:r>
                        <a:rPr lang="en-US" sz="1050" b="0" baseline="0" dirty="0"/>
                        <a:t> Maria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27236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(202, 204) SunTrust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(318) Forecast 5 Analytics</a:t>
                      </a:r>
                      <a:r>
                        <a:rPr lang="en-US" sz="1050" dirty="0"/>
                        <a:t>: 32” Television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LaVerde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Vicki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19113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(203)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AccuFund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Echo Dot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Elisma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Nadine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(319) Florida Surplus Asset Fund Trust</a:t>
                      </a:r>
                      <a:r>
                        <a:rPr lang="en-US" sz="1050" dirty="0"/>
                        <a:t>: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Gift</a:t>
                      </a:r>
                      <a:r>
                        <a:rPr lang="en-US" sz="1050" b="0" baseline="0" dirty="0"/>
                        <a:t> Card: Dalton, Sheila &amp; Mitchell, April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Speaker: Palmer, Elizabeth &amp; Smith, Joseph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0592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(205) ICMA-RC</a:t>
                      </a:r>
                      <a:r>
                        <a:rPr lang="en-US" sz="1050" dirty="0"/>
                        <a:t>: $25</a:t>
                      </a:r>
                      <a:r>
                        <a:rPr lang="en-US" sz="1050" baseline="0" dirty="0"/>
                        <a:t> Restaurant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Fesler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Tom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(320, 322) Hilltop Securities</a:t>
                      </a:r>
                      <a:r>
                        <a:rPr lang="en-US" sz="1050" dirty="0"/>
                        <a:t>: Echo</a:t>
                      </a:r>
                      <a:r>
                        <a:rPr lang="en-US" sz="1050" baseline="0" dirty="0"/>
                        <a:t> Dot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Sanchez,</a:t>
                      </a:r>
                      <a:r>
                        <a:rPr lang="en-US" sz="1050" b="0" baseline="0" dirty="0"/>
                        <a:t> Cindy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91963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(206) City National Bank</a:t>
                      </a:r>
                      <a:r>
                        <a:rPr lang="en-US" sz="1050" dirty="0"/>
                        <a:t>: Champagne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Filcman-Arlotta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Meredith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(321) Lumesis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92631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(207) Ontario Systems</a:t>
                      </a:r>
                      <a:r>
                        <a:rPr lang="en-US" sz="1050" dirty="0"/>
                        <a:t>: $100</a:t>
                      </a:r>
                      <a:r>
                        <a:rPr lang="en-US" sz="1050" baseline="0" dirty="0"/>
                        <a:t> AMEX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Brickey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Kevin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(323) CenterState</a:t>
                      </a:r>
                      <a:r>
                        <a:rPr lang="en-US" sz="1050" dirty="0"/>
                        <a:t>: Mystery</a:t>
                      </a:r>
                      <a:r>
                        <a:rPr lang="en-US" sz="1050" baseline="0" dirty="0"/>
                        <a:t> Basket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Palmer,</a:t>
                      </a:r>
                      <a:r>
                        <a:rPr lang="en-US" sz="1050" b="0" baseline="0" dirty="0"/>
                        <a:t> Elizabeth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678263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(208) Nationwide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(400) DAC Bond</a:t>
                      </a:r>
                      <a:r>
                        <a:rPr lang="en-US" sz="1050" dirty="0"/>
                        <a:t>: (3) Beach</a:t>
                      </a:r>
                      <a:r>
                        <a:rPr lang="en-US" sz="1050" baseline="0" dirty="0"/>
                        <a:t> Party Bag(s) </a:t>
                      </a:r>
                      <a:r>
                        <a:rPr lang="en-US" sz="1050" dirty="0"/>
                        <a:t>Gift</a:t>
                      </a:r>
                      <a:r>
                        <a:rPr lang="en-US" sz="1050" baseline="0" dirty="0"/>
                        <a:t> Basket(s)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Nelson,</a:t>
                      </a:r>
                      <a:r>
                        <a:rPr lang="en-US" sz="1050" b="0" baseline="0" dirty="0"/>
                        <a:t> Darlene; D’Angelo, Sondra; Bowman, Rebecca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51534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(209) PNC Bank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(401) Edmunds &amp; Associates</a:t>
                      </a:r>
                      <a:r>
                        <a:rPr lang="en-US" sz="1050" dirty="0"/>
                        <a:t>: $100</a:t>
                      </a:r>
                      <a:r>
                        <a:rPr lang="en-US" sz="1050" baseline="0" dirty="0"/>
                        <a:t> Best Buy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Oziros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Cynthia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139878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(210) FL PRIME</a:t>
                      </a:r>
                      <a:r>
                        <a:rPr lang="en-US" sz="1050" dirty="0"/>
                        <a:t>: (2)  $50</a:t>
                      </a:r>
                      <a:r>
                        <a:rPr lang="en-US" sz="1050" baseline="0" dirty="0"/>
                        <a:t> AMEX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Session,</a:t>
                      </a:r>
                      <a:r>
                        <a:rPr lang="en-US" sz="1050" b="0" baseline="0" dirty="0"/>
                        <a:t> Angela &amp; </a:t>
                      </a:r>
                      <a:r>
                        <a:rPr lang="en-US" sz="1050" b="0" baseline="0" dirty="0" err="1"/>
                        <a:t>Brannin</a:t>
                      </a:r>
                      <a:r>
                        <a:rPr lang="en-US" sz="1050" b="0" baseline="0" dirty="0"/>
                        <a:t>, </a:t>
                      </a:r>
                      <a:r>
                        <a:rPr lang="en-US" sz="1050" b="0" baseline="0" dirty="0" err="1"/>
                        <a:t>Vesna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(402) Stantec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487341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(214) Multi-Bank Securities</a:t>
                      </a:r>
                      <a:r>
                        <a:rPr lang="en-US" sz="1050" dirty="0"/>
                        <a:t>: Personalized</a:t>
                      </a:r>
                      <a:r>
                        <a:rPr lang="en-US" sz="1050" baseline="0" dirty="0"/>
                        <a:t> Tumbler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Ragan,</a:t>
                      </a:r>
                      <a:r>
                        <a:rPr lang="en-US" sz="1050" b="0" baseline="0" dirty="0"/>
                        <a:t> Shelley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(403) Caballero Fierman Llerena + Garcia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Apple iPad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err="1"/>
                        <a:t>Reichard</a:t>
                      </a:r>
                      <a:r>
                        <a:rPr lang="en-US" sz="1050" b="0" baseline="0" dirty="0"/>
                        <a:t>, Diane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404821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(215) Carr, Riggs &amp; Ingram CPAs &amp; Advisors</a:t>
                      </a:r>
                      <a:r>
                        <a:rPr lang="en-US" sz="1050" dirty="0"/>
                        <a:t>: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$100 AmEx Gift Card</a:t>
                      </a:r>
                      <a:r>
                        <a:rPr lang="en-US" sz="1050" b="0" dirty="0"/>
                        <a:t>:</a:t>
                      </a:r>
                      <a:r>
                        <a:rPr lang="en-US" sz="1050" b="0" baseline="0" dirty="0"/>
                        <a:t> </a:t>
                      </a:r>
                      <a:r>
                        <a:rPr lang="en-US" sz="1050" b="0" dirty="0"/>
                        <a:t>Sanchez,</a:t>
                      </a:r>
                      <a:r>
                        <a:rPr lang="en-US" sz="1050" b="0" baseline="0" dirty="0"/>
                        <a:t> Maria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(404) SymPro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71674"/>
                  </a:ext>
                </a:extLst>
              </a:tr>
              <a:tr h="2914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(216) Regions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Bicycle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Hagan,</a:t>
                      </a:r>
                      <a:r>
                        <a:rPr lang="en-US" sz="1050" b="0" baseline="0" dirty="0"/>
                        <a:t> Amanda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(405) FL Education Investment</a:t>
                      </a:r>
                      <a:r>
                        <a:rPr lang="en-US" sz="1050" dirty="0"/>
                        <a:t>:</a:t>
                      </a:r>
                      <a:r>
                        <a:rPr lang="en-US" sz="1050" b="0" baseline="0" dirty="0"/>
                        <a:t> Lands End Bag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Khan, </a:t>
                      </a:r>
                      <a:r>
                        <a:rPr lang="en-US" sz="1050" b="0" baseline="0" dirty="0" err="1"/>
                        <a:t>Imtiaz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565948"/>
                  </a:ext>
                </a:extLst>
              </a:tr>
              <a:tr h="4187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(217, 219) JPMorgan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(406) </a:t>
                      </a:r>
                      <a:r>
                        <a:rPr lang="en-US" sz="1050" b="0" dirty="0" err="1"/>
                        <a:t>BondLink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252591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(218) Empower Retirement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(407) PFM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069844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(220) Cantor Fitzgerald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(408) Marcum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51021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(221) Public Risk Insurance Advisors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(409) Keefe McCullough</a:t>
                      </a:r>
                      <a:r>
                        <a:rPr lang="en-US" sz="1050" dirty="0"/>
                        <a:t>: (2)</a:t>
                      </a:r>
                      <a:r>
                        <a:rPr lang="en-US" sz="1050" baseline="0" dirty="0"/>
                        <a:t> $100 Amazon Gift Cards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Dunbar,</a:t>
                      </a:r>
                      <a:r>
                        <a:rPr lang="en-US" sz="1050" b="0" baseline="0" dirty="0"/>
                        <a:t> Wendy &amp; Guerrero Gabe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698163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175203"/>
                  </a:ext>
                </a:extLst>
              </a:tr>
              <a:tr h="3143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18424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A68CF09-C740-4E34-8570-C00D043B9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21819"/>
            <a:ext cx="6858000" cy="106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9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7B5F89-59BA-4EC9-A505-08D7ADD8B2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2" y="993046"/>
          <a:ext cx="6858002" cy="12090665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3429001">
                  <a:extLst>
                    <a:ext uri="{9D8B030D-6E8A-4147-A177-3AD203B41FA5}">
                      <a16:colId xmlns:a16="http://schemas.microsoft.com/office/drawing/2014/main" val="3025774182"/>
                    </a:ext>
                  </a:extLst>
                </a:gridCol>
                <a:gridCol w="3429001">
                  <a:extLst>
                    <a:ext uri="{9D8B030D-6E8A-4147-A177-3AD203B41FA5}">
                      <a16:colId xmlns:a16="http://schemas.microsoft.com/office/drawing/2014/main" val="2187743822"/>
                    </a:ext>
                  </a:extLst>
                </a:gridCol>
              </a:tblGrid>
              <a:tr h="4203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(416) Insight Invest.</a:t>
                      </a:r>
                      <a:r>
                        <a:rPr lang="en-US" sz="1050" dirty="0"/>
                        <a:t>: Bose</a:t>
                      </a:r>
                      <a:r>
                        <a:rPr lang="en-US" sz="1050" baseline="0" dirty="0"/>
                        <a:t> Micro </a:t>
                      </a:r>
                      <a:r>
                        <a:rPr lang="en-US" sz="1050" baseline="0" dirty="0" err="1"/>
                        <a:t>Soundlink</a:t>
                      </a:r>
                      <a:r>
                        <a:rPr lang="en-US" sz="1050" baseline="0" dirty="0"/>
                        <a:t> Speaker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McLellan,</a:t>
                      </a:r>
                      <a:r>
                        <a:rPr lang="en-US" sz="1050" b="0" baseline="0" dirty="0"/>
                        <a:t> Yvette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(615) Plante Moran</a:t>
                      </a:r>
                      <a:r>
                        <a:rPr lang="en-US" sz="1050" dirty="0"/>
                        <a:t>: (2)</a:t>
                      </a:r>
                      <a:r>
                        <a:rPr lang="en-US" sz="1050" baseline="0" dirty="0"/>
                        <a:t> Yeti Tumblers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Williams,</a:t>
                      </a:r>
                      <a:r>
                        <a:rPr lang="en-US" sz="1050" b="0" baseline="0" dirty="0"/>
                        <a:t> Patrick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958423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(417, 419, 516, 518) FL. League of Cities</a:t>
                      </a:r>
                      <a:r>
                        <a:rPr lang="en-US" sz="1050" dirty="0"/>
                        <a:t>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 $100</a:t>
                      </a:r>
                      <a:r>
                        <a:rPr lang="en-US" sz="1050" baseline="0" dirty="0"/>
                        <a:t> Amazon Gift Card</a:t>
                      </a:r>
                      <a:r>
                        <a:rPr lang="en-US" sz="1050" b="0" baseline="0" dirty="0"/>
                        <a:t>: </a:t>
                      </a:r>
                      <a:r>
                        <a:rPr lang="en-US" sz="1050" b="0" dirty="0"/>
                        <a:t>Watson,</a:t>
                      </a:r>
                      <a:r>
                        <a:rPr lang="en-US" sz="1050" b="0" baseline="0" dirty="0"/>
                        <a:t> Tracey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(616) Gehring: </a:t>
                      </a:r>
                      <a:r>
                        <a:rPr lang="en-US" sz="1050" b="0" dirty="0" err="1"/>
                        <a:t>Sonos</a:t>
                      </a:r>
                      <a:r>
                        <a:rPr lang="en-US" sz="1050" b="0" baseline="0" dirty="0"/>
                        <a:t> Speaker Set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Lazzaroni</a:t>
                      </a:r>
                      <a:r>
                        <a:rPr lang="en-US" sz="1050" b="0" dirty="0"/>
                        <a:t>, Patricia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56378"/>
                  </a:ext>
                </a:extLst>
              </a:tr>
              <a:tr h="41665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(418) Burgess Chambers &amp; Associates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:$100</a:t>
                      </a:r>
                      <a:r>
                        <a:rPr lang="en-US" sz="1050" baseline="0" dirty="0"/>
                        <a:t> Amazon Gift Card</a:t>
                      </a:r>
                      <a:r>
                        <a:rPr lang="en-US" sz="1050" b="0" baseline="0" dirty="0"/>
                        <a:t>: </a:t>
                      </a:r>
                      <a:r>
                        <a:rPr lang="en-US" sz="1050" b="0" dirty="0"/>
                        <a:t>Brill,</a:t>
                      </a:r>
                      <a:r>
                        <a:rPr lang="en-US" sz="1050" b="0" baseline="0" dirty="0"/>
                        <a:t> Peter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(617) Workiva</a:t>
                      </a:r>
                      <a:r>
                        <a:rPr lang="en-US" sz="1050" dirty="0"/>
                        <a:t>: Apple</a:t>
                      </a:r>
                      <a:r>
                        <a:rPr lang="en-US" sz="1050" baseline="0" dirty="0"/>
                        <a:t> Earbuds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Neault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Jean-Michel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127706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(420) Harris ERP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(618) Wilmington Trust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92955"/>
                  </a:ext>
                </a:extLst>
              </a:tr>
              <a:tr h="4203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(422) Black Mountain Software</a:t>
                      </a:r>
                      <a:r>
                        <a:rPr lang="en-US" sz="1050" dirty="0"/>
                        <a:t>: Facebook</a:t>
                      </a:r>
                      <a:r>
                        <a:rPr lang="en-US" sz="1050" baseline="0" dirty="0"/>
                        <a:t> Portal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Freeman,</a:t>
                      </a:r>
                      <a:r>
                        <a:rPr lang="en-US" sz="1050" b="0" baseline="0" dirty="0"/>
                        <a:t> Jim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(619) FL Local Government Invt Trust</a:t>
                      </a:r>
                      <a:r>
                        <a:rPr lang="en-US" sz="1050" dirty="0"/>
                        <a:t>: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(2)</a:t>
                      </a:r>
                      <a:r>
                        <a:rPr lang="en-US" sz="1050" baseline="0" dirty="0"/>
                        <a:t> $100 Visa Gift Card(s)</a:t>
                      </a:r>
                      <a:r>
                        <a:rPr lang="en-US" sz="1050" b="0" baseline="0" dirty="0"/>
                        <a:t>: </a:t>
                      </a:r>
                      <a:r>
                        <a:rPr lang="en-US" sz="1050" b="0" baseline="0" dirty="0" err="1"/>
                        <a:t>Brannen</a:t>
                      </a:r>
                      <a:r>
                        <a:rPr lang="en-US" sz="1050" b="0" baseline="0" dirty="0"/>
                        <a:t>, </a:t>
                      </a:r>
                      <a:r>
                        <a:rPr lang="en-US" sz="1050" b="0" baseline="0" dirty="0" err="1"/>
                        <a:t>Vesna</a:t>
                      </a:r>
                      <a:r>
                        <a:rPr lang="en-US" sz="1050" b="0" baseline="0" dirty="0"/>
                        <a:t>; </a:t>
                      </a:r>
                      <a:r>
                        <a:rPr lang="en-US" sz="1050" b="0" baseline="0" dirty="0" err="1"/>
                        <a:t>Jarmen</a:t>
                      </a:r>
                      <a:r>
                        <a:rPr lang="en-US" sz="1050" b="0" baseline="0" dirty="0"/>
                        <a:t>, Peter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142911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(500) AndCo Consulting</a:t>
                      </a:r>
                      <a:r>
                        <a:rPr lang="en-US" sz="1050" dirty="0"/>
                        <a:t>: (2)</a:t>
                      </a:r>
                      <a:r>
                        <a:rPr lang="en-US" sz="1050" baseline="0" dirty="0"/>
                        <a:t> $50 AMEX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Talama</a:t>
                      </a:r>
                      <a:r>
                        <a:rPr lang="en-US" sz="1050" b="0" dirty="0"/>
                        <a:t>, L. </a:t>
                      </a:r>
                      <a:r>
                        <a:rPr lang="en-US" sz="1050" b="0" dirty="0" err="1"/>
                        <a:t>Kalene</a:t>
                      </a:r>
                      <a:r>
                        <a:rPr lang="en-US" sz="1050" b="0" baseline="0" dirty="0"/>
                        <a:t> &amp; Freidman, David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(620) BLX Group</a:t>
                      </a:r>
                      <a:r>
                        <a:rPr lang="en-US" sz="1050" dirty="0"/>
                        <a:t>: $100</a:t>
                      </a:r>
                      <a:r>
                        <a:rPr lang="en-US" sz="1050" baseline="0" dirty="0"/>
                        <a:t> Amazon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Leawitzke</a:t>
                      </a:r>
                      <a:r>
                        <a:rPr lang="en-US" sz="1050" b="0" dirty="0"/>
                        <a:t>, </a:t>
                      </a:r>
                      <a:r>
                        <a:rPr lang="en-US" sz="1050" b="0" dirty="0" err="1"/>
                        <a:t>Vanna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05874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(501) HCA Asset Mgmt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(621) US Water Services Corp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833921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(502)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Questica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$200 Amazon Gift Card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err="1"/>
                        <a:t>Gervasi</a:t>
                      </a:r>
                      <a:r>
                        <a:rPr lang="en-US" sz="1050" b="0" baseline="0" dirty="0"/>
                        <a:t>, Beverly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(622) Morgan Stanley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Golf Hat(s)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Brill, Peter</a:t>
                      </a:r>
                      <a:r>
                        <a:rPr lang="en-US" sz="1050" b="0" baseline="0" dirty="0"/>
                        <a:t> &amp; Jackson, Rosalyn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98600"/>
                  </a:ext>
                </a:extLst>
              </a:tr>
              <a:tr h="42203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(503)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Paymentus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(623) Enterprise Fleet </a:t>
                      </a:r>
                      <a:r>
                        <a:rPr lang="en-US" sz="105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892087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(504) MCCi</a:t>
                      </a:r>
                      <a:r>
                        <a:rPr lang="en-US" sz="1050" dirty="0"/>
                        <a:t>: $50</a:t>
                      </a:r>
                      <a:r>
                        <a:rPr lang="en-US" sz="1050" baseline="0" dirty="0"/>
                        <a:t> Amazon Gift Card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Scott, Janice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(700) AdComp Systems Group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Bottle of wine &amp; chocolate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Bowman, Rebecca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07703"/>
                  </a:ext>
                </a:extLst>
              </a:tr>
              <a:tr h="4203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(505) F.H. Black &amp; Company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(702) GovSense</a:t>
                      </a:r>
                      <a:r>
                        <a:rPr lang="en-US" sz="1050" dirty="0"/>
                        <a:t>: $50</a:t>
                      </a:r>
                      <a:r>
                        <a:rPr lang="en-US" sz="1050" baseline="0" dirty="0"/>
                        <a:t>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Brannen</a:t>
                      </a:r>
                      <a:r>
                        <a:rPr lang="en-US" sz="1050" b="0" dirty="0"/>
                        <a:t>, </a:t>
                      </a:r>
                      <a:r>
                        <a:rPr lang="en-US" sz="1050" b="0" dirty="0" err="1"/>
                        <a:t>Vesna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391052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(506) Forte Payment Systems</a:t>
                      </a:r>
                      <a:r>
                        <a:rPr lang="en-US" sz="1050" dirty="0"/>
                        <a:t>: Speaker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Gendron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</a:t>
                      </a:r>
                      <a:r>
                        <a:rPr lang="en-US" sz="1050" b="0" baseline="0" dirty="0" err="1"/>
                        <a:t>LIsa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(704) FATHOM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Yeti Cup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Holmberg, Therese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66137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(507) Payment Service Network</a:t>
                      </a:r>
                      <a:r>
                        <a:rPr lang="en-US" sz="1050" dirty="0"/>
                        <a:t>: $50</a:t>
                      </a:r>
                      <a:r>
                        <a:rPr lang="en-US" sz="1050" baseline="0" dirty="0"/>
                        <a:t> Visa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Carr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Lori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(706) Tidal Basin</a:t>
                      </a:r>
                      <a:r>
                        <a:rPr lang="en-US" sz="1050" dirty="0"/>
                        <a:t>:$100</a:t>
                      </a:r>
                      <a:r>
                        <a:rPr lang="en-US" sz="1050" baseline="0" dirty="0"/>
                        <a:t> Visa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Misco</a:t>
                      </a:r>
                      <a:r>
                        <a:rPr lang="en-US" sz="1050" b="0" dirty="0"/>
                        <a:t>, Matthew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27236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(508) Milestone Professional Services</a:t>
                      </a:r>
                      <a:r>
                        <a:rPr lang="en-US" sz="1050" dirty="0"/>
                        <a:t>: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45</a:t>
                      </a:r>
                      <a:r>
                        <a:rPr lang="en-US" sz="1050" baseline="0" dirty="0"/>
                        <a:t> Quart Yeti, Tumbler(s) &amp; Yeti Bag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Alves,</a:t>
                      </a:r>
                      <a:r>
                        <a:rPr lang="en-US" sz="1050" b="0" baseline="0" dirty="0"/>
                        <a:t> Emily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(708) BNY Mellon</a:t>
                      </a:r>
                      <a:r>
                        <a:rPr lang="en-US" sz="1050" dirty="0"/>
                        <a:t>: Echo</a:t>
                      </a:r>
                      <a:r>
                        <a:rPr lang="en-US" sz="1050" baseline="0" dirty="0"/>
                        <a:t> Dot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Perrez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</a:t>
                      </a:r>
                      <a:r>
                        <a:rPr lang="en-US" sz="1050" b="0" baseline="0" dirty="0" err="1"/>
                        <a:t>Leany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19113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(509) BS&amp;A Software</a:t>
                      </a:r>
                      <a:r>
                        <a:rPr lang="en-US" sz="1050" dirty="0"/>
                        <a:t>: Kate</a:t>
                      </a:r>
                      <a:r>
                        <a:rPr lang="en-US" sz="1050" baseline="0" dirty="0"/>
                        <a:t> Spade Purse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 err="1"/>
                        <a:t>Schatzman</a:t>
                      </a:r>
                      <a:r>
                        <a:rPr lang="en-US" sz="1050" b="0" baseline="0" dirty="0"/>
                        <a:t>, Tracy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(714) CAFR Online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260592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(517) BenTek</a:t>
                      </a:r>
                      <a:r>
                        <a:rPr lang="en-US" sz="1050" dirty="0"/>
                        <a:t>: Yeti</a:t>
                      </a:r>
                      <a:r>
                        <a:rPr lang="en-US" sz="1050" baseline="0" dirty="0"/>
                        <a:t> Cooler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Garri</a:t>
                      </a:r>
                      <a:r>
                        <a:rPr lang="en-US" sz="1050" b="0" dirty="0"/>
                        <a:t>, 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(716) Key Benefit Concepts</a:t>
                      </a:r>
                      <a:r>
                        <a:rPr lang="en-US" sz="1050" dirty="0"/>
                        <a:t>:$50</a:t>
                      </a:r>
                      <a:r>
                        <a:rPr lang="en-US" sz="1050" baseline="0" dirty="0"/>
                        <a:t> MasterCard</a:t>
                      </a:r>
                      <a:endParaRPr lang="en-US" sz="1050" b="0" baseline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Goodwin Metcalf, Kelly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591963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(519) Crowe</a:t>
                      </a:r>
                      <a:r>
                        <a:rPr lang="en-US" sz="1050" dirty="0"/>
                        <a:t>: Prize Listed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Alves,</a:t>
                      </a:r>
                      <a:r>
                        <a:rPr lang="en-US" sz="1050" b="0" baseline="0" dirty="0"/>
                        <a:t> Emily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(718) Kronos:</a:t>
                      </a:r>
                      <a:r>
                        <a:rPr lang="en-US" sz="1050" b="0" baseline="0" dirty="0"/>
                        <a:t> $100 Amazon E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Guerroro</a:t>
                      </a:r>
                      <a:r>
                        <a:rPr lang="en-US" sz="1050" b="0" dirty="0"/>
                        <a:t>, </a:t>
                      </a:r>
                      <a:r>
                        <a:rPr lang="en-US" sz="1050" b="0" dirty="0" err="1"/>
                        <a:t>Ceci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592631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(521) The Participant Effect</a:t>
                      </a:r>
                      <a:r>
                        <a:rPr lang="en-US" sz="1050" dirty="0"/>
                        <a:t>: Google</a:t>
                      </a:r>
                      <a:r>
                        <a:rPr lang="en-US" sz="1050" baseline="0" dirty="0"/>
                        <a:t> Home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Williams, Patricia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(801) Workday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(1) $50 Outback ; (1) $50 Starbuck GC 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Perez,</a:t>
                      </a:r>
                      <a:r>
                        <a:rPr lang="en-US" sz="1050" b="0" baseline="0" dirty="0"/>
                        <a:t> </a:t>
                      </a:r>
                      <a:r>
                        <a:rPr lang="en-US" sz="1050" b="0" baseline="0" dirty="0" err="1"/>
                        <a:t>Leany</a:t>
                      </a:r>
                      <a:r>
                        <a:rPr lang="en-US" sz="1050" b="0" baseline="0" dirty="0"/>
                        <a:t> &amp; Novar, Mike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678263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(523) S&amp;P Global Ratings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(803) Invoice Cloud: 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51534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(600) ClearGov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(805) Austin Atlantic Capital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RBZ Golf balls and Tee’s 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Grieve, Cheryl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139878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(601) Grau &amp; Associates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$100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Ciraco</a:t>
                      </a:r>
                      <a:r>
                        <a:rPr lang="en-US" sz="1050" b="0" dirty="0"/>
                        <a:t>, </a:t>
                      </a:r>
                      <a:r>
                        <a:rPr lang="en-US" sz="1050" b="0" dirty="0" err="1"/>
                        <a:t>Elisabette</a:t>
                      </a:r>
                      <a:r>
                        <a:rPr lang="en-US" sz="1050" b="0" dirty="0"/>
                        <a:t> “Liz”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(807) Bank of America Merrill Lynch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487341"/>
                  </a:ext>
                </a:extLst>
              </a:tr>
              <a:tr h="4203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(602) Milliman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(809) IGM Technology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404821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(603) Foundation Risk Partners</a:t>
                      </a:r>
                      <a:r>
                        <a:rPr lang="en-US" sz="1050" dirty="0">
                          <a:sym typeface="Wingdings" panose="05000000000000000000" pitchFamily="2" charset="2"/>
                        </a:rPr>
                        <a:t>2) $25 Visa Gift Card(s)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Smart,</a:t>
                      </a:r>
                      <a:r>
                        <a:rPr lang="en-US" sz="1050" b="0" baseline="0" dirty="0"/>
                        <a:t> Lorna &amp; </a:t>
                      </a:r>
                      <a:r>
                        <a:rPr lang="en-US" sz="1050" b="0" baseline="0" dirty="0" err="1"/>
                        <a:t>Sansone</a:t>
                      </a:r>
                      <a:r>
                        <a:rPr lang="en-US" sz="1050" b="0" baseline="0" dirty="0"/>
                        <a:t>, Shelley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(811) Synovus Bank</a:t>
                      </a:r>
                      <a:r>
                        <a:rPr lang="en-US" sz="1050" dirty="0"/>
                        <a:t>: Yeti</a:t>
                      </a:r>
                      <a:r>
                        <a:rPr lang="en-US" sz="1050" baseline="0" dirty="0"/>
                        <a:t> Cooler Bag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Blake,</a:t>
                      </a:r>
                      <a:r>
                        <a:rPr lang="en-US" sz="1050" b="0" baseline="0" dirty="0"/>
                        <a:t> Brenda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71674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(604, 606) Tyler Technologies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(813) Orange Lien Data</a:t>
                      </a:r>
                      <a:r>
                        <a:rPr lang="en-US" sz="1050" dirty="0"/>
                        <a:t>: Prize Listed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Brill, Peter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565948"/>
                  </a:ext>
                </a:extLst>
              </a:tr>
              <a:tr h="4203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(605) Arbitrage Compliance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(815) Lincoln Financial Group</a:t>
                      </a:r>
                      <a:r>
                        <a:rPr lang="en-US" sz="1050" dirty="0"/>
                        <a:t>: </a:t>
                      </a:r>
                      <a:r>
                        <a:rPr lang="en-US" sz="1050" dirty="0" err="1"/>
                        <a:t>WiFi</a:t>
                      </a:r>
                      <a:r>
                        <a:rPr lang="en-US" sz="1050" baseline="0" dirty="0"/>
                        <a:t> Outlet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Filcman-Arlotta</a:t>
                      </a:r>
                      <a:r>
                        <a:rPr lang="en-US" sz="1050" b="0" dirty="0"/>
                        <a:t>, Meredith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252591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(607) U.S. Bank Global Corporate Trust</a:t>
                      </a:r>
                      <a:r>
                        <a:rPr lang="en-US" sz="1050" dirty="0"/>
                        <a:t>: NONE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(817) Bill2Pay</a:t>
                      </a:r>
                      <a:r>
                        <a:rPr lang="en-US" sz="1050" dirty="0"/>
                        <a:t>:</a:t>
                      </a:r>
                      <a:r>
                        <a:rPr lang="en-US" sz="1050" baseline="0" dirty="0"/>
                        <a:t> $50 Amazon Gift Card(s)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Smith</a:t>
                      </a:r>
                      <a:r>
                        <a:rPr lang="en-US" sz="1050" b="0" baseline="0" dirty="0"/>
                        <a:t> Burke, </a:t>
                      </a:r>
                      <a:r>
                        <a:rPr lang="en-US" sz="1050" b="0" baseline="0" dirty="0" err="1"/>
                        <a:t>Decia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851021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(608) Water Company of America</a:t>
                      </a:r>
                      <a:r>
                        <a:rPr lang="en-US" sz="1050" dirty="0"/>
                        <a:t>: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$100</a:t>
                      </a:r>
                      <a:r>
                        <a:rPr lang="en-US" sz="1050" baseline="0" dirty="0"/>
                        <a:t> Publix Gift Card: Dunbar, Wendy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/>
                        <a:t>(4) $25 Visa Gift Cards: Ackerman, William; Davis Christine; Porter, Leslie; </a:t>
                      </a:r>
                      <a:r>
                        <a:rPr lang="en-US" sz="1050" b="0" baseline="0" dirty="0" err="1"/>
                        <a:t>Romanello</a:t>
                      </a:r>
                      <a:r>
                        <a:rPr lang="en-US" sz="1050" b="0" baseline="0" dirty="0"/>
                        <a:t>, Nancy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(819, 821) Public Trust Advisors</a:t>
                      </a:r>
                      <a:r>
                        <a:rPr lang="en-US" sz="1050" dirty="0"/>
                        <a:t>: Prize Listed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Jaeger</a:t>
                      </a:r>
                      <a:r>
                        <a:rPr lang="en-US" sz="1050" b="0"/>
                        <a:t>, Melanie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698163"/>
                  </a:ext>
                </a:extLst>
              </a:tr>
              <a:tr h="41302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(609) Chandler Asset Mgmt</a:t>
                      </a:r>
                      <a:r>
                        <a:rPr lang="en-US" sz="1050" dirty="0"/>
                        <a:t>: $100</a:t>
                      </a:r>
                      <a:r>
                        <a:rPr lang="en-US" sz="1050" baseline="0" dirty="0"/>
                        <a:t> Visa Gift Card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Senne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Linda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/>
                        <a:t>(823) Gallagher Benefit Services: Champagne</a:t>
                      </a:r>
                      <a:r>
                        <a:rPr lang="en-US" sz="1050" b="0" baseline="0" dirty="0"/>
                        <a:t> &amp; Chocolate</a:t>
                      </a:r>
                      <a:endParaRPr lang="en-US" sz="1050" b="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err="1"/>
                        <a:t>Strausbaugh</a:t>
                      </a:r>
                      <a:r>
                        <a:rPr lang="en-US" sz="1050" b="0" dirty="0"/>
                        <a:t>,</a:t>
                      </a:r>
                      <a:r>
                        <a:rPr lang="en-US" sz="1050" b="0" baseline="0" dirty="0"/>
                        <a:t> Marge</a:t>
                      </a:r>
                      <a:endParaRPr lang="en-US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75344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39CF16D-5AD0-4F0A-81EE-85EF8B560E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6"/>
            <a:ext cx="6858000" cy="98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3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3400" b="1" i="1" dirty="0">
            <a:solidFill>
              <a:srgbClr val="0F529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13515</TotalTime>
  <Words>1412</Words>
  <Application>Microsoft Office PowerPoint</Application>
  <PresentationFormat>Widescreen</PresentationFormat>
  <Paragraphs>191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January 30, 2018 | Afternoon Session</dc:title>
  <dc:creator>Becky Brennan</dc:creator>
  <cp:lastModifiedBy>Dana Anderson</cp:lastModifiedBy>
  <cp:revision>278</cp:revision>
  <dcterms:created xsi:type="dcterms:W3CDTF">2017-12-07T20:56:31Z</dcterms:created>
  <dcterms:modified xsi:type="dcterms:W3CDTF">2019-06-11T11:28:38Z</dcterms:modified>
</cp:coreProperties>
</file>